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778" r:id="rId2"/>
    <p:sldId id="779" r:id="rId3"/>
    <p:sldId id="780" r:id="rId4"/>
    <p:sldId id="781" r:id="rId5"/>
    <p:sldId id="782" r:id="rId6"/>
    <p:sldId id="783" r:id="rId7"/>
    <p:sldId id="911" r:id="rId8"/>
    <p:sldId id="912" r:id="rId9"/>
    <p:sldId id="913" r:id="rId10"/>
    <p:sldId id="914" r:id="rId11"/>
    <p:sldId id="917" r:id="rId12"/>
    <p:sldId id="916" r:id="rId13"/>
    <p:sldId id="784" r:id="rId14"/>
    <p:sldId id="785" r:id="rId15"/>
    <p:sldId id="786" r:id="rId16"/>
    <p:sldId id="807" r:id="rId17"/>
    <p:sldId id="808" r:id="rId18"/>
    <p:sldId id="809" r:id="rId19"/>
    <p:sldId id="810" r:id="rId20"/>
    <p:sldId id="811" r:id="rId21"/>
    <p:sldId id="812" r:id="rId22"/>
    <p:sldId id="813" r:id="rId23"/>
    <p:sldId id="814" r:id="rId24"/>
    <p:sldId id="815" r:id="rId25"/>
    <p:sldId id="816" r:id="rId26"/>
    <p:sldId id="817" r:id="rId27"/>
    <p:sldId id="818" r:id="rId28"/>
    <p:sldId id="819" r:id="rId29"/>
    <p:sldId id="920" r:id="rId30"/>
    <p:sldId id="820" r:id="rId31"/>
    <p:sldId id="821" r:id="rId32"/>
    <p:sldId id="822" r:id="rId33"/>
    <p:sldId id="832" r:id="rId34"/>
    <p:sldId id="833" r:id="rId35"/>
    <p:sldId id="834" r:id="rId36"/>
    <p:sldId id="835" r:id="rId37"/>
    <p:sldId id="836" r:id="rId38"/>
    <p:sldId id="837" r:id="rId39"/>
    <p:sldId id="838" r:id="rId40"/>
    <p:sldId id="839" r:id="rId41"/>
    <p:sldId id="919" r:id="rId42"/>
    <p:sldId id="841" r:id="rId43"/>
    <p:sldId id="858" r:id="rId44"/>
    <p:sldId id="859" r:id="rId45"/>
    <p:sldId id="860" r:id="rId46"/>
    <p:sldId id="861" r:id="rId47"/>
    <p:sldId id="862" r:id="rId48"/>
    <p:sldId id="863" r:id="rId49"/>
    <p:sldId id="864" r:id="rId50"/>
    <p:sldId id="865" r:id="rId51"/>
    <p:sldId id="866" r:id="rId52"/>
    <p:sldId id="868" r:id="rId53"/>
    <p:sldId id="870" r:id="rId54"/>
    <p:sldId id="871" r:id="rId55"/>
    <p:sldId id="872" r:id="rId56"/>
    <p:sldId id="873" r:id="rId57"/>
    <p:sldId id="881" r:id="rId58"/>
    <p:sldId id="894" r:id="rId59"/>
    <p:sldId id="895" r:id="rId60"/>
    <p:sldId id="921" r:id="rId61"/>
    <p:sldId id="922" r:id="rId62"/>
    <p:sldId id="896" r:id="rId63"/>
    <p:sldId id="897" r:id="rId64"/>
    <p:sldId id="898" r:id="rId65"/>
    <p:sldId id="899" r:id="rId66"/>
    <p:sldId id="900" r:id="rId67"/>
    <p:sldId id="901" r:id="rId68"/>
    <p:sldId id="902" r:id="rId69"/>
    <p:sldId id="904" r:id="rId70"/>
    <p:sldId id="905" r:id="rId71"/>
    <p:sldId id="906" r:id="rId72"/>
    <p:sldId id="909" r:id="rId73"/>
    <p:sldId id="907" r:id="rId74"/>
    <p:sldId id="923" r:id="rId75"/>
    <p:sldId id="908" r:id="rId7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000099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30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559C28D-846B-1C48-96B5-B4E134B5C20D}" type="slidenum">
              <a:rPr lang="en-US" sz="1300">
                <a:latin typeface="Times New Roman" charset="0"/>
              </a:rPr>
              <a:pPr/>
              <a:t>2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046B357-7AD8-1147-868B-CE9A7F48B772}" type="slidenum">
              <a:rPr lang="en-US" sz="1300">
                <a:latin typeface="Times New Roman" charset="0"/>
              </a:rPr>
              <a:pPr/>
              <a:t>33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5FD35AE-BF39-F04F-9308-E94DDA73EA3F}" type="slidenum">
              <a:rPr lang="en-US" sz="1300">
                <a:latin typeface="Times New Roman" charset="0"/>
              </a:rPr>
              <a:pPr/>
              <a:t>34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CA31B288-29B4-C34B-A09D-CB5828DE274E}" type="slidenum">
              <a:rPr lang="en-US" sz="1300">
                <a:latin typeface="Times New Roman" charset="0"/>
              </a:rPr>
              <a:pPr/>
              <a:t>35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78BD7C7A-618C-704C-AC4D-EE713CDD2CAF}" type="slidenum">
              <a:rPr lang="en-US" sz="1300">
                <a:latin typeface="Times New Roman" charset="0"/>
              </a:rPr>
              <a:pPr/>
              <a:t>36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D9E4B94-F953-1E47-A8F4-550DA9F7D437}" type="slidenum">
              <a:rPr lang="en-US" sz="1300">
                <a:latin typeface="Times New Roman" charset="0"/>
              </a:rPr>
              <a:pPr/>
              <a:t>37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B783968-0A5B-6E4F-9127-2CDBFE0D4F8F}" type="slidenum">
              <a:rPr lang="en-US" sz="1300">
                <a:latin typeface="Times New Roman" charset="0"/>
              </a:rPr>
              <a:pPr/>
              <a:t>38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54ABFD7A-1264-8540-B9E5-0E93ACA7863F}" type="slidenum">
              <a:rPr lang="en-US" sz="1300">
                <a:latin typeface="Times New Roman" charset="0"/>
              </a:rPr>
              <a:pPr/>
              <a:t>43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B0BA2CC-39E1-D04F-B9B2-3F70DAA7E204}" type="slidenum">
              <a:rPr lang="en-US" sz="1300">
                <a:latin typeface="Times New Roman" charset="0"/>
              </a:rPr>
              <a:pPr/>
              <a:t>57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A76B79F-3EE0-D84C-8CC5-463DD51E989F}" type="slidenum">
              <a:rPr lang="en-US" sz="1300">
                <a:latin typeface="Times New Roman" charset="0"/>
              </a:rPr>
              <a:pPr/>
              <a:t>58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336A4F1-D03D-C448-99C7-999533890546}" type="slidenum">
              <a:rPr lang="en-US" sz="1300">
                <a:latin typeface="Times New Roman" charset="0"/>
              </a:rPr>
              <a:pPr/>
              <a:t>59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3F9E48E-4B25-AD41-97B8-9B90B849A104}" type="slidenum">
              <a:rPr lang="en-US" sz="1300">
                <a:latin typeface="Times New Roman" charset="0"/>
              </a:rPr>
              <a:pPr/>
              <a:t>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75D078AD-F743-A141-9261-CB51CB6CF8FA}" type="slidenum">
              <a:rPr lang="en-US" sz="1300">
                <a:latin typeface="Times New Roman" charset="0"/>
              </a:rPr>
              <a:pPr/>
              <a:t>62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BD227A4-F51F-4E46-A74C-498BCE4BC1D0}" type="slidenum">
              <a:rPr lang="en-US" sz="1300">
                <a:latin typeface="Times New Roman" charset="0"/>
              </a:rPr>
              <a:pPr/>
              <a:t>63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4650212-7104-F24E-86E1-92D7F1DD65AD}" type="slidenum">
              <a:rPr lang="en-US" sz="1300">
                <a:latin typeface="Times New Roman" charset="0"/>
              </a:rPr>
              <a:pPr/>
              <a:t>64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9D0916E-EAFF-8B46-A7FE-EE78C7EB4A34}" type="slidenum">
              <a:rPr lang="en-US" sz="1300">
                <a:latin typeface="Times New Roman" charset="0"/>
              </a:rPr>
              <a:pPr/>
              <a:t>65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9E1AE8E-6666-5F45-B30E-5DA7119F5109}" type="slidenum">
              <a:rPr lang="en-US" sz="1300">
                <a:latin typeface="Times New Roman" charset="0"/>
              </a:rPr>
              <a:pPr/>
              <a:t>66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1C26430-BF57-DE4D-BCC2-16871A94A2FA}" type="slidenum">
              <a:rPr lang="en-US" sz="1300">
                <a:latin typeface="Times New Roman" charset="0"/>
              </a:rPr>
              <a:pPr/>
              <a:t>67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0F50101-FD74-C740-8856-8B43E500796D}" type="slidenum">
              <a:rPr lang="en-US" sz="1300">
                <a:latin typeface="Times New Roman" charset="0"/>
              </a:rPr>
              <a:pPr/>
              <a:t>68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5611354D-0B24-8A4B-98E4-58FE38077F6D}" type="slidenum">
              <a:rPr lang="en-US" sz="1300">
                <a:latin typeface="Times New Roman" charset="0"/>
              </a:rPr>
              <a:pPr/>
              <a:t>69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2F4463E-1052-DE40-985B-2B630D237B76}" type="slidenum">
              <a:rPr lang="en-US" sz="1300">
                <a:latin typeface="Times New Roman" charset="0"/>
              </a:rPr>
              <a:pPr/>
              <a:t>70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58704DC2-A329-F441-A1F7-096EBC17D091}" type="slidenum">
              <a:rPr lang="en-US" sz="1300">
                <a:latin typeface="Times New Roman" charset="0"/>
              </a:rPr>
              <a:pPr/>
              <a:t>71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092E8C0-E4B7-124E-B1F5-64B1BB24563C}" type="slidenum">
              <a:rPr lang="en-US" sz="1300">
                <a:latin typeface="Times New Roman" charset="0"/>
              </a:rPr>
              <a:pPr/>
              <a:t>4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01B91CF-607B-EC43-8F32-15B5270B1A9E}" type="slidenum">
              <a:rPr lang="en-US" sz="1300">
                <a:latin typeface="Times New Roman" charset="0"/>
              </a:rPr>
              <a:pPr/>
              <a:t>73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8816444-00F3-FB41-8194-2808B3BA3681}" type="slidenum">
              <a:rPr lang="en-US" sz="1300">
                <a:latin typeface="Times New Roman" charset="0"/>
              </a:rPr>
              <a:pPr/>
              <a:t>75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C3BA4C4C-1124-4442-863F-75D915E42360}" type="slidenum">
              <a:rPr lang="en-US" sz="1300">
                <a:latin typeface="Times New Roman" charset="0"/>
              </a:rPr>
              <a:pPr/>
              <a:t>5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31B46F4-D8F1-FB47-8313-D4E9CFBB5306}" type="slidenum">
              <a:rPr lang="en-US" sz="1300">
                <a:latin typeface="Times New Roman" charset="0"/>
              </a:rPr>
              <a:pPr/>
              <a:t>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027CCE78-9F8E-C448-9A42-58BF38E05FB0}" type="slidenum">
              <a:rPr lang="en-US" sz="1300">
                <a:latin typeface="Times New Roman" charset="0"/>
              </a:rPr>
              <a:pPr/>
              <a:t>13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37593D9-B343-834A-85F0-B1AE9CDB1CD5}" type="slidenum">
              <a:rPr lang="en-US" sz="1300">
                <a:latin typeface="Times New Roman" charset="0"/>
              </a:rPr>
              <a:pPr/>
              <a:t>14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B0D0B5D-2923-9245-A2F1-AFB98D2C34B4}" type="slidenum">
              <a:rPr lang="en-US" sz="1300">
                <a:latin typeface="Times New Roman" charset="0"/>
              </a:rPr>
              <a:pPr/>
              <a:t>16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3E5EC24-400D-2849-9FC7-CF78AFD072FD}" type="slidenum">
              <a:rPr lang="en-US" sz="1300">
                <a:latin typeface="Times New Roman" charset="0"/>
              </a:rPr>
              <a:pPr/>
              <a:t>30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u="none">
                <a:latin typeface="Gill Sans M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388166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329689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286852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38726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95800" y="16002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95800" y="4000500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163327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600200"/>
            <a:ext cx="7772400" cy="46482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61968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>
                <a:latin typeface="Tahoma" charset="0"/>
              </a:rPr>
              <a:pPr/>
              <a:t>‹#›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11" r:id="rId7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0.wmf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2.wmf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2.wmf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5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5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0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15.wmf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"/>
          <p:cNvSpPr>
            <a:spLocks noChangeArrowheads="1"/>
          </p:cNvSpPr>
          <p:nvPr/>
        </p:nvSpPr>
        <p:spPr bwMode="auto">
          <a:xfrm>
            <a:off x="5608638" y="3489325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3063"/>
              </a:lnSpc>
            </a:pPr>
            <a:r>
              <a:rPr lang="en-US" sz="2800" i="1" dirty="0">
                <a:solidFill>
                  <a:srgbClr val="008000"/>
                </a:solidFill>
                <a:cs typeface="Arial" charset="0"/>
              </a:rPr>
              <a:t>Computer Networking: A Top Down Approach </a:t>
            </a:r>
            <a:br>
              <a:rPr lang="en-US" sz="2800" dirty="0">
                <a:solidFill>
                  <a:srgbClr val="008000"/>
                </a:solidFill>
                <a:cs typeface="Arial" charset="0"/>
              </a:rPr>
            </a:br>
            <a:endParaRPr lang="en-US" sz="2000" dirty="0">
              <a:solidFill>
                <a:srgbClr val="008000"/>
              </a:solidFill>
              <a:cs typeface="Arial" charset="0"/>
            </a:endParaRPr>
          </a:p>
        </p:txBody>
      </p:sp>
      <p:pic>
        <p:nvPicPr>
          <p:cNvPr id="40964" name="Picture 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6146800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5634038" y="4510088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dirty="0">
                <a:solidFill>
                  <a:srgbClr val="008000"/>
                </a:solidFill>
                <a:cs typeface="Arial" charset="0"/>
              </a:rPr>
              <a:t>7</a:t>
            </a:r>
            <a:r>
              <a:rPr lang="en-US" baseline="30000" dirty="0">
                <a:solidFill>
                  <a:srgbClr val="008000"/>
                </a:solidFill>
                <a:cs typeface="Arial" charset="0"/>
              </a:rPr>
              <a:t>th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> Edition, </a:t>
            </a:r>
            <a:r>
              <a:rPr lang="en-US" dirty="0">
                <a:solidFill>
                  <a:srgbClr val="008000"/>
                </a:solidFill>
              </a:rPr>
              <a:t>Global Edition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> 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dirty="0">
                <a:solidFill>
                  <a:srgbClr val="008000"/>
                </a:solidFill>
                <a:cs typeface="Arial" charset="0"/>
              </a:rPr>
              <a:t>Jim Kurose, Keith Ross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Pearson</a:t>
            </a:r>
            <a:br>
              <a:rPr lang="en-US" sz="1400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April 2016</a:t>
            </a:r>
          </a:p>
        </p:txBody>
      </p:sp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371475" y="944994"/>
            <a:ext cx="4808306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Chapter 8</a:t>
            </a:r>
            <a:b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</a:b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Security (</a:t>
            </a:r>
            <a:r>
              <a:rPr lang="ko-KR" alt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보안</a:t>
            </a:r>
            <a:r>
              <a:rPr lang="en-US" altLang="ko-KR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)</a:t>
            </a:r>
            <a:endParaRPr lang="en-US" sz="4400" dirty="0">
              <a:solidFill>
                <a:srgbClr val="000099"/>
              </a:solidFill>
              <a:latin typeface="Gill Sans MT" charset="0"/>
              <a:cs typeface="Arial" charset="0"/>
            </a:endParaRP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389188"/>
            <a:ext cx="2901520" cy="19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31561" y="6508279"/>
            <a:ext cx="721408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  <p:pic>
        <p:nvPicPr>
          <p:cNvPr id="14" name="Picture 1" descr="kurose7e_cover_smal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712715" y="325438"/>
            <a:ext cx="3082733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4019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5498A-1814-BE93-2BAB-4EB721723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3) </a:t>
            </a:r>
            <a:r>
              <a:rPr lang="ko-KR" altLang="en-US" dirty="0"/>
              <a:t>세션 </a:t>
            </a:r>
            <a:r>
              <a:rPr lang="ko-KR" altLang="en-US" dirty="0" err="1"/>
              <a:t>하이재킹</a:t>
            </a:r>
            <a:r>
              <a:rPr lang="ko-KR" altLang="en-US" dirty="0"/>
              <a:t> 공격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5A5B2E-008F-B992-0B37-0391D08F51A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7772400" cy="4648200"/>
          </a:xfrm>
        </p:spPr>
        <p:txBody>
          <a:bodyPr/>
          <a:lstStyle/>
          <a:p>
            <a:r>
              <a:rPr lang="ko-KR" altLang="en-US" dirty="0"/>
              <a:t>이미 인증을 받아 세션을 유지하고 있는 연결 상태를 빼앗는 공격</a:t>
            </a:r>
            <a:endParaRPr lang="en-US" altLang="ko-KR" dirty="0"/>
          </a:p>
          <a:p>
            <a:r>
              <a:rPr lang="en-US" altLang="ko-KR" dirty="0"/>
              <a:t>TCP</a:t>
            </a:r>
            <a:r>
              <a:rPr lang="ko-KR" altLang="en-US" dirty="0"/>
              <a:t>에서 </a:t>
            </a:r>
            <a:r>
              <a:rPr lang="en-US" altLang="ko-KR" dirty="0"/>
              <a:t>sequence </a:t>
            </a:r>
            <a:r>
              <a:rPr lang="ko-KR" altLang="en-US" dirty="0"/>
              <a:t>번호를 이용한 공격</a:t>
            </a:r>
            <a:endParaRPr lang="en-US" altLang="ko-KR" dirty="0"/>
          </a:p>
          <a:p>
            <a:r>
              <a:rPr lang="ko-KR" altLang="en-US" dirty="0"/>
              <a:t>클라이언트와 서버 간의 통신을 관찰</a:t>
            </a:r>
            <a:endParaRPr lang="en-US" altLang="ko-KR" dirty="0"/>
          </a:p>
          <a:p>
            <a:r>
              <a:rPr lang="ko-KR" altLang="en-US" dirty="0"/>
              <a:t>대응책</a:t>
            </a:r>
            <a:endParaRPr lang="en-US" altLang="ko-KR" dirty="0"/>
          </a:p>
          <a:p>
            <a:pPr lvl="1"/>
            <a:r>
              <a:rPr lang="ko-KR" altLang="en-US" dirty="0"/>
              <a:t>데이터의 암호화</a:t>
            </a:r>
            <a:endParaRPr lang="en-US" altLang="ko-KR" dirty="0"/>
          </a:p>
          <a:p>
            <a:pPr lvl="1"/>
            <a:r>
              <a:rPr lang="ko-KR" altLang="en-US" dirty="0"/>
              <a:t>지속적인 인증 </a:t>
            </a:r>
            <a:r>
              <a:rPr lang="en-US" altLang="ko-KR" dirty="0"/>
              <a:t>: </a:t>
            </a:r>
            <a:r>
              <a:rPr lang="ko-KR" altLang="en-US" dirty="0"/>
              <a:t>일정시간이 지나면 사용자 확인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7F7120-8A07-96B3-4494-3F4638DBC8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39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5498A-1814-BE93-2BAB-4EB721723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4) DDoS </a:t>
            </a:r>
            <a:r>
              <a:rPr lang="ko-KR" altLang="en-US" dirty="0"/>
              <a:t>공격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5A5B2E-008F-B992-0B37-0391D08F51A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33399" y="1600200"/>
            <a:ext cx="8063845" cy="4648200"/>
          </a:xfrm>
        </p:spPr>
        <p:txBody>
          <a:bodyPr/>
          <a:lstStyle/>
          <a:p>
            <a:r>
              <a:rPr lang="ko-KR" altLang="en-US" dirty="0"/>
              <a:t>여러 개의 클라이언트에서 하나의 서버에 집중적으로 패킷을 날려 서버를 </a:t>
            </a:r>
            <a:r>
              <a:rPr lang="ko-KR" altLang="en-US" dirty="0" err="1"/>
              <a:t>다운시키는</a:t>
            </a:r>
            <a:r>
              <a:rPr lang="ko-KR" altLang="en-US" dirty="0"/>
              <a:t> 행위</a:t>
            </a:r>
            <a:endParaRPr lang="en-US" altLang="ko-KR" dirty="0"/>
          </a:p>
          <a:p>
            <a:r>
              <a:rPr lang="ko-KR" altLang="en-US" dirty="0"/>
              <a:t>짧은 시간에 가능하면 피해가 심각하고 확실한 대책이 없음</a:t>
            </a:r>
            <a:endParaRPr lang="en-US" altLang="ko-KR" dirty="0"/>
          </a:p>
          <a:p>
            <a:r>
              <a:rPr lang="ko-KR" altLang="en-US" dirty="0"/>
              <a:t>자동화된 공격 도구 사용</a:t>
            </a:r>
            <a:endParaRPr lang="en-US" altLang="ko-KR" dirty="0"/>
          </a:p>
          <a:p>
            <a:pPr lvl="1"/>
            <a:r>
              <a:rPr lang="ko-KR" altLang="en-US" dirty="0"/>
              <a:t>공격자 </a:t>
            </a:r>
            <a:r>
              <a:rPr lang="en-US" altLang="ko-KR" dirty="0"/>
              <a:t>: </a:t>
            </a:r>
            <a:r>
              <a:rPr lang="ko-KR" altLang="en-US" dirty="0"/>
              <a:t>공격 주도 해커의 컴퓨터</a:t>
            </a:r>
            <a:endParaRPr lang="en-US" altLang="ko-KR" dirty="0"/>
          </a:p>
          <a:p>
            <a:pPr lvl="1"/>
            <a:r>
              <a:rPr lang="ko-KR" altLang="en-US" dirty="0"/>
              <a:t>마스터 </a:t>
            </a:r>
            <a:r>
              <a:rPr lang="en-US" altLang="ko-KR" dirty="0"/>
              <a:t>: </a:t>
            </a:r>
            <a:r>
              <a:rPr lang="ko-KR" altLang="en-US" dirty="0"/>
              <a:t>공격자의 명령을 받아 다수의 에이전트 관리</a:t>
            </a:r>
            <a:endParaRPr lang="en-US" altLang="ko-KR" dirty="0"/>
          </a:p>
          <a:p>
            <a:pPr lvl="1"/>
            <a:r>
              <a:rPr lang="ko-KR" altLang="en-US" dirty="0"/>
              <a:t>에이전트 </a:t>
            </a:r>
            <a:r>
              <a:rPr lang="en-US" altLang="ko-KR" dirty="0"/>
              <a:t>: </a:t>
            </a:r>
            <a:r>
              <a:rPr lang="ko-KR" altLang="en-US" dirty="0"/>
              <a:t>직접 공격을 가하는 시스템</a:t>
            </a:r>
            <a:endParaRPr lang="en-US" altLang="ko-KR" dirty="0"/>
          </a:p>
          <a:p>
            <a:r>
              <a:rPr lang="ko-KR" altLang="en-US" dirty="0"/>
              <a:t>공격의 범위가 방대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7F7120-8A07-96B3-4494-3F4638DBC8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471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5498A-1814-BE93-2BAB-4EB721723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DDoS</a:t>
            </a:r>
            <a:r>
              <a:rPr lang="ko-KR" altLang="en-US" dirty="0"/>
              <a:t> 공격 방법 및 대응책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5A5B2E-008F-B992-0B37-0391D08F51A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7772400" cy="46482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7F7120-8A07-96B3-4494-3F4638DBC8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478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25" y="109538"/>
            <a:ext cx="8718550" cy="1000125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There are bad guys (and girls) out there!</a:t>
            </a:r>
          </a:p>
        </p:txBody>
      </p:sp>
      <p:sp>
        <p:nvSpPr>
          <p:cNvPr id="31747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17538" y="1262063"/>
            <a:ext cx="7958137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i="1" u="sng" dirty="0">
                <a:solidFill>
                  <a:srgbClr val="C00000"/>
                </a:solidFill>
                <a:latin typeface="Gill Sans MT" charset="0"/>
              </a:rPr>
              <a:t>Q: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What can a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bad guy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do?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i="1" u="sng" dirty="0">
                <a:solidFill>
                  <a:srgbClr val="C00000"/>
                </a:solidFill>
                <a:latin typeface="Gill Sans MT" charset="0"/>
              </a:rPr>
              <a:t>A: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A lot! See section 1.6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eavesdrop: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intercept messages [</a:t>
            </a:r>
            <a:r>
              <a:rPr lang="ko-KR" altLang="en-US" sz="2800" dirty="0">
                <a:latin typeface="Gill Sans MT" charset="0"/>
              </a:rPr>
              <a:t>엿듣기</a:t>
            </a:r>
            <a:r>
              <a:rPr lang="en-US" altLang="ko-KR" sz="2800" dirty="0">
                <a:latin typeface="Gill Sans MT" charset="0"/>
              </a:rPr>
              <a:t>]</a:t>
            </a:r>
            <a:endParaRPr lang="en-US" sz="2800" dirty="0">
              <a:latin typeface="Gill Sans MT" charset="0"/>
            </a:endParaRP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Gill Sans MT" charset="0"/>
              </a:rPr>
              <a:t>actively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insert</a:t>
            </a:r>
            <a:r>
              <a:rPr lang="en-US" sz="2800" dirty="0">
                <a:latin typeface="Gill Sans MT" charset="0"/>
              </a:rPr>
              <a:t> messages into connection [</a:t>
            </a:r>
            <a:r>
              <a:rPr lang="ko-KR" altLang="en-US" sz="2800" dirty="0">
                <a:latin typeface="Gill Sans MT" charset="0"/>
              </a:rPr>
              <a:t>허위정보추가</a:t>
            </a:r>
            <a:r>
              <a:rPr lang="en-US" altLang="ko-KR" sz="2800" dirty="0">
                <a:latin typeface="Gill Sans MT" charset="0"/>
              </a:rPr>
              <a:t>]</a:t>
            </a:r>
            <a:endParaRPr lang="en-US" sz="2800" dirty="0">
              <a:latin typeface="Gill Sans MT" charset="0"/>
            </a:endParaRP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impersonation: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can fake (spoof) source address in packet (or any field in packet) [</a:t>
            </a:r>
            <a:r>
              <a:rPr lang="ko-KR" altLang="en-US" sz="2800" dirty="0">
                <a:latin typeface="Gill Sans MT" charset="0"/>
              </a:rPr>
              <a:t>거짓 주소</a:t>
            </a:r>
            <a:r>
              <a:rPr lang="en-US" altLang="ko-KR" sz="2800" dirty="0">
                <a:latin typeface="Gill Sans MT" charset="0"/>
              </a:rPr>
              <a:t>]</a:t>
            </a:r>
            <a:endParaRPr lang="en-US" sz="2800" dirty="0">
              <a:latin typeface="Gill Sans MT" charset="0"/>
            </a:endParaRP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hijacking: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ja-JP" altLang="en-US" sz="2800" dirty="0">
                <a:latin typeface="Gill Sans MT" charset="0"/>
              </a:rPr>
              <a:t>“</a:t>
            </a:r>
            <a:r>
              <a:rPr lang="en-US" altLang="ja-JP" sz="2800" dirty="0">
                <a:latin typeface="Gill Sans MT" charset="0"/>
              </a:rPr>
              <a:t>take over</a:t>
            </a:r>
            <a:r>
              <a:rPr lang="ja-JP" altLang="en-US" sz="2800" dirty="0">
                <a:latin typeface="Gill Sans MT" charset="0"/>
              </a:rPr>
              <a:t>”</a:t>
            </a:r>
            <a:r>
              <a:rPr lang="en-US" altLang="ja-JP" sz="2800" dirty="0">
                <a:latin typeface="Gill Sans MT" charset="0"/>
              </a:rPr>
              <a:t> ongoing connection by removing sender or receiver, inserting himself in place 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denial of service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: </a:t>
            </a:r>
            <a:r>
              <a:rPr lang="en-US" sz="2800" dirty="0">
                <a:latin typeface="Gill Sans MT" charset="0"/>
              </a:rPr>
              <a:t>prevent service from being used by others (e.g.,  by overloading resources)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pic>
        <p:nvPicPr>
          <p:cNvPr id="31748" name="Picture 6" descr="underline_b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847725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322993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latin typeface="Gill Sans MT" charset="0"/>
              </a:rPr>
              <a:t> What is network security?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8.2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integrity, authentication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33796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813843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The language of cryptography (</a:t>
            </a:r>
            <a:r>
              <a:rPr lang="ko-KR" altLang="en-US" sz="3600" dirty="0">
                <a:latin typeface="Gill Sans MT" charset="0"/>
              </a:rPr>
              <a:t>암호화</a:t>
            </a:r>
            <a:r>
              <a:rPr lang="en-US" altLang="ko-KR" sz="3600" dirty="0">
                <a:latin typeface="Gill Sans MT" charset="0"/>
              </a:rPr>
              <a:t>)</a:t>
            </a:r>
            <a:endParaRPr lang="en-US" dirty="0">
              <a:latin typeface="Gill Sans MT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025" y="4811713"/>
            <a:ext cx="8218488" cy="12033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m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400" dirty="0">
                <a:latin typeface="Gill Sans MT" charset="0"/>
              </a:rPr>
              <a:t>plaintext message</a:t>
            </a: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K</a:t>
            </a:r>
            <a:r>
              <a:rPr lang="en-US" sz="2400" baseline="-25000" dirty="0">
                <a:solidFill>
                  <a:srgbClr val="C00000"/>
                </a:solidFill>
                <a:latin typeface="Gill Sans MT" charset="0"/>
              </a:rPr>
              <a:t>A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(m) </a:t>
            </a:r>
            <a:r>
              <a:rPr lang="en-US" sz="2400" dirty="0">
                <a:latin typeface="Gill Sans MT" charset="0"/>
              </a:rPr>
              <a:t>ciphertext, encrypted with key K</a:t>
            </a:r>
            <a:r>
              <a:rPr lang="en-US" sz="2400" baseline="-25000" dirty="0">
                <a:latin typeface="Gill Sans MT" charset="0"/>
              </a:rPr>
              <a:t>A</a:t>
            </a:r>
            <a:endParaRPr lang="en-US" sz="2400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m = K</a:t>
            </a:r>
            <a:r>
              <a:rPr lang="en-US" sz="2400" baseline="-25000" dirty="0">
                <a:solidFill>
                  <a:srgbClr val="C00000"/>
                </a:solidFill>
                <a:latin typeface="Gill Sans MT" charset="0"/>
              </a:rPr>
              <a:t>B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(K</a:t>
            </a:r>
            <a:r>
              <a:rPr lang="en-US" sz="2400" baseline="-25000" dirty="0">
                <a:solidFill>
                  <a:srgbClr val="C00000"/>
                </a:solidFill>
                <a:latin typeface="Gill Sans MT" charset="0"/>
              </a:rPr>
              <a:t>A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(m))</a:t>
            </a:r>
            <a:endParaRPr lang="en-US" sz="2400" baseline="-25000" dirty="0">
              <a:solidFill>
                <a:srgbClr val="C00000"/>
              </a:solidFill>
              <a:latin typeface="Gill Sans MT" charset="0"/>
            </a:endParaRP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652463" y="1447800"/>
            <a:ext cx="7750175" cy="3309938"/>
            <a:chOff x="392" y="896"/>
            <a:chExt cx="4882" cy="2085"/>
          </a:xfrm>
        </p:grpSpPr>
        <p:sp>
          <p:nvSpPr>
            <p:cNvPr id="35846" name="Text Box 5"/>
            <p:cNvSpPr txBox="1">
              <a:spLocks noChangeArrowheads="1"/>
            </p:cNvSpPr>
            <p:nvPr/>
          </p:nvSpPr>
          <p:spPr bwMode="auto">
            <a:xfrm>
              <a:off x="392" y="1679"/>
              <a:ext cx="718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plaintext</a:t>
              </a:r>
            </a:p>
          </p:txBody>
        </p:sp>
        <p:sp>
          <p:nvSpPr>
            <p:cNvPr id="35847" name="Text Box 6"/>
            <p:cNvSpPr txBox="1">
              <a:spLocks noChangeArrowheads="1"/>
            </p:cNvSpPr>
            <p:nvPr/>
          </p:nvSpPr>
          <p:spPr bwMode="auto">
            <a:xfrm>
              <a:off x="4517" y="1667"/>
              <a:ext cx="718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plaintext</a:t>
              </a:r>
            </a:p>
          </p:txBody>
        </p:sp>
        <p:sp>
          <p:nvSpPr>
            <p:cNvPr id="35848" name="Text Box 7"/>
            <p:cNvSpPr txBox="1">
              <a:spLocks noChangeArrowheads="1"/>
            </p:cNvSpPr>
            <p:nvPr/>
          </p:nvSpPr>
          <p:spPr bwMode="auto">
            <a:xfrm>
              <a:off x="2442" y="1655"/>
              <a:ext cx="81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ciphertext</a:t>
              </a:r>
            </a:p>
          </p:txBody>
        </p:sp>
        <p:grpSp>
          <p:nvGrpSpPr>
            <p:cNvPr id="35849" name="Group 8"/>
            <p:cNvGrpSpPr>
              <a:grpSpLocks/>
            </p:cNvGrpSpPr>
            <p:nvPr/>
          </p:nvGrpSpPr>
          <p:grpSpPr bwMode="auto">
            <a:xfrm>
              <a:off x="1336" y="1036"/>
              <a:ext cx="335" cy="383"/>
              <a:chOff x="189" y="1789"/>
              <a:chExt cx="335" cy="383"/>
            </a:xfrm>
          </p:grpSpPr>
          <p:sp>
            <p:nvSpPr>
              <p:cNvPr id="35871" name="Text Box 9"/>
              <p:cNvSpPr txBox="1">
                <a:spLocks noChangeArrowheads="1"/>
              </p:cNvSpPr>
              <p:nvPr/>
            </p:nvSpPr>
            <p:spPr bwMode="auto">
              <a:xfrm>
                <a:off x="189" y="1789"/>
                <a:ext cx="246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</a:p>
            </p:txBody>
          </p:sp>
          <p:sp>
            <p:nvSpPr>
              <p:cNvPr id="35872" name="Text Box 10"/>
              <p:cNvSpPr txBox="1">
                <a:spLocks noChangeArrowheads="1"/>
              </p:cNvSpPr>
              <p:nvPr/>
            </p:nvSpPr>
            <p:spPr bwMode="auto">
              <a:xfrm>
                <a:off x="291" y="1922"/>
                <a:ext cx="2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A</a:t>
                </a:r>
              </a:p>
            </p:txBody>
          </p:sp>
        </p:grpSp>
        <p:pic>
          <p:nvPicPr>
            <p:cNvPr id="35850" name="Picture 11" descr="Alic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" y="1050"/>
              <a:ext cx="440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51" name="Picture 12" descr="Eve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3" y="2165"/>
              <a:ext cx="682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2" name="Rectangle 13"/>
            <p:cNvSpPr>
              <a:spLocks noChangeArrowheads="1"/>
            </p:cNvSpPr>
            <p:nvPr/>
          </p:nvSpPr>
          <p:spPr bwMode="auto">
            <a:xfrm>
              <a:off x="1249" y="1621"/>
              <a:ext cx="877" cy="5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53" name="Text Box 14"/>
            <p:cNvSpPr txBox="1">
              <a:spLocks noChangeArrowheads="1"/>
            </p:cNvSpPr>
            <p:nvPr/>
          </p:nvSpPr>
          <p:spPr bwMode="auto">
            <a:xfrm>
              <a:off x="1265" y="1627"/>
              <a:ext cx="862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encryption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algorithm</a:t>
              </a:r>
            </a:p>
          </p:txBody>
        </p:sp>
        <p:sp>
          <p:nvSpPr>
            <p:cNvPr id="35854" name="Rectangle 15"/>
            <p:cNvSpPr>
              <a:spLocks noChangeArrowheads="1"/>
            </p:cNvSpPr>
            <p:nvPr/>
          </p:nvSpPr>
          <p:spPr bwMode="auto">
            <a:xfrm>
              <a:off x="3606" y="1629"/>
              <a:ext cx="868" cy="5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55" name="Text Box 16"/>
            <p:cNvSpPr txBox="1">
              <a:spLocks noChangeArrowheads="1"/>
            </p:cNvSpPr>
            <p:nvPr/>
          </p:nvSpPr>
          <p:spPr bwMode="auto">
            <a:xfrm>
              <a:off x="3619" y="1644"/>
              <a:ext cx="9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decryption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algorithm</a:t>
              </a:r>
            </a:p>
          </p:txBody>
        </p:sp>
        <p:sp>
          <p:nvSpPr>
            <p:cNvPr id="35856" name="Line 17"/>
            <p:cNvSpPr>
              <a:spLocks noChangeShapeType="1"/>
            </p:cNvSpPr>
            <p:nvPr/>
          </p:nvSpPr>
          <p:spPr bwMode="auto">
            <a:xfrm>
              <a:off x="2144" y="1881"/>
              <a:ext cx="1450" cy="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57" name="Freeform 18"/>
            <p:cNvSpPr>
              <a:spLocks/>
            </p:cNvSpPr>
            <p:nvPr/>
          </p:nvSpPr>
          <p:spPr bwMode="auto">
            <a:xfrm>
              <a:off x="2446" y="1914"/>
              <a:ext cx="361" cy="576"/>
            </a:xfrm>
            <a:custGeom>
              <a:avLst/>
              <a:gdLst>
                <a:gd name="T0" fmla="*/ 0 w 344"/>
                <a:gd name="T1" fmla="*/ 0 h 789"/>
                <a:gd name="T2" fmla="*/ 458 w 344"/>
                <a:gd name="T3" fmla="*/ 11 h 789"/>
                <a:gd name="T4" fmla="*/ 484 w 344"/>
                <a:gd name="T5" fmla="*/ 64 h 789"/>
                <a:gd name="T6" fmla="*/ 0 60000 65536"/>
                <a:gd name="T7" fmla="*/ 0 60000 65536"/>
                <a:gd name="T8" fmla="*/ 0 60000 65536"/>
                <a:gd name="T9" fmla="*/ 0 w 344"/>
                <a:gd name="T10" fmla="*/ 0 h 789"/>
                <a:gd name="T11" fmla="*/ 344 w 344"/>
                <a:gd name="T12" fmla="*/ 789 h 7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789">
                  <a:moveTo>
                    <a:pt x="0" y="0"/>
                  </a:moveTo>
                  <a:cubicBezTo>
                    <a:pt x="52" y="24"/>
                    <a:pt x="255" y="10"/>
                    <a:pt x="310" y="142"/>
                  </a:cubicBezTo>
                  <a:cubicBezTo>
                    <a:pt x="344" y="248"/>
                    <a:pt x="324" y="654"/>
                    <a:pt x="328" y="7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58" name="Freeform 19"/>
            <p:cNvSpPr>
              <a:spLocks/>
            </p:cNvSpPr>
            <p:nvPr/>
          </p:nvSpPr>
          <p:spPr bwMode="auto">
            <a:xfrm flipH="1">
              <a:off x="2871" y="1913"/>
              <a:ext cx="361" cy="576"/>
            </a:xfrm>
            <a:custGeom>
              <a:avLst/>
              <a:gdLst>
                <a:gd name="T0" fmla="*/ 0 w 344"/>
                <a:gd name="T1" fmla="*/ 0 h 789"/>
                <a:gd name="T2" fmla="*/ 458 w 344"/>
                <a:gd name="T3" fmla="*/ 11 h 789"/>
                <a:gd name="T4" fmla="*/ 484 w 344"/>
                <a:gd name="T5" fmla="*/ 64 h 789"/>
                <a:gd name="T6" fmla="*/ 0 60000 65536"/>
                <a:gd name="T7" fmla="*/ 0 60000 65536"/>
                <a:gd name="T8" fmla="*/ 0 60000 65536"/>
                <a:gd name="T9" fmla="*/ 0 w 344"/>
                <a:gd name="T10" fmla="*/ 0 h 789"/>
                <a:gd name="T11" fmla="*/ 344 w 344"/>
                <a:gd name="T12" fmla="*/ 789 h 7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789">
                  <a:moveTo>
                    <a:pt x="0" y="0"/>
                  </a:moveTo>
                  <a:cubicBezTo>
                    <a:pt x="52" y="24"/>
                    <a:pt x="255" y="10"/>
                    <a:pt x="310" y="142"/>
                  </a:cubicBezTo>
                  <a:cubicBezTo>
                    <a:pt x="344" y="248"/>
                    <a:pt x="324" y="654"/>
                    <a:pt x="328" y="7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59" name="Line 20"/>
            <p:cNvSpPr>
              <a:spLocks noChangeShapeType="1"/>
            </p:cNvSpPr>
            <p:nvPr/>
          </p:nvSpPr>
          <p:spPr bwMode="auto">
            <a:xfrm flipH="1">
              <a:off x="1495" y="1382"/>
              <a:ext cx="1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60" name="Line 21"/>
            <p:cNvSpPr>
              <a:spLocks noChangeShapeType="1"/>
            </p:cNvSpPr>
            <p:nvPr/>
          </p:nvSpPr>
          <p:spPr bwMode="auto">
            <a:xfrm flipH="1">
              <a:off x="3744" y="1363"/>
              <a:ext cx="1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61" name="Text Box 22"/>
            <p:cNvSpPr txBox="1">
              <a:spLocks noChangeArrowheads="1"/>
            </p:cNvSpPr>
            <p:nvPr/>
          </p:nvSpPr>
          <p:spPr bwMode="auto">
            <a:xfrm>
              <a:off x="1603" y="897"/>
              <a:ext cx="950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Alice</a:t>
              </a:r>
              <a:r>
                <a:rPr lang="ja-JP" altLang="en-US">
                  <a:latin typeface="Arial" charset="0"/>
                  <a:cs typeface="Arial" charset="0"/>
                </a:rPr>
                <a:t>’</a:t>
              </a:r>
              <a:r>
                <a:rPr lang="en-US" altLang="ja-JP" dirty="0">
                  <a:latin typeface="Arial" charset="0"/>
                  <a:cs typeface="Arial" charset="0"/>
                </a:rPr>
                <a:t>s 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encryption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key</a:t>
              </a:r>
            </a:p>
          </p:txBody>
        </p:sp>
        <p:sp>
          <p:nvSpPr>
            <p:cNvPr id="35862" name="Text Box 23"/>
            <p:cNvSpPr txBox="1">
              <a:spLocks noChangeArrowheads="1"/>
            </p:cNvSpPr>
            <p:nvPr/>
          </p:nvSpPr>
          <p:spPr bwMode="auto">
            <a:xfrm>
              <a:off x="3896" y="940"/>
              <a:ext cx="950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Bob</a:t>
              </a:r>
              <a:r>
                <a:rPr lang="ja-JP" altLang="en-US">
                  <a:latin typeface="Arial" charset="0"/>
                  <a:cs typeface="Arial" charset="0"/>
                </a:rPr>
                <a:t>’</a:t>
              </a:r>
              <a:r>
                <a:rPr lang="en-US" altLang="ja-JP" dirty="0">
                  <a:latin typeface="Arial" charset="0"/>
                  <a:cs typeface="Arial" charset="0"/>
                </a:rPr>
                <a:t>s 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decryption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key</a:t>
              </a:r>
            </a:p>
          </p:txBody>
        </p:sp>
        <p:pic>
          <p:nvPicPr>
            <p:cNvPr id="35863" name="Picture 24" descr="Bob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2" y="1178"/>
              <a:ext cx="51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5864" name="Group 25"/>
            <p:cNvGrpSpPr>
              <a:grpSpLocks/>
            </p:cNvGrpSpPr>
            <p:nvPr/>
          </p:nvGrpSpPr>
          <p:grpSpPr bwMode="auto">
            <a:xfrm>
              <a:off x="3650" y="1118"/>
              <a:ext cx="360" cy="385"/>
              <a:chOff x="189" y="1789"/>
              <a:chExt cx="360" cy="385"/>
            </a:xfrm>
          </p:grpSpPr>
          <p:sp>
            <p:nvSpPr>
              <p:cNvPr id="35869" name="Text Box 26"/>
              <p:cNvSpPr txBox="1">
                <a:spLocks noChangeArrowheads="1"/>
              </p:cNvSpPr>
              <p:nvPr/>
            </p:nvSpPr>
            <p:spPr bwMode="auto">
              <a:xfrm>
                <a:off x="189" y="1789"/>
                <a:ext cx="246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</a:p>
            </p:txBody>
          </p:sp>
          <p:sp>
            <p:nvSpPr>
              <p:cNvPr id="35870" name="Text Box 27"/>
              <p:cNvSpPr txBox="1">
                <a:spLocks noChangeArrowheads="1"/>
              </p:cNvSpPr>
              <p:nvPr/>
            </p:nvSpPr>
            <p:spPr bwMode="auto">
              <a:xfrm>
                <a:off x="325" y="1922"/>
                <a:ext cx="22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35865" name="Line 28"/>
            <p:cNvSpPr>
              <a:spLocks noChangeShapeType="1"/>
            </p:cNvSpPr>
            <p:nvPr/>
          </p:nvSpPr>
          <p:spPr bwMode="auto">
            <a:xfrm>
              <a:off x="780" y="1897"/>
              <a:ext cx="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66" name="Line 29"/>
            <p:cNvSpPr>
              <a:spLocks noChangeShapeType="1"/>
            </p:cNvSpPr>
            <p:nvPr/>
          </p:nvSpPr>
          <p:spPr bwMode="auto">
            <a:xfrm>
              <a:off x="4518" y="1904"/>
              <a:ext cx="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35867" name="Picture 30" descr="BS00768_[1]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371" y="896"/>
              <a:ext cx="293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68" name="Picture 31" descr="BS00768_[1]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3625" y="955"/>
              <a:ext cx="293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845" name="Picture 19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78422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530909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latin typeface="Gill Sans MT" charset="0"/>
              </a:rPr>
              <a:t> 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8.3 </a:t>
            </a:r>
            <a:r>
              <a:rPr lang="en-US" dirty="0">
                <a:latin typeface="Gill Sans MT" charset="0"/>
              </a:rPr>
              <a:t>Message integrity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, authentication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58372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406482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312738"/>
            <a:ext cx="6482917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 (</a:t>
            </a:r>
            <a:r>
              <a:rPr lang="ko-KR" altLang="en-US" dirty="0">
                <a:latin typeface="Gill Sans MT" charset="0"/>
              </a:rPr>
              <a:t>인증</a:t>
            </a:r>
            <a:r>
              <a:rPr lang="en-US" altLang="ko-KR" dirty="0">
                <a:latin typeface="Gill Sans MT" charset="0"/>
              </a:rPr>
              <a:t>)</a:t>
            </a:r>
            <a:endParaRPr lang="en-US" dirty="0">
              <a:latin typeface="Gill Sans MT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78775" cy="966788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Goal: </a:t>
            </a:r>
            <a:r>
              <a:rPr lang="en-US" dirty="0">
                <a:latin typeface="Gill Sans MT" charset="0"/>
              </a:rPr>
              <a:t>Bob wants Alice to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prove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her identity to him</a:t>
            </a:r>
            <a:endParaRPr lang="en-US" dirty="0">
              <a:latin typeface="Gill Sans MT" charset="0"/>
            </a:endParaRP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477838" y="2262188"/>
            <a:ext cx="56022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u="sng" dirty="0">
                <a:solidFill>
                  <a:srgbClr val="C00000"/>
                </a:solidFill>
                <a:latin typeface="Gill Sans MT" charset="0"/>
                <a:cs typeface="+mn-cs"/>
              </a:rPr>
              <a:t>Protocol ap1.0: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  </a:t>
            </a:r>
            <a:r>
              <a:rPr lang="en-US" sz="2800" dirty="0">
                <a:latin typeface="Gill Sans MT" charset="0"/>
                <a:cs typeface="+mn-cs"/>
              </a:rPr>
              <a:t>Alice says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I am Alice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endParaRPr lang="en-US" sz="2800" dirty="0">
              <a:latin typeface="Gill Sans MT" charset="0"/>
              <a:cs typeface="+mn-cs"/>
            </a:endParaRP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5281613" y="4135438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0422" name="Picture 6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3" name="Picture 7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4" name="Picture 8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363" y="3811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4" name="Line 9"/>
          <p:cNvSpPr>
            <a:spLocks noChangeShapeType="1"/>
          </p:cNvSpPr>
          <p:nvPr/>
        </p:nvSpPr>
        <p:spPr bwMode="auto">
          <a:xfrm>
            <a:off x="1490663" y="4248150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5" name="Text Box 10"/>
          <p:cNvSpPr txBox="1">
            <a:spLocks noChangeArrowheads="1"/>
          </p:cNvSpPr>
          <p:nvPr/>
        </p:nvSpPr>
        <p:spPr bwMode="auto">
          <a:xfrm>
            <a:off x="1535113" y="3749675"/>
            <a:ext cx="17256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2400">
                <a:latin typeface="Arial" charset="0"/>
                <a:cs typeface="Arial" charset="0"/>
              </a:rPr>
              <a:t>“</a:t>
            </a:r>
            <a:r>
              <a:rPr lang="en-US" sz="2400" dirty="0">
                <a:latin typeface="Arial" charset="0"/>
                <a:cs typeface="Arial" charset="0"/>
              </a:rPr>
              <a:t>I am Alice</a:t>
            </a:r>
            <a:r>
              <a:rPr lang="ja-JP" altLang="en-US" sz="2400">
                <a:latin typeface="Arial" charset="0"/>
                <a:cs typeface="Arial" charset="0"/>
              </a:rPr>
              <a:t>”</a:t>
            </a:r>
            <a:endParaRPr lang="en-US" sz="2400" dirty="0">
              <a:latin typeface="Arial" charset="0"/>
              <a:cs typeface="Arial" charset="0"/>
            </a:endParaRPr>
          </a:p>
        </p:txBody>
      </p:sp>
      <p:pic>
        <p:nvPicPr>
          <p:cNvPr id="60427" name="Picture 24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109663"/>
            <a:ext cx="3656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738297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5094288" y="3840163"/>
            <a:ext cx="3586162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in a network,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Bob can not </a:t>
            </a:r>
            <a:r>
              <a:rPr lang="ja-JP" altLang="en-US" sz="2400" dirty="0">
                <a:latin typeface="Arial" charset="0"/>
                <a:cs typeface="Arial" charset="0"/>
              </a:rPr>
              <a:t>“</a:t>
            </a:r>
            <a:r>
              <a:rPr lang="en-US" sz="2400" dirty="0">
                <a:latin typeface="Arial" charset="0"/>
                <a:cs typeface="Arial" charset="0"/>
              </a:rPr>
              <a:t>see</a:t>
            </a:r>
            <a:r>
              <a:rPr lang="ja-JP" altLang="en-US" sz="2400" dirty="0">
                <a:latin typeface="Arial" charset="0"/>
                <a:cs typeface="Arial" charset="0"/>
              </a:rPr>
              <a:t>”</a:t>
            </a:r>
            <a:r>
              <a:rPr lang="en-US" sz="2400" dirty="0">
                <a:latin typeface="Arial" charset="0"/>
                <a:cs typeface="Arial" charset="0"/>
              </a:rPr>
              <a:t> Alice, so Trudy simply declares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herself to be Alice</a:t>
            </a:r>
          </a:p>
        </p:txBody>
      </p:sp>
      <p:pic>
        <p:nvPicPr>
          <p:cNvPr id="61443" name="Picture 6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4" name="Picture 7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8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3" y="3813175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Line 9"/>
          <p:cNvSpPr>
            <a:spLocks noChangeShapeType="1"/>
          </p:cNvSpPr>
          <p:nvPr/>
        </p:nvSpPr>
        <p:spPr bwMode="auto">
          <a:xfrm flipV="1">
            <a:off x="2784475" y="4473575"/>
            <a:ext cx="773113" cy="1027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76" name="Text Box 10"/>
          <p:cNvSpPr txBox="1">
            <a:spLocks noChangeArrowheads="1"/>
          </p:cNvSpPr>
          <p:nvPr/>
        </p:nvSpPr>
        <p:spPr bwMode="auto">
          <a:xfrm>
            <a:off x="3109913" y="5002213"/>
            <a:ext cx="17256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2400">
                <a:latin typeface="Arial" charset="0"/>
                <a:cs typeface="Arial" charset="0"/>
              </a:rPr>
              <a:t>“</a:t>
            </a:r>
            <a:r>
              <a:rPr lang="en-US" sz="2400" dirty="0">
                <a:latin typeface="Arial" charset="0"/>
                <a:cs typeface="Arial" charset="0"/>
              </a:rPr>
              <a:t>I am Alice</a:t>
            </a:r>
            <a:r>
              <a:rPr lang="ja-JP" altLang="en-US" sz="2400">
                <a:latin typeface="Arial" charset="0"/>
                <a:cs typeface="Arial" charset="0"/>
              </a:rPr>
              <a:t>”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61448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312738"/>
            <a:ext cx="427672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</a:t>
            </a:r>
          </a:p>
        </p:txBody>
      </p:sp>
      <p:pic>
        <p:nvPicPr>
          <p:cNvPr id="61449" name="Picture 24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109663"/>
            <a:ext cx="3656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50" name="Rectangle 3"/>
          <p:cNvSpPr txBox="1">
            <a:spLocks noChangeArrowheads="1"/>
          </p:cNvSpPr>
          <p:nvPr/>
        </p:nvSpPr>
        <p:spPr bwMode="auto">
          <a:xfrm>
            <a:off x="533400" y="1600200"/>
            <a:ext cx="7978775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rgbClr val="000099"/>
              </a:buClr>
              <a:buSzPct val="70000"/>
              <a:buFont typeface="Wingdings" charset="0"/>
              <a:buNone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Goal:  </a:t>
            </a:r>
            <a:r>
              <a:rPr lang="en-US" sz="2800" dirty="0">
                <a:latin typeface="Gill Sans MT" charset="0"/>
              </a:rPr>
              <a:t>Bob wants Alice to </a:t>
            </a:r>
            <a:r>
              <a:rPr lang="ja-JP" altLang="en-US" sz="2800">
                <a:latin typeface="Gill Sans MT" charset="0"/>
              </a:rPr>
              <a:t>“</a:t>
            </a:r>
            <a:r>
              <a:rPr lang="en-US" altLang="ja-JP" sz="2800" dirty="0">
                <a:latin typeface="Gill Sans MT" charset="0"/>
              </a:rPr>
              <a:t>prove</a:t>
            </a:r>
            <a:r>
              <a:rPr lang="ja-JP" altLang="en-US" sz="2800">
                <a:latin typeface="Gill Sans MT" charset="0"/>
              </a:rPr>
              <a:t>”</a:t>
            </a:r>
            <a:r>
              <a:rPr lang="en-US" altLang="ja-JP" sz="2800" dirty="0">
                <a:latin typeface="Gill Sans MT" charset="0"/>
              </a:rPr>
              <a:t> her identity to him</a:t>
            </a:r>
            <a:endParaRPr lang="en-US" sz="2800" dirty="0">
              <a:latin typeface="Gill Sans MT" charset="0"/>
            </a:endParaRPr>
          </a:p>
        </p:txBody>
      </p:sp>
      <p:sp>
        <p:nvSpPr>
          <p:cNvPr id="32780" name="Text Box 4"/>
          <p:cNvSpPr txBox="1">
            <a:spLocks noChangeArrowheads="1"/>
          </p:cNvSpPr>
          <p:nvPr/>
        </p:nvSpPr>
        <p:spPr bwMode="auto">
          <a:xfrm>
            <a:off x="477838" y="2262188"/>
            <a:ext cx="56022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u="sng" dirty="0">
                <a:solidFill>
                  <a:srgbClr val="C00000"/>
                </a:solidFill>
                <a:latin typeface="Gill Sans MT" charset="0"/>
                <a:cs typeface="+mn-cs"/>
              </a:rPr>
              <a:t>Protocol ap1.0: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  </a:t>
            </a:r>
            <a:r>
              <a:rPr lang="en-US" sz="2800" dirty="0">
                <a:latin typeface="Gill Sans MT" charset="0"/>
                <a:cs typeface="+mn-cs"/>
              </a:rPr>
              <a:t>Alice says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I am Alice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endParaRPr lang="en-US" sz="2800" dirty="0">
              <a:latin typeface="Gill Sans MT" charset="0"/>
              <a:cs typeface="+mn-cs"/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152307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725488" y="1452563"/>
            <a:ext cx="782955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Arial" charset="0"/>
                <a:cs typeface="Arial" charset="0"/>
              </a:rPr>
              <a:t>Protocol ap2.0: </a:t>
            </a:r>
            <a:r>
              <a:rPr lang="en-US" sz="2400" dirty="0">
                <a:latin typeface="Arial" charset="0"/>
                <a:cs typeface="Arial" charset="0"/>
              </a:rPr>
              <a:t>Alice says </a:t>
            </a:r>
            <a:r>
              <a:rPr lang="ja-JP" altLang="en-US" sz="2400">
                <a:latin typeface="Arial" charset="0"/>
                <a:cs typeface="Arial" charset="0"/>
              </a:rPr>
              <a:t>“</a:t>
            </a:r>
            <a:r>
              <a:rPr lang="en-US" sz="2400" dirty="0">
                <a:latin typeface="Arial" charset="0"/>
                <a:cs typeface="Arial" charset="0"/>
              </a:rPr>
              <a:t>I am Alice</a:t>
            </a:r>
            <a:r>
              <a:rPr lang="ja-JP" altLang="en-US" sz="2400">
                <a:latin typeface="Arial" charset="0"/>
                <a:cs typeface="Arial" charset="0"/>
              </a:rPr>
              <a:t>”</a:t>
            </a:r>
            <a:r>
              <a:rPr lang="en-US" sz="2400" dirty="0">
                <a:latin typeface="Arial" charset="0"/>
                <a:cs typeface="Arial" charset="0"/>
              </a:rPr>
              <a:t> in an IP packet</a:t>
            </a:r>
          </a:p>
          <a:p>
            <a:pPr algn="r">
              <a:defRPr/>
            </a:pPr>
            <a:r>
              <a:rPr lang="en-US" sz="2400" dirty="0">
                <a:latin typeface="Arial" charset="0"/>
                <a:cs typeface="Arial" charset="0"/>
              </a:rPr>
              <a:t>containing her source IP address </a:t>
            </a: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2469" name="Picture 5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6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1" name="Picture 7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684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1" name="Line 8"/>
          <p:cNvSpPr>
            <a:spLocks noChangeShapeType="1"/>
          </p:cNvSpPr>
          <p:nvPr/>
        </p:nvSpPr>
        <p:spPr bwMode="auto">
          <a:xfrm>
            <a:off x="1238250" y="426243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2473" name="Group 9"/>
          <p:cNvGrpSpPr>
            <a:grpSpLocks/>
          </p:cNvGrpSpPr>
          <p:nvPr/>
        </p:nvGrpSpPr>
        <p:grpSpPr bwMode="auto">
          <a:xfrm>
            <a:off x="1574800" y="3433763"/>
            <a:ext cx="2870200" cy="649287"/>
            <a:chOff x="531" y="1791"/>
            <a:chExt cx="1808" cy="409"/>
          </a:xfrm>
        </p:grpSpPr>
        <p:sp>
          <p:nvSpPr>
            <p:cNvPr id="33804" name="Rectangle 10"/>
            <p:cNvSpPr>
              <a:spLocks noChangeArrowheads="1"/>
            </p:cNvSpPr>
            <p:nvPr/>
          </p:nvSpPr>
          <p:spPr bwMode="auto">
            <a:xfrm>
              <a:off x="540" y="1791"/>
              <a:ext cx="179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3805" name="Text Box 11"/>
            <p:cNvSpPr txBox="1">
              <a:spLocks noChangeArrowheads="1"/>
            </p:cNvSpPr>
            <p:nvPr/>
          </p:nvSpPr>
          <p:spPr bwMode="auto">
            <a:xfrm>
              <a:off x="1369" y="1877"/>
              <a:ext cx="9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>
                  <a:latin typeface="Arial" charset="0"/>
                  <a:cs typeface="Arial" charset="0"/>
                </a:rPr>
                <a:t>“</a:t>
              </a:r>
              <a:r>
                <a:rPr lang="en-US" dirty="0">
                  <a:latin typeface="Arial" charset="0"/>
                  <a:cs typeface="Arial" charset="0"/>
                </a:rPr>
                <a:t>I am Alice</a:t>
              </a:r>
              <a:r>
                <a:rPr lang="ja-JP" altLang="en-US">
                  <a:latin typeface="Arial" charset="0"/>
                  <a:cs typeface="Arial" charset="0"/>
                </a:rPr>
                <a:t>”</a:t>
              </a: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3806" name="Text Box 12"/>
            <p:cNvSpPr txBox="1">
              <a:spLocks noChangeArrowheads="1"/>
            </p:cNvSpPr>
            <p:nvPr/>
          </p:nvSpPr>
          <p:spPr bwMode="auto">
            <a:xfrm>
              <a:off x="531" y="1793"/>
              <a:ext cx="80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800">
                  <a:latin typeface="Arial" charset="0"/>
                  <a:cs typeface="Arial" charset="0"/>
                </a:rPr>
                <a:t>’</a:t>
              </a:r>
              <a:r>
                <a:rPr lang="en-US" sz="18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IP address</a:t>
              </a:r>
            </a:p>
          </p:txBody>
        </p:sp>
        <p:sp>
          <p:nvSpPr>
            <p:cNvPr id="33807" name="Line 13"/>
            <p:cNvSpPr>
              <a:spLocks noChangeShapeType="1"/>
            </p:cNvSpPr>
            <p:nvPr/>
          </p:nvSpPr>
          <p:spPr bwMode="auto">
            <a:xfrm flipH="1">
              <a:off x="1338" y="1797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62474" name="Picture 18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13230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8: Network Security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8321675" cy="497205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3200" i="1" dirty="0">
                <a:solidFill>
                  <a:srgbClr val="C00000"/>
                </a:solidFill>
                <a:latin typeface="Gill Sans MT" charset="0"/>
              </a:rPr>
              <a:t>Chapter goals: </a:t>
            </a:r>
          </a:p>
          <a:p>
            <a:r>
              <a:rPr lang="en-US" dirty="0">
                <a:latin typeface="Gill Sans MT" charset="0"/>
              </a:rPr>
              <a:t>understand principles of network security:</a:t>
            </a:r>
            <a:r>
              <a:rPr lang="en-US" sz="2400" dirty="0">
                <a:latin typeface="Gill Sans MT" charset="0"/>
              </a:rPr>
              <a:t> </a:t>
            </a:r>
          </a:p>
          <a:p>
            <a:pPr lvl="1"/>
            <a:r>
              <a:rPr lang="en-US" dirty="0">
                <a:latin typeface="Gill Sans MT" charset="0"/>
              </a:rPr>
              <a:t>cryptography and its </a:t>
            </a:r>
            <a:r>
              <a:rPr lang="en-US" i="1" dirty="0">
                <a:latin typeface="Gill Sans MT" charset="0"/>
              </a:rPr>
              <a:t>many</a:t>
            </a:r>
            <a:r>
              <a:rPr lang="en-US" dirty="0">
                <a:latin typeface="Gill Sans MT" charset="0"/>
              </a:rPr>
              <a:t> uses beyond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confidentiality</a:t>
            </a:r>
            <a:r>
              <a:rPr lang="ja-JP" altLang="en-US">
                <a:latin typeface="Gill Sans MT" charset="0"/>
              </a:rPr>
              <a:t>”</a:t>
            </a:r>
            <a:endParaRPr lang="en-US" altLang="ja-JP" dirty="0">
              <a:latin typeface="Gill Sans MT" charset="0"/>
            </a:endParaRPr>
          </a:p>
          <a:p>
            <a:pPr lvl="1"/>
            <a:r>
              <a:rPr lang="en-US" dirty="0">
                <a:latin typeface="Gill Sans MT" charset="0"/>
              </a:rPr>
              <a:t>authentication</a:t>
            </a:r>
          </a:p>
          <a:p>
            <a:pPr lvl="1"/>
            <a:r>
              <a:rPr lang="en-US" dirty="0">
                <a:latin typeface="Gill Sans MT" charset="0"/>
              </a:rPr>
              <a:t>message integrity</a:t>
            </a:r>
          </a:p>
          <a:p>
            <a:r>
              <a:rPr lang="en-US" dirty="0">
                <a:latin typeface="Gill Sans MT" charset="0"/>
              </a:rPr>
              <a:t>security in practice:</a:t>
            </a:r>
          </a:p>
          <a:p>
            <a:pPr lvl="1"/>
            <a:r>
              <a:rPr lang="en-US" dirty="0">
                <a:latin typeface="Gill Sans MT" charset="0"/>
              </a:rPr>
              <a:t>firewalls and intrusion detection systems</a:t>
            </a:r>
          </a:p>
          <a:p>
            <a:pPr lvl="1"/>
            <a:r>
              <a:rPr lang="en-US" dirty="0">
                <a:latin typeface="Gill Sans MT" charset="0"/>
              </a:rPr>
              <a:t>security in application, transport, network, link layers</a:t>
            </a:r>
          </a:p>
        </p:txBody>
      </p:sp>
      <p:pic>
        <p:nvPicPr>
          <p:cNvPr id="21508" name="Picture 17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103822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984506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6351588" y="3986213"/>
            <a:ext cx="2792412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Trudy can create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a packet </a:t>
            </a:r>
            <a:r>
              <a:rPr lang="ja-JP" altLang="en-US" sz="2400">
                <a:latin typeface="Arial" charset="0"/>
                <a:cs typeface="Arial" charset="0"/>
              </a:rPr>
              <a:t>“</a:t>
            </a:r>
            <a:r>
              <a:rPr lang="en-US" sz="2400" dirty="0">
                <a:latin typeface="Arial" charset="0"/>
                <a:cs typeface="Arial" charset="0"/>
              </a:rPr>
              <a:t>spoofing</a:t>
            </a:r>
            <a:r>
              <a:rPr lang="ja-JP" altLang="en-US" sz="2400">
                <a:latin typeface="Arial" charset="0"/>
                <a:cs typeface="Arial" charset="0"/>
              </a:rPr>
              <a:t>”</a:t>
            </a:r>
            <a:endParaRPr lang="en-US" sz="2400" dirty="0">
              <a:latin typeface="Arial" charset="0"/>
              <a:cs typeface="Arial" charset="0"/>
            </a:endParaRPr>
          </a:p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Alice</a:t>
            </a:r>
            <a:r>
              <a:rPr lang="ja-JP" altLang="en-US" sz="2400">
                <a:latin typeface="Arial" charset="0"/>
                <a:cs typeface="Arial" charset="0"/>
              </a:rPr>
              <a:t>’</a:t>
            </a:r>
            <a:r>
              <a:rPr lang="en-US" sz="2400" dirty="0">
                <a:latin typeface="Arial" charset="0"/>
                <a:cs typeface="Arial" charset="0"/>
              </a:rPr>
              <a:t>s address</a:t>
            </a:r>
          </a:p>
        </p:txBody>
      </p:sp>
      <p:pic>
        <p:nvPicPr>
          <p:cNvPr id="63491" name="Picture 5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2" name="Picture 6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Picture 7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684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Line 8"/>
          <p:cNvSpPr>
            <a:spLocks noChangeShapeType="1"/>
          </p:cNvSpPr>
          <p:nvPr/>
        </p:nvSpPr>
        <p:spPr bwMode="auto">
          <a:xfrm flipV="1">
            <a:off x="2925763" y="4262438"/>
            <a:ext cx="2111375" cy="12382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3495" name="Group 9"/>
          <p:cNvGrpSpPr>
            <a:grpSpLocks/>
          </p:cNvGrpSpPr>
          <p:nvPr/>
        </p:nvGrpSpPr>
        <p:grpSpPr bwMode="auto">
          <a:xfrm>
            <a:off x="3460750" y="4938713"/>
            <a:ext cx="2870200" cy="649287"/>
            <a:chOff x="531" y="1791"/>
            <a:chExt cx="1808" cy="409"/>
          </a:xfrm>
        </p:grpSpPr>
        <p:sp>
          <p:nvSpPr>
            <p:cNvPr id="34828" name="Rectangle 10"/>
            <p:cNvSpPr>
              <a:spLocks noChangeArrowheads="1"/>
            </p:cNvSpPr>
            <p:nvPr/>
          </p:nvSpPr>
          <p:spPr bwMode="auto">
            <a:xfrm>
              <a:off x="540" y="1791"/>
              <a:ext cx="179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4829" name="Text Box 11"/>
            <p:cNvSpPr txBox="1">
              <a:spLocks noChangeArrowheads="1"/>
            </p:cNvSpPr>
            <p:nvPr/>
          </p:nvSpPr>
          <p:spPr bwMode="auto">
            <a:xfrm>
              <a:off x="1369" y="1877"/>
              <a:ext cx="9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>
                  <a:latin typeface="Arial" charset="0"/>
                  <a:cs typeface="Arial" charset="0"/>
                </a:rPr>
                <a:t>“</a:t>
              </a:r>
              <a:r>
                <a:rPr lang="en-US" dirty="0">
                  <a:latin typeface="Arial" charset="0"/>
                  <a:cs typeface="Arial" charset="0"/>
                </a:rPr>
                <a:t>I am Alice</a:t>
              </a:r>
              <a:r>
                <a:rPr lang="ja-JP" altLang="en-US">
                  <a:latin typeface="Arial" charset="0"/>
                  <a:cs typeface="Arial" charset="0"/>
                </a:rPr>
                <a:t>”</a:t>
              </a: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4830" name="Text Box 12"/>
            <p:cNvSpPr txBox="1">
              <a:spLocks noChangeArrowheads="1"/>
            </p:cNvSpPr>
            <p:nvPr/>
          </p:nvSpPr>
          <p:spPr bwMode="auto">
            <a:xfrm>
              <a:off x="531" y="1793"/>
              <a:ext cx="80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800">
                  <a:latin typeface="Arial" charset="0"/>
                  <a:cs typeface="Arial" charset="0"/>
                </a:rPr>
                <a:t>’</a:t>
              </a:r>
              <a:r>
                <a:rPr lang="en-US" sz="18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IP address</a:t>
              </a:r>
            </a:p>
          </p:txBody>
        </p:sp>
        <p:sp>
          <p:nvSpPr>
            <p:cNvPr id="34831" name="Line 13"/>
            <p:cNvSpPr>
              <a:spLocks noChangeShapeType="1"/>
            </p:cNvSpPr>
            <p:nvPr/>
          </p:nvSpPr>
          <p:spPr bwMode="auto">
            <a:xfrm flipH="1">
              <a:off x="1338" y="1797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3496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sp>
        <p:nvSpPr>
          <p:cNvPr id="34826" name="Text Box 3"/>
          <p:cNvSpPr txBox="1">
            <a:spLocks noChangeArrowheads="1"/>
          </p:cNvSpPr>
          <p:nvPr/>
        </p:nvSpPr>
        <p:spPr bwMode="auto">
          <a:xfrm>
            <a:off x="725488" y="1452563"/>
            <a:ext cx="782955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Arial" charset="0"/>
                <a:cs typeface="Arial" charset="0"/>
              </a:rPr>
              <a:t>Protocol ap2.0: </a:t>
            </a:r>
            <a:r>
              <a:rPr lang="en-US" sz="2400" dirty="0">
                <a:latin typeface="Arial" charset="0"/>
                <a:cs typeface="Arial" charset="0"/>
              </a:rPr>
              <a:t>Alice says </a:t>
            </a:r>
            <a:r>
              <a:rPr lang="ja-JP" altLang="en-US" sz="2400">
                <a:latin typeface="Arial" charset="0"/>
                <a:cs typeface="Arial" charset="0"/>
              </a:rPr>
              <a:t>“</a:t>
            </a:r>
            <a:r>
              <a:rPr lang="en-US" sz="2400" dirty="0">
                <a:latin typeface="Arial" charset="0"/>
                <a:cs typeface="Arial" charset="0"/>
              </a:rPr>
              <a:t>I am Alice</a:t>
            </a:r>
            <a:r>
              <a:rPr lang="ja-JP" altLang="en-US" sz="2400">
                <a:latin typeface="Arial" charset="0"/>
                <a:cs typeface="Arial" charset="0"/>
              </a:rPr>
              <a:t>”</a:t>
            </a:r>
            <a:r>
              <a:rPr lang="en-US" sz="2400" dirty="0">
                <a:latin typeface="Arial" charset="0"/>
                <a:cs typeface="Arial" charset="0"/>
              </a:rPr>
              <a:t> in an IP packet</a:t>
            </a:r>
          </a:p>
          <a:p>
            <a:pPr algn="r">
              <a:defRPr/>
            </a:pPr>
            <a:r>
              <a:rPr lang="en-US" sz="2400" dirty="0">
                <a:latin typeface="Arial" charset="0"/>
                <a:cs typeface="Arial" charset="0"/>
              </a:rPr>
              <a:t>containing her source IP address </a:t>
            </a:r>
          </a:p>
        </p:txBody>
      </p:sp>
      <p:pic>
        <p:nvPicPr>
          <p:cNvPr id="63498" name="Picture 18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485071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Protocol ap3.0:  </a:t>
            </a:r>
            <a:r>
              <a:rPr lang="en-US" sz="2800" dirty="0">
                <a:latin typeface="Gill Sans MT" charset="0"/>
                <a:cs typeface="+mn-cs"/>
              </a:rPr>
              <a:t>Alice says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I am Alice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r>
              <a:rPr lang="en-US" sz="2800" dirty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dirty="0">
                <a:latin typeface="Gill Sans MT" charset="0"/>
                <a:cs typeface="+mn-cs"/>
              </a:rPr>
              <a:t> secret password to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prove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r>
              <a:rPr lang="en-US" sz="2800" dirty="0">
                <a:latin typeface="Gill Sans MT" charset="0"/>
                <a:cs typeface="+mn-cs"/>
              </a:rPr>
              <a:t> it.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4516" name="Picture 5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6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7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4520" name="Group 9"/>
          <p:cNvGrpSpPr>
            <a:grpSpLocks/>
          </p:cNvGrpSpPr>
          <p:nvPr/>
        </p:nvGrpSpPr>
        <p:grpSpPr bwMode="auto">
          <a:xfrm>
            <a:off x="1504950" y="3306763"/>
            <a:ext cx="3046413" cy="633412"/>
            <a:chOff x="806" y="1799"/>
            <a:chExt cx="1919" cy="399"/>
          </a:xfrm>
        </p:grpSpPr>
        <p:sp>
          <p:nvSpPr>
            <p:cNvPr id="35859" name="Rectangle 10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60" name="Text Box 11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>
                  <a:latin typeface="Arial" charset="0"/>
                  <a:cs typeface="Arial" charset="0"/>
                </a:rPr>
                <a:t>“</a:t>
              </a:r>
              <a:r>
                <a:rPr lang="en-US" sz="1800" dirty="0">
                  <a:latin typeface="Arial" charset="0"/>
                  <a:cs typeface="Arial" charset="0"/>
                </a:rPr>
                <a:t>I</a:t>
              </a:r>
              <a:r>
                <a:rPr lang="ja-JP" altLang="en-US" sz="1800">
                  <a:latin typeface="Arial" charset="0"/>
                  <a:cs typeface="Arial" charset="0"/>
                </a:rPr>
                <a:t>’</a:t>
              </a:r>
              <a:r>
                <a:rPr lang="en-US" sz="1800" dirty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>
                  <a:latin typeface="Arial" charset="0"/>
                  <a:cs typeface="Arial" charset="0"/>
                </a:rPr>
                <a:t>”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35861" name="Text Box 12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5862" name="Line 13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5863" name="Text Box 14"/>
            <p:cNvSpPr txBox="1">
              <a:spLocks noChangeArrowheads="1"/>
            </p:cNvSpPr>
            <p:nvPr/>
          </p:nvSpPr>
          <p:spPr bwMode="auto">
            <a:xfrm>
              <a:off x="1331" y="1813"/>
              <a:ext cx="66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5864" name="Line 15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4521" name="Group 16"/>
          <p:cNvGrpSpPr>
            <a:grpSpLocks/>
          </p:cNvGrpSpPr>
          <p:nvPr/>
        </p:nvGrpSpPr>
        <p:grpSpPr bwMode="auto">
          <a:xfrm>
            <a:off x="3063875" y="4235450"/>
            <a:ext cx="1489075" cy="633413"/>
            <a:chOff x="1000" y="2719"/>
            <a:chExt cx="938" cy="399"/>
          </a:xfrm>
        </p:grpSpPr>
        <p:sp>
          <p:nvSpPr>
            <p:cNvPr id="35855" name="Rectangle 17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56" name="Text Box 18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5857" name="Text Box 19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5858" name="Line 20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5851" name="Line 21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5852" name="Line 22"/>
          <p:cNvSpPr>
            <a:spLocks noChangeShapeType="1"/>
          </p:cNvSpPr>
          <p:nvPr/>
        </p:nvSpPr>
        <p:spPr bwMode="auto">
          <a:xfrm flipH="1">
            <a:off x="2541588" y="4551363"/>
            <a:ext cx="4524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452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pic>
        <p:nvPicPr>
          <p:cNvPr id="64525" name="Picture 18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698932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5903913" y="3865563"/>
            <a:ext cx="30019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playback attack: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Trudy records Alice</a:t>
            </a:r>
            <a:r>
              <a:rPr lang="ja-JP" altLang="en-US">
                <a:latin typeface="Arial" charset="0"/>
                <a:cs typeface="Arial" charset="0"/>
              </a:rPr>
              <a:t>’</a:t>
            </a:r>
            <a:r>
              <a:rPr lang="en-US" dirty="0">
                <a:latin typeface="Arial" charset="0"/>
                <a:cs typeface="Arial" charset="0"/>
              </a:rPr>
              <a:t>s packet</a:t>
            </a:r>
          </a:p>
          <a:p>
            <a:pPr algn="ctr">
              <a:defRPr/>
            </a:pPr>
            <a:r>
              <a:rPr lang="en-US" dirty="0">
                <a:latin typeface="Arial" charset="0"/>
                <a:cs typeface="Arial" charset="0"/>
              </a:rPr>
              <a:t>and later</a:t>
            </a:r>
          </a:p>
          <a:p>
            <a:pPr algn="ctr">
              <a:defRPr/>
            </a:pPr>
            <a:r>
              <a:rPr lang="en-US" dirty="0">
                <a:latin typeface="Arial" charset="0"/>
                <a:cs typeface="Arial" charset="0"/>
              </a:rPr>
              <a:t>plays it back to Bob </a:t>
            </a:r>
          </a:p>
        </p:txBody>
      </p:sp>
      <p:pic>
        <p:nvPicPr>
          <p:cNvPr id="65539" name="Picture 5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0" name="Picture 6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7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72" name="Rectangle 9"/>
          <p:cNvSpPr>
            <a:spLocks noChangeArrowheads="1"/>
          </p:cNvSpPr>
          <p:nvPr/>
        </p:nvSpPr>
        <p:spPr bwMode="auto">
          <a:xfrm>
            <a:off x="1504950" y="3306763"/>
            <a:ext cx="3046413" cy="63341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6873" name="Text Box 10"/>
          <p:cNvSpPr txBox="1">
            <a:spLocks noChangeArrowheads="1"/>
          </p:cNvSpPr>
          <p:nvPr/>
        </p:nvSpPr>
        <p:spPr bwMode="auto">
          <a:xfrm>
            <a:off x="3343275" y="3429000"/>
            <a:ext cx="119856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1800">
                <a:solidFill>
                  <a:schemeClr val="bg2"/>
                </a:solidFill>
                <a:latin typeface="Arial" charset="0"/>
                <a:cs typeface="Arial" charset="0"/>
              </a:rPr>
              <a:t>“</a:t>
            </a:r>
            <a:r>
              <a:rPr lang="en-US" sz="1800" dirty="0">
                <a:solidFill>
                  <a:schemeClr val="bg2"/>
                </a:solidFill>
                <a:latin typeface="Arial" charset="0"/>
                <a:cs typeface="Arial" charset="0"/>
              </a:rPr>
              <a:t>I</a:t>
            </a:r>
            <a:r>
              <a:rPr lang="ja-JP" altLang="en-US" sz="180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800" dirty="0">
                <a:solidFill>
                  <a:schemeClr val="bg2"/>
                </a:solidFill>
                <a:latin typeface="Arial" charset="0"/>
                <a:cs typeface="Arial" charset="0"/>
              </a:rPr>
              <a:t>m Alice</a:t>
            </a:r>
            <a:r>
              <a:rPr lang="ja-JP" altLang="en-US" sz="1800">
                <a:solidFill>
                  <a:schemeClr val="bg2"/>
                </a:solidFill>
                <a:latin typeface="Arial" charset="0"/>
                <a:cs typeface="Arial" charset="0"/>
              </a:rPr>
              <a:t>”</a:t>
            </a:r>
            <a:endParaRPr lang="en-US" sz="1800" dirty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  <p:sp>
        <p:nvSpPr>
          <p:cNvPr id="36874" name="Text Box 11"/>
          <p:cNvSpPr txBox="1">
            <a:spLocks noChangeArrowheads="1"/>
          </p:cNvSpPr>
          <p:nvPr/>
        </p:nvSpPr>
        <p:spPr bwMode="auto">
          <a:xfrm>
            <a:off x="1509713" y="3343275"/>
            <a:ext cx="8429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  <a:latin typeface="Arial" charset="0"/>
                <a:cs typeface="Arial" charset="0"/>
              </a:rPr>
              <a:t>Alice</a:t>
            </a:r>
            <a:r>
              <a:rPr lang="ja-JP" altLang="en-US" sz="1600" dirty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600" dirty="0">
                <a:solidFill>
                  <a:schemeClr val="bg2"/>
                </a:solidFill>
                <a:latin typeface="Arial" charset="0"/>
                <a:cs typeface="Arial" charset="0"/>
              </a:rPr>
              <a:t>s 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  <a:latin typeface="Arial" charset="0"/>
                <a:cs typeface="Arial" charset="0"/>
              </a:rPr>
              <a:t>IP addr</a:t>
            </a:r>
          </a:p>
        </p:txBody>
      </p:sp>
      <p:sp>
        <p:nvSpPr>
          <p:cNvPr id="36875" name="Line 12"/>
          <p:cNvSpPr>
            <a:spLocks noChangeShapeType="1"/>
          </p:cNvSpPr>
          <p:nvPr/>
        </p:nvSpPr>
        <p:spPr bwMode="auto">
          <a:xfrm flipH="1">
            <a:off x="234791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76" name="Text Box 13"/>
          <p:cNvSpPr txBox="1">
            <a:spLocks noChangeArrowheads="1"/>
          </p:cNvSpPr>
          <p:nvPr/>
        </p:nvSpPr>
        <p:spPr bwMode="auto">
          <a:xfrm>
            <a:off x="2338388" y="3328988"/>
            <a:ext cx="10572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  <a:latin typeface="Arial" charset="0"/>
                <a:cs typeface="Arial" charset="0"/>
              </a:rPr>
              <a:t>Alice</a:t>
            </a:r>
            <a:r>
              <a:rPr lang="ja-JP" altLang="en-US" sz="160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600" dirty="0">
                <a:solidFill>
                  <a:schemeClr val="bg2"/>
                </a:solidFill>
                <a:latin typeface="Arial" charset="0"/>
                <a:cs typeface="Arial" charset="0"/>
              </a:rPr>
              <a:t>s 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  <a:latin typeface="Arial" charset="0"/>
                <a:cs typeface="Arial" charset="0"/>
              </a:rPr>
              <a:t>password</a:t>
            </a:r>
          </a:p>
        </p:txBody>
      </p:sp>
      <p:sp>
        <p:nvSpPr>
          <p:cNvPr id="36877" name="Line 14"/>
          <p:cNvSpPr>
            <a:spLocks noChangeShapeType="1"/>
          </p:cNvSpPr>
          <p:nvPr/>
        </p:nvSpPr>
        <p:spPr bwMode="auto">
          <a:xfrm flipH="1">
            <a:off x="335756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5549" name="Group 15"/>
          <p:cNvGrpSpPr>
            <a:grpSpLocks/>
          </p:cNvGrpSpPr>
          <p:nvPr/>
        </p:nvGrpSpPr>
        <p:grpSpPr bwMode="auto">
          <a:xfrm>
            <a:off x="3327400" y="4224338"/>
            <a:ext cx="1489075" cy="633412"/>
            <a:chOff x="1000" y="2719"/>
            <a:chExt cx="938" cy="399"/>
          </a:xfrm>
        </p:grpSpPr>
        <p:sp>
          <p:nvSpPr>
            <p:cNvPr id="36895" name="Rectangle 16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6896" name="Text Box 17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6897" name="Text Box 18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6898" name="Line 19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6879" name="Line 20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5551" name="Picture 21" descr="EN00179_[1]"/>
          <p:cNvPicPr>
            <a:picLocks noGrp="1" noChangeAspect="1" noChangeArrowheads="1"/>
          </p:cNvPicPr>
          <p:nvPr>
            <p:ph idx="1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9450" y="5337175"/>
            <a:ext cx="862013" cy="668338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881" name="Line 22"/>
          <p:cNvSpPr>
            <a:spLocks noChangeShapeType="1"/>
          </p:cNvSpPr>
          <p:nvPr/>
        </p:nvSpPr>
        <p:spPr bwMode="auto">
          <a:xfrm>
            <a:off x="1857375" y="4106863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82" name="Line 23"/>
          <p:cNvSpPr>
            <a:spLocks noChangeShapeType="1"/>
          </p:cNvSpPr>
          <p:nvPr/>
        </p:nvSpPr>
        <p:spPr bwMode="auto">
          <a:xfrm flipH="1">
            <a:off x="3344863" y="4214813"/>
            <a:ext cx="1857375" cy="1554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5554" name="Group 24"/>
          <p:cNvGrpSpPr>
            <a:grpSpLocks/>
          </p:cNvGrpSpPr>
          <p:nvPr/>
        </p:nvGrpSpPr>
        <p:grpSpPr bwMode="auto">
          <a:xfrm>
            <a:off x="3551238" y="5368925"/>
            <a:ext cx="3046412" cy="633413"/>
            <a:chOff x="806" y="1799"/>
            <a:chExt cx="1919" cy="399"/>
          </a:xfrm>
        </p:grpSpPr>
        <p:sp>
          <p:nvSpPr>
            <p:cNvPr id="36889" name="Rectangle 25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6890" name="Text Box 26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>
                  <a:latin typeface="Arial" charset="0"/>
                  <a:cs typeface="Arial" charset="0"/>
                </a:rPr>
                <a:t>“</a:t>
              </a:r>
              <a:r>
                <a:rPr lang="en-US" sz="1800" dirty="0">
                  <a:latin typeface="Arial" charset="0"/>
                  <a:cs typeface="Arial" charset="0"/>
                </a:rPr>
                <a:t>I</a:t>
              </a:r>
              <a:r>
                <a:rPr lang="ja-JP" altLang="en-US" sz="1800">
                  <a:latin typeface="Arial" charset="0"/>
                  <a:cs typeface="Arial" charset="0"/>
                </a:rPr>
                <a:t>’</a:t>
              </a:r>
              <a:r>
                <a:rPr lang="en-US" sz="1800" dirty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>
                  <a:latin typeface="Arial" charset="0"/>
                  <a:cs typeface="Arial" charset="0"/>
                </a:rPr>
                <a:t>”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36891" name="Text Box 27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6892" name="Line 28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6893" name="Text Box 29"/>
            <p:cNvSpPr txBox="1">
              <a:spLocks noChangeArrowheads="1"/>
            </p:cNvSpPr>
            <p:nvPr/>
          </p:nvSpPr>
          <p:spPr bwMode="auto">
            <a:xfrm>
              <a:off x="1331" y="1813"/>
              <a:ext cx="66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6894" name="Line 30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6884" name="Line 31"/>
          <p:cNvSpPr>
            <a:spLocks noChangeShapeType="1"/>
          </p:cNvSpPr>
          <p:nvPr/>
        </p:nvSpPr>
        <p:spPr bwMode="auto">
          <a:xfrm flipV="1">
            <a:off x="4548188" y="4741863"/>
            <a:ext cx="679450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85" name="Line 32"/>
          <p:cNvSpPr>
            <a:spLocks noChangeShapeType="1"/>
          </p:cNvSpPr>
          <p:nvPr/>
        </p:nvSpPr>
        <p:spPr bwMode="auto">
          <a:xfrm flipH="1">
            <a:off x="3697288" y="4878388"/>
            <a:ext cx="3651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86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Protocol ap3.0:  </a:t>
            </a:r>
            <a:r>
              <a:rPr lang="en-US" sz="2800" dirty="0">
                <a:latin typeface="Gill Sans MT" charset="0"/>
                <a:cs typeface="+mn-cs"/>
              </a:rPr>
              <a:t>Alice says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I am Alice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r>
              <a:rPr lang="en-US" sz="2800" dirty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dirty="0">
                <a:latin typeface="Gill Sans MT" charset="0"/>
                <a:cs typeface="+mn-cs"/>
              </a:rPr>
              <a:t> secret password to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prove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r>
              <a:rPr lang="en-US" sz="2800" dirty="0">
                <a:latin typeface="Gill Sans MT" charset="0"/>
                <a:cs typeface="+mn-cs"/>
              </a:rPr>
              <a:t> it.</a:t>
            </a:r>
          </a:p>
        </p:txBody>
      </p:sp>
      <p:sp>
        <p:nvSpPr>
          <p:cNvPr id="655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pic>
        <p:nvPicPr>
          <p:cNvPr id="65559" name="Picture 18" descr="underline_base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3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429302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Authentication: yet another try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Protocol ap3.1:  </a:t>
            </a:r>
            <a:r>
              <a:rPr lang="en-US" sz="2800" dirty="0">
                <a:latin typeface="Gill Sans MT" charset="0"/>
                <a:cs typeface="+mn-cs"/>
              </a:rPr>
              <a:t>Alice says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I am Alice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r>
              <a:rPr lang="en-US" sz="2800" dirty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i="1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encrypted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800" dirty="0">
                <a:latin typeface="Gill Sans MT" charset="0"/>
                <a:cs typeface="+mn-cs"/>
              </a:rPr>
              <a:t>secret password to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prove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r>
              <a:rPr lang="en-US" sz="2800" dirty="0">
                <a:latin typeface="Gill Sans MT" charset="0"/>
                <a:cs typeface="+mn-cs"/>
              </a:rPr>
              <a:t> it.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6565" name="Picture 5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Picture 6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Picture 7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7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6569" name="Group 9"/>
          <p:cNvGrpSpPr>
            <a:grpSpLocks/>
          </p:cNvGrpSpPr>
          <p:nvPr/>
        </p:nvGrpSpPr>
        <p:grpSpPr bwMode="auto">
          <a:xfrm>
            <a:off x="1504950" y="3306763"/>
            <a:ext cx="3046413" cy="633412"/>
            <a:chOff x="806" y="1799"/>
            <a:chExt cx="1919" cy="399"/>
          </a:xfrm>
        </p:grpSpPr>
        <p:sp>
          <p:nvSpPr>
            <p:cNvPr id="37907" name="Rectangle 10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7908" name="Text Box 11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>
                  <a:latin typeface="Arial" charset="0"/>
                  <a:cs typeface="Arial" charset="0"/>
                </a:rPr>
                <a:t>“</a:t>
              </a:r>
              <a:r>
                <a:rPr lang="en-US" sz="1800" dirty="0">
                  <a:latin typeface="Arial" charset="0"/>
                  <a:cs typeface="Arial" charset="0"/>
                </a:rPr>
                <a:t>I</a:t>
              </a:r>
              <a:r>
                <a:rPr lang="ja-JP" altLang="en-US" sz="1800">
                  <a:latin typeface="Arial" charset="0"/>
                  <a:cs typeface="Arial" charset="0"/>
                </a:rPr>
                <a:t>’</a:t>
              </a:r>
              <a:r>
                <a:rPr lang="en-US" sz="1800" dirty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>
                  <a:latin typeface="Arial" charset="0"/>
                  <a:cs typeface="Arial" charset="0"/>
                </a:rPr>
                <a:t>”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37909" name="Text Box 12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7910" name="Line 13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1" name="Text Box 14"/>
            <p:cNvSpPr txBox="1">
              <a:spLocks noChangeArrowheads="1"/>
            </p:cNvSpPr>
            <p:nvPr/>
          </p:nvSpPr>
          <p:spPr bwMode="auto">
            <a:xfrm>
              <a:off x="1304" y="1813"/>
              <a:ext cx="72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encrypted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7912" name="Line 15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6570" name="Group 16"/>
          <p:cNvGrpSpPr>
            <a:grpSpLocks/>
          </p:cNvGrpSpPr>
          <p:nvPr/>
        </p:nvGrpSpPr>
        <p:grpSpPr bwMode="auto">
          <a:xfrm>
            <a:off x="3063875" y="4235450"/>
            <a:ext cx="1489075" cy="633413"/>
            <a:chOff x="1000" y="2719"/>
            <a:chExt cx="938" cy="399"/>
          </a:xfrm>
        </p:grpSpPr>
        <p:sp>
          <p:nvSpPr>
            <p:cNvPr id="37903" name="Rectangle 17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7904" name="Text Box 18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7905" name="Text Box 19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7906" name="Line 20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7900" name="Line 21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7901" name="Line 22"/>
          <p:cNvSpPr>
            <a:spLocks noChangeShapeType="1"/>
          </p:cNvSpPr>
          <p:nvPr/>
        </p:nvSpPr>
        <p:spPr bwMode="auto">
          <a:xfrm flipH="1" flipV="1">
            <a:off x="2424113" y="4537075"/>
            <a:ext cx="541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6573" name="Picture 16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0318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728084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6765925" y="3436938"/>
            <a:ext cx="1604963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record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and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playback</a:t>
            </a:r>
          </a:p>
          <a:p>
            <a:pPr algn="ctr">
              <a:defRPr/>
            </a:pPr>
            <a:r>
              <a:rPr lang="en-US" sz="2400" i="1" dirty="0">
                <a:solidFill>
                  <a:srgbClr val="C00000"/>
                </a:solidFill>
                <a:latin typeface="Arial" charset="0"/>
                <a:cs typeface="Arial" charset="0"/>
              </a:rPr>
              <a:t>still</a:t>
            </a:r>
            <a:r>
              <a:rPr lang="en-US" sz="2400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>
                <a:latin typeface="Arial" charset="0"/>
                <a:cs typeface="Arial" charset="0"/>
              </a:rPr>
              <a:t>works!</a:t>
            </a:r>
          </a:p>
        </p:txBody>
      </p:sp>
      <p:pic>
        <p:nvPicPr>
          <p:cNvPr id="67587" name="Picture 5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8" name="Picture 6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9" name="Picture 7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9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0" name="Rectangle 9"/>
          <p:cNvSpPr>
            <a:spLocks noChangeArrowheads="1"/>
          </p:cNvSpPr>
          <p:nvPr/>
        </p:nvSpPr>
        <p:spPr bwMode="auto">
          <a:xfrm>
            <a:off x="1504950" y="3306763"/>
            <a:ext cx="3046413" cy="63341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8921" name="Text Box 10"/>
          <p:cNvSpPr txBox="1">
            <a:spLocks noChangeArrowheads="1"/>
          </p:cNvSpPr>
          <p:nvPr/>
        </p:nvSpPr>
        <p:spPr bwMode="auto">
          <a:xfrm>
            <a:off x="3343275" y="3429000"/>
            <a:ext cx="119856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1800">
                <a:solidFill>
                  <a:schemeClr val="bg2"/>
                </a:solidFill>
                <a:latin typeface="Arial" charset="0"/>
                <a:cs typeface="Arial" charset="0"/>
              </a:rPr>
              <a:t>“</a:t>
            </a:r>
            <a:r>
              <a:rPr lang="en-US" sz="1800" dirty="0">
                <a:solidFill>
                  <a:schemeClr val="bg2"/>
                </a:solidFill>
                <a:latin typeface="Arial" charset="0"/>
                <a:cs typeface="Arial" charset="0"/>
              </a:rPr>
              <a:t>I</a:t>
            </a:r>
            <a:r>
              <a:rPr lang="ja-JP" altLang="en-US" sz="180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800" dirty="0">
                <a:solidFill>
                  <a:schemeClr val="bg2"/>
                </a:solidFill>
                <a:latin typeface="Arial" charset="0"/>
                <a:cs typeface="Arial" charset="0"/>
              </a:rPr>
              <a:t>m Alice</a:t>
            </a:r>
            <a:r>
              <a:rPr lang="ja-JP" altLang="en-US" sz="1800">
                <a:solidFill>
                  <a:schemeClr val="bg2"/>
                </a:solidFill>
                <a:latin typeface="Arial" charset="0"/>
                <a:cs typeface="Arial" charset="0"/>
              </a:rPr>
              <a:t>”</a:t>
            </a:r>
            <a:endParaRPr lang="en-US" sz="1800" dirty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  <p:sp>
        <p:nvSpPr>
          <p:cNvPr id="38922" name="Text Box 11"/>
          <p:cNvSpPr txBox="1">
            <a:spLocks noChangeArrowheads="1"/>
          </p:cNvSpPr>
          <p:nvPr/>
        </p:nvSpPr>
        <p:spPr bwMode="auto">
          <a:xfrm>
            <a:off x="1509713" y="3343275"/>
            <a:ext cx="8429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  <a:latin typeface="Arial" charset="0"/>
                <a:cs typeface="Arial" charset="0"/>
              </a:rPr>
              <a:t>Alice</a:t>
            </a:r>
            <a:r>
              <a:rPr lang="ja-JP" altLang="en-US" sz="1600" dirty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600" dirty="0">
                <a:solidFill>
                  <a:schemeClr val="bg2"/>
                </a:solidFill>
                <a:latin typeface="Arial" charset="0"/>
                <a:cs typeface="Arial" charset="0"/>
              </a:rPr>
              <a:t>s 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  <a:latin typeface="Arial" charset="0"/>
                <a:cs typeface="Arial" charset="0"/>
              </a:rPr>
              <a:t>IP addr</a:t>
            </a:r>
          </a:p>
        </p:txBody>
      </p:sp>
      <p:sp>
        <p:nvSpPr>
          <p:cNvPr id="38923" name="Line 12"/>
          <p:cNvSpPr>
            <a:spLocks noChangeShapeType="1"/>
          </p:cNvSpPr>
          <p:nvPr/>
        </p:nvSpPr>
        <p:spPr bwMode="auto">
          <a:xfrm flipH="1">
            <a:off x="234791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4" name="Text Box 13"/>
          <p:cNvSpPr txBox="1">
            <a:spLocks noChangeArrowheads="1"/>
          </p:cNvSpPr>
          <p:nvPr/>
        </p:nvSpPr>
        <p:spPr bwMode="auto">
          <a:xfrm>
            <a:off x="2325688" y="3328988"/>
            <a:ext cx="10842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  <a:latin typeface="Arial" charset="0"/>
                <a:cs typeface="Arial" charset="0"/>
              </a:rPr>
              <a:t>encrypted</a:t>
            </a:r>
          </a:p>
          <a:p>
            <a:pPr algn="ctr">
              <a:defRPr/>
            </a:pPr>
            <a:r>
              <a:rPr lang="en-US" sz="1600" dirty="0">
                <a:solidFill>
                  <a:schemeClr val="bg2"/>
                </a:solidFill>
                <a:latin typeface="Arial" charset="0"/>
                <a:cs typeface="Arial" charset="0"/>
              </a:rPr>
              <a:t>password</a:t>
            </a:r>
          </a:p>
        </p:txBody>
      </p:sp>
      <p:sp>
        <p:nvSpPr>
          <p:cNvPr id="38925" name="Line 14"/>
          <p:cNvSpPr>
            <a:spLocks noChangeShapeType="1"/>
          </p:cNvSpPr>
          <p:nvPr/>
        </p:nvSpPr>
        <p:spPr bwMode="auto">
          <a:xfrm flipH="1">
            <a:off x="335756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7597" name="Group 15"/>
          <p:cNvGrpSpPr>
            <a:grpSpLocks/>
          </p:cNvGrpSpPr>
          <p:nvPr/>
        </p:nvGrpSpPr>
        <p:grpSpPr bwMode="auto">
          <a:xfrm>
            <a:off x="3327400" y="4224338"/>
            <a:ext cx="1489075" cy="633412"/>
            <a:chOff x="1000" y="2719"/>
            <a:chExt cx="938" cy="399"/>
          </a:xfrm>
        </p:grpSpPr>
        <p:sp>
          <p:nvSpPr>
            <p:cNvPr id="38943" name="Rectangle 16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8944" name="Text Box 17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8945" name="Text Box 18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8946" name="Line 19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8927" name="Line 20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7599" name="Picture 21" descr="EN00179_[1]"/>
          <p:cNvPicPr>
            <a:picLocks noGrp="1" noChangeAspect="1" noChangeArrowheads="1"/>
          </p:cNvPicPr>
          <p:nvPr>
            <p:ph idx="1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9450" y="5337175"/>
            <a:ext cx="862013" cy="668338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8929" name="Line 22"/>
          <p:cNvSpPr>
            <a:spLocks noChangeShapeType="1"/>
          </p:cNvSpPr>
          <p:nvPr/>
        </p:nvSpPr>
        <p:spPr bwMode="auto">
          <a:xfrm>
            <a:off x="1857375" y="4106863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0" name="Line 23"/>
          <p:cNvSpPr>
            <a:spLocks noChangeShapeType="1"/>
          </p:cNvSpPr>
          <p:nvPr/>
        </p:nvSpPr>
        <p:spPr bwMode="auto">
          <a:xfrm flipH="1">
            <a:off x="3344863" y="4214813"/>
            <a:ext cx="1857375" cy="1554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7602" name="Group 24"/>
          <p:cNvGrpSpPr>
            <a:grpSpLocks/>
          </p:cNvGrpSpPr>
          <p:nvPr/>
        </p:nvGrpSpPr>
        <p:grpSpPr bwMode="auto">
          <a:xfrm>
            <a:off x="3551238" y="5368925"/>
            <a:ext cx="3046412" cy="633413"/>
            <a:chOff x="806" y="1799"/>
            <a:chExt cx="1919" cy="399"/>
          </a:xfrm>
        </p:grpSpPr>
        <p:sp>
          <p:nvSpPr>
            <p:cNvPr id="38937" name="Rectangle 25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8938" name="Text Box 26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>
                  <a:latin typeface="Arial" charset="0"/>
                  <a:cs typeface="Arial" charset="0"/>
                </a:rPr>
                <a:t>“</a:t>
              </a:r>
              <a:r>
                <a:rPr lang="en-US" sz="1800" dirty="0">
                  <a:latin typeface="Arial" charset="0"/>
                  <a:cs typeface="Arial" charset="0"/>
                </a:rPr>
                <a:t>I</a:t>
              </a:r>
              <a:r>
                <a:rPr lang="ja-JP" altLang="en-US" sz="1800">
                  <a:latin typeface="Arial" charset="0"/>
                  <a:cs typeface="Arial" charset="0"/>
                </a:rPr>
                <a:t>’</a:t>
              </a:r>
              <a:r>
                <a:rPr lang="en-US" sz="1800" dirty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>
                  <a:latin typeface="Arial" charset="0"/>
                  <a:cs typeface="Arial" charset="0"/>
                </a:rPr>
                <a:t>”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38939" name="Text Box 27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8940" name="Line 28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8941" name="Text Box 29"/>
            <p:cNvSpPr txBox="1">
              <a:spLocks noChangeArrowheads="1"/>
            </p:cNvSpPr>
            <p:nvPr/>
          </p:nvSpPr>
          <p:spPr bwMode="auto">
            <a:xfrm>
              <a:off x="1323" y="1813"/>
              <a:ext cx="68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encrypted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8942" name="Line 30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8932" name="Line 31"/>
          <p:cNvSpPr>
            <a:spLocks noChangeShapeType="1"/>
          </p:cNvSpPr>
          <p:nvPr/>
        </p:nvSpPr>
        <p:spPr bwMode="auto">
          <a:xfrm flipV="1">
            <a:off x="4548188" y="4741863"/>
            <a:ext cx="679450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3" name="Line 32"/>
          <p:cNvSpPr>
            <a:spLocks noChangeShapeType="1"/>
          </p:cNvSpPr>
          <p:nvPr/>
        </p:nvSpPr>
        <p:spPr bwMode="auto">
          <a:xfrm flipH="1">
            <a:off x="3697288" y="4878388"/>
            <a:ext cx="3651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7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Authentication: yet another try</a:t>
            </a:r>
          </a:p>
        </p:txBody>
      </p:sp>
      <p:sp>
        <p:nvSpPr>
          <p:cNvPr id="38935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Protocol ap3.1:  </a:t>
            </a:r>
            <a:r>
              <a:rPr lang="en-US" sz="2800" dirty="0">
                <a:latin typeface="Gill Sans MT" charset="0"/>
                <a:cs typeface="+mn-cs"/>
              </a:rPr>
              <a:t>Alice says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I am Alice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r>
              <a:rPr lang="en-US" sz="2800" dirty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i="1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encrypted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800" dirty="0">
                <a:latin typeface="Gill Sans MT" charset="0"/>
                <a:cs typeface="+mn-cs"/>
              </a:rPr>
              <a:t>secret password to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prove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r>
              <a:rPr lang="en-US" sz="2800" dirty="0">
                <a:latin typeface="Gill Sans MT" charset="0"/>
                <a:cs typeface="+mn-cs"/>
              </a:rPr>
              <a:t> it.</a:t>
            </a:r>
          </a:p>
        </p:txBody>
      </p:sp>
      <p:pic>
        <p:nvPicPr>
          <p:cNvPr id="67607" name="Picture 16" descr="underline_base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0318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3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83176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974725" y="1316038"/>
            <a:ext cx="35369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Goal: </a:t>
            </a:r>
            <a:r>
              <a:rPr lang="en-US" sz="2400" dirty="0">
                <a:latin typeface="Gill Sans MT" charset="0"/>
                <a:cs typeface="+mn-cs"/>
              </a:rPr>
              <a:t>avoid playback attack</a:t>
            </a: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604838" y="5934075"/>
            <a:ext cx="3144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Failures, drawbacks?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903288" y="1755775"/>
            <a:ext cx="59118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nonce: </a:t>
            </a:r>
            <a:r>
              <a:rPr lang="en-US" sz="2400" dirty="0">
                <a:latin typeface="Gill Sans MT" charset="0"/>
                <a:cs typeface="+mn-cs"/>
              </a:rPr>
              <a:t>number (R) used only </a:t>
            </a:r>
            <a:r>
              <a:rPr lang="en-US" sz="2400" i="1" dirty="0">
                <a:solidFill>
                  <a:srgbClr val="000099"/>
                </a:solidFill>
                <a:latin typeface="Gill Sans MT" charset="0"/>
                <a:cs typeface="+mn-cs"/>
              </a:rPr>
              <a:t>once-in-a-lifetime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750888" y="2162175"/>
            <a:ext cx="7564437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ap4.0: </a:t>
            </a:r>
            <a:r>
              <a:rPr lang="en-US" sz="2400" dirty="0">
                <a:latin typeface="Gill Sans MT" charset="0"/>
                <a:cs typeface="+mn-cs"/>
              </a:rPr>
              <a:t>to prove Alice </a:t>
            </a:r>
            <a:r>
              <a:rPr lang="ja-JP" altLang="en-US" sz="240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live</a:t>
            </a:r>
            <a:r>
              <a:rPr lang="ja-JP" altLang="en-US" sz="240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, Bob sends Alice </a:t>
            </a:r>
            <a:r>
              <a:rPr lang="en-US" sz="2400" i="1" dirty="0">
                <a:solidFill>
                  <a:srgbClr val="C00000"/>
                </a:solidFill>
                <a:latin typeface="Gill Sans MT" charset="0"/>
                <a:cs typeface="+mn-cs"/>
              </a:rPr>
              <a:t>nonce</a:t>
            </a:r>
            <a:r>
              <a:rPr lang="en-US" sz="2400" dirty="0">
                <a:latin typeface="Gill Sans MT" charset="0"/>
                <a:cs typeface="+mn-cs"/>
              </a:rPr>
              <a:t>, R.  Alice</a:t>
            </a:r>
          </a:p>
          <a:p>
            <a:pPr algn="r">
              <a:defRPr/>
            </a:pPr>
            <a:r>
              <a:rPr lang="en-US" sz="2400" dirty="0">
                <a:latin typeface="Gill Sans MT" charset="0"/>
                <a:cs typeface="+mn-cs"/>
              </a:rPr>
              <a:t>must return R, encrypted with shared secret key</a:t>
            </a:r>
          </a:p>
        </p:txBody>
      </p:sp>
      <p:pic>
        <p:nvPicPr>
          <p:cNvPr id="68614" name="Picture 7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38" y="3736975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8" descr="Bo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00" y="3686175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733675" y="3467100"/>
            <a:ext cx="3697288" cy="614363"/>
            <a:chOff x="2733675" y="3467100"/>
            <a:chExt cx="3697288" cy="614363"/>
          </a:xfrm>
        </p:grpSpPr>
        <p:sp>
          <p:nvSpPr>
            <p:cNvPr id="39957" name="Line 9"/>
            <p:cNvSpPr>
              <a:spLocks noChangeShapeType="1"/>
            </p:cNvSpPr>
            <p:nvPr/>
          </p:nvSpPr>
          <p:spPr bwMode="auto">
            <a:xfrm>
              <a:off x="2733675" y="3819525"/>
              <a:ext cx="3697288" cy="26193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9958" name="Text Box 10"/>
            <p:cNvSpPr txBox="1">
              <a:spLocks noChangeArrowheads="1"/>
            </p:cNvSpPr>
            <p:nvPr/>
          </p:nvSpPr>
          <p:spPr bwMode="auto">
            <a:xfrm>
              <a:off x="3740150" y="3467100"/>
              <a:ext cx="1725613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2400">
                  <a:latin typeface="Arial" charset="0"/>
                  <a:cs typeface="Arial" charset="0"/>
                </a:rPr>
                <a:t>“</a:t>
              </a:r>
              <a:r>
                <a:rPr lang="en-US" sz="2400" dirty="0">
                  <a:latin typeface="Arial" charset="0"/>
                  <a:cs typeface="Arial" charset="0"/>
                </a:rPr>
                <a:t>I am Alice</a:t>
              </a:r>
              <a:r>
                <a:rPr lang="ja-JP" altLang="en-US" sz="2400">
                  <a:latin typeface="Arial" charset="0"/>
                  <a:cs typeface="Arial" charset="0"/>
                </a:rPr>
                <a:t>”</a:t>
              </a:r>
              <a:endParaRPr lang="en-US" sz="2400" dirty="0">
                <a:latin typeface="Arial" charset="0"/>
                <a:cs typeface="Arial" charset="0"/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727325" y="4141788"/>
            <a:ext cx="3697288" cy="557212"/>
            <a:chOff x="2727325" y="4141788"/>
            <a:chExt cx="3697288" cy="557212"/>
          </a:xfrm>
        </p:grpSpPr>
        <p:sp>
          <p:nvSpPr>
            <p:cNvPr id="39955" name="Line 11"/>
            <p:cNvSpPr>
              <a:spLocks noChangeShapeType="1"/>
            </p:cNvSpPr>
            <p:nvPr/>
          </p:nvSpPr>
          <p:spPr bwMode="auto">
            <a:xfrm flipH="1">
              <a:off x="2727325" y="4437063"/>
              <a:ext cx="3697288" cy="26193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9956" name="Text Box 13"/>
            <p:cNvSpPr txBox="1">
              <a:spLocks noChangeArrowheads="1"/>
            </p:cNvSpPr>
            <p:nvPr/>
          </p:nvSpPr>
          <p:spPr bwMode="auto">
            <a:xfrm>
              <a:off x="4276725" y="4141788"/>
              <a:ext cx="407988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Arial" charset="0"/>
                  <a:cs typeface="Arial" charset="0"/>
                </a:rPr>
                <a:t>R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735263" y="4700588"/>
            <a:ext cx="5965825" cy="1616075"/>
            <a:chOff x="2735263" y="4700588"/>
            <a:chExt cx="5965825" cy="1616075"/>
          </a:xfrm>
        </p:grpSpPr>
        <p:sp>
          <p:nvSpPr>
            <p:cNvPr id="39950" name="Line 12"/>
            <p:cNvSpPr>
              <a:spLocks noChangeShapeType="1"/>
            </p:cNvSpPr>
            <p:nvPr/>
          </p:nvSpPr>
          <p:spPr bwMode="auto">
            <a:xfrm>
              <a:off x="2735263" y="5097463"/>
              <a:ext cx="3697287" cy="26193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8622" name="Group 14"/>
            <p:cNvGrpSpPr>
              <a:grpSpLocks/>
            </p:cNvGrpSpPr>
            <p:nvPr/>
          </p:nvGrpSpPr>
          <p:grpSpPr bwMode="auto">
            <a:xfrm>
              <a:off x="4521202" y="4743450"/>
              <a:ext cx="1157288" cy="577850"/>
              <a:chOff x="2693" y="3555"/>
              <a:chExt cx="729" cy="364"/>
            </a:xfrm>
          </p:grpSpPr>
          <p:sp>
            <p:nvSpPr>
              <p:cNvPr id="39953" name="Text Box 15"/>
              <p:cNvSpPr txBox="1">
                <a:spLocks noChangeArrowheads="1"/>
              </p:cNvSpPr>
              <p:nvPr/>
            </p:nvSpPr>
            <p:spPr bwMode="auto">
              <a:xfrm>
                <a:off x="2693" y="3555"/>
                <a:ext cx="72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Arial" charset="0"/>
                    <a:cs typeface="Arial" charset="0"/>
                  </a:rPr>
                  <a:t>K    (R)</a:t>
                </a:r>
              </a:p>
            </p:txBody>
          </p:sp>
          <p:sp>
            <p:nvSpPr>
              <p:cNvPr id="39954" name="Text Box 16"/>
              <p:cNvSpPr txBox="1">
                <a:spLocks noChangeArrowheads="1"/>
              </p:cNvSpPr>
              <p:nvPr/>
            </p:nvSpPr>
            <p:spPr bwMode="auto">
              <a:xfrm>
                <a:off x="2786" y="3688"/>
                <a:ext cx="3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Arial" charset="0"/>
                    <a:cs typeface="Arial" charset="0"/>
                  </a:rPr>
                  <a:t>A-B</a:t>
                </a:r>
              </a:p>
            </p:txBody>
          </p:sp>
        </p:grpSp>
        <p:sp>
          <p:nvSpPr>
            <p:cNvPr id="39952" name="Text Box 17"/>
            <p:cNvSpPr txBox="1">
              <a:spLocks noChangeArrowheads="1"/>
            </p:cNvSpPr>
            <p:nvPr/>
          </p:nvSpPr>
          <p:spPr bwMode="auto">
            <a:xfrm>
              <a:off x="6369050" y="4700588"/>
              <a:ext cx="2332038" cy="161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Alice is live, and only Alice knows key to encrypt nonce, so it must be Alice!</a:t>
              </a:r>
            </a:p>
          </p:txBody>
        </p:sp>
      </p:grpSp>
      <p:sp>
        <p:nvSpPr>
          <p:cNvPr id="6861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41288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yet another try</a:t>
            </a:r>
          </a:p>
        </p:txBody>
      </p:sp>
      <p:pic>
        <p:nvPicPr>
          <p:cNvPr id="68620" name="Picture 16" descr="underline_base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9445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  <p:sp>
        <p:nvSpPr>
          <p:cNvPr id="2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98315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3" name="Picture 21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06203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Authentication: ap5.0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57325"/>
            <a:ext cx="8355012" cy="4648200"/>
          </a:xfrm>
        </p:spPr>
        <p:txBody>
          <a:bodyPr/>
          <a:lstStyle/>
          <a:p>
            <a:pPr>
              <a:lnSpc>
                <a:spcPts val="2800"/>
              </a:lnSpc>
              <a:buFont typeface="Wingdings" charset="0"/>
              <a:buNone/>
            </a:pPr>
            <a:r>
              <a:rPr lang="en-US" dirty="0">
                <a:latin typeface="Gill Sans MT" charset="0"/>
              </a:rPr>
              <a:t>ap4.0 requires shared symmetric key </a:t>
            </a:r>
          </a:p>
          <a:p>
            <a:pPr>
              <a:lnSpc>
                <a:spcPts val="2800"/>
              </a:lnSpc>
            </a:pPr>
            <a:r>
              <a:rPr lang="en-US" dirty="0">
                <a:latin typeface="Gill Sans MT" charset="0"/>
              </a:rPr>
              <a:t>can we authenticate using public key techniques?</a:t>
            </a:r>
          </a:p>
          <a:p>
            <a:pPr>
              <a:lnSpc>
                <a:spcPts val="2800"/>
              </a:lnSpc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ap5.0: </a:t>
            </a:r>
            <a:r>
              <a:rPr lang="en-US" dirty="0">
                <a:latin typeface="Gill Sans MT" charset="0"/>
              </a:rPr>
              <a:t>use nonce, public key cryptography</a:t>
            </a:r>
          </a:p>
        </p:txBody>
      </p:sp>
      <p:pic>
        <p:nvPicPr>
          <p:cNvPr id="69637" name="Picture 4" descr="Ali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344805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5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5" y="339725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Line 6"/>
          <p:cNvSpPr>
            <a:spLocks noChangeShapeType="1"/>
          </p:cNvSpPr>
          <p:nvPr/>
        </p:nvSpPr>
        <p:spPr bwMode="auto">
          <a:xfrm>
            <a:off x="1644650" y="3530600"/>
            <a:ext cx="3697288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2651125" y="3178175"/>
            <a:ext cx="17256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2400">
                <a:latin typeface="Arial" charset="0"/>
                <a:cs typeface="Arial" charset="0"/>
              </a:rPr>
              <a:t>“</a:t>
            </a:r>
            <a:r>
              <a:rPr lang="en-US" sz="2400" dirty="0">
                <a:latin typeface="Arial" charset="0"/>
                <a:cs typeface="Arial" charset="0"/>
              </a:rPr>
              <a:t>I am Alice</a:t>
            </a:r>
            <a:r>
              <a:rPr lang="ja-JP" altLang="en-US" sz="2400">
                <a:latin typeface="Arial" charset="0"/>
                <a:cs typeface="Arial" charset="0"/>
              </a:rPr>
              <a:t>”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40969" name="Line 8"/>
          <p:cNvSpPr>
            <a:spLocks noChangeShapeType="1"/>
          </p:cNvSpPr>
          <p:nvPr/>
        </p:nvSpPr>
        <p:spPr bwMode="auto">
          <a:xfrm flipH="1">
            <a:off x="1609725" y="3917950"/>
            <a:ext cx="3697288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0" name="Line 9"/>
          <p:cNvSpPr>
            <a:spLocks noChangeShapeType="1"/>
          </p:cNvSpPr>
          <p:nvPr/>
        </p:nvSpPr>
        <p:spPr bwMode="auto">
          <a:xfrm>
            <a:off x="1660525" y="4389438"/>
            <a:ext cx="3697288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1" name="Text Box 10"/>
          <p:cNvSpPr txBox="1">
            <a:spLocks noChangeArrowheads="1"/>
          </p:cNvSpPr>
          <p:nvPr/>
        </p:nvSpPr>
        <p:spPr bwMode="auto">
          <a:xfrm>
            <a:off x="2374900" y="3708400"/>
            <a:ext cx="4079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40972" name="Text Box 11"/>
          <p:cNvSpPr txBox="1">
            <a:spLocks noChangeArrowheads="1"/>
          </p:cNvSpPr>
          <p:nvPr/>
        </p:nvSpPr>
        <p:spPr bwMode="auto">
          <a:xfrm>
            <a:off x="6332538" y="3455988"/>
            <a:ext cx="2332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latin typeface="Arial" charset="0"/>
                <a:cs typeface="Arial" charset="0"/>
              </a:rPr>
              <a:t>Bob computes</a:t>
            </a:r>
          </a:p>
          <a:p>
            <a:pPr algn="ctr">
              <a:defRPr/>
            </a:pPr>
            <a:endParaRPr lang="en-US" sz="2400" dirty="0">
              <a:latin typeface="Arial" charset="0"/>
              <a:cs typeface="Arial" charset="0"/>
            </a:endParaRPr>
          </a:p>
        </p:txBody>
      </p:sp>
      <p:grpSp>
        <p:nvGrpSpPr>
          <p:cNvPr id="69645" name="Group 12"/>
          <p:cNvGrpSpPr>
            <a:grpSpLocks/>
          </p:cNvGrpSpPr>
          <p:nvPr/>
        </p:nvGrpSpPr>
        <p:grpSpPr bwMode="auto">
          <a:xfrm>
            <a:off x="4068763" y="3965575"/>
            <a:ext cx="1073150" cy="673100"/>
            <a:chOff x="2838" y="2891"/>
            <a:chExt cx="676" cy="424"/>
          </a:xfrm>
        </p:grpSpPr>
        <p:sp>
          <p:nvSpPr>
            <p:cNvPr id="40998" name="Text Box 13"/>
            <p:cNvSpPr txBox="1">
              <a:spLocks noChangeArrowheads="1"/>
            </p:cNvSpPr>
            <p:nvPr/>
          </p:nvSpPr>
          <p:spPr bwMode="auto">
            <a:xfrm>
              <a:off x="2838" y="2979"/>
              <a:ext cx="6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Arial" charset="0"/>
                  <a:cs typeface="Arial" charset="0"/>
                </a:rPr>
                <a:t>K   (R)</a:t>
              </a:r>
            </a:p>
          </p:txBody>
        </p:sp>
        <p:sp>
          <p:nvSpPr>
            <p:cNvPr id="40999" name="Text Box 14"/>
            <p:cNvSpPr txBox="1">
              <a:spLocks noChangeArrowheads="1"/>
            </p:cNvSpPr>
            <p:nvPr/>
          </p:nvSpPr>
          <p:spPr bwMode="auto">
            <a:xfrm>
              <a:off x="2979" y="3084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1000" name="Text Box 15"/>
            <p:cNvSpPr txBox="1">
              <a:spLocks noChangeArrowheads="1"/>
            </p:cNvSpPr>
            <p:nvPr/>
          </p:nvSpPr>
          <p:spPr bwMode="auto">
            <a:xfrm>
              <a:off x="2992" y="2891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0974" name="Line 16"/>
          <p:cNvSpPr>
            <a:spLocks noChangeShapeType="1"/>
          </p:cNvSpPr>
          <p:nvPr/>
        </p:nvSpPr>
        <p:spPr bwMode="auto">
          <a:xfrm flipH="1">
            <a:off x="1646238" y="4811713"/>
            <a:ext cx="3697287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5" name="Text Box 17"/>
          <p:cNvSpPr txBox="1">
            <a:spLocks noChangeArrowheads="1"/>
          </p:cNvSpPr>
          <p:nvPr/>
        </p:nvSpPr>
        <p:spPr bwMode="auto">
          <a:xfrm>
            <a:off x="2060575" y="4722813"/>
            <a:ext cx="2887663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1800">
                <a:latin typeface="Arial" charset="0"/>
                <a:cs typeface="Arial" charset="0"/>
              </a:rPr>
              <a:t>“</a:t>
            </a:r>
            <a:r>
              <a:rPr lang="en-US" sz="1800" dirty="0">
                <a:latin typeface="Arial" charset="0"/>
                <a:cs typeface="Arial" charset="0"/>
              </a:rPr>
              <a:t>send me your public key</a:t>
            </a:r>
            <a:r>
              <a:rPr lang="ja-JP" altLang="en-US" sz="1800">
                <a:latin typeface="Arial" charset="0"/>
                <a:cs typeface="Arial" charset="0"/>
              </a:rPr>
              <a:t>”</a:t>
            </a:r>
            <a:endParaRPr lang="en-US" sz="1800" dirty="0">
              <a:latin typeface="Arial" charset="0"/>
              <a:cs typeface="Arial" charset="0"/>
            </a:endParaRPr>
          </a:p>
        </p:txBody>
      </p:sp>
      <p:sp>
        <p:nvSpPr>
          <p:cNvPr id="40976" name="Line 18"/>
          <p:cNvSpPr>
            <a:spLocks noChangeShapeType="1"/>
          </p:cNvSpPr>
          <p:nvPr/>
        </p:nvSpPr>
        <p:spPr bwMode="auto">
          <a:xfrm>
            <a:off x="1697038" y="5383213"/>
            <a:ext cx="3697287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9649" name="Group 19"/>
          <p:cNvGrpSpPr>
            <a:grpSpLocks/>
          </p:cNvGrpSpPr>
          <p:nvPr/>
        </p:nvGrpSpPr>
        <p:grpSpPr bwMode="auto">
          <a:xfrm>
            <a:off x="4521200" y="4960938"/>
            <a:ext cx="612775" cy="701675"/>
            <a:chOff x="828" y="3234"/>
            <a:chExt cx="386" cy="442"/>
          </a:xfrm>
        </p:grpSpPr>
        <p:sp>
          <p:nvSpPr>
            <p:cNvPr id="40995" name="Text Box 20"/>
            <p:cNvSpPr txBox="1">
              <a:spLocks noChangeArrowheads="1"/>
            </p:cNvSpPr>
            <p:nvPr/>
          </p:nvSpPr>
          <p:spPr bwMode="auto">
            <a:xfrm>
              <a:off x="828" y="3330"/>
              <a:ext cx="35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Arial" charset="0"/>
                  <a:cs typeface="Arial" charset="0"/>
                </a:rPr>
                <a:t>K  </a:t>
              </a:r>
            </a:p>
          </p:txBody>
        </p:sp>
        <p:sp>
          <p:nvSpPr>
            <p:cNvPr id="40996" name="Text Box 21"/>
            <p:cNvSpPr txBox="1">
              <a:spLocks noChangeArrowheads="1"/>
            </p:cNvSpPr>
            <p:nvPr/>
          </p:nvSpPr>
          <p:spPr bwMode="auto">
            <a:xfrm>
              <a:off x="993" y="3445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97" name="Text Box 22"/>
            <p:cNvSpPr txBox="1">
              <a:spLocks noChangeArrowheads="1"/>
            </p:cNvSpPr>
            <p:nvPr/>
          </p:nvSpPr>
          <p:spPr bwMode="auto">
            <a:xfrm>
              <a:off x="998" y="3234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69650" name="Group 23"/>
          <p:cNvGrpSpPr>
            <a:grpSpLocks/>
          </p:cNvGrpSpPr>
          <p:nvPr/>
        </p:nvGrpSpPr>
        <p:grpSpPr bwMode="auto">
          <a:xfrm>
            <a:off x="6388100" y="3703638"/>
            <a:ext cx="2070100" cy="714375"/>
            <a:chOff x="1117" y="3592"/>
            <a:chExt cx="1304" cy="450"/>
          </a:xfrm>
        </p:grpSpPr>
        <p:sp>
          <p:nvSpPr>
            <p:cNvPr id="40988" name="Text Box 24"/>
            <p:cNvSpPr txBox="1">
              <a:spLocks noChangeArrowheads="1"/>
            </p:cNvSpPr>
            <p:nvPr/>
          </p:nvSpPr>
          <p:spPr bwMode="auto">
            <a:xfrm>
              <a:off x="1309" y="3687"/>
              <a:ext cx="11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Arial" charset="0"/>
                  <a:cs typeface="Arial" charset="0"/>
                </a:rPr>
                <a:t>(K  (R)) = R</a:t>
              </a:r>
            </a:p>
          </p:txBody>
        </p:sp>
        <p:sp>
          <p:nvSpPr>
            <p:cNvPr id="40989" name="Text Box 25"/>
            <p:cNvSpPr txBox="1">
              <a:spLocks noChangeArrowheads="1"/>
            </p:cNvSpPr>
            <p:nvPr/>
          </p:nvSpPr>
          <p:spPr bwMode="auto">
            <a:xfrm>
              <a:off x="1512" y="3811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90" name="Text Box 26"/>
            <p:cNvSpPr txBox="1">
              <a:spLocks noChangeArrowheads="1"/>
            </p:cNvSpPr>
            <p:nvPr/>
          </p:nvSpPr>
          <p:spPr bwMode="auto">
            <a:xfrm>
              <a:off x="1542" y="3592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  <p:grpSp>
          <p:nvGrpSpPr>
            <p:cNvPr id="69662" name="Group 27"/>
            <p:cNvGrpSpPr>
              <a:grpSpLocks/>
            </p:cNvGrpSpPr>
            <p:nvPr/>
          </p:nvGrpSpPr>
          <p:grpSpPr bwMode="auto">
            <a:xfrm>
              <a:off x="1117" y="3599"/>
              <a:ext cx="342" cy="443"/>
              <a:chOff x="821" y="3255"/>
              <a:chExt cx="342" cy="443"/>
            </a:xfrm>
          </p:grpSpPr>
          <p:sp>
            <p:nvSpPr>
              <p:cNvPr id="40992" name="Text Box 28"/>
              <p:cNvSpPr txBox="1">
                <a:spLocks noChangeArrowheads="1"/>
              </p:cNvSpPr>
              <p:nvPr/>
            </p:nvSpPr>
            <p:spPr bwMode="auto">
              <a:xfrm>
                <a:off x="821" y="3355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Arial" charset="0"/>
                    <a:cs typeface="Arial" charset="0"/>
                  </a:rPr>
                  <a:t>K   </a:t>
                </a:r>
              </a:p>
            </p:txBody>
          </p:sp>
          <p:sp>
            <p:nvSpPr>
              <p:cNvPr id="40993" name="Text Box 29"/>
              <p:cNvSpPr txBox="1">
                <a:spLocks noChangeArrowheads="1"/>
              </p:cNvSpPr>
              <p:nvPr/>
            </p:nvSpPr>
            <p:spPr bwMode="auto">
              <a:xfrm>
                <a:off x="942" y="3467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40994" name="Text Box 30"/>
              <p:cNvSpPr txBox="1">
                <a:spLocks noChangeArrowheads="1"/>
              </p:cNvSpPr>
              <p:nvPr/>
            </p:nvSpPr>
            <p:spPr bwMode="auto">
              <a:xfrm>
                <a:off x="941" y="3255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</p:grpSp>
      <p:sp>
        <p:nvSpPr>
          <p:cNvPr id="40979" name="Text Box 31"/>
          <p:cNvSpPr txBox="1">
            <a:spLocks noChangeArrowheads="1"/>
          </p:cNvSpPr>
          <p:nvPr/>
        </p:nvSpPr>
        <p:spPr bwMode="auto">
          <a:xfrm>
            <a:off x="5862638" y="4352925"/>
            <a:ext cx="30353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latin typeface="Arial" charset="0"/>
                <a:cs typeface="Arial" charset="0"/>
              </a:rPr>
              <a:t>and knows only Alice could have the private key, that encrypted R such that</a:t>
            </a:r>
          </a:p>
        </p:txBody>
      </p:sp>
      <p:grpSp>
        <p:nvGrpSpPr>
          <p:cNvPr id="69652" name="Group 32"/>
          <p:cNvGrpSpPr>
            <a:grpSpLocks/>
          </p:cNvGrpSpPr>
          <p:nvPr/>
        </p:nvGrpSpPr>
        <p:grpSpPr bwMode="auto">
          <a:xfrm>
            <a:off x="6496050" y="5453063"/>
            <a:ext cx="1893888" cy="763587"/>
            <a:chOff x="938" y="3588"/>
            <a:chExt cx="1193" cy="481"/>
          </a:xfrm>
        </p:grpSpPr>
        <p:sp>
          <p:nvSpPr>
            <p:cNvPr id="40982" name="Text Box 33"/>
            <p:cNvSpPr txBox="1">
              <a:spLocks noChangeArrowheads="1"/>
            </p:cNvSpPr>
            <p:nvPr/>
          </p:nvSpPr>
          <p:spPr bwMode="auto">
            <a:xfrm>
              <a:off x="1187" y="3731"/>
              <a:ext cx="94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(K  (R)) = R</a:t>
              </a:r>
            </a:p>
          </p:txBody>
        </p:sp>
        <p:sp>
          <p:nvSpPr>
            <p:cNvPr id="40983" name="Text Box 34"/>
            <p:cNvSpPr txBox="1">
              <a:spLocks noChangeArrowheads="1"/>
            </p:cNvSpPr>
            <p:nvPr/>
          </p:nvSpPr>
          <p:spPr bwMode="auto">
            <a:xfrm>
              <a:off x="1337" y="3819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84" name="Text Box 35"/>
            <p:cNvSpPr txBox="1">
              <a:spLocks noChangeArrowheads="1"/>
            </p:cNvSpPr>
            <p:nvPr/>
          </p:nvSpPr>
          <p:spPr bwMode="auto">
            <a:xfrm>
              <a:off x="1337" y="3588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  <p:sp>
          <p:nvSpPr>
            <p:cNvPr id="40985" name="Text Box 36"/>
            <p:cNvSpPr txBox="1">
              <a:spLocks noChangeArrowheads="1"/>
            </p:cNvSpPr>
            <p:nvPr/>
          </p:nvSpPr>
          <p:spPr bwMode="auto">
            <a:xfrm>
              <a:off x="938" y="3718"/>
              <a:ext cx="3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K  </a:t>
              </a:r>
            </a:p>
          </p:txBody>
        </p:sp>
        <p:sp>
          <p:nvSpPr>
            <p:cNvPr id="40986" name="Text Box 37"/>
            <p:cNvSpPr txBox="1">
              <a:spLocks noChangeArrowheads="1"/>
            </p:cNvSpPr>
            <p:nvPr/>
          </p:nvSpPr>
          <p:spPr bwMode="auto">
            <a:xfrm>
              <a:off x="1069" y="3805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87" name="Text Box 38"/>
            <p:cNvSpPr txBox="1">
              <a:spLocks noChangeArrowheads="1"/>
            </p:cNvSpPr>
            <p:nvPr/>
          </p:nvSpPr>
          <p:spPr bwMode="auto">
            <a:xfrm>
              <a:off x="1080" y="3620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4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925700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3825"/>
            <a:ext cx="4800600" cy="9525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ap5.0: security hole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5613" y="1084263"/>
            <a:ext cx="7593012" cy="919162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man (or woman) in the middle attack: </a:t>
            </a:r>
            <a:r>
              <a:rPr lang="en-US" sz="2400" dirty="0">
                <a:latin typeface="Gill Sans MT" charset="0"/>
              </a:rPr>
              <a:t>Trudy poses as Alice (to Bob) and as Bob (to Alice)</a:t>
            </a:r>
          </a:p>
        </p:txBody>
      </p:sp>
      <p:pic>
        <p:nvPicPr>
          <p:cNvPr id="70660" name="Picture 4" descr="Bob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3175" y="2306638"/>
            <a:ext cx="800100" cy="817562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0661" name="Picture 5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63" y="2203450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2" name="Picture 6" descr="Alic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3638" y="2195513"/>
            <a:ext cx="752475" cy="927100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992" name="Line 7"/>
          <p:cNvSpPr>
            <a:spLocks noChangeShapeType="1"/>
          </p:cNvSpPr>
          <p:nvPr/>
        </p:nvSpPr>
        <p:spPr bwMode="auto">
          <a:xfrm>
            <a:off x="1936750" y="2678113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3" name="Text Box 8"/>
          <p:cNvSpPr txBox="1">
            <a:spLocks noChangeArrowheads="1"/>
          </p:cNvSpPr>
          <p:nvPr/>
        </p:nvSpPr>
        <p:spPr bwMode="auto">
          <a:xfrm>
            <a:off x="2265363" y="2328863"/>
            <a:ext cx="1184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Arial" charset="0"/>
                <a:cs typeface="Arial" charset="0"/>
              </a:rPr>
              <a:t>I am Alice</a:t>
            </a:r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>
            <a:off x="5183188" y="271780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5" name="Text Box 10"/>
          <p:cNvSpPr txBox="1">
            <a:spLocks noChangeArrowheads="1"/>
          </p:cNvSpPr>
          <p:nvPr/>
        </p:nvSpPr>
        <p:spPr bwMode="auto">
          <a:xfrm>
            <a:off x="5511800" y="2368550"/>
            <a:ext cx="11842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Arial" charset="0"/>
                <a:cs typeface="Arial" charset="0"/>
              </a:rPr>
              <a:t>I am Alice</a:t>
            </a:r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 flipH="1">
            <a:off x="5222875" y="2786063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7" name="Text Box 12"/>
          <p:cNvSpPr txBox="1">
            <a:spLocks noChangeArrowheads="1"/>
          </p:cNvSpPr>
          <p:nvPr/>
        </p:nvSpPr>
        <p:spPr bwMode="auto">
          <a:xfrm>
            <a:off x="5321300" y="270192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>
            <a:off x="5251450" y="3235325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70" name="Group 14"/>
          <p:cNvGrpSpPr>
            <a:grpSpLocks/>
          </p:cNvGrpSpPr>
          <p:nvPr/>
        </p:nvGrpSpPr>
        <p:grpSpPr bwMode="auto">
          <a:xfrm>
            <a:off x="6481763" y="2781300"/>
            <a:ext cx="850900" cy="681038"/>
            <a:chOff x="3732" y="350"/>
            <a:chExt cx="536" cy="429"/>
          </a:xfrm>
        </p:grpSpPr>
        <p:sp>
          <p:nvSpPr>
            <p:cNvPr id="42049" name="Text Box 15"/>
            <p:cNvSpPr txBox="1">
              <a:spLocks noChangeArrowheads="1"/>
            </p:cNvSpPr>
            <p:nvPr/>
          </p:nvSpPr>
          <p:spPr bwMode="auto">
            <a:xfrm>
              <a:off x="3843" y="54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grpSp>
          <p:nvGrpSpPr>
            <p:cNvPr id="70721" name="Group 16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51" name="Text Box 17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Arial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52" name="Text Box 18"/>
              <p:cNvSpPr txBox="1">
                <a:spLocks noChangeArrowheads="1"/>
              </p:cNvSpPr>
              <p:nvPr/>
            </p:nvSpPr>
            <p:spPr bwMode="auto">
              <a:xfrm>
                <a:off x="3853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0" name="Line 19"/>
          <p:cNvSpPr>
            <a:spLocks noChangeShapeType="1"/>
          </p:cNvSpPr>
          <p:nvPr/>
        </p:nvSpPr>
        <p:spPr bwMode="auto">
          <a:xfrm flipH="1">
            <a:off x="5289550" y="3403600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1" name="Text Box 20"/>
          <p:cNvSpPr txBox="1">
            <a:spLocks noChangeArrowheads="1"/>
          </p:cNvSpPr>
          <p:nvPr/>
        </p:nvSpPr>
        <p:spPr bwMode="auto">
          <a:xfrm>
            <a:off x="5135563" y="3360738"/>
            <a:ext cx="2468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Send me your public key</a:t>
            </a:r>
          </a:p>
        </p:txBody>
      </p:sp>
      <p:sp>
        <p:nvSpPr>
          <p:cNvPr id="42002" name="Line 21"/>
          <p:cNvSpPr>
            <a:spLocks noChangeShapeType="1"/>
          </p:cNvSpPr>
          <p:nvPr/>
        </p:nvSpPr>
        <p:spPr bwMode="auto">
          <a:xfrm>
            <a:off x="5319713" y="3922713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74" name="Group 22"/>
          <p:cNvGrpSpPr>
            <a:grpSpLocks/>
          </p:cNvGrpSpPr>
          <p:nvPr/>
        </p:nvGrpSpPr>
        <p:grpSpPr bwMode="auto">
          <a:xfrm>
            <a:off x="6937375" y="3525838"/>
            <a:ext cx="584200" cy="695325"/>
            <a:chOff x="4737" y="2510"/>
            <a:chExt cx="368" cy="438"/>
          </a:xfrm>
        </p:grpSpPr>
        <p:grpSp>
          <p:nvGrpSpPr>
            <p:cNvPr id="70716" name="Group 23"/>
            <p:cNvGrpSpPr>
              <a:grpSpLocks/>
            </p:cNvGrpSpPr>
            <p:nvPr/>
          </p:nvGrpSpPr>
          <p:grpSpPr bwMode="auto">
            <a:xfrm>
              <a:off x="4737" y="2620"/>
              <a:ext cx="368" cy="328"/>
              <a:chOff x="4737" y="2620"/>
              <a:chExt cx="368" cy="328"/>
            </a:xfrm>
          </p:grpSpPr>
          <p:sp>
            <p:nvSpPr>
              <p:cNvPr id="42047" name="Text Box 24"/>
              <p:cNvSpPr txBox="1">
                <a:spLocks noChangeArrowheads="1"/>
              </p:cNvSpPr>
              <p:nvPr/>
            </p:nvSpPr>
            <p:spPr bwMode="auto">
              <a:xfrm>
                <a:off x="4900" y="2715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42048" name="Text Box 25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Arial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46" name="Text Box 26"/>
            <p:cNvSpPr txBox="1">
              <a:spLocks noChangeArrowheads="1"/>
            </p:cNvSpPr>
            <p:nvPr/>
          </p:nvSpPr>
          <p:spPr bwMode="auto">
            <a:xfrm>
              <a:off x="4892" y="251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2004" name="Line 27"/>
          <p:cNvSpPr>
            <a:spLocks noChangeShapeType="1"/>
          </p:cNvSpPr>
          <p:nvPr/>
        </p:nvSpPr>
        <p:spPr bwMode="auto">
          <a:xfrm flipH="1">
            <a:off x="1900238" y="3430588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5" name="Line 28"/>
          <p:cNvSpPr>
            <a:spLocks noChangeShapeType="1"/>
          </p:cNvSpPr>
          <p:nvPr/>
        </p:nvSpPr>
        <p:spPr bwMode="auto">
          <a:xfrm>
            <a:off x="1928813" y="387985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77" name="Group 29"/>
          <p:cNvGrpSpPr>
            <a:grpSpLocks/>
          </p:cNvGrpSpPr>
          <p:nvPr/>
        </p:nvGrpSpPr>
        <p:grpSpPr bwMode="auto">
          <a:xfrm>
            <a:off x="3144838" y="3411538"/>
            <a:ext cx="850900" cy="654050"/>
            <a:chOff x="3732" y="350"/>
            <a:chExt cx="536" cy="412"/>
          </a:xfrm>
        </p:grpSpPr>
        <p:sp>
          <p:nvSpPr>
            <p:cNvPr id="42041" name="Text Box 30"/>
            <p:cNvSpPr txBox="1">
              <a:spLocks noChangeArrowheads="1"/>
            </p:cNvSpPr>
            <p:nvPr/>
          </p:nvSpPr>
          <p:spPr bwMode="auto">
            <a:xfrm>
              <a:off x="3815" y="531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grpSp>
          <p:nvGrpSpPr>
            <p:cNvPr id="70713" name="Group 31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43" name="Text Box 32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Arial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44" name="Text Box 33"/>
              <p:cNvSpPr txBox="1">
                <a:spLocks noChangeArrowheads="1"/>
              </p:cNvSpPr>
              <p:nvPr/>
            </p:nvSpPr>
            <p:spPr bwMode="auto">
              <a:xfrm>
                <a:off x="3838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7" name="Line 34"/>
          <p:cNvSpPr>
            <a:spLocks noChangeShapeType="1"/>
          </p:cNvSpPr>
          <p:nvPr/>
        </p:nvSpPr>
        <p:spPr bwMode="auto">
          <a:xfrm flipH="1">
            <a:off x="1966913" y="4048125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8" name="Text Box 35"/>
          <p:cNvSpPr txBox="1">
            <a:spLocks noChangeArrowheads="1"/>
          </p:cNvSpPr>
          <p:nvPr/>
        </p:nvSpPr>
        <p:spPr bwMode="auto">
          <a:xfrm>
            <a:off x="1812925" y="4005263"/>
            <a:ext cx="2468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latin typeface="Arial" charset="0"/>
                <a:cs typeface="Arial" charset="0"/>
              </a:rPr>
              <a:t>Send me your public key</a:t>
            </a:r>
          </a:p>
        </p:txBody>
      </p:sp>
      <p:sp>
        <p:nvSpPr>
          <p:cNvPr id="42009" name="Line 36"/>
          <p:cNvSpPr>
            <a:spLocks noChangeShapeType="1"/>
          </p:cNvSpPr>
          <p:nvPr/>
        </p:nvSpPr>
        <p:spPr bwMode="auto">
          <a:xfrm>
            <a:off x="1997075" y="4567238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81" name="Group 37"/>
          <p:cNvGrpSpPr>
            <a:grpSpLocks/>
          </p:cNvGrpSpPr>
          <p:nvPr/>
        </p:nvGrpSpPr>
        <p:grpSpPr bwMode="auto">
          <a:xfrm>
            <a:off x="3500438" y="4125913"/>
            <a:ext cx="569912" cy="654050"/>
            <a:chOff x="4737" y="2534"/>
            <a:chExt cx="359" cy="412"/>
          </a:xfrm>
        </p:grpSpPr>
        <p:grpSp>
          <p:nvGrpSpPr>
            <p:cNvPr id="70708" name="Group 38"/>
            <p:cNvGrpSpPr>
              <a:grpSpLocks/>
            </p:cNvGrpSpPr>
            <p:nvPr/>
          </p:nvGrpSpPr>
          <p:grpSpPr bwMode="auto">
            <a:xfrm>
              <a:off x="4737" y="2620"/>
              <a:ext cx="359" cy="326"/>
              <a:chOff x="4737" y="2620"/>
              <a:chExt cx="359" cy="326"/>
            </a:xfrm>
          </p:grpSpPr>
          <p:sp>
            <p:nvSpPr>
              <p:cNvPr id="42039" name="Text Box 39"/>
              <p:cNvSpPr txBox="1">
                <a:spLocks noChangeArrowheads="1"/>
              </p:cNvSpPr>
              <p:nvPr/>
            </p:nvSpPr>
            <p:spPr bwMode="auto">
              <a:xfrm>
                <a:off x="4875" y="2715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42040" name="Text Box 40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Arial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38" name="Text Box 41"/>
            <p:cNvSpPr txBox="1">
              <a:spLocks noChangeArrowheads="1"/>
            </p:cNvSpPr>
            <p:nvPr/>
          </p:nvSpPr>
          <p:spPr bwMode="auto">
            <a:xfrm>
              <a:off x="4883" y="2534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2011" name="Line 42"/>
          <p:cNvSpPr>
            <a:spLocks noChangeShapeType="1"/>
          </p:cNvSpPr>
          <p:nvPr/>
        </p:nvSpPr>
        <p:spPr bwMode="auto">
          <a:xfrm flipH="1" flipV="1">
            <a:off x="5364163" y="5024438"/>
            <a:ext cx="216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83" name="Group 43"/>
          <p:cNvGrpSpPr>
            <a:grpSpLocks/>
          </p:cNvGrpSpPr>
          <p:nvPr/>
        </p:nvGrpSpPr>
        <p:grpSpPr bwMode="auto">
          <a:xfrm>
            <a:off x="5975350" y="4506913"/>
            <a:ext cx="874713" cy="681037"/>
            <a:chOff x="3670" y="3430"/>
            <a:chExt cx="551" cy="429"/>
          </a:xfrm>
        </p:grpSpPr>
        <p:sp>
          <p:nvSpPr>
            <p:cNvPr id="42034" name="Text Box 44"/>
            <p:cNvSpPr txBox="1">
              <a:spLocks noChangeArrowheads="1"/>
            </p:cNvSpPr>
            <p:nvPr/>
          </p:nvSpPr>
          <p:spPr bwMode="auto">
            <a:xfrm>
              <a:off x="3778" y="36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5" name="Text Box 45"/>
            <p:cNvSpPr txBox="1">
              <a:spLocks noChangeArrowheads="1"/>
            </p:cNvSpPr>
            <p:nvPr/>
          </p:nvSpPr>
          <p:spPr bwMode="auto">
            <a:xfrm>
              <a:off x="3670" y="3540"/>
              <a:ext cx="5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K   (m)</a:t>
              </a:r>
            </a:p>
          </p:txBody>
        </p:sp>
        <p:sp>
          <p:nvSpPr>
            <p:cNvPr id="42036" name="Text Box 46"/>
            <p:cNvSpPr txBox="1">
              <a:spLocks noChangeArrowheads="1"/>
            </p:cNvSpPr>
            <p:nvPr/>
          </p:nvSpPr>
          <p:spPr bwMode="auto">
            <a:xfrm>
              <a:off x="3726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70684" name="Group 47"/>
          <p:cNvGrpSpPr>
            <a:grpSpLocks/>
          </p:cNvGrpSpPr>
          <p:nvPr/>
        </p:nvGrpSpPr>
        <p:grpSpPr bwMode="auto">
          <a:xfrm>
            <a:off x="3814763" y="5006975"/>
            <a:ext cx="1768475" cy="719138"/>
            <a:chOff x="1299" y="3314"/>
            <a:chExt cx="1114" cy="453"/>
          </a:xfrm>
        </p:grpSpPr>
        <p:sp>
          <p:nvSpPr>
            <p:cNvPr id="42029" name="Text Box 48"/>
            <p:cNvSpPr txBox="1">
              <a:spLocks noChangeArrowheads="1"/>
            </p:cNvSpPr>
            <p:nvPr/>
          </p:nvSpPr>
          <p:spPr bwMode="auto">
            <a:xfrm>
              <a:off x="1661" y="35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0" name="Text Box 49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31" name="Text Box 50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2032" name="Text Box 51"/>
            <p:cNvSpPr txBox="1">
              <a:spLocks noChangeArrowheads="1"/>
            </p:cNvSpPr>
            <p:nvPr/>
          </p:nvSpPr>
          <p:spPr bwMode="auto">
            <a:xfrm>
              <a:off x="1905" y="353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3" name="Text Box 52"/>
            <p:cNvSpPr txBox="1">
              <a:spLocks noChangeArrowheads="1"/>
            </p:cNvSpPr>
            <p:nvPr/>
          </p:nvSpPr>
          <p:spPr bwMode="auto">
            <a:xfrm>
              <a:off x="1688" y="3314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014" name="Text Box 53"/>
          <p:cNvSpPr txBox="1">
            <a:spLocks noChangeArrowheads="1"/>
          </p:cNvSpPr>
          <p:nvPr/>
        </p:nvSpPr>
        <p:spPr bwMode="auto">
          <a:xfrm>
            <a:off x="3946525" y="4819650"/>
            <a:ext cx="12668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Arial" charset="0"/>
                <a:cs typeface="Arial" charset="0"/>
              </a:rPr>
              <a:t>Trudy gets</a:t>
            </a:r>
          </a:p>
        </p:txBody>
      </p:sp>
      <p:sp>
        <p:nvSpPr>
          <p:cNvPr id="42015" name="Text Box 54"/>
          <p:cNvSpPr txBox="1">
            <a:spLocks noChangeArrowheads="1"/>
          </p:cNvSpPr>
          <p:nvPr/>
        </p:nvSpPr>
        <p:spPr bwMode="auto">
          <a:xfrm>
            <a:off x="3714750" y="5511800"/>
            <a:ext cx="20018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Arial" charset="0"/>
                <a:cs typeface="Arial" charset="0"/>
              </a:rPr>
              <a:t>sends m to Alice encrypted with Alice</a:t>
            </a:r>
            <a:r>
              <a:rPr lang="ja-JP" altLang="en-US" sz="1800" dirty="0">
                <a:latin typeface="Arial" charset="0"/>
                <a:cs typeface="Arial" charset="0"/>
              </a:rPr>
              <a:t>’</a:t>
            </a:r>
            <a:r>
              <a:rPr lang="en-US" sz="1800" dirty="0">
                <a:latin typeface="Arial" charset="0"/>
                <a:cs typeface="Arial" charset="0"/>
              </a:rPr>
              <a:t>s public key</a:t>
            </a:r>
          </a:p>
        </p:txBody>
      </p:sp>
      <p:sp>
        <p:nvSpPr>
          <p:cNvPr id="42016" name="Line 55"/>
          <p:cNvSpPr>
            <a:spLocks noChangeShapeType="1"/>
          </p:cNvSpPr>
          <p:nvPr/>
        </p:nvSpPr>
        <p:spPr bwMode="auto">
          <a:xfrm flipH="1">
            <a:off x="1782763" y="5767388"/>
            <a:ext cx="1712912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88" name="Group 56"/>
          <p:cNvGrpSpPr>
            <a:grpSpLocks/>
          </p:cNvGrpSpPr>
          <p:nvPr/>
        </p:nvGrpSpPr>
        <p:grpSpPr bwMode="auto">
          <a:xfrm>
            <a:off x="2566988" y="5230813"/>
            <a:ext cx="806450" cy="677862"/>
            <a:chOff x="3691" y="3430"/>
            <a:chExt cx="508" cy="427"/>
          </a:xfrm>
        </p:grpSpPr>
        <p:sp>
          <p:nvSpPr>
            <p:cNvPr id="42026" name="Text Box 57"/>
            <p:cNvSpPr txBox="1">
              <a:spLocks noChangeArrowheads="1"/>
            </p:cNvSpPr>
            <p:nvPr/>
          </p:nvSpPr>
          <p:spPr bwMode="auto">
            <a:xfrm>
              <a:off x="3771" y="36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  <a:endParaRPr lang="en-US" sz="2400" dirty="0">
                <a:latin typeface="Arial" charset="0"/>
                <a:cs typeface="Arial" charset="0"/>
              </a:endParaRPr>
            </a:p>
          </p:txBody>
        </p:sp>
        <p:sp>
          <p:nvSpPr>
            <p:cNvPr id="42027" name="Text Box 58"/>
            <p:cNvSpPr txBox="1">
              <a:spLocks noChangeArrowheads="1"/>
            </p:cNvSpPr>
            <p:nvPr/>
          </p:nvSpPr>
          <p:spPr bwMode="auto">
            <a:xfrm>
              <a:off x="3691" y="3540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K  (m)</a:t>
              </a:r>
            </a:p>
          </p:txBody>
        </p:sp>
        <p:sp>
          <p:nvSpPr>
            <p:cNvPr id="42028" name="Text Box 59"/>
            <p:cNvSpPr txBox="1">
              <a:spLocks noChangeArrowheads="1"/>
            </p:cNvSpPr>
            <p:nvPr/>
          </p:nvSpPr>
          <p:spPr bwMode="auto">
            <a:xfrm>
              <a:off x="3765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70689" name="Group 60"/>
          <p:cNvGrpSpPr>
            <a:grpSpLocks/>
          </p:cNvGrpSpPr>
          <p:nvPr/>
        </p:nvGrpSpPr>
        <p:grpSpPr bwMode="auto">
          <a:xfrm>
            <a:off x="296863" y="5646738"/>
            <a:ext cx="1768475" cy="711200"/>
            <a:chOff x="1299" y="3317"/>
            <a:chExt cx="1114" cy="448"/>
          </a:xfrm>
        </p:grpSpPr>
        <p:sp>
          <p:nvSpPr>
            <p:cNvPr id="42021" name="Text Box 61"/>
            <p:cNvSpPr txBox="1">
              <a:spLocks noChangeArrowheads="1"/>
            </p:cNvSpPr>
            <p:nvPr/>
          </p:nvSpPr>
          <p:spPr bwMode="auto">
            <a:xfrm>
              <a:off x="1654" y="35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2022" name="Text Box 62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23" name="Text Box 63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2024" name="Text Box 64"/>
            <p:cNvSpPr txBox="1">
              <a:spLocks noChangeArrowheads="1"/>
            </p:cNvSpPr>
            <p:nvPr/>
          </p:nvSpPr>
          <p:spPr bwMode="auto">
            <a:xfrm>
              <a:off x="1898" y="3534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2025" name="Text Box 65"/>
            <p:cNvSpPr txBox="1">
              <a:spLocks noChangeArrowheads="1"/>
            </p:cNvSpPr>
            <p:nvPr/>
          </p:nvSpPr>
          <p:spPr bwMode="auto">
            <a:xfrm>
              <a:off x="1685" y="3317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019" name="Text Box 66"/>
          <p:cNvSpPr txBox="1">
            <a:spLocks noChangeArrowheads="1"/>
          </p:cNvSpPr>
          <p:nvPr/>
        </p:nvSpPr>
        <p:spPr bwMode="auto">
          <a:xfrm>
            <a:off x="2224088" y="330517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latin typeface="Arial" charset="0"/>
                <a:cs typeface="Arial" charset="0"/>
              </a:rPr>
              <a:t>R</a:t>
            </a:r>
          </a:p>
        </p:txBody>
      </p:sp>
      <p:pic>
        <p:nvPicPr>
          <p:cNvPr id="70691" name="Picture 22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827088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7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9190850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1" name="Picture 6" descr="Alic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1613" y="2430463"/>
            <a:ext cx="409575" cy="504825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683" name="Picture 4" descr="Bob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43900" y="2306638"/>
            <a:ext cx="800100" cy="817562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684" name="Picture 5" descr="Eve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63" y="2203450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Line 7"/>
          <p:cNvSpPr>
            <a:spLocks noChangeShapeType="1"/>
          </p:cNvSpPr>
          <p:nvPr/>
        </p:nvSpPr>
        <p:spPr bwMode="auto">
          <a:xfrm>
            <a:off x="1936750" y="2678113"/>
            <a:ext cx="22494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15" name="Line 8"/>
          <p:cNvSpPr>
            <a:spLocks noChangeShapeType="1"/>
          </p:cNvSpPr>
          <p:nvPr/>
        </p:nvSpPr>
        <p:spPr bwMode="auto">
          <a:xfrm>
            <a:off x="5183188" y="2717800"/>
            <a:ext cx="2249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730250" y="3498850"/>
            <a:ext cx="7708900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dirty="0"/>
              <a:t>difficult to detect:</a:t>
            </a:r>
          </a:p>
          <a:p>
            <a:pPr marL="277813" indent="-277813">
              <a:lnSpc>
                <a:spcPct val="90000"/>
              </a:lnSpc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/>
              <a:t>Bob receives everything that Alice sends, and vice versa. (e.g., so Bob, Alice can meet one week later and recall conversation!)</a:t>
            </a:r>
          </a:p>
          <a:p>
            <a:pPr marL="277813" indent="-277813"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/>
              <a:t>problem is that Trudy receives all messages as well! </a:t>
            </a:r>
          </a:p>
        </p:txBody>
      </p:sp>
      <p:sp>
        <p:nvSpPr>
          <p:cNvPr id="7168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3825"/>
            <a:ext cx="4800600" cy="9525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ap5.0: security hole</a:t>
            </a:r>
          </a:p>
        </p:txBody>
      </p:sp>
      <p:sp>
        <p:nvSpPr>
          <p:cNvPr id="71689" name="Rectangle 3"/>
          <p:cNvSpPr txBox="1">
            <a:spLocks noChangeArrowheads="1"/>
          </p:cNvSpPr>
          <p:nvPr/>
        </p:nvSpPr>
        <p:spPr bwMode="auto">
          <a:xfrm>
            <a:off x="455613" y="1084263"/>
            <a:ext cx="7593012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rgbClr val="000099"/>
              </a:buClr>
              <a:buSzPct val="70000"/>
              <a:buFont typeface="Wingdings" charset="0"/>
              <a:buNone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man (or woman) in the middle attack: </a:t>
            </a:r>
            <a:r>
              <a:rPr lang="en-US" sz="2400" dirty="0">
                <a:latin typeface="Gill Sans MT" charset="0"/>
              </a:rPr>
              <a:t>Trudy poses as Alice (to Bob) and as Bob (to Alice)</a:t>
            </a:r>
          </a:p>
        </p:txBody>
      </p:sp>
      <p:pic>
        <p:nvPicPr>
          <p:cNvPr id="71690" name="Picture 22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827088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394028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75319-B75D-B508-3FB8-93597099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암호화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F81C32-0C1C-92DC-627A-57BB23B2A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대칭 키 </a:t>
            </a:r>
            <a:r>
              <a:rPr lang="en-US" altLang="ko-KR" dirty="0"/>
              <a:t>: </a:t>
            </a:r>
            <a:r>
              <a:rPr lang="ko-KR" altLang="en-US" dirty="0"/>
              <a:t>두명의 사용자가 모두 같은 암호키를 가지고 대화</a:t>
            </a:r>
            <a:r>
              <a:rPr lang="en-US" altLang="ko-KR" dirty="0"/>
              <a:t>. </a:t>
            </a:r>
            <a:r>
              <a:rPr lang="ko-KR" altLang="en-US" dirty="0"/>
              <a:t>알고리즘이 간단하며 동작이 빠름</a:t>
            </a:r>
            <a:endParaRPr lang="en-US" altLang="ko-KR" dirty="0"/>
          </a:p>
          <a:p>
            <a:r>
              <a:rPr lang="ko-KR" altLang="en-US" dirty="0"/>
              <a:t>공개키 </a:t>
            </a:r>
            <a:r>
              <a:rPr lang="en-US" altLang="ko-KR" dirty="0"/>
              <a:t>: </a:t>
            </a:r>
            <a:r>
              <a:rPr lang="ko-KR" altLang="en-US" dirty="0"/>
              <a:t>대칭키의 단점인 두 사용자 모두 같은 비밀번호를 알아야 하는 것을 보완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개의 키를 가지고 암호화를 진행</a:t>
            </a:r>
            <a:endParaRPr lang="en-US" altLang="ko-KR" dirty="0"/>
          </a:p>
          <a:p>
            <a:pPr lvl="1"/>
            <a:r>
              <a:rPr lang="ko-KR" altLang="en-US" dirty="0"/>
              <a:t>한 개는 공개키</a:t>
            </a:r>
            <a:r>
              <a:rPr lang="en-US" altLang="ko-KR" dirty="0"/>
              <a:t>, </a:t>
            </a:r>
            <a:r>
              <a:rPr lang="ko-KR" altLang="en-US" dirty="0"/>
              <a:t>나머지는 개인키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F05B59-3607-614A-F163-52474B001A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8.1 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integrity, authentication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23556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091852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latin typeface="Gill Sans MT" charset="0"/>
              </a:rPr>
              <a:t> 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8.3 Message integrity, </a:t>
            </a:r>
            <a:r>
              <a:rPr lang="en-US" dirty="0">
                <a:latin typeface="Gill Sans MT" charset="0"/>
              </a:rPr>
              <a:t>authentication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72708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24299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8867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Digital signatures (</a:t>
            </a:r>
            <a:r>
              <a:rPr lang="ko-KR" altLang="en-US" dirty="0">
                <a:latin typeface="Gill Sans MT" charset="0"/>
              </a:rPr>
              <a:t>전자 서명</a:t>
            </a:r>
            <a:r>
              <a:rPr lang="en-US" altLang="ko-KR" dirty="0">
                <a:latin typeface="Gill Sans MT" charset="0"/>
              </a:rPr>
              <a:t>)</a:t>
            </a:r>
            <a:r>
              <a:rPr lang="en-US" dirty="0">
                <a:latin typeface="Gill Sans MT" charset="0"/>
              </a:rPr>
              <a:t> 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1200" y="1677988"/>
            <a:ext cx="77089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cryptographic technique analogous to hand-written signatures: </a:t>
            </a:r>
          </a:p>
          <a:p>
            <a:r>
              <a:rPr lang="en-US" sz="2600" dirty="0">
                <a:latin typeface="Gill Sans MT" charset="0"/>
              </a:rPr>
              <a:t>sender (Bob) digitally signs document,  establishing he is document owner/creator. </a:t>
            </a:r>
          </a:p>
          <a:p>
            <a:r>
              <a:rPr lang="en-US" sz="2600" i="1" dirty="0">
                <a:solidFill>
                  <a:srgbClr val="000099"/>
                </a:solidFill>
                <a:latin typeface="Gill Sans MT" charset="0"/>
              </a:rPr>
              <a:t>verifiable, nonforgeable:</a:t>
            </a:r>
            <a:r>
              <a:rPr lang="en-US" sz="2600" i="1" dirty="0">
                <a:latin typeface="Gill Sans MT" charset="0"/>
              </a:rPr>
              <a:t> </a:t>
            </a:r>
            <a:r>
              <a:rPr lang="en-US" sz="2600" dirty="0">
                <a:latin typeface="Gill Sans MT" charset="0"/>
              </a:rPr>
              <a:t>recipient (Alice) can prove to someone that Bob, and no one else (including Alice), must have signed document </a:t>
            </a:r>
          </a:p>
          <a:p>
            <a:r>
              <a:rPr lang="en-US" sz="2600" dirty="0">
                <a:latin typeface="Gill Sans MT" charset="0"/>
              </a:rPr>
              <a:t>Bob</a:t>
            </a:r>
            <a:r>
              <a:rPr lang="ko-KR" altLang="en-US" sz="2600" dirty="0">
                <a:latin typeface="Gill Sans MT" charset="0"/>
              </a:rPr>
              <a:t>만이 이러한 전자 서명을 할 수 있다는 것을 인증</a:t>
            </a:r>
            <a:endParaRPr lang="en-US" altLang="ko-KR" sz="2600" dirty="0">
              <a:latin typeface="Gill Sans MT" charset="0"/>
            </a:endParaRPr>
          </a:p>
          <a:p>
            <a:r>
              <a:rPr lang="ko-KR" altLang="en-US" sz="2600" dirty="0">
                <a:latin typeface="Gill Sans MT" charset="0"/>
              </a:rPr>
              <a:t>공개키를 사용하여 </a:t>
            </a:r>
            <a:endParaRPr lang="en-US" sz="2600" dirty="0">
              <a:latin typeface="Gill Sans MT" charset="0"/>
            </a:endParaRPr>
          </a:p>
        </p:txBody>
      </p:sp>
      <p:pic>
        <p:nvPicPr>
          <p:cNvPr id="74756" name="Picture 23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810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321001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6311900" y="3794125"/>
            <a:ext cx="23114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952500" y="3717925"/>
            <a:ext cx="23114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75780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903288" y="1436688"/>
            <a:ext cx="7391400" cy="20320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simple digital signature for message m:</a:t>
            </a:r>
          </a:p>
          <a:p>
            <a:r>
              <a:rPr lang="en-US" sz="2400" dirty="0">
                <a:latin typeface="Gill Sans MT" charset="0"/>
              </a:rPr>
              <a:t>Bob signs m by encrypting with his private key 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, creating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signed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message, 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(m)</a:t>
            </a:r>
            <a:endParaRPr lang="en-US" dirty="0">
              <a:latin typeface="Gill Sans MT" charset="0"/>
            </a:endParaRP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4638675" y="2152650"/>
            <a:ext cx="596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-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7088188" y="1804988"/>
            <a:ext cx="596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-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990600" y="3717925"/>
            <a:ext cx="21209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 dirty="0">
                <a:latin typeface="Arial" charset="0"/>
                <a:ea typeface="Arial Unicode MS" charset="0"/>
                <a:cs typeface="Arial" charset="0"/>
              </a:rPr>
              <a:t>Dear Alice</a:t>
            </a:r>
          </a:p>
          <a:p>
            <a:pPr>
              <a:spcBef>
                <a:spcPct val="50000"/>
              </a:spcBef>
              <a:defRPr/>
            </a:pPr>
            <a:r>
              <a:rPr lang="en-US" sz="1400" dirty="0">
                <a:latin typeface="Arial" charset="0"/>
                <a:ea typeface="Arial Unicode MS" charset="0"/>
                <a:cs typeface="Arial" charset="0"/>
              </a:rPr>
              <a:t>Oh, how I have missed you. I think of you all the time! …(blah blah blah)</a:t>
            </a:r>
          </a:p>
          <a:p>
            <a:pPr>
              <a:spcBef>
                <a:spcPct val="50000"/>
              </a:spcBef>
              <a:defRPr/>
            </a:pPr>
            <a:r>
              <a:rPr lang="en-US" sz="1800" dirty="0">
                <a:latin typeface="Arial" charset="0"/>
                <a:ea typeface="Arial Unicode MS" charset="0"/>
                <a:cs typeface="Arial" charset="0"/>
              </a:rPr>
              <a:t>Bob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652463" y="3298825"/>
            <a:ext cx="2735262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Bob</a:t>
            </a:r>
            <a:r>
              <a:rPr lang="ja-JP" altLang="en-US">
                <a:solidFill>
                  <a:srgbClr val="C00000"/>
                </a:solidFill>
                <a:latin typeface="Arial" charset="0"/>
                <a:cs typeface="Arial" charset="0"/>
              </a:rPr>
              <a:t>’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s message, m</a:t>
            </a:r>
          </a:p>
        </p:txBody>
      </p:sp>
      <p:sp>
        <p:nvSpPr>
          <p:cNvPr id="75785" name="Rectangle 10"/>
          <p:cNvSpPr>
            <a:spLocks noChangeArrowheads="1"/>
          </p:cNvSpPr>
          <p:nvPr/>
        </p:nvSpPr>
        <p:spPr bwMode="auto">
          <a:xfrm>
            <a:off x="4141788" y="4060825"/>
            <a:ext cx="1417637" cy="10826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4181475" y="4095750"/>
            <a:ext cx="13684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Public key</a:t>
            </a:r>
          </a:p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3409950" y="45243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4908550" y="3251200"/>
            <a:ext cx="1762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latin typeface="Arial" charset="0"/>
                <a:cs typeface="Arial" charset="0"/>
              </a:rPr>
              <a:t>Bob</a:t>
            </a:r>
            <a:r>
              <a:rPr lang="ja-JP" altLang="en-US" sz="1800">
                <a:latin typeface="Arial" charset="0"/>
                <a:cs typeface="Arial" charset="0"/>
              </a:rPr>
              <a:t>’</a:t>
            </a:r>
            <a:r>
              <a:rPr lang="en-US" sz="1800" dirty="0">
                <a:latin typeface="Arial" charset="0"/>
                <a:cs typeface="Arial" charset="0"/>
              </a:rPr>
              <a:t>s private</a:t>
            </a:r>
          </a:p>
          <a:p>
            <a:pPr>
              <a:defRPr/>
            </a:pPr>
            <a:r>
              <a:rPr lang="en-US" sz="18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75789" name="Picture 14" descr="BS00768_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014788" y="3432175"/>
            <a:ext cx="4587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5790" name="Group 15"/>
          <p:cNvGrpSpPr>
            <a:grpSpLocks/>
          </p:cNvGrpSpPr>
          <p:nvPr/>
        </p:nvGrpSpPr>
        <p:grpSpPr bwMode="auto">
          <a:xfrm>
            <a:off x="4486275" y="3200400"/>
            <a:ext cx="533400" cy="628650"/>
            <a:chOff x="2994" y="2058"/>
            <a:chExt cx="336" cy="396"/>
          </a:xfrm>
        </p:grpSpPr>
        <p:grpSp>
          <p:nvGrpSpPr>
            <p:cNvPr id="75800" name="Group 16"/>
            <p:cNvGrpSpPr>
              <a:grpSpLocks/>
            </p:cNvGrpSpPr>
            <p:nvPr/>
          </p:nvGrpSpPr>
          <p:grpSpPr bwMode="auto">
            <a:xfrm>
              <a:off x="2994" y="2144"/>
              <a:ext cx="336" cy="310"/>
              <a:chOff x="2994" y="2144"/>
              <a:chExt cx="336" cy="310"/>
            </a:xfrm>
          </p:grpSpPr>
          <p:sp>
            <p:nvSpPr>
              <p:cNvPr id="46107" name="Text Box 17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46108" name="Text Box 18"/>
              <p:cNvSpPr txBox="1">
                <a:spLocks noChangeArrowheads="1"/>
              </p:cNvSpPr>
              <p:nvPr/>
            </p:nvSpPr>
            <p:spPr bwMode="auto">
              <a:xfrm>
                <a:off x="3128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46106" name="Text Box 19"/>
            <p:cNvSpPr txBox="1">
              <a:spLocks noChangeArrowheads="1"/>
            </p:cNvSpPr>
            <p:nvPr/>
          </p:nvSpPr>
          <p:spPr bwMode="auto">
            <a:xfrm>
              <a:off x="3140" y="2058"/>
              <a:ext cx="1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6096" name="Line 20"/>
          <p:cNvSpPr>
            <a:spLocks noChangeShapeType="1"/>
          </p:cNvSpPr>
          <p:nvPr/>
        </p:nvSpPr>
        <p:spPr bwMode="auto">
          <a:xfrm>
            <a:off x="4489450" y="3584575"/>
            <a:ext cx="1588" cy="4699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7" name="Line 21"/>
          <p:cNvSpPr>
            <a:spLocks noChangeShapeType="1"/>
          </p:cNvSpPr>
          <p:nvPr/>
        </p:nvSpPr>
        <p:spPr bwMode="auto">
          <a:xfrm>
            <a:off x="5594350" y="45243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8" name="Text Box 22"/>
          <p:cNvSpPr txBox="1">
            <a:spLocks noChangeArrowheads="1"/>
          </p:cNvSpPr>
          <p:nvPr/>
        </p:nvSpPr>
        <p:spPr bwMode="auto">
          <a:xfrm>
            <a:off x="6438900" y="3895725"/>
            <a:ext cx="21209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800" dirty="0">
                <a:latin typeface="Arial" charset="0"/>
                <a:ea typeface="Arial Unicode MS" charset="0"/>
                <a:cs typeface="Arial" charset="0"/>
              </a:rPr>
              <a:t>Bob</a:t>
            </a:r>
            <a:r>
              <a:rPr lang="ja-JP" altLang="en-US" sz="1800">
                <a:latin typeface="Arial" charset="0"/>
                <a:ea typeface="Arial Unicode MS" charset="0"/>
                <a:cs typeface="Arial" charset="0"/>
              </a:rPr>
              <a:t>’</a:t>
            </a:r>
            <a:r>
              <a:rPr lang="en-US" sz="1800" dirty="0">
                <a:latin typeface="Arial" charset="0"/>
                <a:ea typeface="Arial Unicode MS" charset="0"/>
                <a:cs typeface="Arial" charset="0"/>
              </a:rPr>
              <a:t>s message, m, signed (encrypted) with his private key</a:t>
            </a:r>
          </a:p>
        </p:txBody>
      </p:sp>
      <p:sp>
        <p:nvSpPr>
          <p:cNvPr id="46099" name="Text Box 25"/>
          <p:cNvSpPr txBox="1">
            <a:spLocks noChangeArrowheads="1"/>
          </p:cNvSpPr>
          <p:nvPr/>
        </p:nvSpPr>
        <p:spPr bwMode="auto">
          <a:xfrm>
            <a:off x="6894865" y="3375025"/>
            <a:ext cx="6406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m,K </a:t>
            </a:r>
          </a:p>
        </p:txBody>
      </p:sp>
      <p:sp>
        <p:nvSpPr>
          <p:cNvPr id="46100" name="Text Box 26"/>
          <p:cNvSpPr txBox="1">
            <a:spLocks noChangeArrowheads="1"/>
          </p:cNvSpPr>
          <p:nvPr/>
        </p:nvSpPr>
        <p:spPr bwMode="auto">
          <a:xfrm>
            <a:off x="7356475" y="3529013"/>
            <a:ext cx="32067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6101" name="Text Box 27"/>
          <p:cNvSpPr txBox="1">
            <a:spLocks noChangeArrowheads="1"/>
          </p:cNvSpPr>
          <p:nvPr/>
        </p:nvSpPr>
        <p:spPr bwMode="auto">
          <a:xfrm>
            <a:off x="7362825" y="3228975"/>
            <a:ext cx="2540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</a:p>
        </p:txBody>
      </p:sp>
      <p:sp>
        <p:nvSpPr>
          <p:cNvPr id="46102" name="Text Box 28"/>
          <p:cNvSpPr txBox="1">
            <a:spLocks noChangeArrowheads="1"/>
          </p:cNvSpPr>
          <p:nvPr/>
        </p:nvSpPr>
        <p:spPr bwMode="auto">
          <a:xfrm>
            <a:off x="7381875" y="3344863"/>
            <a:ext cx="677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 (m)</a:t>
            </a:r>
          </a:p>
        </p:txBody>
      </p:sp>
      <p:sp>
        <p:nvSpPr>
          <p:cNvPr id="757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4625"/>
            <a:ext cx="4583113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Digital signatures </a:t>
            </a:r>
          </a:p>
        </p:txBody>
      </p:sp>
      <p:pic>
        <p:nvPicPr>
          <p:cNvPr id="75799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32</a:t>
            </a:fld>
            <a:endParaRPr lang="en-US" sz="1200" dirty="0">
              <a:latin typeface="Tahoma" charset="0"/>
            </a:endParaRPr>
          </a:p>
        </p:txBody>
      </p:sp>
      <p:sp>
        <p:nvSpPr>
          <p:cNvPr id="3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797336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latin typeface="Gill Sans MT" charset="0"/>
              </a:rPr>
              <a:t> 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integrity, authentication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8.4 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86020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9681340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Gill Sans MT" charset="0"/>
              </a:rPr>
              <a:t>Secure e-mail </a:t>
            </a:r>
            <a:r>
              <a:rPr lang="ko-KR" altLang="en-US" sz="4800" dirty="0">
                <a:latin typeface="Gill Sans MT" charset="0"/>
              </a:rPr>
              <a:t>보안 이메일</a:t>
            </a:r>
            <a:endParaRPr lang="en-US" sz="4800" dirty="0">
              <a:latin typeface="Gill Sans MT" charset="0"/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28638" y="4719638"/>
            <a:ext cx="810101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Alice: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generates random </a:t>
            </a:r>
            <a:r>
              <a:rPr lang="en-US" sz="2400" i="1" dirty="0">
                <a:latin typeface="Gill Sans MT" charset="0"/>
              </a:rPr>
              <a:t>symmetric</a:t>
            </a:r>
            <a:r>
              <a:rPr lang="en-US" sz="2400" dirty="0">
                <a:latin typeface="Gill Sans MT" charset="0"/>
              </a:rPr>
              <a:t> private key, K</a:t>
            </a:r>
            <a:r>
              <a:rPr lang="en-US" sz="2400" baseline="-25000" dirty="0">
                <a:latin typeface="Gill Sans MT" charset="0"/>
              </a:rPr>
              <a:t>S  </a:t>
            </a:r>
            <a:endParaRPr lang="en-US" sz="2400" dirty="0">
              <a:latin typeface="Gill Sans MT" charset="0"/>
            </a:endParaRP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encrypts message with K</a:t>
            </a:r>
            <a:r>
              <a:rPr lang="en-US" sz="2400" baseline="-25000" dirty="0">
                <a:latin typeface="Gill Sans MT" charset="0"/>
              </a:rPr>
              <a:t>S  </a:t>
            </a:r>
            <a:r>
              <a:rPr lang="en-US" sz="2400" dirty="0">
                <a:latin typeface="Gill Sans MT" charset="0"/>
              </a:rPr>
              <a:t>(for efficiency)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also encrypts 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 with Bob</a:t>
            </a:r>
            <a:r>
              <a:rPr lang="ja-JP" altLang="en-US" sz="2400" dirty="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 public key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sends both 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(m) and 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(K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) to Bob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522288" y="1341438"/>
            <a:ext cx="6646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5000"/>
            </a:pPr>
            <a:r>
              <a:rPr lang="en-US" sz="2400" dirty="0">
                <a:latin typeface="Gill Sans MT" charset="0"/>
              </a:rPr>
              <a:t> Alice wants to send confidential e-mail, m, to Bob.</a:t>
            </a:r>
          </a:p>
        </p:txBody>
      </p:sp>
      <p:grpSp>
        <p:nvGrpSpPr>
          <p:cNvPr id="88069" name="Group 5"/>
          <p:cNvGrpSpPr>
            <a:grpSpLocks/>
          </p:cNvGrpSpPr>
          <p:nvPr/>
        </p:nvGrpSpPr>
        <p:grpSpPr bwMode="auto">
          <a:xfrm>
            <a:off x="517525" y="1831975"/>
            <a:ext cx="8112125" cy="2827338"/>
            <a:chOff x="289" y="1749"/>
            <a:chExt cx="5110" cy="1781"/>
          </a:xfrm>
        </p:grpSpPr>
        <p:sp>
          <p:nvSpPr>
            <p:cNvPr id="88071" name="Freeform 6"/>
            <p:cNvSpPr>
              <a:spLocks/>
            </p:cNvSpPr>
            <p:nvPr/>
          </p:nvSpPr>
          <p:spPr bwMode="auto">
            <a:xfrm>
              <a:off x="2457" y="2479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2 w 2135"/>
                <a:gd name="T5" fmla="*/ 0 h 1662"/>
                <a:gd name="T6" fmla="*/ 4 w 2135"/>
                <a:gd name="T7" fmla="*/ 0 h 1662"/>
                <a:gd name="T8" fmla="*/ 7 w 2135"/>
                <a:gd name="T9" fmla="*/ 0 h 1662"/>
                <a:gd name="T10" fmla="*/ 7 w 2135"/>
                <a:gd name="T11" fmla="*/ 1 h 1662"/>
                <a:gd name="T12" fmla="*/ 6 w 2135"/>
                <a:gd name="T13" fmla="*/ 1 h 1662"/>
                <a:gd name="T14" fmla="*/ 3 w 2135"/>
                <a:gd name="T15" fmla="*/ 1 h 1662"/>
                <a:gd name="T16" fmla="*/ 2 w 2135"/>
                <a:gd name="T17" fmla="*/ 1 h 1662"/>
                <a:gd name="T18" fmla="*/ 1 w 2135"/>
                <a:gd name="T19" fmla="*/ 1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8072" name="Line 7"/>
            <p:cNvSpPr>
              <a:spLocks noChangeShapeType="1"/>
            </p:cNvSpPr>
            <p:nvPr/>
          </p:nvSpPr>
          <p:spPr bwMode="auto">
            <a:xfrm>
              <a:off x="637" y="2280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8073" name="Picture 8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19" y="1818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074" name="Picture 9" descr="BS00592_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2" y="2428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8075" name="Group 10"/>
            <p:cNvGrpSpPr>
              <a:grpSpLocks/>
            </p:cNvGrpSpPr>
            <p:nvPr/>
          </p:nvGrpSpPr>
          <p:grpSpPr bwMode="auto">
            <a:xfrm>
              <a:off x="950" y="1974"/>
              <a:ext cx="475" cy="466"/>
              <a:chOff x="1645" y="256"/>
              <a:chExt cx="475" cy="466"/>
            </a:xfrm>
          </p:grpSpPr>
          <p:sp>
            <p:nvSpPr>
              <p:cNvPr id="88134" name="Rectangle 11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35" name="Text Box 12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88136" name="Text Box 13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88076" name="Group 14"/>
            <p:cNvGrpSpPr>
              <a:grpSpLocks/>
            </p:cNvGrpSpPr>
            <p:nvPr/>
          </p:nvGrpSpPr>
          <p:grpSpPr bwMode="auto">
            <a:xfrm>
              <a:off x="965" y="2730"/>
              <a:ext cx="475" cy="466"/>
              <a:chOff x="2144" y="3214"/>
              <a:chExt cx="475" cy="466"/>
            </a:xfrm>
          </p:grpSpPr>
          <p:sp>
            <p:nvSpPr>
              <p:cNvPr id="88130" name="Rectangle 15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31" name="Text Box 16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88132" name="Text Box 17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88133" name="Text Box 18"/>
              <p:cNvSpPr txBox="1">
                <a:spLocks noChangeArrowheads="1"/>
              </p:cNvSpPr>
              <p:nvPr/>
            </p:nvSpPr>
            <p:spPr bwMode="auto">
              <a:xfrm>
                <a:off x="2234" y="3331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88077" name="Group 19"/>
            <p:cNvGrpSpPr>
              <a:grpSpLocks/>
            </p:cNvGrpSpPr>
            <p:nvPr/>
          </p:nvGrpSpPr>
          <p:grpSpPr bwMode="auto">
            <a:xfrm>
              <a:off x="1792" y="2496"/>
              <a:ext cx="410" cy="327"/>
              <a:chOff x="2935" y="1573"/>
              <a:chExt cx="410" cy="327"/>
            </a:xfrm>
          </p:grpSpPr>
          <p:sp>
            <p:nvSpPr>
              <p:cNvPr id="88128" name="Oval 20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29" name="Text Box 21"/>
              <p:cNvSpPr txBox="1">
                <a:spLocks noChangeArrowheads="1"/>
              </p:cNvSpPr>
              <p:nvPr/>
            </p:nvSpPr>
            <p:spPr bwMode="auto">
              <a:xfrm>
                <a:off x="2943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88078" name="Group 22"/>
            <p:cNvGrpSpPr>
              <a:grpSpLocks/>
            </p:cNvGrpSpPr>
            <p:nvPr/>
          </p:nvGrpSpPr>
          <p:grpSpPr bwMode="auto">
            <a:xfrm>
              <a:off x="3688" y="2464"/>
              <a:ext cx="428" cy="327"/>
              <a:chOff x="2935" y="1555"/>
              <a:chExt cx="428" cy="327"/>
            </a:xfrm>
          </p:grpSpPr>
          <p:sp>
            <p:nvSpPr>
              <p:cNvPr id="88126" name="Oval 23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27" name="Text Box 24"/>
              <p:cNvSpPr txBox="1">
                <a:spLocks noChangeArrowheads="1"/>
              </p:cNvSpPr>
              <p:nvPr/>
            </p:nvSpPr>
            <p:spPr bwMode="auto">
              <a:xfrm>
                <a:off x="2961" y="1555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88079" name="Line 25"/>
            <p:cNvSpPr>
              <a:spLocks noChangeShapeType="1"/>
            </p:cNvSpPr>
            <p:nvPr/>
          </p:nvSpPr>
          <p:spPr bwMode="auto">
            <a:xfrm>
              <a:off x="669" y="3053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80" name="Text Box 26"/>
            <p:cNvSpPr txBox="1">
              <a:spLocks noChangeArrowheads="1"/>
            </p:cNvSpPr>
            <p:nvPr/>
          </p:nvSpPr>
          <p:spPr bwMode="auto">
            <a:xfrm>
              <a:off x="1419" y="2041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(m )</a:t>
              </a:r>
            </a:p>
          </p:txBody>
        </p:sp>
        <p:grpSp>
          <p:nvGrpSpPr>
            <p:cNvPr id="88081" name="Group 27"/>
            <p:cNvGrpSpPr>
              <a:grpSpLocks/>
            </p:cNvGrpSpPr>
            <p:nvPr/>
          </p:nvGrpSpPr>
          <p:grpSpPr bwMode="auto">
            <a:xfrm>
              <a:off x="1435" y="2979"/>
              <a:ext cx="611" cy="332"/>
              <a:chOff x="3501" y="648"/>
              <a:chExt cx="611" cy="332"/>
            </a:xfrm>
          </p:grpSpPr>
          <p:sp>
            <p:nvSpPr>
              <p:cNvPr id="88124" name="Text Box 28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88125" name="Text Box 29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88082" name="Freeform 30"/>
            <p:cNvSpPr>
              <a:spLocks/>
            </p:cNvSpPr>
            <p:nvPr/>
          </p:nvSpPr>
          <p:spPr bwMode="auto">
            <a:xfrm>
              <a:off x="1426" y="2285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83" name="Freeform 31"/>
            <p:cNvSpPr>
              <a:spLocks/>
            </p:cNvSpPr>
            <p:nvPr/>
          </p:nvSpPr>
          <p:spPr bwMode="auto">
            <a:xfrm flipV="1">
              <a:off x="1440" y="2802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84" name="Text Box 32"/>
            <p:cNvSpPr txBox="1">
              <a:spLocks noChangeArrowheads="1"/>
            </p:cNvSpPr>
            <p:nvPr/>
          </p:nvSpPr>
          <p:spPr bwMode="auto">
            <a:xfrm>
              <a:off x="400" y="2141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sp>
          <p:nvSpPr>
            <p:cNvPr id="88085" name="Text Box 33"/>
            <p:cNvSpPr txBox="1">
              <a:spLocks noChangeArrowheads="1"/>
            </p:cNvSpPr>
            <p:nvPr/>
          </p:nvSpPr>
          <p:spPr bwMode="auto">
            <a:xfrm>
              <a:off x="4325" y="256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88086" name="Text Box 34"/>
            <p:cNvSpPr txBox="1">
              <a:spLocks noChangeArrowheads="1"/>
            </p:cNvSpPr>
            <p:nvPr/>
          </p:nvSpPr>
          <p:spPr bwMode="auto">
            <a:xfrm>
              <a:off x="947" y="1749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88087" name="Line 35"/>
            <p:cNvSpPr>
              <a:spLocks noChangeShapeType="1"/>
            </p:cNvSpPr>
            <p:nvPr/>
          </p:nvSpPr>
          <p:spPr bwMode="auto">
            <a:xfrm>
              <a:off x="1207" y="1929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88088" name="Group 36"/>
            <p:cNvGrpSpPr>
              <a:grpSpLocks/>
            </p:cNvGrpSpPr>
            <p:nvPr/>
          </p:nvGrpSpPr>
          <p:grpSpPr bwMode="auto">
            <a:xfrm>
              <a:off x="943" y="3231"/>
              <a:ext cx="297" cy="299"/>
              <a:chOff x="2643" y="716"/>
              <a:chExt cx="297" cy="299"/>
            </a:xfrm>
          </p:grpSpPr>
          <p:sp>
            <p:nvSpPr>
              <p:cNvPr id="88122" name="Text Box 37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23" name="Text Box 38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88089" name="Line 39"/>
            <p:cNvSpPr>
              <a:spLocks noChangeShapeType="1"/>
            </p:cNvSpPr>
            <p:nvPr/>
          </p:nvSpPr>
          <p:spPr bwMode="auto">
            <a:xfrm>
              <a:off x="1194" y="3213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8090" name="Picture 40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50" y="3386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091" name="Picture 41" descr="Alic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" y="2471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092" name="Line 42"/>
            <p:cNvSpPr>
              <a:spLocks noChangeShapeType="1"/>
            </p:cNvSpPr>
            <p:nvPr/>
          </p:nvSpPr>
          <p:spPr bwMode="auto">
            <a:xfrm flipV="1">
              <a:off x="2058" y="2660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93" name="Line 43"/>
            <p:cNvSpPr>
              <a:spLocks noChangeShapeType="1"/>
            </p:cNvSpPr>
            <p:nvPr/>
          </p:nvSpPr>
          <p:spPr bwMode="auto">
            <a:xfrm flipV="1">
              <a:off x="3242" y="2655"/>
              <a:ext cx="4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8094" name="Picture 44" descr="BS00592_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4" y="2414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095" name="Text Box 45"/>
            <p:cNvSpPr txBox="1">
              <a:spLocks noChangeArrowheads="1"/>
            </p:cNvSpPr>
            <p:nvPr/>
          </p:nvSpPr>
          <p:spPr bwMode="auto">
            <a:xfrm>
              <a:off x="2528" y="2632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Internet</a:t>
              </a:r>
            </a:p>
          </p:txBody>
        </p:sp>
        <p:sp>
          <p:nvSpPr>
            <p:cNvPr id="88096" name="Freeform 46"/>
            <p:cNvSpPr>
              <a:spLocks/>
            </p:cNvSpPr>
            <p:nvPr/>
          </p:nvSpPr>
          <p:spPr bwMode="auto">
            <a:xfrm flipH="1">
              <a:off x="3799" y="2281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88097" name="Group 47"/>
            <p:cNvGrpSpPr>
              <a:grpSpLocks/>
            </p:cNvGrpSpPr>
            <p:nvPr/>
          </p:nvGrpSpPr>
          <p:grpSpPr bwMode="auto">
            <a:xfrm>
              <a:off x="4255" y="1961"/>
              <a:ext cx="475" cy="466"/>
              <a:chOff x="1645" y="256"/>
              <a:chExt cx="475" cy="466"/>
            </a:xfrm>
          </p:grpSpPr>
          <p:sp>
            <p:nvSpPr>
              <p:cNvPr id="88119" name="Rectangle 48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20" name="Text Box 49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88121" name="Text Box 50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sp>
          <p:nvSpPr>
            <p:cNvPr id="88098" name="Freeform 51"/>
            <p:cNvSpPr>
              <a:spLocks/>
            </p:cNvSpPr>
            <p:nvPr/>
          </p:nvSpPr>
          <p:spPr bwMode="auto">
            <a:xfrm flipH="1" flipV="1">
              <a:off x="3813" y="2807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88099" name="Group 52"/>
            <p:cNvGrpSpPr>
              <a:grpSpLocks/>
            </p:cNvGrpSpPr>
            <p:nvPr/>
          </p:nvGrpSpPr>
          <p:grpSpPr bwMode="auto">
            <a:xfrm>
              <a:off x="4270" y="2725"/>
              <a:ext cx="475" cy="466"/>
              <a:chOff x="2144" y="3214"/>
              <a:chExt cx="475" cy="466"/>
            </a:xfrm>
          </p:grpSpPr>
          <p:sp>
            <p:nvSpPr>
              <p:cNvPr id="88115" name="Rectangle 53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16" name="Text Box 54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88117" name="Text Box 55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88118" name="Text Box 56"/>
              <p:cNvSpPr txBox="1">
                <a:spLocks noChangeArrowheads="1"/>
              </p:cNvSpPr>
              <p:nvPr/>
            </p:nvSpPr>
            <p:spPr bwMode="auto">
              <a:xfrm>
                <a:off x="2239" y="3331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88100" name="Line 57"/>
            <p:cNvSpPr>
              <a:spLocks noChangeShapeType="1"/>
            </p:cNvSpPr>
            <p:nvPr/>
          </p:nvSpPr>
          <p:spPr bwMode="auto">
            <a:xfrm>
              <a:off x="4353" y="2450"/>
              <a:ext cx="18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8101" name="Picture 58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583" y="2633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8102" name="Group 59"/>
            <p:cNvGrpSpPr>
              <a:grpSpLocks/>
            </p:cNvGrpSpPr>
            <p:nvPr/>
          </p:nvGrpSpPr>
          <p:grpSpPr bwMode="auto">
            <a:xfrm>
              <a:off x="4119" y="3226"/>
              <a:ext cx="285" cy="299"/>
              <a:chOff x="2643" y="716"/>
              <a:chExt cx="285" cy="299"/>
            </a:xfrm>
          </p:grpSpPr>
          <p:sp>
            <p:nvSpPr>
              <p:cNvPr id="88113" name="Text Box 60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14" name="Text Box 61"/>
              <p:cNvSpPr txBox="1">
                <a:spLocks noChangeArrowheads="1"/>
              </p:cNvSpPr>
              <p:nvPr/>
            </p:nvSpPr>
            <p:spPr bwMode="auto">
              <a:xfrm>
                <a:off x="2735" y="716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88103" name="Line 62"/>
            <p:cNvSpPr>
              <a:spLocks noChangeShapeType="1"/>
            </p:cNvSpPr>
            <p:nvPr/>
          </p:nvSpPr>
          <p:spPr bwMode="auto">
            <a:xfrm>
              <a:off x="4370" y="3208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8104" name="Picture 63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426" y="3381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105" name="Text Box 64"/>
            <p:cNvSpPr txBox="1">
              <a:spLocks noChangeArrowheads="1"/>
            </p:cNvSpPr>
            <p:nvPr/>
          </p:nvSpPr>
          <p:spPr bwMode="auto">
            <a:xfrm>
              <a:off x="425" y="293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88106" name="Line 65"/>
            <p:cNvSpPr>
              <a:spLocks noChangeShapeType="1"/>
            </p:cNvSpPr>
            <p:nvPr/>
          </p:nvSpPr>
          <p:spPr bwMode="auto">
            <a:xfrm>
              <a:off x="4737" y="2284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107" name="Text Box 66"/>
            <p:cNvSpPr txBox="1">
              <a:spLocks noChangeArrowheads="1"/>
            </p:cNvSpPr>
            <p:nvPr/>
          </p:nvSpPr>
          <p:spPr bwMode="auto">
            <a:xfrm>
              <a:off x="5048" y="2154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pic>
          <p:nvPicPr>
            <p:cNvPr id="88108" name="Picture 67" descr="Bob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4" y="2560"/>
              <a:ext cx="405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109" name="Text Box 68"/>
            <p:cNvSpPr txBox="1">
              <a:spLocks noChangeArrowheads="1"/>
            </p:cNvSpPr>
            <p:nvPr/>
          </p:nvSpPr>
          <p:spPr bwMode="auto">
            <a:xfrm>
              <a:off x="3664" y="2036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(m )</a:t>
              </a:r>
            </a:p>
          </p:txBody>
        </p:sp>
        <p:grpSp>
          <p:nvGrpSpPr>
            <p:cNvPr id="88110" name="Group 69"/>
            <p:cNvGrpSpPr>
              <a:grpSpLocks/>
            </p:cNvGrpSpPr>
            <p:nvPr/>
          </p:nvGrpSpPr>
          <p:grpSpPr bwMode="auto">
            <a:xfrm>
              <a:off x="3533" y="2965"/>
              <a:ext cx="611" cy="332"/>
              <a:chOff x="3501" y="648"/>
              <a:chExt cx="611" cy="332"/>
            </a:xfrm>
          </p:grpSpPr>
          <p:sp>
            <p:nvSpPr>
              <p:cNvPr id="88111" name="Text Box 70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88112" name="Text Box 71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</p:grpSp>
      <p:pic>
        <p:nvPicPr>
          <p:cNvPr id="88070" name="Picture 24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1042988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34</a:t>
            </a:fld>
            <a:endParaRPr lang="en-US" sz="1200" dirty="0">
              <a:latin typeface="Tahoma" charset="0"/>
            </a:endParaRPr>
          </a:p>
        </p:txBody>
      </p:sp>
      <p:sp>
        <p:nvSpPr>
          <p:cNvPr id="7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8356996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Gill Sans MT" charset="0"/>
              </a:rPr>
              <a:t>Secure e-mail </a:t>
            </a: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603250" y="4805363"/>
            <a:ext cx="65293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Bob: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uses his private key to decrypt and recover K</a:t>
            </a:r>
            <a:r>
              <a:rPr lang="en-US" sz="2400" baseline="-25000" dirty="0">
                <a:latin typeface="Gill Sans MT" charset="0"/>
              </a:rPr>
              <a:t>S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uses 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 to decrypt 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(m) to recover m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522288" y="1341438"/>
            <a:ext cx="6646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5000"/>
            </a:pPr>
            <a:r>
              <a:rPr lang="en-US" sz="2400" dirty="0">
                <a:latin typeface="Gill Sans MT" charset="0"/>
              </a:rPr>
              <a:t> Alice wants to send confidential e-mail, m, to Bob</a:t>
            </a:r>
            <a:r>
              <a:rPr lang="en-US" dirty="0"/>
              <a:t>.</a:t>
            </a:r>
          </a:p>
        </p:txBody>
      </p:sp>
      <p:grpSp>
        <p:nvGrpSpPr>
          <p:cNvPr id="90117" name="Group 5"/>
          <p:cNvGrpSpPr>
            <a:grpSpLocks/>
          </p:cNvGrpSpPr>
          <p:nvPr/>
        </p:nvGrpSpPr>
        <p:grpSpPr bwMode="auto">
          <a:xfrm>
            <a:off x="517525" y="1831975"/>
            <a:ext cx="8112125" cy="2805113"/>
            <a:chOff x="289" y="1749"/>
            <a:chExt cx="5110" cy="1767"/>
          </a:xfrm>
        </p:grpSpPr>
        <p:sp>
          <p:nvSpPr>
            <p:cNvPr id="90119" name="Freeform 6"/>
            <p:cNvSpPr>
              <a:spLocks/>
            </p:cNvSpPr>
            <p:nvPr/>
          </p:nvSpPr>
          <p:spPr bwMode="auto">
            <a:xfrm>
              <a:off x="2457" y="2479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2 w 2135"/>
                <a:gd name="T5" fmla="*/ 0 h 1662"/>
                <a:gd name="T6" fmla="*/ 4 w 2135"/>
                <a:gd name="T7" fmla="*/ 0 h 1662"/>
                <a:gd name="T8" fmla="*/ 7 w 2135"/>
                <a:gd name="T9" fmla="*/ 0 h 1662"/>
                <a:gd name="T10" fmla="*/ 7 w 2135"/>
                <a:gd name="T11" fmla="*/ 1 h 1662"/>
                <a:gd name="T12" fmla="*/ 6 w 2135"/>
                <a:gd name="T13" fmla="*/ 1 h 1662"/>
                <a:gd name="T14" fmla="*/ 3 w 2135"/>
                <a:gd name="T15" fmla="*/ 1 h 1662"/>
                <a:gd name="T16" fmla="*/ 2 w 2135"/>
                <a:gd name="T17" fmla="*/ 1 h 1662"/>
                <a:gd name="T18" fmla="*/ 1 w 2135"/>
                <a:gd name="T19" fmla="*/ 1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0120" name="Line 7"/>
            <p:cNvSpPr>
              <a:spLocks noChangeShapeType="1"/>
            </p:cNvSpPr>
            <p:nvPr/>
          </p:nvSpPr>
          <p:spPr bwMode="auto">
            <a:xfrm>
              <a:off x="637" y="2280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0121" name="Picture 8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19" y="1818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122" name="Picture 9" descr="BS00592_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2" y="2428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0123" name="Group 10"/>
            <p:cNvGrpSpPr>
              <a:grpSpLocks/>
            </p:cNvGrpSpPr>
            <p:nvPr/>
          </p:nvGrpSpPr>
          <p:grpSpPr bwMode="auto">
            <a:xfrm>
              <a:off x="950" y="1974"/>
              <a:ext cx="475" cy="466"/>
              <a:chOff x="1645" y="256"/>
              <a:chExt cx="475" cy="466"/>
            </a:xfrm>
          </p:grpSpPr>
          <p:sp>
            <p:nvSpPr>
              <p:cNvPr id="90182" name="Rectangle 11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83" name="Text Box 12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0184" name="Text Box 13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90124" name="Group 14"/>
            <p:cNvGrpSpPr>
              <a:grpSpLocks/>
            </p:cNvGrpSpPr>
            <p:nvPr/>
          </p:nvGrpSpPr>
          <p:grpSpPr bwMode="auto">
            <a:xfrm>
              <a:off x="965" y="2730"/>
              <a:ext cx="475" cy="466"/>
              <a:chOff x="2144" y="3214"/>
              <a:chExt cx="475" cy="466"/>
            </a:xfrm>
          </p:grpSpPr>
          <p:sp>
            <p:nvSpPr>
              <p:cNvPr id="90178" name="Rectangle 15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79" name="Text Box 16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0180" name="Text Box 17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0181" name="Text Box 18"/>
              <p:cNvSpPr txBox="1">
                <a:spLocks noChangeArrowheads="1"/>
              </p:cNvSpPr>
              <p:nvPr/>
            </p:nvSpPr>
            <p:spPr bwMode="auto">
              <a:xfrm>
                <a:off x="2234" y="3331"/>
                <a:ext cx="21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0125" name="Group 19"/>
            <p:cNvGrpSpPr>
              <a:grpSpLocks/>
            </p:cNvGrpSpPr>
            <p:nvPr/>
          </p:nvGrpSpPr>
          <p:grpSpPr bwMode="auto">
            <a:xfrm>
              <a:off x="1791" y="2496"/>
              <a:ext cx="402" cy="327"/>
              <a:chOff x="2934" y="1573"/>
              <a:chExt cx="402" cy="327"/>
            </a:xfrm>
          </p:grpSpPr>
          <p:sp>
            <p:nvSpPr>
              <p:cNvPr id="90176" name="Oval 20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77" name="Text Box 21"/>
              <p:cNvSpPr txBox="1">
                <a:spLocks noChangeArrowheads="1"/>
              </p:cNvSpPr>
              <p:nvPr/>
            </p:nvSpPr>
            <p:spPr bwMode="auto">
              <a:xfrm>
                <a:off x="2934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0126" name="Group 22"/>
            <p:cNvGrpSpPr>
              <a:grpSpLocks/>
            </p:cNvGrpSpPr>
            <p:nvPr/>
          </p:nvGrpSpPr>
          <p:grpSpPr bwMode="auto">
            <a:xfrm>
              <a:off x="3688" y="2455"/>
              <a:ext cx="428" cy="327"/>
              <a:chOff x="2935" y="1546"/>
              <a:chExt cx="428" cy="327"/>
            </a:xfrm>
          </p:grpSpPr>
          <p:sp>
            <p:nvSpPr>
              <p:cNvPr id="90174" name="Oval 23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75" name="Text Box 24"/>
              <p:cNvSpPr txBox="1">
                <a:spLocks noChangeArrowheads="1"/>
              </p:cNvSpPr>
              <p:nvPr/>
            </p:nvSpPr>
            <p:spPr bwMode="auto">
              <a:xfrm>
                <a:off x="2961" y="1546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0127" name="Line 25"/>
            <p:cNvSpPr>
              <a:spLocks noChangeShapeType="1"/>
            </p:cNvSpPr>
            <p:nvPr/>
          </p:nvSpPr>
          <p:spPr bwMode="auto">
            <a:xfrm>
              <a:off x="669" y="3053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28" name="Text Box 26"/>
            <p:cNvSpPr txBox="1">
              <a:spLocks noChangeArrowheads="1"/>
            </p:cNvSpPr>
            <p:nvPr/>
          </p:nvSpPr>
          <p:spPr bwMode="auto">
            <a:xfrm>
              <a:off x="1419" y="2041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(m )</a:t>
              </a:r>
            </a:p>
          </p:txBody>
        </p:sp>
        <p:grpSp>
          <p:nvGrpSpPr>
            <p:cNvPr id="90129" name="Group 27"/>
            <p:cNvGrpSpPr>
              <a:grpSpLocks/>
            </p:cNvGrpSpPr>
            <p:nvPr/>
          </p:nvGrpSpPr>
          <p:grpSpPr bwMode="auto">
            <a:xfrm>
              <a:off x="1435" y="2979"/>
              <a:ext cx="611" cy="332"/>
              <a:chOff x="3501" y="648"/>
              <a:chExt cx="611" cy="332"/>
            </a:xfrm>
          </p:grpSpPr>
          <p:sp>
            <p:nvSpPr>
              <p:cNvPr id="90172" name="Text Box 28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90173" name="Text Box 29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0130" name="Freeform 30"/>
            <p:cNvSpPr>
              <a:spLocks/>
            </p:cNvSpPr>
            <p:nvPr/>
          </p:nvSpPr>
          <p:spPr bwMode="auto">
            <a:xfrm>
              <a:off x="1426" y="2285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31" name="Freeform 31"/>
            <p:cNvSpPr>
              <a:spLocks/>
            </p:cNvSpPr>
            <p:nvPr/>
          </p:nvSpPr>
          <p:spPr bwMode="auto">
            <a:xfrm flipV="1">
              <a:off x="1440" y="2802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32" name="Text Box 32"/>
            <p:cNvSpPr txBox="1">
              <a:spLocks noChangeArrowheads="1"/>
            </p:cNvSpPr>
            <p:nvPr/>
          </p:nvSpPr>
          <p:spPr bwMode="auto">
            <a:xfrm>
              <a:off x="400" y="2141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sp>
          <p:nvSpPr>
            <p:cNvPr id="90133" name="Text Box 33"/>
            <p:cNvSpPr txBox="1">
              <a:spLocks noChangeArrowheads="1"/>
            </p:cNvSpPr>
            <p:nvPr/>
          </p:nvSpPr>
          <p:spPr bwMode="auto">
            <a:xfrm>
              <a:off x="4325" y="256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90134" name="Text Box 34"/>
            <p:cNvSpPr txBox="1">
              <a:spLocks noChangeArrowheads="1"/>
            </p:cNvSpPr>
            <p:nvPr/>
          </p:nvSpPr>
          <p:spPr bwMode="auto">
            <a:xfrm>
              <a:off x="947" y="1749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90135" name="Line 35"/>
            <p:cNvSpPr>
              <a:spLocks noChangeShapeType="1"/>
            </p:cNvSpPr>
            <p:nvPr/>
          </p:nvSpPr>
          <p:spPr bwMode="auto">
            <a:xfrm>
              <a:off x="1207" y="1929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0136" name="Group 36"/>
            <p:cNvGrpSpPr>
              <a:grpSpLocks/>
            </p:cNvGrpSpPr>
            <p:nvPr/>
          </p:nvGrpSpPr>
          <p:grpSpPr bwMode="auto">
            <a:xfrm>
              <a:off x="943" y="3231"/>
              <a:ext cx="298" cy="280"/>
              <a:chOff x="2643" y="716"/>
              <a:chExt cx="298" cy="280"/>
            </a:xfrm>
          </p:grpSpPr>
          <p:sp>
            <p:nvSpPr>
              <p:cNvPr id="90170" name="Text Box 37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71" name="Text Box 38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0137" name="Line 39"/>
            <p:cNvSpPr>
              <a:spLocks noChangeShapeType="1"/>
            </p:cNvSpPr>
            <p:nvPr/>
          </p:nvSpPr>
          <p:spPr bwMode="auto">
            <a:xfrm>
              <a:off x="1194" y="3213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0138" name="Picture 40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50" y="3386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139" name="Picture 41" descr="Alic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" y="2471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40" name="Line 42"/>
            <p:cNvSpPr>
              <a:spLocks noChangeShapeType="1"/>
            </p:cNvSpPr>
            <p:nvPr/>
          </p:nvSpPr>
          <p:spPr bwMode="auto">
            <a:xfrm flipV="1">
              <a:off x="2058" y="2660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41" name="Line 43"/>
            <p:cNvSpPr>
              <a:spLocks noChangeShapeType="1"/>
            </p:cNvSpPr>
            <p:nvPr/>
          </p:nvSpPr>
          <p:spPr bwMode="auto">
            <a:xfrm flipV="1">
              <a:off x="3242" y="2655"/>
              <a:ext cx="4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0142" name="Picture 44" descr="BS00592_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4" y="2414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43" name="Text Box 45"/>
            <p:cNvSpPr txBox="1">
              <a:spLocks noChangeArrowheads="1"/>
            </p:cNvSpPr>
            <p:nvPr/>
          </p:nvSpPr>
          <p:spPr bwMode="auto">
            <a:xfrm>
              <a:off x="2528" y="2632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Internet</a:t>
              </a:r>
            </a:p>
          </p:txBody>
        </p:sp>
        <p:sp>
          <p:nvSpPr>
            <p:cNvPr id="90144" name="Freeform 46"/>
            <p:cNvSpPr>
              <a:spLocks/>
            </p:cNvSpPr>
            <p:nvPr/>
          </p:nvSpPr>
          <p:spPr bwMode="auto">
            <a:xfrm flipH="1">
              <a:off x="3799" y="2281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0145" name="Group 47"/>
            <p:cNvGrpSpPr>
              <a:grpSpLocks/>
            </p:cNvGrpSpPr>
            <p:nvPr/>
          </p:nvGrpSpPr>
          <p:grpSpPr bwMode="auto">
            <a:xfrm>
              <a:off x="4255" y="1961"/>
              <a:ext cx="475" cy="466"/>
              <a:chOff x="1645" y="256"/>
              <a:chExt cx="475" cy="466"/>
            </a:xfrm>
          </p:grpSpPr>
          <p:sp>
            <p:nvSpPr>
              <p:cNvPr id="90167" name="Rectangle 48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68" name="Text Box 49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0169" name="Text Box 50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sp>
          <p:nvSpPr>
            <p:cNvPr id="90146" name="Freeform 51"/>
            <p:cNvSpPr>
              <a:spLocks/>
            </p:cNvSpPr>
            <p:nvPr/>
          </p:nvSpPr>
          <p:spPr bwMode="auto">
            <a:xfrm flipH="1" flipV="1">
              <a:off x="3813" y="2807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0147" name="Group 52"/>
            <p:cNvGrpSpPr>
              <a:grpSpLocks/>
            </p:cNvGrpSpPr>
            <p:nvPr/>
          </p:nvGrpSpPr>
          <p:grpSpPr bwMode="auto">
            <a:xfrm>
              <a:off x="4270" y="2725"/>
              <a:ext cx="475" cy="466"/>
              <a:chOff x="2144" y="3214"/>
              <a:chExt cx="475" cy="466"/>
            </a:xfrm>
          </p:grpSpPr>
          <p:sp>
            <p:nvSpPr>
              <p:cNvPr id="90163" name="Rectangle 53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64" name="Text Box 54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0165" name="Text Box 55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0166" name="Text Box 56"/>
              <p:cNvSpPr txBox="1">
                <a:spLocks noChangeArrowheads="1"/>
              </p:cNvSpPr>
              <p:nvPr/>
            </p:nvSpPr>
            <p:spPr bwMode="auto">
              <a:xfrm>
                <a:off x="2239" y="3331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0148" name="Line 57"/>
            <p:cNvSpPr>
              <a:spLocks noChangeShapeType="1"/>
            </p:cNvSpPr>
            <p:nvPr/>
          </p:nvSpPr>
          <p:spPr bwMode="auto">
            <a:xfrm>
              <a:off x="4353" y="2450"/>
              <a:ext cx="18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0149" name="Picture 58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583" y="2633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0150" name="Group 59"/>
            <p:cNvGrpSpPr>
              <a:grpSpLocks/>
            </p:cNvGrpSpPr>
            <p:nvPr/>
          </p:nvGrpSpPr>
          <p:grpSpPr bwMode="auto">
            <a:xfrm>
              <a:off x="4119" y="3226"/>
              <a:ext cx="285" cy="280"/>
              <a:chOff x="2643" y="716"/>
              <a:chExt cx="285" cy="280"/>
            </a:xfrm>
          </p:grpSpPr>
          <p:sp>
            <p:nvSpPr>
              <p:cNvPr id="90161" name="Text Box 60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62" name="Text Box 61"/>
              <p:cNvSpPr txBox="1">
                <a:spLocks noChangeArrowheads="1"/>
              </p:cNvSpPr>
              <p:nvPr/>
            </p:nvSpPr>
            <p:spPr bwMode="auto">
              <a:xfrm>
                <a:off x="2735" y="716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0151" name="Line 62"/>
            <p:cNvSpPr>
              <a:spLocks noChangeShapeType="1"/>
            </p:cNvSpPr>
            <p:nvPr/>
          </p:nvSpPr>
          <p:spPr bwMode="auto">
            <a:xfrm>
              <a:off x="4370" y="3208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0152" name="Picture 63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426" y="3381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53" name="Text Box 64"/>
            <p:cNvSpPr txBox="1">
              <a:spLocks noChangeArrowheads="1"/>
            </p:cNvSpPr>
            <p:nvPr/>
          </p:nvSpPr>
          <p:spPr bwMode="auto">
            <a:xfrm>
              <a:off x="425" y="293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90154" name="Line 65"/>
            <p:cNvSpPr>
              <a:spLocks noChangeShapeType="1"/>
            </p:cNvSpPr>
            <p:nvPr/>
          </p:nvSpPr>
          <p:spPr bwMode="auto">
            <a:xfrm>
              <a:off x="4737" y="2284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55" name="Text Box 66"/>
            <p:cNvSpPr txBox="1">
              <a:spLocks noChangeArrowheads="1"/>
            </p:cNvSpPr>
            <p:nvPr/>
          </p:nvSpPr>
          <p:spPr bwMode="auto">
            <a:xfrm>
              <a:off x="5048" y="2154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pic>
          <p:nvPicPr>
            <p:cNvPr id="90156" name="Picture 67" descr="Bob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4" y="2560"/>
              <a:ext cx="405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57" name="Text Box 68"/>
            <p:cNvSpPr txBox="1">
              <a:spLocks noChangeArrowheads="1"/>
            </p:cNvSpPr>
            <p:nvPr/>
          </p:nvSpPr>
          <p:spPr bwMode="auto">
            <a:xfrm>
              <a:off x="3664" y="2036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(m )</a:t>
              </a:r>
            </a:p>
          </p:txBody>
        </p:sp>
        <p:grpSp>
          <p:nvGrpSpPr>
            <p:cNvPr id="90158" name="Group 69"/>
            <p:cNvGrpSpPr>
              <a:grpSpLocks/>
            </p:cNvGrpSpPr>
            <p:nvPr/>
          </p:nvGrpSpPr>
          <p:grpSpPr bwMode="auto">
            <a:xfrm>
              <a:off x="3533" y="2965"/>
              <a:ext cx="611" cy="332"/>
              <a:chOff x="3501" y="648"/>
              <a:chExt cx="611" cy="332"/>
            </a:xfrm>
          </p:grpSpPr>
          <p:sp>
            <p:nvSpPr>
              <p:cNvPr id="90159" name="Text Box 70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90160" name="Text Box 71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</p:grpSp>
      <p:pic>
        <p:nvPicPr>
          <p:cNvPr id="90118" name="Picture 24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1042988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35</a:t>
            </a:fld>
            <a:endParaRPr lang="en-US" sz="1200" dirty="0">
              <a:latin typeface="Tahoma" charset="0"/>
            </a:endParaRPr>
          </a:p>
        </p:txBody>
      </p:sp>
      <p:sp>
        <p:nvSpPr>
          <p:cNvPr id="7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2737240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Gill Sans MT" charset="0"/>
              </a:rPr>
              <a:t>Secure e-mail </a:t>
            </a:r>
            <a:r>
              <a:rPr lang="en-US" sz="4000" dirty="0">
                <a:latin typeface="Gill Sans MT" charset="0"/>
              </a:rPr>
              <a:t>(continued)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517525" y="1358900"/>
            <a:ext cx="8443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5000"/>
            </a:pPr>
            <a:r>
              <a:rPr lang="en-US" sz="2400" dirty="0">
                <a:latin typeface="Gill Sans MT" charset="0"/>
              </a:rPr>
              <a:t> Alice wants to provide sender authentication message integrity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504825" y="4805363"/>
            <a:ext cx="726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342900" indent="-2238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 Alice digitally signs message</a:t>
            </a:r>
          </a:p>
          <a:p>
            <a:pPr marL="342900" indent="-2238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 sends both message (in the clear) and digital signature</a:t>
            </a:r>
          </a:p>
        </p:txBody>
      </p:sp>
      <p:grpSp>
        <p:nvGrpSpPr>
          <p:cNvPr id="92165" name="Group 5"/>
          <p:cNvGrpSpPr>
            <a:grpSpLocks/>
          </p:cNvGrpSpPr>
          <p:nvPr/>
        </p:nvGrpSpPr>
        <p:grpSpPr bwMode="auto">
          <a:xfrm>
            <a:off x="385763" y="2043113"/>
            <a:ext cx="8575675" cy="2509837"/>
            <a:chOff x="161" y="2202"/>
            <a:chExt cx="5402" cy="1581"/>
          </a:xfrm>
        </p:grpSpPr>
        <p:sp>
          <p:nvSpPr>
            <p:cNvPr id="92167" name="Freeform 6"/>
            <p:cNvSpPr>
              <a:spLocks/>
            </p:cNvSpPr>
            <p:nvPr/>
          </p:nvSpPr>
          <p:spPr bwMode="auto">
            <a:xfrm>
              <a:off x="1151" y="2769"/>
              <a:ext cx="623" cy="256"/>
            </a:xfrm>
            <a:custGeom>
              <a:avLst/>
              <a:gdLst>
                <a:gd name="T0" fmla="*/ 0 w 476"/>
                <a:gd name="T1" fmla="*/ 0 h 247"/>
                <a:gd name="T2" fmla="*/ 2393 w 476"/>
                <a:gd name="T3" fmla="*/ 0 h 247"/>
                <a:gd name="T4" fmla="*/ 2393 w 476"/>
                <a:gd name="T5" fmla="*/ 306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168" name="Freeform 7"/>
            <p:cNvSpPr>
              <a:spLocks/>
            </p:cNvSpPr>
            <p:nvPr/>
          </p:nvSpPr>
          <p:spPr bwMode="auto">
            <a:xfrm>
              <a:off x="2329" y="2972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2 w 2135"/>
                <a:gd name="T5" fmla="*/ 0 h 1662"/>
                <a:gd name="T6" fmla="*/ 4 w 2135"/>
                <a:gd name="T7" fmla="*/ 0 h 1662"/>
                <a:gd name="T8" fmla="*/ 7 w 2135"/>
                <a:gd name="T9" fmla="*/ 0 h 1662"/>
                <a:gd name="T10" fmla="*/ 7 w 2135"/>
                <a:gd name="T11" fmla="*/ 1 h 1662"/>
                <a:gd name="T12" fmla="*/ 6 w 2135"/>
                <a:gd name="T13" fmla="*/ 1 h 1662"/>
                <a:gd name="T14" fmla="*/ 3 w 2135"/>
                <a:gd name="T15" fmla="*/ 1 h 1662"/>
                <a:gd name="T16" fmla="*/ 2 w 2135"/>
                <a:gd name="T17" fmla="*/ 1 h 1662"/>
                <a:gd name="T18" fmla="*/ 1 w 2135"/>
                <a:gd name="T19" fmla="*/ 1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169" name="Line 8"/>
            <p:cNvSpPr>
              <a:spLocks noChangeShapeType="1"/>
            </p:cNvSpPr>
            <p:nvPr/>
          </p:nvSpPr>
          <p:spPr bwMode="auto">
            <a:xfrm flipV="1">
              <a:off x="473" y="2772"/>
              <a:ext cx="22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2170" name="Picture 9" descr="BS00592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4" y="2921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2171" name="Group 10"/>
            <p:cNvGrpSpPr>
              <a:grpSpLocks/>
            </p:cNvGrpSpPr>
            <p:nvPr/>
          </p:nvGrpSpPr>
          <p:grpSpPr bwMode="auto">
            <a:xfrm>
              <a:off x="694" y="2457"/>
              <a:ext cx="475" cy="457"/>
              <a:chOff x="694" y="2457"/>
              <a:chExt cx="475" cy="457"/>
            </a:xfrm>
          </p:grpSpPr>
          <p:sp>
            <p:nvSpPr>
              <p:cNvPr id="92225" name="Rectangle 11"/>
              <p:cNvSpPr>
                <a:spLocks noChangeArrowheads="1"/>
              </p:cNvSpPr>
              <p:nvPr/>
            </p:nvSpPr>
            <p:spPr bwMode="auto">
              <a:xfrm>
                <a:off x="694" y="2631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26" name="Text Box 12"/>
              <p:cNvSpPr txBox="1">
                <a:spLocks noChangeArrowheads="1"/>
              </p:cNvSpPr>
              <p:nvPr/>
            </p:nvSpPr>
            <p:spPr bwMode="auto">
              <a:xfrm>
                <a:off x="754" y="2657"/>
                <a:ext cx="35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H( )</a:t>
                </a:r>
              </a:p>
            </p:txBody>
          </p:sp>
          <p:sp>
            <p:nvSpPr>
              <p:cNvPr id="92227" name="Text Box 13"/>
              <p:cNvSpPr txBox="1">
                <a:spLocks noChangeArrowheads="1"/>
              </p:cNvSpPr>
              <p:nvPr/>
            </p:nvSpPr>
            <p:spPr bwMode="auto">
              <a:xfrm>
                <a:off x="907" y="2457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92172" name="Group 14"/>
            <p:cNvGrpSpPr>
              <a:grpSpLocks/>
            </p:cNvGrpSpPr>
            <p:nvPr/>
          </p:nvGrpSpPr>
          <p:grpSpPr bwMode="auto">
            <a:xfrm>
              <a:off x="1240" y="2437"/>
              <a:ext cx="477" cy="466"/>
              <a:chOff x="1541" y="1971"/>
              <a:chExt cx="477" cy="466"/>
            </a:xfrm>
          </p:grpSpPr>
          <p:sp>
            <p:nvSpPr>
              <p:cNvPr id="92221" name="Rectangle 15"/>
              <p:cNvSpPr>
                <a:spLocks noChangeArrowheads="1"/>
              </p:cNvSpPr>
              <p:nvPr/>
            </p:nvSpPr>
            <p:spPr bwMode="auto">
              <a:xfrm>
                <a:off x="1543" y="2154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22" name="Text Box 16"/>
              <p:cNvSpPr txBox="1">
                <a:spLocks noChangeArrowheads="1"/>
              </p:cNvSpPr>
              <p:nvPr/>
            </p:nvSpPr>
            <p:spPr bwMode="auto">
              <a:xfrm>
                <a:off x="1541" y="2189"/>
                <a:ext cx="42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2223" name="Text Box 17"/>
              <p:cNvSpPr txBox="1">
                <a:spLocks noChangeArrowheads="1"/>
              </p:cNvSpPr>
              <p:nvPr/>
            </p:nvSpPr>
            <p:spPr bwMode="auto">
              <a:xfrm>
                <a:off x="1755" y="1971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2224" name="Text Box 18"/>
              <p:cNvSpPr txBox="1">
                <a:spLocks noChangeArrowheads="1"/>
              </p:cNvSpPr>
              <p:nvPr/>
            </p:nvSpPr>
            <p:spPr bwMode="auto">
              <a:xfrm>
                <a:off x="1638" y="2088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92173" name="Group 19"/>
            <p:cNvGrpSpPr>
              <a:grpSpLocks/>
            </p:cNvGrpSpPr>
            <p:nvPr/>
          </p:nvGrpSpPr>
          <p:grpSpPr bwMode="auto">
            <a:xfrm>
              <a:off x="1664" y="2989"/>
              <a:ext cx="410" cy="327"/>
              <a:chOff x="2935" y="1573"/>
              <a:chExt cx="410" cy="327"/>
            </a:xfrm>
          </p:grpSpPr>
          <p:sp>
            <p:nvSpPr>
              <p:cNvPr id="92219" name="Oval 20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20" name="Text Box 21"/>
              <p:cNvSpPr txBox="1">
                <a:spLocks noChangeArrowheads="1"/>
              </p:cNvSpPr>
              <p:nvPr/>
            </p:nvSpPr>
            <p:spPr bwMode="auto">
              <a:xfrm>
                <a:off x="2943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2174" name="Group 22"/>
            <p:cNvGrpSpPr>
              <a:grpSpLocks/>
            </p:cNvGrpSpPr>
            <p:nvPr/>
          </p:nvGrpSpPr>
          <p:grpSpPr bwMode="auto">
            <a:xfrm>
              <a:off x="3560" y="2948"/>
              <a:ext cx="437" cy="327"/>
              <a:chOff x="2935" y="1546"/>
              <a:chExt cx="437" cy="327"/>
            </a:xfrm>
          </p:grpSpPr>
          <p:sp>
            <p:nvSpPr>
              <p:cNvPr id="92217" name="Oval 23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18" name="Text Box 24"/>
              <p:cNvSpPr txBox="1">
                <a:spLocks noChangeArrowheads="1"/>
              </p:cNvSpPr>
              <p:nvPr/>
            </p:nvSpPr>
            <p:spPr bwMode="auto">
              <a:xfrm>
                <a:off x="2970" y="1546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2175" name="Text Box 25"/>
            <p:cNvSpPr txBox="1">
              <a:spLocks noChangeArrowheads="1"/>
            </p:cNvSpPr>
            <p:nvPr/>
          </p:nvSpPr>
          <p:spPr bwMode="auto">
            <a:xfrm>
              <a:off x="4776" y="2598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H(m )</a:t>
              </a:r>
            </a:p>
          </p:txBody>
        </p:sp>
        <p:grpSp>
          <p:nvGrpSpPr>
            <p:cNvPr id="92176" name="Group 26"/>
            <p:cNvGrpSpPr>
              <a:grpSpLocks/>
            </p:cNvGrpSpPr>
            <p:nvPr/>
          </p:nvGrpSpPr>
          <p:grpSpPr bwMode="auto">
            <a:xfrm>
              <a:off x="1705" y="2439"/>
              <a:ext cx="715" cy="333"/>
              <a:chOff x="1778" y="2485"/>
              <a:chExt cx="715" cy="333"/>
            </a:xfrm>
          </p:grpSpPr>
          <p:sp>
            <p:nvSpPr>
              <p:cNvPr id="92215" name="Text Box 27"/>
              <p:cNvSpPr txBox="1">
                <a:spLocks noChangeArrowheads="1"/>
              </p:cNvSpPr>
              <p:nvPr/>
            </p:nvSpPr>
            <p:spPr bwMode="auto">
              <a:xfrm>
                <a:off x="1778" y="2587"/>
                <a:ext cx="7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92216" name="Text Box 28"/>
              <p:cNvSpPr txBox="1">
                <a:spLocks noChangeArrowheads="1"/>
              </p:cNvSpPr>
              <p:nvPr/>
            </p:nvSpPr>
            <p:spPr bwMode="auto">
              <a:xfrm>
                <a:off x="1870" y="2485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2177" name="Freeform 29"/>
            <p:cNvSpPr>
              <a:spLocks/>
            </p:cNvSpPr>
            <p:nvPr/>
          </p:nvSpPr>
          <p:spPr bwMode="auto">
            <a:xfrm flipV="1">
              <a:off x="554" y="3295"/>
              <a:ext cx="1234" cy="247"/>
            </a:xfrm>
            <a:custGeom>
              <a:avLst/>
              <a:gdLst>
                <a:gd name="T0" fmla="*/ 0 w 476"/>
                <a:gd name="T1" fmla="*/ 0 h 247"/>
                <a:gd name="T2" fmla="*/ 144489 w 476"/>
                <a:gd name="T3" fmla="*/ 0 h 247"/>
                <a:gd name="T4" fmla="*/ 144489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en-US" dirty="0"/>
            </a:p>
          </p:txBody>
        </p:sp>
        <p:sp>
          <p:nvSpPr>
            <p:cNvPr id="92178" name="Text Box 30"/>
            <p:cNvSpPr txBox="1">
              <a:spLocks noChangeArrowheads="1"/>
            </p:cNvSpPr>
            <p:nvPr/>
          </p:nvSpPr>
          <p:spPr bwMode="auto">
            <a:xfrm>
              <a:off x="272" y="2634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grpSp>
          <p:nvGrpSpPr>
            <p:cNvPr id="92179" name="Group 31"/>
            <p:cNvGrpSpPr>
              <a:grpSpLocks/>
            </p:cNvGrpSpPr>
            <p:nvPr/>
          </p:nvGrpSpPr>
          <p:grpSpPr bwMode="auto">
            <a:xfrm>
              <a:off x="1193" y="2216"/>
              <a:ext cx="285" cy="299"/>
              <a:chOff x="2637" y="716"/>
              <a:chExt cx="285" cy="299"/>
            </a:xfrm>
          </p:grpSpPr>
          <p:sp>
            <p:nvSpPr>
              <p:cNvPr id="92213" name="Text Box 32"/>
              <p:cNvSpPr txBox="1">
                <a:spLocks noChangeArrowheads="1"/>
              </p:cNvSpPr>
              <p:nvPr/>
            </p:nvSpPr>
            <p:spPr bwMode="auto">
              <a:xfrm>
                <a:off x="2637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14" name="Text Box 33"/>
              <p:cNvSpPr txBox="1">
                <a:spLocks noChangeArrowheads="1"/>
              </p:cNvSpPr>
              <p:nvPr/>
            </p:nvSpPr>
            <p:spPr bwMode="auto">
              <a:xfrm>
                <a:off x="2735" y="716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2180" name="Line 34"/>
            <p:cNvSpPr>
              <a:spLocks noChangeShapeType="1"/>
            </p:cNvSpPr>
            <p:nvPr/>
          </p:nvSpPr>
          <p:spPr bwMode="auto">
            <a:xfrm>
              <a:off x="1477" y="2389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2181" name="Picture 35" descr="BS00768_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493" y="2264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182" name="Picture 36" descr="Alic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" y="2964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183" name="Line 37"/>
            <p:cNvSpPr>
              <a:spLocks noChangeShapeType="1"/>
            </p:cNvSpPr>
            <p:nvPr/>
          </p:nvSpPr>
          <p:spPr bwMode="auto">
            <a:xfrm flipV="1">
              <a:off x="1930" y="3153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184" name="Line 38"/>
            <p:cNvSpPr>
              <a:spLocks noChangeShapeType="1"/>
            </p:cNvSpPr>
            <p:nvPr/>
          </p:nvSpPr>
          <p:spPr bwMode="auto">
            <a:xfrm flipV="1">
              <a:off x="3114" y="3148"/>
              <a:ext cx="4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2185" name="Picture 39" descr="BS00592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6" y="2907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186" name="Text Box 40"/>
            <p:cNvSpPr txBox="1">
              <a:spLocks noChangeArrowheads="1"/>
            </p:cNvSpPr>
            <p:nvPr/>
          </p:nvSpPr>
          <p:spPr bwMode="auto">
            <a:xfrm>
              <a:off x="2400" y="3125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Internet</a:t>
              </a:r>
            </a:p>
          </p:txBody>
        </p:sp>
        <p:sp>
          <p:nvSpPr>
            <p:cNvPr id="92187" name="Freeform 41"/>
            <p:cNvSpPr>
              <a:spLocks/>
            </p:cNvSpPr>
            <p:nvPr/>
          </p:nvSpPr>
          <p:spPr bwMode="auto">
            <a:xfrm flipH="1">
              <a:off x="3671" y="2774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188" name="Freeform 42"/>
            <p:cNvSpPr>
              <a:spLocks/>
            </p:cNvSpPr>
            <p:nvPr/>
          </p:nvSpPr>
          <p:spPr bwMode="auto">
            <a:xfrm flipH="1" flipV="1">
              <a:off x="3685" y="3300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en-US" dirty="0"/>
            </a:p>
          </p:txBody>
        </p:sp>
        <p:pic>
          <p:nvPicPr>
            <p:cNvPr id="92189" name="Picture 43" descr="Bob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8" y="2916"/>
              <a:ext cx="405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190" name="Text Box 44"/>
            <p:cNvSpPr txBox="1">
              <a:spLocks noChangeArrowheads="1"/>
            </p:cNvSpPr>
            <p:nvPr/>
          </p:nvSpPr>
          <p:spPr bwMode="auto">
            <a:xfrm>
              <a:off x="323" y="3435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grpSp>
          <p:nvGrpSpPr>
            <p:cNvPr id="92191" name="Group 45"/>
            <p:cNvGrpSpPr>
              <a:grpSpLocks/>
            </p:cNvGrpSpPr>
            <p:nvPr/>
          </p:nvGrpSpPr>
          <p:grpSpPr bwMode="auto">
            <a:xfrm>
              <a:off x="4152" y="2424"/>
              <a:ext cx="477" cy="466"/>
              <a:chOff x="1541" y="1971"/>
              <a:chExt cx="477" cy="466"/>
            </a:xfrm>
          </p:grpSpPr>
          <p:sp>
            <p:nvSpPr>
              <p:cNvPr id="92209" name="Rectangle 46"/>
              <p:cNvSpPr>
                <a:spLocks noChangeArrowheads="1"/>
              </p:cNvSpPr>
              <p:nvPr/>
            </p:nvSpPr>
            <p:spPr bwMode="auto">
              <a:xfrm>
                <a:off x="1543" y="2154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10" name="Text Box 47"/>
              <p:cNvSpPr txBox="1">
                <a:spLocks noChangeArrowheads="1"/>
              </p:cNvSpPr>
              <p:nvPr/>
            </p:nvSpPr>
            <p:spPr bwMode="auto">
              <a:xfrm>
                <a:off x="1541" y="2189"/>
                <a:ext cx="42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2211" name="Text Box 48"/>
              <p:cNvSpPr txBox="1">
                <a:spLocks noChangeArrowheads="1"/>
              </p:cNvSpPr>
              <p:nvPr/>
            </p:nvSpPr>
            <p:spPr bwMode="auto">
              <a:xfrm>
                <a:off x="1755" y="1971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2212" name="Text Box 49"/>
              <p:cNvSpPr txBox="1">
                <a:spLocks noChangeArrowheads="1"/>
              </p:cNvSpPr>
              <p:nvPr/>
            </p:nvSpPr>
            <p:spPr bwMode="auto">
              <a:xfrm>
                <a:off x="1633" y="2088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2192" name="Line 50"/>
            <p:cNvSpPr>
              <a:spLocks noChangeShapeType="1"/>
            </p:cNvSpPr>
            <p:nvPr/>
          </p:nvSpPr>
          <p:spPr bwMode="auto">
            <a:xfrm>
              <a:off x="4562" y="2375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2193" name="Picture 51" descr="BS00768_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10" y="2321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2194" name="Group 52"/>
            <p:cNvGrpSpPr>
              <a:grpSpLocks/>
            </p:cNvGrpSpPr>
            <p:nvPr/>
          </p:nvGrpSpPr>
          <p:grpSpPr bwMode="auto">
            <a:xfrm>
              <a:off x="4279" y="2202"/>
              <a:ext cx="303" cy="299"/>
              <a:chOff x="2637" y="716"/>
              <a:chExt cx="303" cy="299"/>
            </a:xfrm>
          </p:grpSpPr>
          <p:sp>
            <p:nvSpPr>
              <p:cNvPr id="92207" name="Text Box 53"/>
              <p:cNvSpPr txBox="1">
                <a:spLocks noChangeArrowheads="1"/>
              </p:cNvSpPr>
              <p:nvPr/>
            </p:nvSpPr>
            <p:spPr bwMode="auto">
              <a:xfrm>
                <a:off x="2637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08" name="Text Box 54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2195" name="Group 55"/>
            <p:cNvGrpSpPr>
              <a:grpSpLocks/>
            </p:cNvGrpSpPr>
            <p:nvPr/>
          </p:nvGrpSpPr>
          <p:grpSpPr bwMode="auto">
            <a:xfrm>
              <a:off x="3419" y="2434"/>
              <a:ext cx="715" cy="333"/>
              <a:chOff x="1778" y="2485"/>
              <a:chExt cx="715" cy="333"/>
            </a:xfrm>
          </p:grpSpPr>
          <p:sp>
            <p:nvSpPr>
              <p:cNvPr id="92205" name="Text Box 56"/>
              <p:cNvSpPr txBox="1">
                <a:spLocks noChangeArrowheads="1"/>
              </p:cNvSpPr>
              <p:nvPr/>
            </p:nvSpPr>
            <p:spPr bwMode="auto">
              <a:xfrm>
                <a:off x="1778" y="2587"/>
                <a:ext cx="7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92206" name="Text Box 57"/>
              <p:cNvSpPr txBox="1">
                <a:spLocks noChangeArrowheads="1"/>
              </p:cNvSpPr>
              <p:nvPr/>
            </p:nvSpPr>
            <p:spPr bwMode="auto">
              <a:xfrm>
                <a:off x="1870" y="2485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2196" name="Text Box 58"/>
            <p:cNvSpPr txBox="1">
              <a:spLocks noChangeArrowheads="1"/>
            </p:cNvSpPr>
            <p:nvPr/>
          </p:nvSpPr>
          <p:spPr bwMode="auto">
            <a:xfrm>
              <a:off x="3664" y="3531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grpSp>
          <p:nvGrpSpPr>
            <p:cNvPr id="92197" name="Group 59"/>
            <p:cNvGrpSpPr>
              <a:grpSpLocks/>
            </p:cNvGrpSpPr>
            <p:nvPr/>
          </p:nvGrpSpPr>
          <p:grpSpPr bwMode="auto">
            <a:xfrm>
              <a:off x="4165" y="3202"/>
              <a:ext cx="475" cy="457"/>
              <a:chOff x="694" y="2457"/>
              <a:chExt cx="475" cy="457"/>
            </a:xfrm>
          </p:grpSpPr>
          <p:sp>
            <p:nvSpPr>
              <p:cNvPr id="92202" name="Rectangle 60"/>
              <p:cNvSpPr>
                <a:spLocks noChangeArrowheads="1"/>
              </p:cNvSpPr>
              <p:nvPr/>
            </p:nvSpPr>
            <p:spPr bwMode="auto">
              <a:xfrm>
                <a:off x="694" y="2631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03" name="Text Box 61"/>
              <p:cNvSpPr txBox="1">
                <a:spLocks noChangeArrowheads="1"/>
              </p:cNvSpPr>
              <p:nvPr/>
            </p:nvSpPr>
            <p:spPr bwMode="auto">
              <a:xfrm>
                <a:off x="754" y="2657"/>
                <a:ext cx="35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H( )</a:t>
                </a:r>
              </a:p>
            </p:txBody>
          </p:sp>
          <p:sp>
            <p:nvSpPr>
              <p:cNvPr id="92204" name="Text Box 62"/>
              <p:cNvSpPr txBox="1">
                <a:spLocks noChangeArrowheads="1"/>
              </p:cNvSpPr>
              <p:nvPr/>
            </p:nvSpPr>
            <p:spPr bwMode="auto">
              <a:xfrm>
                <a:off x="907" y="2457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sp>
          <p:nvSpPr>
            <p:cNvPr id="92198" name="Freeform 63"/>
            <p:cNvSpPr>
              <a:spLocks/>
            </p:cNvSpPr>
            <p:nvPr/>
          </p:nvSpPr>
          <p:spPr bwMode="auto">
            <a:xfrm flipV="1">
              <a:off x="4657" y="3295"/>
              <a:ext cx="192" cy="247"/>
            </a:xfrm>
            <a:custGeom>
              <a:avLst/>
              <a:gdLst>
                <a:gd name="T0" fmla="*/ 0 w 476"/>
                <a:gd name="T1" fmla="*/ 0 h 247"/>
                <a:gd name="T2" fmla="*/ 2 w 476"/>
                <a:gd name="T3" fmla="*/ 0 h 247"/>
                <a:gd name="T4" fmla="*/ 2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en-US" dirty="0"/>
            </a:p>
          </p:txBody>
        </p:sp>
        <p:sp>
          <p:nvSpPr>
            <p:cNvPr id="92199" name="Freeform 64"/>
            <p:cNvSpPr>
              <a:spLocks/>
            </p:cNvSpPr>
            <p:nvPr/>
          </p:nvSpPr>
          <p:spPr bwMode="auto">
            <a:xfrm>
              <a:off x="4644" y="2743"/>
              <a:ext cx="192" cy="247"/>
            </a:xfrm>
            <a:custGeom>
              <a:avLst/>
              <a:gdLst>
                <a:gd name="T0" fmla="*/ 0 w 476"/>
                <a:gd name="T1" fmla="*/ 0 h 247"/>
                <a:gd name="T2" fmla="*/ 2 w 476"/>
                <a:gd name="T3" fmla="*/ 0 h 247"/>
                <a:gd name="T4" fmla="*/ 2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00" name="Text Box 65"/>
            <p:cNvSpPr txBox="1">
              <a:spLocks noChangeArrowheads="1"/>
            </p:cNvSpPr>
            <p:nvPr/>
          </p:nvSpPr>
          <p:spPr bwMode="auto">
            <a:xfrm>
              <a:off x="4809" y="3471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H(m )</a:t>
              </a:r>
            </a:p>
          </p:txBody>
        </p:sp>
        <p:sp>
          <p:nvSpPr>
            <p:cNvPr id="92201" name="Text Box 66"/>
            <p:cNvSpPr txBox="1">
              <a:spLocks noChangeArrowheads="1"/>
            </p:cNvSpPr>
            <p:nvPr/>
          </p:nvSpPr>
          <p:spPr bwMode="auto">
            <a:xfrm>
              <a:off x="4383" y="3019"/>
              <a:ext cx="8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compare</a:t>
              </a:r>
            </a:p>
          </p:txBody>
        </p:sp>
      </p:grpSp>
      <p:pic>
        <p:nvPicPr>
          <p:cNvPr id="92166" name="Picture 19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3505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36</a:t>
            </a:fld>
            <a:endParaRPr lang="en-US" sz="1200" dirty="0">
              <a:latin typeface="Tahoma" charset="0"/>
            </a:endParaRPr>
          </a:p>
        </p:txBody>
      </p:sp>
      <p:sp>
        <p:nvSpPr>
          <p:cNvPr id="7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2437327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Gill Sans MT" charset="0"/>
              </a:rPr>
              <a:t>Secure e-mail </a:t>
            </a:r>
            <a:r>
              <a:rPr lang="en-US" sz="4000" dirty="0">
                <a:latin typeface="Gill Sans MT" charset="0"/>
              </a:rPr>
              <a:t>(continued)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527049" y="1314450"/>
            <a:ext cx="832422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5000"/>
            </a:pPr>
            <a:r>
              <a:rPr lang="en-US" sz="2400" dirty="0">
                <a:latin typeface="Gill Sans MT" charset="0"/>
              </a:rPr>
              <a:t> Alice wants to provide secrecy, sender authentication,  message integrity.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885825" y="5605463"/>
            <a:ext cx="75914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Alice uses three keys: </a:t>
            </a:r>
            <a:r>
              <a:rPr lang="en-US" sz="2400" dirty="0">
                <a:latin typeface="Gill Sans MT" charset="0"/>
              </a:rPr>
              <a:t>her private key, Bob</a:t>
            </a:r>
            <a:r>
              <a:rPr lang="ja-JP" altLang="en-US" sz="240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 public key, newly created symmetric key</a:t>
            </a:r>
            <a:endParaRPr lang="en-US" sz="2400" dirty="0">
              <a:latin typeface="Gill Sans MT" charset="0"/>
            </a:endParaRPr>
          </a:p>
        </p:txBody>
      </p:sp>
      <p:grpSp>
        <p:nvGrpSpPr>
          <p:cNvPr id="94213" name="Group 5"/>
          <p:cNvGrpSpPr>
            <a:grpSpLocks/>
          </p:cNvGrpSpPr>
          <p:nvPr/>
        </p:nvGrpSpPr>
        <p:grpSpPr bwMode="auto">
          <a:xfrm>
            <a:off x="1023938" y="1936750"/>
            <a:ext cx="6983412" cy="3552825"/>
            <a:chOff x="819" y="1470"/>
            <a:chExt cx="4399" cy="2238"/>
          </a:xfrm>
        </p:grpSpPr>
        <p:sp>
          <p:nvSpPr>
            <p:cNvPr id="94215" name="Freeform 6"/>
            <p:cNvSpPr>
              <a:spLocks/>
            </p:cNvSpPr>
            <p:nvPr/>
          </p:nvSpPr>
          <p:spPr bwMode="auto">
            <a:xfrm>
              <a:off x="1809" y="2083"/>
              <a:ext cx="623" cy="256"/>
            </a:xfrm>
            <a:custGeom>
              <a:avLst/>
              <a:gdLst>
                <a:gd name="T0" fmla="*/ 0 w 476"/>
                <a:gd name="T1" fmla="*/ 0 h 247"/>
                <a:gd name="T2" fmla="*/ 2393 w 476"/>
                <a:gd name="T3" fmla="*/ 0 h 247"/>
                <a:gd name="T4" fmla="*/ 2393 w 476"/>
                <a:gd name="T5" fmla="*/ 306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16" name="Line 7"/>
            <p:cNvSpPr>
              <a:spLocks noChangeShapeType="1"/>
            </p:cNvSpPr>
            <p:nvPr/>
          </p:nvSpPr>
          <p:spPr bwMode="auto">
            <a:xfrm flipV="1">
              <a:off x="1131" y="2086"/>
              <a:ext cx="22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4217" name="Group 8"/>
            <p:cNvGrpSpPr>
              <a:grpSpLocks/>
            </p:cNvGrpSpPr>
            <p:nvPr/>
          </p:nvGrpSpPr>
          <p:grpSpPr bwMode="auto">
            <a:xfrm>
              <a:off x="1352" y="1771"/>
              <a:ext cx="475" cy="457"/>
              <a:chOff x="694" y="2457"/>
              <a:chExt cx="475" cy="457"/>
            </a:xfrm>
          </p:grpSpPr>
          <p:sp>
            <p:nvSpPr>
              <p:cNvPr id="94270" name="Rectangle 9"/>
              <p:cNvSpPr>
                <a:spLocks noChangeArrowheads="1"/>
              </p:cNvSpPr>
              <p:nvPr/>
            </p:nvSpPr>
            <p:spPr bwMode="auto">
              <a:xfrm>
                <a:off x="694" y="2631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71" name="Text Box 10"/>
              <p:cNvSpPr txBox="1">
                <a:spLocks noChangeArrowheads="1"/>
              </p:cNvSpPr>
              <p:nvPr/>
            </p:nvSpPr>
            <p:spPr bwMode="auto">
              <a:xfrm>
                <a:off x="754" y="2657"/>
                <a:ext cx="35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H( )</a:t>
                </a:r>
              </a:p>
            </p:txBody>
          </p:sp>
          <p:sp>
            <p:nvSpPr>
              <p:cNvPr id="94272" name="Text Box 11"/>
              <p:cNvSpPr txBox="1">
                <a:spLocks noChangeArrowheads="1"/>
              </p:cNvSpPr>
              <p:nvPr/>
            </p:nvSpPr>
            <p:spPr bwMode="auto">
              <a:xfrm>
                <a:off x="907" y="2457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94218" name="Group 12"/>
            <p:cNvGrpSpPr>
              <a:grpSpLocks/>
            </p:cNvGrpSpPr>
            <p:nvPr/>
          </p:nvGrpSpPr>
          <p:grpSpPr bwMode="auto">
            <a:xfrm>
              <a:off x="1898" y="1751"/>
              <a:ext cx="477" cy="466"/>
              <a:chOff x="1541" y="1971"/>
              <a:chExt cx="477" cy="466"/>
            </a:xfrm>
          </p:grpSpPr>
          <p:sp>
            <p:nvSpPr>
              <p:cNvPr id="94266" name="Rectangle 13"/>
              <p:cNvSpPr>
                <a:spLocks noChangeArrowheads="1"/>
              </p:cNvSpPr>
              <p:nvPr/>
            </p:nvSpPr>
            <p:spPr bwMode="auto">
              <a:xfrm>
                <a:off x="1543" y="2154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67" name="Text Box 14"/>
              <p:cNvSpPr txBox="1">
                <a:spLocks noChangeArrowheads="1"/>
              </p:cNvSpPr>
              <p:nvPr/>
            </p:nvSpPr>
            <p:spPr bwMode="auto">
              <a:xfrm>
                <a:off x="1541" y="2189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4268" name="Text Box 15"/>
              <p:cNvSpPr txBox="1">
                <a:spLocks noChangeArrowheads="1"/>
              </p:cNvSpPr>
              <p:nvPr/>
            </p:nvSpPr>
            <p:spPr bwMode="auto">
              <a:xfrm>
                <a:off x="1755" y="1971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4269" name="Text Box 16"/>
              <p:cNvSpPr txBox="1">
                <a:spLocks noChangeArrowheads="1"/>
              </p:cNvSpPr>
              <p:nvPr/>
            </p:nvSpPr>
            <p:spPr bwMode="auto">
              <a:xfrm>
                <a:off x="1638" y="2088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94219" name="Group 17"/>
            <p:cNvGrpSpPr>
              <a:grpSpLocks/>
            </p:cNvGrpSpPr>
            <p:nvPr/>
          </p:nvGrpSpPr>
          <p:grpSpPr bwMode="auto">
            <a:xfrm>
              <a:off x="2321" y="2303"/>
              <a:ext cx="402" cy="327"/>
              <a:chOff x="2934" y="1573"/>
              <a:chExt cx="402" cy="327"/>
            </a:xfrm>
          </p:grpSpPr>
          <p:sp>
            <p:nvSpPr>
              <p:cNvPr id="94264" name="Oval 18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65" name="Text Box 19"/>
              <p:cNvSpPr txBox="1">
                <a:spLocks noChangeArrowheads="1"/>
              </p:cNvSpPr>
              <p:nvPr/>
            </p:nvSpPr>
            <p:spPr bwMode="auto">
              <a:xfrm>
                <a:off x="2934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4220" name="Group 20"/>
            <p:cNvGrpSpPr>
              <a:grpSpLocks/>
            </p:cNvGrpSpPr>
            <p:nvPr/>
          </p:nvGrpSpPr>
          <p:grpSpPr bwMode="auto">
            <a:xfrm>
              <a:off x="2363" y="1753"/>
              <a:ext cx="715" cy="333"/>
              <a:chOff x="1778" y="2485"/>
              <a:chExt cx="715" cy="333"/>
            </a:xfrm>
          </p:grpSpPr>
          <p:sp>
            <p:nvSpPr>
              <p:cNvPr id="94262" name="Text Box 21"/>
              <p:cNvSpPr txBox="1">
                <a:spLocks noChangeArrowheads="1"/>
              </p:cNvSpPr>
              <p:nvPr/>
            </p:nvSpPr>
            <p:spPr bwMode="auto">
              <a:xfrm>
                <a:off x="1778" y="2587"/>
                <a:ext cx="7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94263" name="Text Box 22"/>
              <p:cNvSpPr txBox="1">
                <a:spLocks noChangeArrowheads="1"/>
              </p:cNvSpPr>
              <p:nvPr/>
            </p:nvSpPr>
            <p:spPr bwMode="auto">
              <a:xfrm>
                <a:off x="1870" y="2485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4221" name="Freeform 23"/>
            <p:cNvSpPr>
              <a:spLocks/>
            </p:cNvSpPr>
            <p:nvPr/>
          </p:nvSpPr>
          <p:spPr bwMode="auto">
            <a:xfrm flipV="1">
              <a:off x="1212" y="2609"/>
              <a:ext cx="1234" cy="247"/>
            </a:xfrm>
            <a:custGeom>
              <a:avLst/>
              <a:gdLst>
                <a:gd name="T0" fmla="*/ 0 w 476"/>
                <a:gd name="T1" fmla="*/ 0 h 247"/>
                <a:gd name="T2" fmla="*/ 144489 w 476"/>
                <a:gd name="T3" fmla="*/ 0 h 247"/>
                <a:gd name="T4" fmla="*/ 144489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22" name="Text Box 24"/>
            <p:cNvSpPr txBox="1">
              <a:spLocks noChangeArrowheads="1"/>
            </p:cNvSpPr>
            <p:nvPr/>
          </p:nvSpPr>
          <p:spPr bwMode="auto">
            <a:xfrm>
              <a:off x="930" y="1948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grpSp>
          <p:nvGrpSpPr>
            <p:cNvPr id="94223" name="Group 25"/>
            <p:cNvGrpSpPr>
              <a:grpSpLocks/>
            </p:cNvGrpSpPr>
            <p:nvPr/>
          </p:nvGrpSpPr>
          <p:grpSpPr bwMode="auto">
            <a:xfrm>
              <a:off x="1866" y="1470"/>
              <a:ext cx="285" cy="359"/>
              <a:chOff x="2652" y="656"/>
              <a:chExt cx="285" cy="359"/>
            </a:xfrm>
          </p:grpSpPr>
          <p:sp>
            <p:nvSpPr>
              <p:cNvPr id="94260" name="Text Box 26"/>
              <p:cNvSpPr txBox="1">
                <a:spLocks noChangeArrowheads="1"/>
              </p:cNvSpPr>
              <p:nvPr/>
            </p:nvSpPr>
            <p:spPr bwMode="auto">
              <a:xfrm>
                <a:off x="2652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61" name="Text Box 27"/>
              <p:cNvSpPr txBox="1">
                <a:spLocks noChangeArrowheads="1"/>
              </p:cNvSpPr>
              <p:nvPr/>
            </p:nvSpPr>
            <p:spPr bwMode="auto">
              <a:xfrm>
                <a:off x="2756" y="656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4224" name="Line 28"/>
            <p:cNvSpPr>
              <a:spLocks noChangeShapeType="1"/>
            </p:cNvSpPr>
            <p:nvPr/>
          </p:nvSpPr>
          <p:spPr bwMode="auto">
            <a:xfrm>
              <a:off x="2135" y="1703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4225" name="Picture 29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177" y="1559"/>
              <a:ext cx="269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226" name="Picture 30" descr="Alic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" y="2278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227" name="Text Box 31"/>
            <p:cNvSpPr txBox="1">
              <a:spLocks noChangeArrowheads="1"/>
            </p:cNvSpPr>
            <p:nvPr/>
          </p:nvSpPr>
          <p:spPr bwMode="auto">
            <a:xfrm>
              <a:off x="981" y="2749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sp>
          <p:nvSpPr>
            <p:cNvPr id="94228" name="Freeform 32"/>
            <p:cNvSpPr>
              <a:spLocks/>
            </p:cNvSpPr>
            <p:nvPr/>
          </p:nvSpPr>
          <p:spPr bwMode="auto">
            <a:xfrm>
              <a:off x="4377" y="2657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2 w 2135"/>
                <a:gd name="T5" fmla="*/ 0 h 1662"/>
                <a:gd name="T6" fmla="*/ 4 w 2135"/>
                <a:gd name="T7" fmla="*/ 0 h 1662"/>
                <a:gd name="T8" fmla="*/ 7 w 2135"/>
                <a:gd name="T9" fmla="*/ 0 h 1662"/>
                <a:gd name="T10" fmla="*/ 7 w 2135"/>
                <a:gd name="T11" fmla="*/ 1 h 1662"/>
                <a:gd name="T12" fmla="*/ 6 w 2135"/>
                <a:gd name="T13" fmla="*/ 1 h 1662"/>
                <a:gd name="T14" fmla="*/ 3 w 2135"/>
                <a:gd name="T15" fmla="*/ 1 h 1662"/>
                <a:gd name="T16" fmla="*/ 2 w 2135"/>
                <a:gd name="T17" fmla="*/ 1 h 1662"/>
                <a:gd name="T18" fmla="*/ 1 w 2135"/>
                <a:gd name="T19" fmla="*/ 1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4229" name="Line 33"/>
            <p:cNvSpPr>
              <a:spLocks noChangeShapeType="1"/>
            </p:cNvSpPr>
            <p:nvPr/>
          </p:nvSpPr>
          <p:spPr bwMode="auto">
            <a:xfrm>
              <a:off x="2557" y="2458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4230" name="Picture 34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3505" y="1977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231" name="Picture 35" descr="BS00592_[1]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2" y="2606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4232" name="Group 36"/>
            <p:cNvGrpSpPr>
              <a:grpSpLocks/>
            </p:cNvGrpSpPr>
            <p:nvPr/>
          </p:nvGrpSpPr>
          <p:grpSpPr bwMode="auto">
            <a:xfrm>
              <a:off x="2870" y="2152"/>
              <a:ext cx="475" cy="466"/>
              <a:chOff x="1645" y="256"/>
              <a:chExt cx="475" cy="466"/>
            </a:xfrm>
          </p:grpSpPr>
          <p:sp>
            <p:nvSpPr>
              <p:cNvPr id="94257" name="Rectangle 37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58" name="Text Box 38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4259" name="Text Box 39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94233" name="Group 40"/>
            <p:cNvGrpSpPr>
              <a:grpSpLocks/>
            </p:cNvGrpSpPr>
            <p:nvPr/>
          </p:nvGrpSpPr>
          <p:grpSpPr bwMode="auto">
            <a:xfrm>
              <a:off x="2885" y="2908"/>
              <a:ext cx="475" cy="466"/>
              <a:chOff x="2144" y="3214"/>
              <a:chExt cx="475" cy="466"/>
            </a:xfrm>
          </p:grpSpPr>
          <p:sp>
            <p:nvSpPr>
              <p:cNvPr id="94253" name="Rectangle 41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54" name="Text Box 42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4255" name="Text Box 43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4256" name="Text Box 44"/>
              <p:cNvSpPr txBox="1">
                <a:spLocks noChangeArrowheads="1"/>
              </p:cNvSpPr>
              <p:nvPr/>
            </p:nvSpPr>
            <p:spPr bwMode="auto">
              <a:xfrm>
                <a:off x="2234" y="3331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4234" name="Group 45"/>
            <p:cNvGrpSpPr>
              <a:grpSpLocks/>
            </p:cNvGrpSpPr>
            <p:nvPr/>
          </p:nvGrpSpPr>
          <p:grpSpPr bwMode="auto">
            <a:xfrm>
              <a:off x="3712" y="2674"/>
              <a:ext cx="410" cy="327"/>
              <a:chOff x="2935" y="1573"/>
              <a:chExt cx="410" cy="327"/>
            </a:xfrm>
          </p:grpSpPr>
          <p:sp>
            <p:nvSpPr>
              <p:cNvPr id="94251" name="Oval 46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52" name="Text Box 47"/>
              <p:cNvSpPr txBox="1">
                <a:spLocks noChangeArrowheads="1"/>
              </p:cNvSpPr>
              <p:nvPr/>
            </p:nvSpPr>
            <p:spPr bwMode="auto">
              <a:xfrm>
                <a:off x="2943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4235" name="Line 48"/>
            <p:cNvSpPr>
              <a:spLocks noChangeShapeType="1"/>
            </p:cNvSpPr>
            <p:nvPr/>
          </p:nvSpPr>
          <p:spPr bwMode="auto">
            <a:xfrm>
              <a:off x="2589" y="3231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4236" name="Group 49"/>
            <p:cNvGrpSpPr>
              <a:grpSpLocks/>
            </p:cNvGrpSpPr>
            <p:nvPr/>
          </p:nvGrpSpPr>
          <p:grpSpPr bwMode="auto">
            <a:xfrm>
              <a:off x="3355" y="3157"/>
              <a:ext cx="611" cy="332"/>
              <a:chOff x="3501" y="648"/>
              <a:chExt cx="611" cy="332"/>
            </a:xfrm>
          </p:grpSpPr>
          <p:sp>
            <p:nvSpPr>
              <p:cNvPr id="94249" name="Text Box 50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94250" name="Text Box 51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4237" name="Freeform 52"/>
            <p:cNvSpPr>
              <a:spLocks/>
            </p:cNvSpPr>
            <p:nvPr/>
          </p:nvSpPr>
          <p:spPr bwMode="auto">
            <a:xfrm>
              <a:off x="3346" y="2463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38" name="Freeform 53"/>
            <p:cNvSpPr>
              <a:spLocks/>
            </p:cNvSpPr>
            <p:nvPr/>
          </p:nvSpPr>
          <p:spPr bwMode="auto">
            <a:xfrm flipV="1">
              <a:off x="3360" y="2980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39" name="Text Box 54"/>
            <p:cNvSpPr txBox="1">
              <a:spLocks noChangeArrowheads="1"/>
            </p:cNvSpPr>
            <p:nvPr/>
          </p:nvSpPr>
          <p:spPr bwMode="auto">
            <a:xfrm>
              <a:off x="3233" y="1936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94240" name="Line 55"/>
            <p:cNvSpPr>
              <a:spLocks noChangeShapeType="1"/>
            </p:cNvSpPr>
            <p:nvPr/>
          </p:nvSpPr>
          <p:spPr bwMode="auto">
            <a:xfrm>
              <a:off x="3264" y="2107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4241" name="Group 56"/>
            <p:cNvGrpSpPr>
              <a:grpSpLocks/>
            </p:cNvGrpSpPr>
            <p:nvPr/>
          </p:nvGrpSpPr>
          <p:grpSpPr bwMode="auto">
            <a:xfrm>
              <a:off x="2863" y="3409"/>
              <a:ext cx="297" cy="299"/>
              <a:chOff x="2643" y="716"/>
              <a:chExt cx="297" cy="299"/>
            </a:xfrm>
          </p:grpSpPr>
          <p:sp>
            <p:nvSpPr>
              <p:cNvPr id="94247" name="Text Box 57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48" name="Text Box 58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4242" name="Line 59"/>
            <p:cNvSpPr>
              <a:spLocks noChangeShapeType="1"/>
            </p:cNvSpPr>
            <p:nvPr/>
          </p:nvSpPr>
          <p:spPr bwMode="auto">
            <a:xfrm>
              <a:off x="3114" y="3391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4243" name="Picture 60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3170" y="3564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244" name="Line 61"/>
            <p:cNvSpPr>
              <a:spLocks noChangeShapeType="1"/>
            </p:cNvSpPr>
            <p:nvPr/>
          </p:nvSpPr>
          <p:spPr bwMode="auto">
            <a:xfrm flipV="1">
              <a:off x="3978" y="2838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45" name="Text Box 62"/>
            <p:cNvSpPr txBox="1">
              <a:spLocks noChangeArrowheads="1"/>
            </p:cNvSpPr>
            <p:nvPr/>
          </p:nvSpPr>
          <p:spPr bwMode="auto">
            <a:xfrm>
              <a:off x="4448" y="2810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Internet</a:t>
              </a:r>
            </a:p>
          </p:txBody>
        </p:sp>
        <p:sp>
          <p:nvSpPr>
            <p:cNvPr id="94246" name="Text Box 63"/>
            <p:cNvSpPr txBox="1">
              <a:spLocks noChangeArrowheads="1"/>
            </p:cNvSpPr>
            <p:nvPr/>
          </p:nvSpPr>
          <p:spPr bwMode="auto">
            <a:xfrm>
              <a:off x="2345" y="3116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</p:grpSp>
      <p:pic>
        <p:nvPicPr>
          <p:cNvPr id="94214" name="Picture 19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3505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37</a:t>
            </a:fld>
            <a:endParaRPr lang="en-US" sz="1200" dirty="0">
              <a:latin typeface="Tahoma" charset="0"/>
            </a:endParaRPr>
          </a:p>
        </p:txBody>
      </p:sp>
      <p:sp>
        <p:nvSpPr>
          <p:cNvPr id="6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916737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solidFill>
                  <a:srgbClr val="2D2DB9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8.5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96260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0382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38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5128175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5" name="Picture 19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94138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28588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SSL: Secure Sockets Layer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22375"/>
            <a:ext cx="4132263" cy="4648200"/>
          </a:xfrm>
        </p:spPr>
        <p:txBody>
          <a:bodyPr/>
          <a:lstStyle/>
          <a:p>
            <a:pPr marL="225425" indent="-225425"/>
            <a:r>
              <a:rPr lang="en-US" sz="2400" dirty="0">
                <a:latin typeface="Gill Sans MT" charset="0"/>
              </a:rPr>
              <a:t>widely deployed security protocol</a:t>
            </a:r>
          </a:p>
          <a:p>
            <a:pPr marL="569913" lvl="1" indent="-225425"/>
            <a:r>
              <a:rPr lang="en-US" sz="2000" dirty="0">
                <a:latin typeface="Gill Sans MT" charset="0"/>
              </a:rPr>
              <a:t>supported by almost all browsers, web servers</a:t>
            </a:r>
          </a:p>
          <a:p>
            <a:pPr marL="569913" lvl="1" indent="-225425"/>
            <a:r>
              <a:rPr lang="en-US" sz="2000" dirty="0">
                <a:latin typeface="Gill Sans MT" charset="0"/>
              </a:rPr>
              <a:t>https</a:t>
            </a:r>
          </a:p>
          <a:p>
            <a:pPr marL="569913" lvl="1" indent="-225425"/>
            <a:r>
              <a:rPr lang="en-US" sz="2000" dirty="0">
                <a:latin typeface="Gill Sans MT" charset="0"/>
              </a:rPr>
              <a:t>billions $/year over SSL</a:t>
            </a:r>
          </a:p>
          <a:p>
            <a:pPr marL="225425" indent="-225425"/>
            <a:r>
              <a:rPr lang="en-US" sz="2400" dirty="0">
                <a:latin typeface="Gill Sans MT" charset="0"/>
              </a:rPr>
              <a:t>mechanisms: [Woo 1994], implementation: Netscape</a:t>
            </a:r>
          </a:p>
          <a:p>
            <a:pPr marL="225425" indent="-225425"/>
            <a:r>
              <a:rPr lang="en-US" sz="2400" dirty="0">
                <a:latin typeface="Gill Sans MT" charset="0"/>
              </a:rPr>
              <a:t>variation -TLS: transport layer security, RFC 2246</a:t>
            </a:r>
          </a:p>
          <a:p>
            <a:pPr marL="225425" indent="-225425"/>
            <a:r>
              <a:rPr lang="en-US" sz="2400" dirty="0">
                <a:latin typeface="Gill Sans MT" charset="0"/>
              </a:rPr>
              <a:t>provides</a:t>
            </a:r>
          </a:p>
          <a:p>
            <a:pPr marL="569913" lvl="1" indent="-225425">
              <a:lnSpc>
                <a:spcPts val="2300"/>
              </a:lnSpc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confidentiality</a:t>
            </a:r>
          </a:p>
          <a:p>
            <a:pPr marL="569913" lvl="1" indent="-225425">
              <a:lnSpc>
                <a:spcPts val="2300"/>
              </a:lnSpc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integrity</a:t>
            </a:r>
          </a:p>
          <a:p>
            <a:pPr marL="569913" lvl="1" indent="-225425">
              <a:lnSpc>
                <a:spcPts val="2300"/>
              </a:lnSpc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authentication</a:t>
            </a:r>
          </a:p>
        </p:txBody>
      </p:sp>
      <p:sp>
        <p:nvSpPr>
          <p:cNvPr id="9830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03750" y="1384300"/>
            <a:ext cx="4143375" cy="5054600"/>
          </a:xfrm>
        </p:spPr>
        <p:txBody>
          <a:bodyPr/>
          <a:lstStyle/>
          <a:p>
            <a:pPr marL="225425" indent="-225425">
              <a:lnSpc>
                <a:spcPts val="2475"/>
              </a:lnSpc>
              <a:tabLst>
                <a:tab pos="225425" algn="l"/>
              </a:tabLst>
            </a:pPr>
            <a:r>
              <a:rPr lang="en-US" sz="2400" dirty="0">
                <a:latin typeface="Gill Sans MT" charset="0"/>
              </a:rPr>
              <a:t>original goals: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Web e-commerce transactions 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encryption (especially credit-card numbers)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Web-server authentication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optional client authentication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minimum hassle in doing business with new merchant</a:t>
            </a:r>
          </a:p>
          <a:p>
            <a:pPr marL="225425" indent="-225425">
              <a:lnSpc>
                <a:spcPts val="2475"/>
              </a:lnSpc>
              <a:tabLst>
                <a:tab pos="225425" algn="l"/>
              </a:tabLst>
            </a:pPr>
            <a:r>
              <a:rPr lang="en-US" sz="2400" dirty="0">
                <a:latin typeface="Gill Sans MT" charset="0"/>
              </a:rPr>
              <a:t>available to all TCP applications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secure socket interface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39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260993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399" y="228600"/>
            <a:ext cx="8412638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What is network </a:t>
            </a:r>
            <a:r>
              <a:rPr lang="en-US">
                <a:latin typeface="Gill Sans MT" charset="0"/>
              </a:rPr>
              <a:t>security? </a:t>
            </a:r>
            <a:r>
              <a:rPr lang="ko-KR" altLang="en-US" dirty="0">
                <a:latin typeface="Gill Sans MT" charset="0"/>
              </a:rPr>
              <a:t>보안요소</a:t>
            </a:r>
            <a:endParaRPr lang="en-US" dirty="0">
              <a:latin typeface="Gill Sans MT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Confidentiality</a:t>
            </a:r>
            <a:r>
              <a:rPr lang="en-US" dirty="0">
                <a:solidFill>
                  <a:srgbClr val="0070C0"/>
                </a:solidFill>
                <a:latin typeface="Gill Sans MT" charset="0"/>
              </a:rPr>
              <a:t>(</a:t>
            </a:r>
            <a:r>
              <a:rPr lang="ko-KR" altLang="en-US" dirty="0">
                <a:solidFill>
                  <a:srgbClr val="0070C0"/>
                </a:solidFill>
                <a:latin typeface="Gill Sans MT" charset="0"/>
              </a:rPr>
              <a:t>기밀성</a:t>
            </a:r>
            <a:r>
              <a:rPr lang="en-US" altLang="ko-KR" dirty="0">
                <a:solidFill>
                  <a:srgbClr val="0070C0"/>
                </a:solidFill>
                <a:latin typeface="Gill Sans MT" charset="0"/>
              </a:rPr>
              <a:t>)</a:t>
            </a:r>
            <a:r>
              <a:rPr lang="en-US" dirty="0">
                <a:solidFill>
                  <a:srgbClr val="0070C0"/>
                </a:solidFill>
                <a:latin typeface="Gill Sans MT" charset="0"/>
              </a:rPr>
              <a:t>: </a:t>
            </a:r>
            <a:r>
              <a:rPr lang="en-US" sz="2400" dirty="0">
                <a:latin typeface="Gill Sans MT" charset="0"/>
              </a:rPr>
              <a:t>only sender, intended receiver should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understand</a:t>
            </a:r>
            <a:r>
              <a:rPr lang="ja-JP" altLang="en-US" sz="2400" dirty="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message contents</a:t>
            </a:r>
          </a:p>
          <a:p>
            <a:pPr>
              <a:buFont typeface="Wingdings" charset="0"/>
              <a:buNone/>
            </a:pPr>
            <a:r>
              <a:rPr lang="en-US" altLang="ja-JP" sz="2400" dirty="0">
                <a:latin typeface="Gill Sans MT" charset="0"/>
              </a:rPr>
              <a:t>     </a:t>
            </a:r>
            <a:r>
              <a:rPr lang="ko-KR" altLang="en-US" sz="2400" dirty="0">
                <a:latin typeface="Gill Sans MT" charset="0"/>
              </a:rPr>
              <a:t>인가된 사용자만 정보의 내용을 알 수 있게끔</a:t>
            </a:r>
            <a:r>
              <a:rPr lang="en-US" altLang="ko-KR" sz="2400" dirty="0">
                <a:latin typeface="Gill Sans MT" charset="0"/>
              </a:rPr>
              <a:t>(</a:t>
            </a:r>
            <a:r>
              <a:rPr lang="ko-KR" altLang="en-US" sz="2400" dirty="0">
                <a:latin typeface="Gill Sans MT" charset="0"/>
              </a:rPr>
              <a:t>암호화</a:t>
            </a:r>
            <a:r>
              <a:rPr lang="en-US" altLang="ko-KR" sz="2400" dirty="0">
                <a:latin typeface="Gill Sans MT" charset="0"/>
              </a:rPr>
              <a:t>)</a:t>
            </a:r>
            <a:r>
              <a:rPr lang="ko-KR" altLang="en-US" sz="2400" dirty="0">
                <a:latin typeface="Gill Sans MT" charset="0"/>
              </a:rPr>
              <a:t> </a:t>
            </a:r>
            <a:endParaRPr lang="en-US" altLang="ja-JP" sz="2400" dirty="0">
              <a:latin typeface="Gill Sans MT" charset="0"/>
            </a:endParaRPr>
          </a:p>
          <a:p>
            <a:pPr lvl="1"/>
            <a:r>
              <a:rPr lang="en-US" dirty="0">
                <a:latin typeface="Gill Sans MT" charset="0"/>
              </a:rPr>
              <a:t>sender encrypts message, receiver decrypts message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Authentication</a:t>
            </a:r>
            <a:r>
              <a:rPr lang="en-US" dirty="0">
                <a:solidFill>
                  <a:srgbClr val="0070C0"/>
                </a:solidFill>
                <a:latin typeface="Gill Sans MT" charset="0"/>
              </a:rPr>
              <a:t>(</a:t>
            </a:r>
            <a:r>
              <a:rPr lang="ko-KR" altLang="en-US" dirty="0">
                <a:solidFill>
                  <a:srgbClr val="0070C0"/>
                </a:solidFill>
                <a:latin typeface="Gill Sans MT" charset="0"/>
              </a:rPr>
              <a:t>사용자 인증</a:t>
            </a:r>
            <a:r>
              <a:rPr lang="en-US" altLang="ko-KR" dirty="0">
                <a:solidFill>
                  <a:srgbClr val="0070C0"/>
                </a:solidFill>
                <a:latin typeface="Gill Sans MT" charset="0"/>
              </a:rPr>
              <a:t>)</a:t>
            </a:r>
            <a:r>
              <a:rPr lang="en-US" dirty="0">
                <a:solidFill>
                  <a:srgbClr val="0070C0"/>
                </a:solidFill>
                <a:latin typeface="Gill Sans MT" charset="0"/>
              </a:rPr>
              <a:t>: </a:t>
            </a:r>
            <a:r>
              <a:rPr lang="en-US" sz="2400" dirty="0">
                <a:latin typeface="Gill Sans MT" charset="0"/>
              </a:rPr>
              <a:t>sender, receiver want to confirm identity of each other  [</a:t>
            </a:r>
            <a:r>
              <a:rPr lang="ko-KR" altLang="en-US" sz="2400" dirty="0">
                <a:latin typeface="Gill Sans MT" charset="0"/>
              </a:rPr>
              <a:t>보이스 피싱</a:t>
            </a:r>
            <a:r>
              <a:rPr lang="en-US" altLang="ko-KR" sz="2400" dirty="0">
                <a:latin typeface="Gill Sans MT" charset="0"/>
              </a:rPr>
              <a:t>]</a:t>
            </a:r>
            <a:endParaRPr lang="en-US" sz="2400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Message integrity</a:t>
            </a:r>
            <a:r>
              <a:rPr lang="en-US" dirty="0">
                <a:solidFill>
                  <a:srgbClr val="0070C0"/>
                </a:solidFill>
                <a:latin typeface="Gill Sans MT" charset="0"/>
              </a:rPr>
              <a:t>(</a:t>
            </a:r>
            <a:r>
              <a:rPr lang="ko-KR" altLang="en-US" dirty="0">
                <a:solidFill>
                  <a:srgbClr val="0070C0"/>
                </a:solidFill>
                <a:latin typeface="Gill Sans MT" charset="0"/>
              </a:rPr>
              <a:t>일관성</a:t>
            </a:r>
            <a:r>
              <a:rPr lang="en-US" altLang="ko-KR" dirty="0">
                <a:solidFill>
                  <a:srgbClr val="0070C0"/>
                </a:solidFill>
                <a:latin typeface="Gill Sans MT" charset="0"/>
              </a:rPr>
              <a:t>/</a:t>
            </a:r>
            <a:r>
              <a:rPr lang="ko-KR" altLang="en-US" dirty="0">
                <a:solidFill>
                  <a:srgbClr val="0070C0"/>
                </a:solidFill>
                <a:latin typeface="Gill Sans MT" charset="0"/>
              </a:rPr>
              <a:t>무결성</a:t>
            </a:r>
            <a:r>
              <a:rPr lang="en-US" altLang="ko-KR" dirty="0">
                <a:solidFill>
                  <a:srgbClr val="0070C0"/>
                </a:solidFill>
                <a:latin typeface="Gill Sans MT" charset="0"/>
              </a:rPr>
              <a:t>)</a:t>
            </a:r>
            <a:r>
              <a:rPr lang="en-US" dirty="0">
                <a:solidFill>
                  <a:srgbClr val="0070C0"/>
                </a:solidFill>
                <a:latin typeface="Gill Sans MT" charset="0"/>
              </a:rPr>
              <a:t>: </a:t>
            </a:r>
            <a:r>
              <a:rPr lang="en-US" sz="2400" dirty="0">
                <a:latin typeface="Gill Sans MT" charset="0"/>
              </a:rPr>
              <a:t>sender, receiver want to ensure message not altered (in transit, or afterwards) without detection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    </a:t>
            </a:r>
            <a:r>
              <a:rPr lang="ko-KR" altLang="en-US" sz="2400" dirty="0">
                <a:latin typeface="Gill Sans MT" charset="0"/>
              </a:rPr>
              <a:t>인가된 사용자에 의해서만 변경이 가능함</a:t>
            </a:r>
            <a:endParaRPr lang="en-US" sz="2400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Access and availability</a:t>
            </a:r>
            <a:r>
              <a:rPr lang="en-US" dirty="0">
                <a:solidFill>
                  <a:srgbClr val="0070C0"/>
                </a:solidFill>
                <a:latin typeface="Gill Sans MT" charset="0"/>
              </a:rPr>
              <a:t>(</a:t>
            </a:r>
            <a:r>
              <a:rPr lang="ko-KR" altLang="en-US" dirty="0">
                <a:solidFill>
                  <a:srgbClr val="0070C0"/>
                </a:solidFill>
                <a:latin typeface="Gill Sans MT" charset="0"/>
              </a:rPr>
              <a:t>가용성</a:t>
            </a:r>
            <a:r>
              <a:rPr lang="en-US" altLang="ko-KR" dirty="0">
                <a:solidFill>
                  <a:srgbClr val="0070C0"/>
                </a:solidFill>
                <a:latin typeface="Gill Sans MT" charset="0"/>
              </a:rPr>
              <a:t>)</a:t>
            </a:r>
            <a:r>
              <a:rPr lang="en-US" sz="2400" dirty="0">
                <a:solidFill>
                  <a:srgbClr val="0070C0"/>
                </a:solidFill>
                <a:latin typeface="Gill Sans MT" charset="0"/>
              </a:rPr>
              <a:t>: </a:t>
            </a:r>
            <a:r>
              <a:rPr lang="en-US" sz="2400" dirty="0">
                <a:latin typeface="Gill Sans MT" charset="0"/>
              </a:rPr>
              <a:t>services must be accessible and available to users </a:t>
            </a:r>
            <a:r>
              <a:rPr lang="en-US" sz="2400" dirty="0">
                <a:solidFill>
                  <a:srgbClr val="0070C0"/>
                </a:solidFill>
                <a:latin typeface="Gill Sans MT" charset="0"/>
              </a:rPr>
              <a:t>Operational Security </a:t>
            </a:r>
          </a:p>
          <a:p>
            <a:pPr>
              <a:buFont typeface="Wingdings" charset="0"/>
              <a:buNone/>
            </a:pPr>
            <a:r>
              <a:rPr lang="ko-KR" altLang="en-US" sz="2400" dirty="0">
                <a:solidFill>
                  <a:srgbClr val="0070C0"/>
                </a:solidFill>
                <a:latin typeface="Gill Sans MT" charset="0"/>
              </a:rPr>
              <a:t>   </a:t>
            </a:r>
            <a:r>
              <a:rPr lang="ko-KR" altLang="en-US" sz="2400" dirty="0">
                <a:latin typeface="Gill Sans MT" charset="0"/>
              </a:rPr>
              <a:t>정보에 대한 사용이 확실하게 보장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8520979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SSL and TCP/IP</a:t>
            </a:r>
          </a:p>
        </p:txBody>
      </p:sp>
      <p:grpSp>
        <p:nvGrpSpPr>
          <p:cNvPr id="99331" name="Group 3"/>
          <p:cNvGrpSpPr>
            <a:grpSpLocks/>
          </p:cNvGrpSpPr>
          <p:nvPr/>
        </p:nvGrpSpPr>
        <p:grpSpPr bwMode="auto">
          <a:xfrm>
            <a:off x="1443038" y="1603375"/>
            <a:ext cx="2325687" cy="2709863"/>
            <a:chOff x="727" y="1773"/>
            <a:chExt cx="1465" cy="1707"/>
          </a:xfrm>
        </p:grpSpPr>
        <p:sp>
          <p:nvSpPr>
            <p:cNvPr id="99344" name="Rectangle 4"/>
            <p:cNvSpPr>
              <a:spLocks noChangeArrowheads="1"/>
            </p:cNvSpPr>
            <p:nvPr/>
          </p:nvSpPr>
          <p:spPr bwMode="auto">
            <a:xfrm>
              <a:off x="909" y="1773"/>
              <a:ext cx="1198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5" name="Text Box 5"/>
            <p:cNvSpPr txBox="1">
              <a:spLocks noChangeArrowheads="1"/>
            </p:cNvSpPr>
            <p:nvPr/>
          </p:nvSpPr>
          <p:spPr bwMode="auto">
            <a:xfrm>
              <a:off x="1008" y="1931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99346" name="Rectangle 6"/>
            <p:cNvSpPr>
              <a:spLocks noChangeArrowheads="1"/>
            </p:cNvSpPr>
            <p:nvPr/>
          </p:nvSpPr>
          <p:spPr bwMode="auto">
            <a:xfrm>
              <a:off x="909" y="2349"/>
              <a:ext cx="1198" cy="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7" name="Text Box 7"/>
            <p:cNvSpPr txBox="1">
              <a:spLocks noChangeArrowheads="1"/>
            </p:cNvSpPr>
            <p:nvPr/>
          </p:nvSpPr>
          <p:spPr bwMode="auto">
            <a:xfrm>
              <a:off x="1296" y="2427"/>
              <a:ext cx="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TCP</a:t>
              </a:r>
            </a:p>
          </p:txBody>
        </p:sp>
        <p:sp>
          <p:nvSpPr>
            <p:cNvPr id="99348" name="Rectangle 8"/>
            <p:cNvSpPr>
              <a:spLocks noChangeArrowheads="1"/>
            </p:cNvSpPr>
            <p:nvPr/>
          </p:nvSpPr>
          <p:spPr bwMode="auto">
            <a:xfrm>
              <a:off x="909" y="2736"/>
              <a:ext cx="119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9" name="Text Box 9"/>
            <p:cNvSpPr txBox="1">
              <a:spLocks noChangeArrowheads="1"/>
            </p:cNvSpPr>
            <p:nvPr/>
          </p:nvSpPr>
          <p:spPr bwMode="auto">
            <a:xfrm>
              <a:off x="1382" y="2832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IP</a:t>
              </a:r>
            </a:p>
          </p:txBody>
        </p:sp>
        <p:sp>
          <p:nvSpPr>
            <p:cNvPr id="99350" name="Text Box 10"/>
            <p:cNvSpPr txBox="1">
              <a:spLocks noChangeArrowheads="1"/>
            </p:cNvSpPr>
            <p:nvPr/>
          </p:nvSpPr>
          <p:spPr bwMode="auto">
            <a:xfrm>
              <a:off x="727" y="3228"/>
              <a:ext cx="146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normal application</a:t>
              </a:r>
            </a:p>
          </p:txBody>
        </p:sp>
      </p:grpSp>
      <p:grpSp>
        <p:nvGrpSpPr>
          <p:cNvPr id="99332" name="Group 11"/>
          <p:cNvGrpSpPr>
            <a:grpSpLocks/>
          </p:cNvGrpSpPr>
          <p:nvPr/>
        </p:nvGrpSpPr>
        <p:grpSpPr bwMode="auto">
          <a:xfrm>
            <a:off x="4822825" y="1603375"/>
            <a:ext cx="2628900" cy="2709863"/>
            <a:chOff x="2524" y="1773"/>
            <a:chExt cx="1653" cy="1707"/>
          </a:xfrm>
        </p:grpSpPr>
        <p:sp>
          <p:nvSpPr>
            <p:cNvPr id="99335" name="Rectangle 12"/>
            <p:cNvSpPr>
              <a:spLocks noChangeArrowheads="1"/>
            </p:cNvSpPr>
            <p:nvPr/>
          </p:nvSpPr>
          <p:spPr bwMode="auto">
            <a:xfrm>
              <a:off x="2688" y="1773"/>
              <a:ext cx="1200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36" name="Text Box 13"/>
            <p:cNvSpPr txBox="1">
              <a:spLocks noChangeArrowheads="1"/>
            </p:cNvSpPr>
            <p:nvPr/>
          </p:nvSpPr>
          <p:spPr bwMode="auto">
            <a:xfrm>
              <a:off x="2817" y="1875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99337" name="Rectangle 14"/>
            <p:cNvSpPr>
              <a:spLocks noChangeArrowheads="1"/>
            </p:cNvSpPr>
            <p:nvPr/>
          </p:nvSpPr>
          <p:spPr bwMode="auto">
            <a:xfrm>
              <a:off x="2688" y="2181"/>
              <a:ext cx="1200" cy="31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38" name="Rectangle 15"/>
            <p:cNvSpPr>
              <a:spLocks noChangeArrowheads="1"/>
            </p:cNvSpPr>
            <p:nvPr/>
          </p:nvSpPr>
          <p:spPr bwMode="auto">
            <a:xfrm>
              <a:off x="2688" y="2496"/>
              <a:ext cx="120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39" name="Rectangle 16"/>
            <p:cNvSpPr>
              <a:spLocks noChangeArrowheads="1"/>
            </p:cNvSpPr>
            <p:nvPr/>
          </p:nvSpPr>
          <p:spPr bwMode="auto">
            <a:xfrm>
              <a:off x="2688" y="2832"/>
              <a:ext cx="120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0" name="Text Box 17"/>
            <p:cNvSpPr txBox="1">
              <a:spLocks noChangeArrowheads="1"/>
            </p:cNvSpPr>
            <p:nvPr/>
          </p:nvSpPr>
          <p:spPr bwMode="auto">
            <a:xfrm>
              <a:off x="3049" y="2218"/>
              <a:ext cx="4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SSL</a:t>
              </a:r>
            </a:p>
          </p:txBody>
        </p:sp>
        <p:sp>
          <p:nvSpPr>
            <p:cNvPr id="99341" name="Text Box 18"/>
            <p:cNvSpPr txBox="1">
              <a:spLocks noChangeArrowheads="1"/>
            </p:cNvSpPr>
            <p:nvPr/>
          </p:nvSpPr>
          <p:spPr bwMode="auto">
            <a:xfrm>
              <a:off x="3050" y="2545"/>
              <a:ext cx="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TCP</a:t>
              </a:r>
            </a:p>
          </p:txBody>
        </p:sp>
        <p:sp>
          <p:nvSpPr>
            <p:cNvPr id="99342" name="Text Box 19"/>
            <p:cNvSpPr txBox="1">
              <a:spLocks noChangeArrowheads="1"/>
            </p:cNvSpPr>
            <p:nvPr/>
          </p:nvSpPr>
          <p:spPr bwMode="auto">
            <a:xfrm>
              <a:off x="3158" y="2870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IP</a:t>
              </a:r>
            </a:p>
          </p:txBody>
        </p:sp>
        <p:sp>
          <p:nvSpPr>
            <p:cNvPr id="99343" name="Text Box 20"/>
            <p:cNvSpPr txBox="1">
              <a:spLocks noChangeArrowheads="1"/>
            </p:cNvSpPr>
            <p:nvPr/>
          </p:nvSpPr>
          <p:spPr bwMode="auto">
            <a:xfrm>
              <a:off x="2524" y="3228"/>
              <a:ext cx="165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application  with SSL</a:t>
              </a:r>
            </a:p>
          </p:txBody>
        </p:sp>
      </p:grpSp>
      <p:sp>
        <p:nvSpPr>
          <p:cNvPr id="99333" name="Text Box 21"/>
          <p:cNvSpPr txBox="1">
            <a:spLocks noChangeArrowheads="1"/>
          </p:cNvSpPr>
          <p:nvPr/>
        </p:nvSpPr>
        <p:spPr bwMode="auto">
          <a:xfrm>
            <a:off x="679450" y="4724400"/>
            <a:ext cx="7700963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338138" indent="-3381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</a:rPr>
              <a:t>SSL provides application programming interface (API) to applications</a:t>
            </a:r>
          </a:p>
          <a:p>
            <a:pPr marL="338138" indent="-3381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</a:rPr>
              <a:t>C and Java SSL libraries/classes readily available</a:t>
            </a:r>
          </a:p>
        </p:txBody>
      </p:sp>
      <p:pic>
        <p:nvPicPr>
          <p:cNvPr id="99334" name="Picture 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1031875"/>
            <a:ext cx="3656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40</a:t>
            </a:fld>
            <a:endParaRPr lang="en-US" sz="1200" dirty="0">
              <a:latin typeface="Tahoma" charset="0"/>
            </a:endParaRPr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4753168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288D0-15F0-3406-355A-8B213D2EC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SSL</a:t>
            </a:r>
            <a:r>
              <a:rPr lang="ko-KR" altLang="en-US" dirty="0"/>
              <a:t> </a:t>
            </a:r>
            <a:r>
              <a:rPr lang="en-US" altLang="ko-KR" dirty="0"/>
              <a:t>(Secure</a:t>
            </a:r>
            <a:r>
              <a:rPr lang="ko-KR" altLang="en-US" dirty="0"/>
              <a:t> </a:t>
            </a:r>
            <a:r>
              <a:rPr lang="en-US" altLang="ko-KR" dirty="0"/>
              <a:t>socket</a:t>
            </a:r>
            <a:r>
              <a:rPr lang="ko-KR" altLang="en-US" dirty="0"/>
              <a:t> </a:t>
            </a:r>
            <a:r>
              <a:rPr lang="en-US" altLang="ko-KR" dirty="0"/>
              <a:t>layer)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721294-E201-EF0C-CC5D-81E23D7FF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메시지 전송 보안을 위한 표준 네트워크 계층</a:t>
            </a:r>
            <a:r>
              <a:rPr lang="en-US" altLang="ko-KR" dirty="0"/>
              <a:t>(</a:t>
            </a:r>
            <a:r>
              <a:rPr lang="ko-KR" altLang="en-US" dirty="0"/>
              <a:t>프로토콜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응용 계층의 데이터가 전송 계층으로 내려가지 전에 </a:t>
            </a:r>
            <a:r>
              <a:rPr lang="en-US" altLang="ko-KR" dirty="0"/>
              <a:t>SSL</a:t>
            </a:r>
            <a:r>
              <a:rPr lang="ko-KR" altLang="en-US" dirty="0"/>
              <a:t>을 통해 데이터가 암호화 됨</a:t>
            </a:r>
            <a:endParaRPr lang="en-US" altLang="ko-KR" dirty="0"/>
          </a:p>
          <a:p>
            <a:r>
              <a:rPr lang="en-US" altLang="ko-KR" dirty="0"/>
              <a:t>SSL</a:t>
            </a:r>
            <a:r>
              <a:rPr lang="ko-KR" altLang="en-US" dirty="0"/>
              <a:t>의 장점</a:t>
            </a:r>
            <a:endParaRPr lang="en-US" altLang="ko-KR" dirty="0"/>
          </a:p>
          <a:p>
            <a:pPr lvl="1"/>
            <a:r>
              <a:rPr lang="ko-KR" altLang="en-US" dirty="0"/>
              <a:t>기밀성</a:t>
            </a:r>
            <a:r>
              <a:rPr lang="en-US" altLang="ko-KR" dirty="0"/>
              <a:t>(</a:t>
            </a:r>
            <a:r>
              <a:rPr lang="ko-KR" altLang="en-US" dirty="0"/>
              <a:t>암호화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무결성 보장</a:t>
            </a:r>
            <a:endParaRPr lang="en-US" altLang="ko-KR" dirty="0"/>
          </a:p>
          <a:p>
            <a:pPr lvl="1"/>
            <a:r>
              <a:rPr lang="ko-KR" altLang="en-US" dirty="0"/>
              <a:t>서버 인증</a:t>
            </a:r>
            <a:endParaRPr lang="en-US" altLang="ko-KR" dirty="0"/>
          </a:p>
          <a:p>
            <a:r>
              <a:rPr lang="en-US" altLang="ko-KR" dirty="0"/>
              <a:t>HTTPS = HTTP + SSL</a:t>
            </a:r>
          </a:p>
          <a:p>
            <a:r>
              <a:rPr lang="en-US" altLang="ko-KR" dirty="0"/>
              <a:t>SSL = TLS  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9324C1-018D-D03D-502A-4079DDA835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728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7" name="Picture 1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03187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 SSL: a simple secure channel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handshake: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Alice and Bob use their certificates, private keys to authenticate each other and exchange shared secret</a:t>
            </a:r>
          </a:p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key derivation</a:t>
            </a:r>
            <a:r>
              <a:rPr lang="en-US" i="1" dirty="0">
                <a:solidFill>
                  <a:srgbClr val="FF0000"/>
                </a:solidFill>
                <a:latin typeface="Gill Sans MT" charset="0"/>
              </a:rPr>
              <a:t>:</a:t>
            </a:r>
            <a:r>
              <a:rPr lang="en-US" dirty="0">
                <a:latin typeface="Gill Sans MT" charset="0"/>
              </a:rPr>
              <a:t> Alice and Bob use shared secret to derive set of keys</a:t>
            </a:r>
          </a:p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data transfer: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data to be transferred is broken up into series of records</a:t>
            </a:r>
          </a:p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connection closure</a:t>
            </a:r>
            <a:r>
              <a:rPr lang="en-US" i="1" dirty="0">
                <a:solidFill>
                  <a:srgbClr val="FF0000"/>
                </a:solidFill>
                <a:latin typeface="Gill Sans MT" charset="0"/>
              </a:rPr>
              <a:t>:</a:t>
            </a:r>
            <a:r>
              <a:rPr lang="en-US" dirty="0">
                <a:latin typeface="Gill Sans MT" charset="0"/>
              </a:rPr>
              <a:t> special messages to securely close connection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42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4030630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solidFill>
                  <a:srgbClr val="2D2DB9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8.6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118788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0382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374602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228600"/>
            <a:ext cx="8470900" cy="1143000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What is network-layer confidentiality ?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06525"/>
            <a:ext cx="8040687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between two network entities:</a:t>
            </a:r>
          </a:p>
          <a:p>
            <a:r>
              <a:rPr lang="ko-KR" altLang="en-US" dirty="0">
                <a:solidFill>
                  <a:schemeClr val="accent2"/>
                </a:solidFill>
                <a:latin typeface="Gill Sans MT" charset="0"/>
              </a:rPr>
              <a:t>네트워크 여러 계층 패킷을 암호화</a:t>
            </a:r>
            <a:endParaRPr lang="en-US" dirty="0">
              <a:solidFill>
                <a:schemeClr val="accent2"/>
              </a:solidFill>
              <a:latin typeface="Gill Sans MT" charset="0"/>
            </a:endParaRPr>
          </a:p>
          <a:p>
            <a:r>
              <a:rPr lang="en-US" dirty="0">
                <a:latin typeface="Gill Sans MT" charset="0"/>
              </a:rPr>
              <a:t>sending entity encrypts datagram payload</a:t>
            </a:r>
          </a:p>
          <a:p>
            <a:r>
              <a:rPr lang="en-US" dirty="0">
                <a:latin typeface="Gill Sans MT" charset="0"/>
              </a:rPr>
              <a:t>payload could be:</a:t>
            </a:r>
          </a:p>
          <a:p>
            <a:pPr lvl="1"/>
            <a:r>
              <a:rPr lang="en-US" dirty="0">
                <a:latin typeface="Gill Sans MT" charset="0"/>
              </a:rPr>
              <a:t>TCP or UDP segment, ICMP message, OSPF message ….</a:t>
            </a:r>
          </a:p>
          <a:p>
            <a:r>
              <a:rPr lang="en-US" dirty="0">
                <a:latin typeface="Gill Sans MT" charset="0"/>
              </a:rPr>
              <a:t>all data sent from one entity to other would be hidden:</a:t>
            </a:r>
          </a:p>
          <a:p>
            <a:pPr lvl="1"/>
            <a:r>
              <a:rPr lang="en-US" dirty="0">
                <a:latin typeface="Gill Sans MT" charset="0"/>
              </a:rPr>
              <a:t>web pages, e-mail, P2P file transfers, TCP SYN packets …</a:t>
            </a:r>
          </a:p>
          <a:p>
            <a:r>
              <a:rPr lang="ja-JP" altLang="en-US" dirty="0">
                <a:solidFill>
                  <a:srgbClr val="C00000"/>
                </a:solidFill>
                <a:latin typeface="Gill Sans MT" charset="0"/>
              </a:rPr>
              <a:t>“</a:t>
            </a:r>
            <a:r>
              <a:rPr lang="en-US" altLang="ja-JP" dirty="0">
                <a:solidFill>
                  <a:srgbClr val="C00000"/>
                </a:solidFill>
                <a:latin typeface="Gill Sans MT" charset="0"/>
              </a:rPr>
              <a:t>blanket coverage</a:t>
            </a:r>
            <a:r>
              <a:rPr lang="ja-JP" altLang="en-US" dirty="0">
                <a:solidFill>
                  <a:srgbClr val="C00000"/>
                </a:solidFill>
                <a:latin typeface="Gill Sans MT" charset="0"/>
              </a:rPr>
              <a:t>” </a:t>
            </a:r>
            <a:r>
              <a:rPr lang="en-US" altLang="ja-JP" dirty="0">
                <a:solidFill>
                  <a:srgbClr val="C00000"/>
                </a:solidFill>
                <a:latin typeface="Gill Sans MT" charset="0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Gill Sans MT" charset="0"/>
              </a:rPr>
              <a:t>모든 정보를 암호화</a:t>
            </a:r>
            <a:endParaRPr lang="en-US" dirty="0">
              <a:solidFill>
                <a:srgbClr val="C00000"/>
              </a:solidFill>
              <a:latin typeface="Gill Sans MT" charset="0"/>
            </a:endParaRPr>
          </a:p>
        </p:txBody>
      </p:sp>
      <p:pic>
        <p:nvPicPr>
          <p:cNvPr id="120836" name="Picture 6" descr="underline_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023938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40418095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7" name="Picture 1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80327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Virtual Private Networks (VPNs)</a:t>
            </a:r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105775" cy="52578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motivation:</a:t>
            </a:r>
          </a:p>
          <a:p>
            <a:pPr marL="277813" indent="-277813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institutions often want private networks for security. </a:t>
            </a:r>
          </a:p>
          <a:p>
            <a:pPr marL="579438" lvl="2" indent="-179388"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costly: separate routers, links, DNS infrastructure.</a:t>
            </a:r>
          </a:p>
          <a:p>
            <a:pPr marL="277813" indent="-277813">
              <a:lnSpc>
                <a:spcPct val="90000"/>
              </a:lnSpc>
            </a:pPr>
            <a:r>
              <a:rPr lang="en-US" altLang="zh-CN" dirty="0">
                <a:latin typeface="Gill Sans MT" charset="0"/>
                <a:ea typeface="SimSun" charset="0"/>
                <a:cs typeface="SimSun" charset="0"/>
              </a:rPr>
              <a:t>VPN: institution’s inter-office traffic is sent over public Internet instead </a:t>
            </a:r>
          </a:p>
          <a:p>
            <a:pPr marL="695325" lvl="1" indent="-238125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encrypted before entering public Internet</a:t>
            </a:r>
          </a:p>
          <a:p>
            <a:pPr marL="695325" lvl="1" indent="-238125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logically separate from other traffic</a:t>
            </a:r>
          </a:p>
          <a:p>
            <a:pPr marL="295275" indent="-238125">
              <a:lnSpc>
                <a:spcPct val="90000"/>
              </a:lnSpc>
            </a:pPr>
            <a:r>
              <a:rPr lang="ko-KR" altLang="en-US" dirty="0">
                <a:latin typeface="Gill Sans MT" charset="0"/>
              </a:rPr>
              <a:t>사설 네트워크 </a:t>
            </a:r>
            <a:r>
              <a:rPr lang="en-US" altLang="ko-KR" dirty="0">
                <a:latin typeface="Gill Sans MT" charset="0"/>
              </a:rPr>
              <a:t>vs. </a:t>
            </a:r>
            <a:r>
              <a:rPr lang="ko-KR" altLang="en-US" dirty="0">
                <a:latin typeface="Gill Sans MT" charset="0"/>
              </a:rPr>
              <a:t>가상 사설 네트워크</a:t>
            </a:r>
            <a:endParaRPr lang="en-US" dirty="0">
              <a:latin typeface="Gill Sans MT" charset="0"/>
            </a:endParaRPr>
          </a:p>
          <a:p>
            <a:pPr marL="295275" indent="-238125">
              <a:lnSpc>
                <a:spcPct val="90000"/>
              </a:lnSpc>
            </a:pPr>
            <a:r>
              <a:rPr lang="ko-KR" altLang="en-US" dirty="0">
                <a:latin typeface="Gill Sans MT" charset="0"/>
              </a:rPr>
              <a:t>가상 사설 네트워크에서 많이 사용</a:t>
            </a:r>
            <a:endParaRPr lang="en-US" altLang="ko-KR" dirty="0">
              <a:latin typeface="Gill Sans MT" charset="0"/>
            </a:endParaRPr>
          </a:p>
          <a:p>
            <a:pPr marL="57150" indent="0">
              <a:lnSpc>
                <a:spcPct val="90000"/>
              </a:lnSpc>
              <a:buNone/>
            </a:pPr>
            <a:r>
              <a:rPr lang="en-US" dirty="0">
                <a:latin typeface="Gill Sans MT" charset="0"/>
              </a:rPr>
              <a:t>  [</a:t>
            </a:r>
            <a:r>
              <a:rPr lang="ko-KR" altLang="en-US" dirty="0">
                <a:latin typeface="Gill Sans MT" charset="0"/>
              </a:rPr>
              <a:t>같은 조직</a:t>
            </a:r>
            <a:r>
              <a:rPr lang="en-US" altLang="ko-KR" dirty="0">
                <a:latin typeface="Gill Sans MT" charset="0"/>
              </a:rPr>
              <a:t>, </a:t>
            </a:r>
            <a:r>
              <a:rPr lang="ko-KR" altLang="en-US" dirty="0">
                <a:latin typeface="Gill Sans MT" charset="0"/>
              </a:rPr>
              <a:t>같은 네트워크 내에서 보안조치</a:t>
            </a:r>
            <a:r>
              <a:rPr lang="en-US" altLang="ko-KR" dirty="0">
                <a:latin typeface="Gill Sans MT" charset="0"/>
              </a:rPr>
              <a:t>]</a:t>
            </a:r>
          </a:p>
          <a:p>
            <a:pPr marL="57150" indent="0">
              <a:lnSpc>
                <a:spcPct val="90000"/>
              </a:lnSpc>
              <a:buNone/>
            </a:pPr>
            <a:r>
              <a:rPr lang="en-US" altLang="ko-KR" dirty="0">
                <a:latin typeface="Gill Sans MT" charset="0"/>
              </a:rPr>
              <a:t>   </a:t>
            </a:r>
            <a:r>
              <a:rPr lang="ko-KR" altLang="en-US" dirty="0">
                <a:latin typeface="Gill Sans MT" charset="0"/>
              </a:rPr>
              <a:t>정부 기관</a:t>
            </a:r>
            <a:r>
              <a:rPr lang="en-US" altLang="ko-KR" dirty="0">
                <a:latin typeface="Gill Sans MT" charset="0"/>
              </a:rPr>
              <a:t>, </a:t>
            </a:r>
            <a:r>
              <a:rPr lang="ko-KR" altLang="en-US" dirty="0">
                <a:latin typeface="Gill Sans MT" charset="0"/>
              </a:rPr>
              <a:t>군기관</a:t>
            </a:r>
            <a:r>
              <a:rPr lang="en-US" altLang="ko-KR" dirty="0">
                <a:latin typeface="Gill Sans MT" charset="0"/>
              </a:rPr>
              <a:t>, </a:t>
            </a:r>
            <a:r>
              <a:rPr lang="ko-KR" altLang="en-US" dirty="0">
                <a:latin typeface="Gill Sans MT" charset="0"/>
              </a:rPr>
              <a:t>회사내 특수 부서</a:t>
            </a:r>
            <a:endParaRPr lang="en-US" altLang="ko-KR" dirty="0">
              <a:latin typeface="Gill Sans MT" charset="0"/>
            </a:endParaRPr>
          </a:p>
          <a:p>
            <a:pPr marL="514350" indent="-457200">
              <a:lnSpc>
                <a:spcPct val="90000"/>
              </a:lnSpc>
            </a:pPr>
            <a:r>
              <a:rPr lang="ko-KR" altLang="en-US" dirty="0">
                <a:latin typeface="Gill Sans MT" charset="0"/>
              </a:rPr>
              <a:t>공개된 네트워크</a:t>
            </a:r>
            <a:r>
              <a:rPr lang="en-US" altLang="ko-KR" dirty="0">
                <a:latin typeface="Gill Sans MT" charset="0"/>
              </a:rPr>
              <a:t>(internet)</a:t>
            </a:r>
            <a:r>
              <a:rPr lang="ko-KR" altLang="en-US" dirty="0">
                <a:latin typeface="Gill Sans MT" charset="0"/>
              </a:rPr>
              <a:t>상에서 자신만의 네트워크를 가상적으로 구축함</a:t>
            </a:r>
            <a:endParaRPr lang="en-US" altLang="ko-KR" dirty="0">
              <a:latin typeface="Gill Sans MT" charset="0"/>
            </a:endParaRPr>
          </a:p>
          <a:p>
            <a:pPr marL="57150" indent="0">
              <a:lnSpc>
                <a:spcPct val="90000"/>
              </a:lnSpc>
              <a:buNone/>
            </a:pPr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45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6049166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Line 3"/>
          <p:cNvSpPr>
            <a:spLocks noChangeShapeType="1"/>
          </p:cNvSpPr>
          <p:nvPr/>
        </p:nvSpPr>
        <p:spPr bwMode="auto">
          <a:xfrm>
            <a:off x="4203700" y="1725613"/>
            <a:ext cx="3230563" cy="598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3" name="Line 36"/>
          <p:cNvSpPr>
            <a:spLocks noChangeShapeType="1"/>
          </p:cNvSpPr>
          <p:nvPr/>
        </p:nvSpPr>
        <p:spPr bwMode="auto">
          <a:xfrm flipH="1">
            <a:off x="1689100" y="1649413"/>
            <a:ext cx="457200" cy="2460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4" name="Line 37"/>
          <p:cNvSpPr>
            <a:spLocks noChangeShapeType="1"/>
          </p:cNvSpPr>
          <p:nvPr/>
        </p:nvSpPr>
        <p:spPr bwMode="auto">
          <a:xfrm>
            <a:off x="3898900" y="1954213"/>
            <a:ext cx="10668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5" name="Line 48"/>
          <p:cNvSpPr>
            <a:spLocks noChangeShapeType="1"/>
          </p:cNvSpPr>
          <p:nvPr/>
        </p:nvSpPr>
        <p:spPr bwMode="auto">
          <a:xfrm flipV="1">
            <a:off x="850900" y="4443413"/>
            <a:ext cx="665163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6" name="Line 49"/>
          <p:cNvSpPr>
            <a:spLocks noChangeShapeType="1"/>
          </p:cNvSpPr>
          <p:nvPr/>
        </p:nvSpPr>
        <p:spPr bwMode="auto">
          <a:xfrm flipH="1" flipV="1">
            <a:off x="1689100" y="4529138"/>
            <a:ext cx="76200" cy="1158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7" name="Line 51"/>
          <p:cNvSpPr>
            <a:spLocks noChangeShapeType="1"/>
          </p:cNvSpPr>
          <p:nvPr/>
        </p:nvSpPr>
        <p:spPr bwMode="auto">
          <a:xfrm>
            <a:off x="1914525" y="4389438"/>
            <a:ext cx="765175" cy="129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8" name="Line 62"/>
          <p:cNvSpPr>
            <a:spLocks noChangeShapeType="1"/>
          </p:cNvSpPr>
          <p:nvPr/>
        </p:nvSpPr>
        <p:spPr bwMode="auto">
          <a:xfrm>
            <a:off x="4965700" y="4164013"/>
            <a:ext cx="304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9" name="Line 63"/>
          <p:cNvSpPr>
            <a:spLocks noChangeShapeType="1"/>
          </p:cNvSpPr>
          <p:nvPr/>
        </p:nvSpPr>
        <p:spPr bwMode="auto">
          <a:xfrm>
            <a:off x="5270500" y="4087813"/>
            <a:ext cx="1219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22890" name="Group 64"/>
          <p:cNvGrpSpPr>
            <a:grpSpLocks/>
          </p:cNvGrpSpPr>
          <p:nvPr/>
        </p:nvGrpSpPr>
        <p:grpSpPr bwMode="auto">
          <a:xfrm rot="614183">
            <a:off x="5129213" y="1579563"/>
            <a:ext cx="1828800" cy="425450"/>
            <a:chOff x="3792" y="1056"/>
            <a:chExt cx="1152" cy="192"/>
          </a:xfrm>
        </p:grpSpPr>
        <p:sp>
          <p:nvSpPr>
            <p:cNvPr id="123011" name="Rectangle 65"/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12" name="Rectangle 66"/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IPsec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13" name="Rectangle 67"/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Secure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grpSp>
        <p:nvGrpSpPr>
          <p:cNvPr id="122891" name="Group 68"/>
          <p:cNvGrpSpPr>
            <a:grpSpLocks/>
          </p:cNvGrpSpPr>
          <p:nvPr/>
        </p:nvGrpSpPr>
        <p:grpSpPr bwMode="auto">
          <a:xfrm rot="-4660239">
            <a:off x="691357" y="2837656"/>
            <a:ext cx="1828800" cy="385763"/>
            <a:chOff x="3792" y="1056"/>
            <a:chExt cx="1152" cy="192"/>
          </a:xfrm>
        </p:grpSpPr>
        <p:sp>
          <p:nvSpPr>
            <p:cNvPr id="123008" name="Rectangle 69"/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9" name="Rectangle 70"/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IPsec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10" name="Rectangle 71"/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Secure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grpSp>
        <p:nvGrpSpPr>
          <p:cNvPr id="122892" name="Group 72"/>
          <p:cNvGrpSpPr>
            <a:grpSpLocks/>
          </p:cNvGrpSpPr>
          <p:nvPr/>
        </p:nvGrpSpPr>
        <p:grpSpPr bwMode="auto">
          <a:xfrm rot="3745751">
            <a:off x="3876675" y="2844800"/>
            <a:ext cx="1828800" cy="406400"/>
            <a:chOff x="3792" y="1056"/>
            <a:chExt cx="1152" cy="192"/>
          </a:xfrm>
        </p:grpSpPr>
        <p:sp>
          <p:nvSpPr>
            <p:cNvPr id="123005" name="Rectangle 73"/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6" name="Rectangle 74"/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IPsec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7" name="Rectangle 75"/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Secure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grpSp>
        <p:nvGrpSpPr>
          <p:cNvPr id="122893" name="Group 76"/>
          <p:cNvGrpSpPr>
            <a:grpSpLocks/>
          </p:cNvGrpSpPr>
          <p:nvPr/>
        </p:nvGrpSpPr>
        <p:grpSpPr bwMode="auto">
          <a:xfrm rot="-3587012">
            <a:off x="252413" y="4467225"/>
            <a:ext cx="1295400" cy="361950"/>
            <a:chOff x="4320" y="1728"/>
            <a:chExt cx="816" cy="192"/>
          </a:xfrm>
        </p:grpSpPr>
        <p:sp>
          <p:nvSpPr>
            <p:cNvPr id="123003" name="Rectangle 77"/>
            <p:cNvSpPr>
              <a:spLocks noChangeArrowheads="1"/>
            </p:cNvSpPr>
            <p:nvPr/>
          </p:nvSpPr>
          <p:spPr bwMode="auto">
            <a:xfrm>
              <a:off x="4320" y="1728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4" name="Rectangle 78"/>
            <p:cNvSpPr>
              <a:spLocks noChangeArrowheads="1"/>
            </p:cNvSpPr>
            <p:nvPr/>
          </p:nvSpPr>
          <p:spPr bwMode="auto">
            <a:xfrm>
              <a:off x="4656" y="1728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grpSp>
        <p:nvGrpSpPr>
          <p:cNvPr id="122894" name="Group 79"/>
          <p:cNvGrpSpPr>
            <a:grpSpLocks/>
          </p:cNvGrpSpPr>
          <p:nvPr/>
        </p:nvGrpSpPr>
        <p:grpSpPr bwMode="auto">
          <a:xfrm rot="3125522">
            <a:off x="5576888" y="4502150"/>
            <a:ext cx="1295400" cy="406400"/>
            <a:chOff x="4320" y="1728"/>
            <a:chExt cx="816" cy="192"/>
          </a:xfrm>
        </p:grpSpPr>
        <p:sp>
          <p:nvSpPr>
            <p:cNvPr id="123001" name="Rectangle 80"/>
            <p:cNvSpPr>
              <a:spLocks noChangeArrowheads="1"/>
            </p:cNvSpPr>
            <p:nvPr/>
          </p:nvSpPr>
          <p:spPr bwMode="auto">
            <a:xfrm>
              <a:off x="4320" y="1728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2" name="Rectangle 81"/>
            <p:cNvSpPr>
              <a:spLocks noChangeArrowheads="1"/>
            </p:cNvSpPr>
            <p:nvPr/>
          </p:nvSpPr>
          <p:spPr bwMode="auto">
            <a:xfrm>
              <a:off x="4656" y="1728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sp>
        <p:nvSpPr>
          <p:cNvPr id="122895" name="Text Box 82"/>
          <p:cNvSpPr txBox="1">
            <a:spLocks noChangeArrowheads="1"/>
          </p:cNvSpPr>
          <p:nvPr/>
        </p:nvSpPr>
        <p:spPr bwMode="auto">
          <a:xfrm>
            <a:off x="1003300" y="6297613"/>
            <a:ext cx="1544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headquarters</a:t>
            </a:r>
          </a:p>
        </p:txBody>
      </p:sp>
      <p:sp>
        <p:nvSpPr>
          <p:cNvPr id="122896" name="Text Box 83"/>
          <p:cNvSpPr txBox="1">
            <a:spLocks noChangeArrowheads="1"/>
          </p:cNvSpPr>
          <p:nvPr/>
        </p:nvSpPr>
        <p:spPr bwMode="auto">
          <a:xfrm>
            <a:off x="5102225" y="6034088"/>
            <a:ext cx="15251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branch office</a:t>
            </a:r>
          </a:p>
        </p:txBody>
      </p:sp>
      <p:sp>
        <p:nvSpPr>
          <p:cNvPr id="122897" name="Text Box 84"/>
          <p:cNvSpPr txBox="1">
            <a:spLocks noChangeArrowheads="1"/>
          </p:cNvSpPr>
          <p:nvPr/>
        </p:nvSpPr>
        <p:spPr bwMode="auto">
          <a:xfrm>
            <a:off x="7177088" y="2601913"/>
            <a:ext cx="1419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salesperson</a:t>
            </a:r>
            <a:br>
              <a:rPr lang="en-US" sz="1800" dirty="0">
                <a:latin typeface="Arial" charset="0"/>
                <a:cs typeface="Arial" charset="0"/>
              </a:rPr>
            </a:br>
            <a:r>
              <a:rPr lang="en-US" sz="1800" dirty="0">
                <a:latin typeface="Arial" charset="0"/>
                <a:cs typeface="Arial" charset="0"/>
              </a:rPr>
              <a:t>in hotel</a:t>
            </a:r>
          </a:p>
        </p:txBody>
      </p:sp>
      <p:sp>
        <p:nvSpPr>
          <p:cNvPr id="122898" name="Text Box 104"/>
          <p:cNvSpPr txBox="1">
            <a:spLocks noChangeArrowheads="1"/>
          </p:cNvSpPr>
          <p:nvPr/>
        </p:nvSpPr>
        <p:spPr bwMode="auto">
          <a:xfrm>
            <a:off x="7329488" y="1373188"/>
            <a:ext cx="10572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laptop </a:t>
            </a:r>
          </a:p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w/ IPsec</a:t>
            </a:r>
          </a:p>
        </p:txBody>
      </p:sp>
      <p:sp>
        <p:nvSpPr>
          <p:cNvPr id="122899" name="Text Box 105"/>
          <p:cNvSpPr txBox="1">
            <a:spLocks noChangeArrowheads="1"/>
          </p:cNvSpPr>
          <p:nvPr/>
        </p:nvSpPr>
        <p:spPr bwMode="auto">
          <a:xfrm>
            <a:off x="1816100" y="3497263"/>
            <a:ext cx="17367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router w/</a:t>
            </a:r>
          </a:p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IPv4 and IPsec</a:t>
            </a:r>
          </a:p>
        </p:txBody>
      </p:sp>
      <p:grpSp>
        <p:nvGrpSpPr>
          <p:cNvPr id="122900" name="Group 542"/>
          <p:cNvGrpSpPr>
            <a:grpSpLocks/>
          </p:cNvGrpSpPr>
          <p:nvPr/>
        </p:nvGrpSpPr>
        <p:grpSpPr bwMode="auto">
          <a:xfrm>
            <a:off x="1236663" y="5454650"/>
            <a:ext cx="762000" cy="779463"/>
            <a:chOff x="-44" y="1473"/>
            <a:chExt cx="981" cy="1105"/>
          </a:xfrm>
        </p:grpSpPr>
        <p:pic>
          <p:nvPicPr>
            <p:cNvPr id="122999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00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2901" name="Group 542"/>
          <p:cNvGrpSpPr>
            <a:grpSpLocks/>
          </p:cNvGrpSpPr>
          <p:nvPr/>
        </p:nvGrpSpPr>
        <p:grpSpPr bwMode="auto">
          <a:xfrm>
            <a:off x="2089150" y="5467350"/>
            <a:ext cx="760413" cy="777875"/>
            <a:chOff x="-44" y="1473"/>
            <a:chExt cx="981" cy="1105"/>
          </a:xfrm>
        </p:grpSpPr>
        <p:pic>
          <p:nvPicPr>
            <p:cNvPr id="122997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98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2902" name="Group 542"/>
          <p:cNvGrpSpPr>
            <a:grpSpLocks/>
          </p:cNvGrpSpPr>
          <p:nvPr/>
        </p:nvGrpSpPr>
        <p:grpSpPr bwMode="auto">
          <a:xfrm>
            <a:off x="5962650" y="5372100"/>
            <a:ext cx="762000" cy="779463"/>
            <a:chOff x="-44" y="1473"/>
            <a:chExt cx="981" cy="1105"/>
          </a:xfrm>
        </p:grpSpPr>
        <p:pic>
          <p:nvPicPr>
            <p:cNvPr id="12299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9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2903" name="Group 249"/>
          <p:cNvGrpSpPr>
            <a:grpSpLocks/>
          </p:cNvGrpSpPr>
          <p:nvPr/>
        </p:nvGrpSpPr>
        <p:grpSpPr bwMode="auto">
          <a:xfrm>
            <a:off x="5087938" y="5110163"/>
            <a:ext cx="400050" cy="819150"/>
            <a:chOff x="4140" y="429"/>
            <a:chExt cx="1425" cy="2396"/>
          </a:xfrm>
        </p:grpSpPr>
        <p:sp>
          <p:nvSpPr>
            <p:cNvPr id="122963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01" name="Rectangle 251"/>
            <p:cNvSpPr>
              <a:spLocks noChangeArrowheads="1"/>
            </p:cNvSpPr>
            <p:nvPr/>
          </p:nvSpPr>
          <p:spPr bwMode="auto">
            <a:xfrm>
              <a:off x="4208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65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66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04" name="Rectangle 254"/>
            <p:cNvSpPr>
              <a:spLocks noChangeArrowheads="1"/>
            </p:cNvSpPr>
            <p:nvPr/>
          </p:nvSpPr>
          <p:spPr bwMode="auto">
            <a:xfrm>
              <a:off x="4214" y="694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68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6130" name="AutoShape 25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0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131" name="AutoShape 257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106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70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6128" name="AutoShape 260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7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129" name="AutoShape 261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108" name="Rectangle 262"/>
            <p:cNvSpPr>
              <a:spLocks noChangeArrowheads="1"/>
            </p:cNvSpPr>
            <p:nvPr/>
          </p:nvSpPr>
          <p:spPr bwMode="auto">
            <a:xfrm>
              <a:off x="4219" y="1358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09" name="Rectangle 263"/>
            <p:cNvSpPr>
              <a:spLocks noChangeArrowheads="1"/>
            </p:cNvSpPr>
            <p:nvPr/>
          </p:nvSpPr>
          <p:spPr bwMode="auto">
            <a:xfrm>
              <a:off x="4230" y="1655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73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6126" name="AutoShape 265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6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127" name="AutoShape 266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22974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22975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6124" name="AutoShape 269"/>
              <p:cNvSpPr>
                <a:spLocks noChangeArrowheads="1"/>
              </p:cNvSpPr>
              <p:nvPr/>
            </p:nvSpPr>
            <p:spPr bwMode="auto">
              <a:xfrm>
                <a:off x="615" y="2566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125" name="AutoShape 270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113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77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78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16" name="Oval 274"/>
            <p:cNvSpPr>
              <a:spLocks noChangeArrowheads="1"/>
            </p:cNvSpPr>
            <p:nvPr/>
          </p:nvSpPr>
          <p:spPr bwMode="auto">
            <a:xfrm>
              <a:off x="5520" y="2611"/>
              <a:ext cx="45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80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18" name="AutoShape 276"/>
            <p:cNvSpPr>
              <a:spLocks noChangeArrowheads="1"/>
            </p:cNvSpPr>
            <p:nvPr/>
          </p:nvSpPr>
          <p:spPr bwMode="auto">
            <a:xfrm>
              <a:off x="4140" y="2676"/>
              <a:ext cx="1199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19" name="AutoShape 277"/>
            <p:cNvSpPr>
              <a:spLocks noChangeArrowheads="1"/>
            </p:cNvSpPr>
            <p:nvPr/>
          </p:nvSpPr>
          <p:spPr bwMode="auto">
            <a:xfrm>
              <a:off x="4208" y="2709"/>
              <a:ext cx="1069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20" name="Oval 278"/>
            <p:cNvSpPr>
              <a:spLocks noChangeArrowheads="1"/>
            </p:cNvSpPr>
            <p:nvPr/>
          </p:nvSpPr>
          <p:spPr bwMode="auto">
            <a:xfrm>
              <a:off x="4310" y="2384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21" name="Oval 279"/>
            <p:cNvSpPr>
              <a:spLocks noChangeArrowheads="1"/>
            </p:cNvSpPr>
            <p:nvPr/>
          </p:nvSpPr>
          <p:spPr bwMode="auto">
            <a:xfrm>
              <a:off x="4485" y="2384"/>
              <a:ext cx="158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86122" name="Oval 280"/>
            <p:cNvSpPr>
              <a:spLocks noChangeArrowheads="1"/>
            </p:cNvSpPr>
            <p:nvPr/>
          </p:nvSpPr>
          <p:spPr bwMode="auto">
            <a:xfrm>
              <a:off x="4660" y="2379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23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22904" name="Group 249"/>
          <p:cNvGrpSpPr>
            <a:grpSpLocks/>
          </p:cNvGrpSpPr>
          <p:nvPr/>
        </p:nvGrpSpPr>
        <p:grpSpPr bwMode="auto">
          <a:xfrm>
            <a:off x="733425" y="5391150"/>
            <a:ext cx="398463" cy="820738"/>
            <a:chOff x="4140" y="429"/>
            <a:chExt cx="1425" cy="2396"/>
          </a:xfrm>
        </p:grpSpPr>
        <p:sp>
          <p:nvSpPr>
            <p:cNvPr id="122931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69" name="Rectangle 251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33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34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72" name="Rectangle 254"/>
            <p:cNvSpPr>
              <a:spLocks noChangeArrowheads="1"/>
            </p:cNvSpPr>
            <p:nvPr/>
          </p:nvSpPr>
          <p:spPr bwMode="auto">
            <a:xfrm>
              <a:off x="4214" y="693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36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6098" name="AutoShape 256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099" name="AutoShape 257"/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694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074" name="Rectangle 258"/>
            <p:cNvSpPr>
              <a:spLocks noChangeArrowheads="1"/>
            </p:cNvSpPr>
            <p:nvPr/>
          </p:nvSpPr>
          <p:spPr bwMode="auto">
            <a:xfrm>
              <a:off x="4225" y="1018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38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6096" name="AutoShape 260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097" name="AutoShape 261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076" name="Rectangle 262"/>
            <p:cNvSpPr>
              <a:spLocks noChangeArrowheads="1"/>
            </p:cNvSpPr>
            <p:nvPr/>
          </p:nvSpPr>
          <p:spPr bwMode="auto">
            <a:xfrm>
              <a:off x="4219" y="1356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77" name="Rectangle 263"/>
            <p:cNvSpPr>
              <a:spLocks noChangeArrowheads="1"/>
            </p:cNvSpPr>
            <p:nvPr/>
          </p:nvSpPr>
          <p:spPr bwMode="auto">
            <a:xfrm>
              <a:off x="4231" y="1657"/>
              <a:ext cx="590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41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6094" name="AutoShape 265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095" name="AutoShape 266"/>
              <p:cNvSpPr>
                <a:spLocks noChangeArrowheads="1"/>
              </p:cNvSpPr>
              <p:nvPr/>
            </p:nvSpPr>
            <p:spPr bwMode="auto">
              <a:xfrm>
                <a:off x="630" y="2587"/>
                <a:ext cx="68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22942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22943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6092" name="AutoShape 269"/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093" name="AutoShape 270"/>
              <p:cNvSpPr>
                <a:spLocks noChangeArrowheads="1"/>
              </p:cNvSpPr>
              <p:nvPr/>
            </p:nvSpPr>
            <p:spPr bwMode="auto">
              <a:xfrm>
                <a:off x="632" y="2583"/>
                <a:ext cx="68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081" name="Rectangle 271"/>
            <p:cNvSpPr>
              <a:spLocks noChangeArrowheads="1"/>
            </p:cNvSpPr>
            <p:nvPr/>
          </p:nvSpPr>
          <p:spPr bwMode="auto">
            <a:xfrm>
              <a:off x="5253" y="429"/>
              <a:ext cx="62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45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46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84" name="Oval 274"/>
            <p:cNvSpPr>
              <a:spLocks noChangeArrowheads="1"/>
            </p:cNvSpPr>
            <p:nvPr/>
          </p:nvSpPr>
          <p:spPr bwMode="auto">
            <a:xfrm>
              <a:off x="5520" y="2612"/>
              <a:ext cx="45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48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86" name="AutoShape 276"/>
            <p:cNvSpPr>
              <a:spLocks noChangeArrowheads="1"/>
            </p:cNvSpPr>
            <p:nvPr/>
          </p:nvSpPr>
          <p:spPr bwMode="auto">
            <a:xfrm>
              <a:off x="4140" y="2677"/>
              <a:ext cx="1198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87" name="AutoShape 277"/>
            <p:cNvSpPr>
              <a:spLocks noChangeArrowheads="1"/>
            </p:cNvSpPr>
            <p:nvPr/>
          </p:nvSpPr>
          <p:spPr bwMode="auto">
            <a:xfrm>
              <a:off x="4208" y="2709"/>
              <a:ext cx="106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88" name="Oval 278"/>
            <p:cNvSpPr>
              <a:spLocks noChangeArrowheads="1"/>
            </p:cNvSpPr>
            <p:nvPr/>
          </p:nvSpPr>
          <p:spPr bwMode="auto">
            <a:xfrm>
              <a:off x="4310" y="2385"/>
              <a:ext cx="153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89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59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86090" name="Oval 280"/>
            <p:cNvSpPr>
              <a:spLocks noChangeArrowheads="1"/>
            </p:cNvSpPr>
            <p:nvPr/>
          </p:nvSpPr>
          <p:spPr bwMode="auto">
            <a:xfrm>
              <a:off x="4662" y="2380"/>
              <a:ext cx="159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91" name="Rectangle 281"/>
            <p:cNvSpPr>
              <a:spLocks noChangeArrowheads="1"/>
            </p:cNvSpPr>
            <p:nvPr/>
          </p:nvSpPr>
          <p:spPr bwMode="auto">
            <a:xfrm>
              <a:off x="5060" y="1833"/>
              <a:ext cx="85" cy="765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22905" name="Group 332"/>
          <p:cNvGrpSpPr>
            <a:grpSpLocks/>
          </p:cNvGrpSpPr>
          <p:nvPr/>
        </p:nvGrpSpPr>
        <p:grpSpPr bwMode="auto">
          <a:xfrm>
            <a:off x="1366838" y="4092575"/>
            <a:ext cx="1146175" cy="473075"/>
            <a:chOff x="2356" y="1300"/>
            <a:chExt cx="555" cy="194"/>
          </a:xfrm>
        </p:grpSpPr>
        <p:sp>
          <p:nvSpPr>
            <p:cNvPr id="122923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2924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2925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22926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2929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2930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6064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65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22906" name="Group 332"/>
          <p:cNvGrpSpPr>
            <a:grpSpLocks/>
          </p:cNvGrpSpPr>
          <p:nvPr/>
        </p:nvGrpSpPr>
        <p:grpSpPr bwMode="auto">
          <a:xfrm>
            <a:off x="4251325" y="3954463"/>
            <a:ext cx="1146175" cy="473075"/>
            <a:chOff x="2356" y="1300"/>
            <a:chExt cx="555" cy="194"/>
          </a:xfrm>
        </p:grpSpPr>
        <p:sp>
          <p:nvSpPr>
            <p:cNvPr id="12291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291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291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22918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2921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2922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6056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57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22907" name="Text Box 105"/>
          <p:cNvSpPr txBox="1">
            <a:spLocks noChangeArrowheads="1"/>
          </p:cNvSpPr>
          <p:nvPr/>
        </p:nvSpPr>
        <p:spPr bwMode="auto">
          <a:xfrm>
            <a:off x="5486400" y="3465513"/>
            <a:ext cx="1736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router w/</a:t>
            </a:r>
          </a:p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IPv4 and IPsec</a:t>
            </a:r>
          </a:p>
        </p:txBody>
      </p:sp>
      <p:grpSp>
        <p:nvGrpSpPr>
          <p:cNvPr id="122908" name="Group 356"/>
          <p:cNvGrpSpPr>
            <a:grpSpLocks/>
          </p:cNvGrpSpPr>
          <p:nvPr/>
        </p:nvGrpSpPr>
        <p:grpSpPr bwMode="auto">
          <a:xfrm>
            <a:off x="7337425" y="1806575"/>
            <a:ext cx="723900" cy="760413"/>
            <a:chOff x="313" y="1497"/>
            <a:chExt cx="1152" cy="1014"/>
          </a:xfrm>
        </p:grpSpPr>
        <p:pic>
          <p:nvPicPr>
            <p:cNvPr id="122913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14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2909" name="Freeform 2"/>
          <p:cNvSpPr>
            <a:spLocks/>
          </p:cNvSpPr>
          <p:nvPr/>
        </p:nvSpPr>
        <p:spPr bwMode="auto">
          <a:xfrm>
            <a:off x="1676400" y="1258888"/>
            <a:ext cx="2819400" cy="1162050"/>
          </a:xfrm>
          <a:custGeom>
            <a:avLst/>
            <a:gdLst>
              <a:gd name="T0" fmla="*/ 2147483647 w 1292"/>
              <a:gd name="T1" fmla="*/ 1715760 h 1255"/>
              <a:gd name="T2" fmla="*/ 819061886 w 1292"/>
              <a:gd name="T3" fmla="*/ 34315198 h 1255"/>
              <a:gd name="T4" fmla="*/ 680963659 w 1292"/>
              <a:gd name="T5" fmla="*/ 114955912 h 1255"/>
              <a:gd name="T6" fmla="*/ 1228592830 w 1292"/>
              <a:gd name="T7" fmla="*/ 181870547 h 1255"/>
              <a:gd name="T8" fmla="*/ 2147483647 w 1292"/>
              <a:gd name="T9" fmla="*/ 190449347 h 1255"/>
              <a:gd name="T10" fmla="*/ 2147483647 w 1292"/>
              <a:gd name="T11" fmla="*/ 247070349 h 1255"/>
              <a:gd name="T12" fmla="*/ 2147483647 w 1292"/>
              <a:gd name="T13" fmla="*/ 271090987 h 1255"/>
              <a:gd name="T14" fmla="*/ 2147483647 w 1292"/>
              <a:gd name="T15" fmla="*/ 223049710 h 1255"/>
              <a:gd name="T16" fmla="*/ 2147483647 w 1292"/>
              <a:gd name="T17" fmla="*/ 96940896 h 1255"/>
              <a:gd name="T18" fmla="*/ 2147483647 w 1292"/>
              <a:gd name="T19" fmla="*/ 47183860 h 1255"/>
              <a:gd name="T20" fmla="*/ 2147483647 w 1292"/>
              <a:gd name="T21" fmla="*/ 25736398 h 1255"/>
              <a:gd name="T22" fmla="*/ 2147483647 w 1292"/>
              <a:gd name="T23" fmla="*/ 1715760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2910" name="Text Box 103"/>
          <p:cNvSpPr txBox="1">
            <a:spLocks noChangeArrowheads="1"/>
          </p:cNvSpPr>
          <p:nvPr/>
        </p:nvSpPr>
        <p:spPr bwMode="auto">
          <a:xfrm>
            <a:off x="2700338" y="1476375"/>
            <a:ext cx="9667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  <a:t>public</a:t>
            </a:r>
            <a:b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  <a:t>Internet</a:t>
            </a:r>
          </a:p>
        </p:txBody>
      </p:sp>
      <p:sp>
        <p:nvSpPr>
          <p:cNvPr id="122911" name="Rectangle 2"/>
          <p:cNvSpPr txBox="1">
            <a:spLocks noChangeArrowheads="1"/>
          </p:cNvSpPr>
          <p:nvPr/>
        </p:nvSpPr>
        <p:spPr bwMode="auto">
          <a:xfrm>
            <a:off x="458788" y="236538"/>
            <a:ext cx="7772400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4000" dirty="0">
                <a:solidFill>
                  <a:srgbClr val="000099"/>
                </a:solidFill>
                <a:latin typeface="Gill Sans MT" charset="0"/>
              </a:rPr>
              <a:t>Virtual Private Networks (VPNs)</a:t>
            </a:r>
          </a:p>
        </p:txBody>
      </p:sp>
      <p:pic>
        <p:nvPicPr>
          <p:cNvPr id="122912" name="Picture 17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82391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>
                <a:latin typeface="Tahoma" charset="0"/>
              </a:rPr>
              <a:pPr/>
              <a:t>46</a:t>
            </a:fld>
            <a:endParaRPr lang="en-US" sz="1200" dirty="0">
              <a:latin typeface="Tahoma" charset="0"/>
            </a:endParaRPr>
          </a:p>
        </p:txBody>
      </p:sp>
      <p:sp>
        <p:nvSpPr>
          <p:cNvPr id="13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31561" y="6508279"/>
            <a:ext cx="721408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3578073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services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data integrity</a:t>
            </a:r>
          </a:p>
          <a:p>
            <a:r>
              <a:rPr lang="en-US" dirty="0">
                <a:latin typeface="Gill Sans MT" charset="0"/>
              </a:rPr>
              <a:t>origin authentication</a:t>
            </a:r>
          </a:p>
          <a:p>
            <a:r>
              <a:rPr lang="en-US" dirty="0">
                <a:latin typeface="Gill Sans MT" charset="0"/>
              </a:rPr>
              <a:t>replay attack prevention</a:t>
            </a:r>
          </a:p>
          <a:p>
            <a:r>
              <a:rPr lang="en-US" dirty="0">
                <a:latin typeface="Gill Sans MT" charset="0"/>
              </a:rPr>
              <a:t>confidentiality </a:t>
            </a:r>
          </a:p>
          <a:p>
            <a:endParaRPr lang="en-US" dirty="0">
              <a:latin typeface="Gill Sans MT" charset="0"/>
            </a:endParaRPr>
          </a:p>
          <a:p>
            <a:r>
              <a:rPr lang="en-US" dirty="0">
                <a:latin typeface="Gill Sans MT" charset="0"/>
              </a:rPr>
              <a:t>two protocols providing different service models:</a:t>
            </a:r>
          </a:p>
          <a:p>
            <a:pPr lvl="1"/>
            <a:r>
              <a:rPr lang="en-US" dirty="0">
                <a:latin typeface="Gill Sans MT" charset="0"/>
              </a:rPr>
              <a:t>AH</a:t>
            </a:r>
          </a:p>
          <a:p>
            <a:pPr lvl="1"/>
            <a:r>
              <a:rPr lang="en-US" dirty="0">
                <a:latin typeface="Gill Sans MT" charset="0"/>
              </a:rPr>
              <a:t>ESP</a:t>
            </a: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pic>
        <p:nvPicPr>
          <p:cNvPr id="123908" name="Picture 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52513"/>
            <a:ext cx="318770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47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5376968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29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031875"/>
            <a:ext cx="5154613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transport mode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233863"/>
            <a:ext cx="8169275" cy="1209675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IPsec datagram emitted and received by end-system</a:t>
            </a:r>
          </a:p>
          <a:p>
            <a:r>
              <a:rPr lang="en-US" dirty="0">
                <a:latin typeface="Gill Sans MT" charset="0"/>
              </a:rPr>
              <a:t>protects upper level protocols</a:t>
            </a:r>
          </a:p>
        </p:txBody>
      </p:sp>
      <p:sp>
        <p:nvSpPr>
          <p:cNvPr id="124933" name="Freeform 7"/>
          <p:cNvSpPr>
            <a:spLocks/>
          </p:cNvSpPr>
          <p:nvPr/>
        </p:nvSpPr>
        <p:spPr bwMode="auto">
          <a:xfrm>
            <a:off x="2617788" y="1652588"/>
            <a:ext cx="3348037" cy="2049462"/>
          </a:xfrm>
          <a:custGeom>
            <a:avLst/>
            <a:gdLst>
              <a:gd name="T0" fmla="*/ 2147483647 w 1292"/>
              <a:gd name="T1" fmla="*/ 18667251 h 1255"/>
              <a:gd name="T2" fmla="*/ 2147483647 w 1292"/>
              <a:gd name="T3" fmla="*/ 485359960 h 1255"/>
              <a:gd name="T4" fmla="*/ 2147483647 w 1292"/>
              <a:gd name="T5" fmla="*/ 1605421154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1368075491 h 1255"/>
              <a:gd name="T18" fmla="*/ 2147483647 w 1292"/>
              <a:gd name="T19" fmla="*/ 648034985 h 1255"/>
              <a:gd name="T20" fmla="*/ 2147483647 w 1292"/>
              <a:gd name="T21" fmla="*/ 352019186 h 1255"/>
              <a:gd name="T22" fmla="*/ 2147483647 w 1292"/>
              <a:gd name="T23" fmla="*/ 18667251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4934" name="Line 45"/>
          <p:cNvSpPr>
            <a:spLocks noChangeShapeType="1"/>
          </p:cNvSpPr>
          <p:nvPr/>
        </p:nvSpPr>
        <p:spPr bwMode="auto">
          <a:xfrm flipH="1">
            <a:off x="6245225" y="2665413"/>
            <a:ext cx="800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4935" name="Line 46"/>
          <p:cNvSpPr>
            <a:spLocks noChangeShapeType="1"/>
          </p:cNvSpPr>
          <p:nvPr/>
        </p:nvSpPr>
        <p:spPr bwMode="auto">
          <a:xfrm flipV="1">
            <a:off x="1419225" y="3013075"/>
            <a:ext cx="0" cy="5000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4936" name="Line 47"/>
          <p:cNvSpPr>
            <a:spLocks noChangeShapeType="1"/>
          </p:cNvSpPr>
          <p:nvPr/>
        </p:nvSpPr>
        <p:spPr bwMode="auto">
          <a:xfrm flipV="1">
            <a:off x="7353300" y="3046413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4937" name="Text Box 48"/>
          <p:cNvSpPr txBox="1">
            <a:spLocks noChangeArrowheads="1"/>
          </p:cNvSpPr>
          <p:nvPr/>
        </p:nvSpPr>
        <p:spPr bwMode="auto">
          <a:xfrm>
            <a:off x="1022350" y="3446463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4938" name="Text Box 49"/>
          <p:cNvSpPr txBox="1">
            <a:spLocks noChangeArrowheads="1"/>
          </p:cNvSpPr>
          <p:nvPr/>
        </p:nvSpPr>
        <p:spPr bwMode="auto">
          <a:xfrm>
            <a:off x="6929438" y="3522663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grpSp>
        <p:nvGrpSpPr>
          <p:cNvPr id="124939" name="Group 542"/>
          <p:cNvGrpSpPr>
            <a:grpSpLocks/>
          </p:cNvGrpSpPr>
          <p:nvPr/>
        </p:nvGrpSpPr>
        <p:grpSpPr bwMode="auto">
          <a:xfrm flipH="1">
            <a:off x="6918325" y="2206625"/>
            <a:ext cx="933450" cy="919163"/>
            <a:chOff x="-44" y="1473"/>
            <a:chExt cx="981" cy="1105"/>
          </a:xfrm>
        </p:grpSpPr>
        <p:pic>
          <p:nvPicPr>
            <p:cNvPr id="124964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965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4940" name="Group 2"/>
          <p:cNvGrpSpPr>
            <a:grpSpLocks/>
          </p:cNvGrpSpPr>
          <p:nvPr/>
        </p:nvGrpSpPr>
        <p:grpSpPr bwMode="auto">
          <a:xfrm>
            <a:off x="871538" y="2216150"/>
            <a:ext cx="2259012" cy="919163"/>
            <a:chOff x="871369" y="2216074"/>
            <a:chExt cx="2259107" cy="919069"/>
          </a:xfrm>
        </p:grpSpPr>
        <p:grpSp>
          <p:nvGrpSpPr>
            <p:cNvPr id="124950" name="Group 542"/>
            <p:cNvGrpSpPr>
              <a:grpSpLocks/>
            </p:cNvGrpSpPr>
            <p:nvPr/>
          </p:nvGrpSpPr>
          <p:grpSpPr bwMode="auto">
            <a:xfrm>
              <a:off x="871369" y="2216074"/>
              <a:ext cx="933394" cy="919069"/>
              <a:chOff x="-44" y="1473"/>
              <a:chExt cx="981" cy="1105"/>
            </a:xfrm>
          </p:grpSpPr>
          <p:pic>
            <p:nvPicPr>
              <p:cNvPr id="124962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963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24951" name="Group 1"/>
            <p:cNvGrpSpPr>
              <a:grpSpLocks/>
            </p:cNvGrpSpPr>
            <p:nvPr/>
          </p:nvGrpSpPr>
          <p:grpSpPr bwMode="auto">
            <a:xfrm>
              <a:off x="1725613" y="2431228"/>
              <a:ext cx="1404863" cy="380720"/>
              <a:chOff x="1725613" y="2431228"/>
              <a:chExt cx="1404863" cy="380720"/>
            </a:xfrm>
          </p:grpSpPr>
          <p:sp>
            <p:nvSpPr>
              <p:cNvPr id="124952" name="Line 40"/>
              <p:cNvSpPr>
                <a:spLocks noChangeShapeType="1"/>
              </p:cNvSpPr>
              <p:nvPr/>
            </p:nvSpPr>
            <p:spPr bwMode="auto">
              <a:xfrm>
                <a:off x="1725613" y="2619376"/>
                <a:ext cx="6064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4953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4954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4955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4956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4957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4960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4961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8095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096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grpSp>
        <p:nvGrpSpPr>
          <p:cNvPr id="124941" name="Group 332"/>
          <p:cNvGrpSpPr>
            <a:grpSpLocks/>
          </p:cNvGrpSpPr>
          <p:nvPr/>
        </p:nvGrpSpPr>
        <p:grpSpPr bwMode="auto">
          <a:xfrm>
            <a:off x="5424488" y="2486025"/>
            <a:ext cx="849312" cy="381000"/>
            <a:chOff x="2356" y="1300"/>
            <a:chExt cx="555" cy="194"/>
          </a:xfrm>
        </p:grpSpPr>
        <p:sp>
          <p:nvSpPr>
            <p:cNvPr id="12494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494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494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24945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4948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4949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8083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8084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48</a:t>
            </a:fld>
            <a:endParaRPr lang="en-US" sz="1200" dirty="0">
              <a:latin typeface="Tahoma" charset="0"/>
            </a:endParaRPr>
          </a:p>
        </p:txBody>
      </p:sp>
      <p:sp>
        <p:nvSpPr>
          <p:cNvPr id="4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3156343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3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03187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– tunneling mode </a:t>
            </a:r>
          </a:p>
        </p:txBody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976688"/>
            <a:ext cx="4092575" cy="12954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edge routers IPsec-aware </a:t>
            </a:r>
          </a:p>
          <a:p>
            <a:r>
              <a:rPr lang="en-US" dirty="0">
                <a:latin typeface="Gill Sans MT" charset="0"/>
              </a:rPr>
              <a:t>Tunnel mode</a:t>
            </a:r>
          </a:p>
        </p:txBody>
      </p:sp>
      <p:sp>
        <p:nvSpPr>
          <p:cNvPr id="125957" name="Freeform 8"/>
          <p:cNvSpPr>
            <a:spLocks/>
          </p:cNvSpPr>
          <p:nvPr/>
        </p:nvSpPr>
        <p:spPr bwMode="auto">
          <a:xfrm>
            <a:off x="1509713" y="1641475"/>
            <a:ext cx="1325562" cy="20494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5958" name="Line 43"/>
          <p:cNvSpPr>
            <a:spLocks noChangeShapeType="1"/>
          </p:cNvSpPr>
          <p:nvPr/>
        </p:nvSpPr>
        <p:spPr bwMode="auto">
          <a:xfrm flipV="1">
            <a:off x="1463675" y="2693988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5959" name="Line 44"/>
          <p:cNvSpPr>
            <a:spLocks noChangeShapeType="1"/>
          </p:cNvSpPr>
          <p:nvPr/>
        </p:nvSpPr>
        <p:spPr bwMode="auto">
          <a:xfrm flipV="1">
            <a:off x="2944813" y="2703513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5960" name="Text Box 45"/>
          <p:cNvSpPr txBox="1">
            <a:spLocks noChangeArrowheads="1"/>
          </p:cNvSpPr>
          <p:nvPr/>
        </p:nvSpPr>
        <p:spPr bwMode="auto">
          <a:xfrm>
            <a:off x="1085850" y="3194050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5961" name="Text Box 46"/>
          <p:cNvSpPr txBox="1">
            <a:spLocks noChangeArrowheads="1"/>
          </p:cNvSpPr>
          <p:nvPr/>
        </p:nvSpPr>
        <p:spPr bwMode="auto">
          <a:xfrm>
            <a:off x="2655888" y="3203575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5962" name="Freeform 8"/>
          <p:cNvSpPr>
            <a:spLocks/>
          </p:cNvSpPr>
          <p:nvPr/>
        </p:nvSpPr>
        <p:spPr bwMode="auto">
          <a:xfrm>
            <a:off x="6107113" y="1620838"/>
            <a:ext cx="1325562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5963" name="Line 43"/>
          <p:cNvSpPr>
            <a:spLocks noChangeShapeType="1"/>
          </p:cNvSpPr>
          <p:nvPr/>
        </p:nvSpPr>
        <p:spPr bwMode="auto">
          <a:xfrm flipV="1">
            <a:off x="5419725" y="2916238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5964" name="Line 44"/>
          <p:cNvSpPr>
            <a:spLocks noChangeShapeType="1"/>
          </p:cNvSpPr>
          <p:nvPr/>
        </p:nvSpPr>
        <p:spPr bwMode="auto">
          <a:xfrm flipV="1">
            <a:off x="8224838" y="2870200"/>
            <a:ext cx="0" cy="5000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5965" name="Text Box 45"/>
          <p:cNvSpPr txBox="1">
            <a:spLocks noChangeArrowheads="1"/>
          </p:cNvSpPr>
          <p:nvPr/>
        </p:nvSpPr>
        <p:spPr bwMode="auto">
          <a:xfrm>
            <a:off x="5149850" y="3362325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5966" name="Text Box 46"/>
          <p:cNvSpPr txBox="1">
            <a:spLocks noChangeArrowheads="1"/>
          </p:cNvSpPr>
          <p:nvPr/>
        </p:nvSpPr>
        <p:spPr bwMode="auto">
          <a:xfrm>
            <a:off x="7720013" y="3338513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5967" name="Rectangle 3"/>
          <p:cNvSpPr>
            <a:spLocks noChangeArrowheads="1"/>
          </p:cNvSpPr>
          <p:nvPr/>
        </p:nvSpPr>
        <p:spPr bwMode="auto">
          <a:xfrm>
            <a:off x="4913313" y="3997325"/>
            <a:ext cx="40925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</a:rPr>
              <a:t>hosts IPsec-aware</a:t>
            </a: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</a:rPr>
              <a:t>Host mode </a:t>
            </a:r>
          </a:p>
        </p:txBody>
      </p:sp>
      <p:grpSp>
        <p:nvGrpSpPr>
          <p:cNvPr id="125968" name="Group 1"/>
          <p:cNvGrpSpPr>
            <a:grpSpLocks/>
          </p:cNvGrpSpPr>
          <p:nvPr/>
        </p:nvGrpSpPr>
        <p:grpSpPr bwMode="auto">
          <a:xfrm>
            <a:off x="4948238" y="2227263"/>
            <a:ext cx="1647825" cy="747712"/>
            <a:chOff x="4690335" y="5723068"/>
            <a:chExt cx="1647710" cy="748738"/>
          </a:xfrm>
        </p:grpSpPr>
        <p:grpSp>
          <p:nvGrpSpPr>
            <p:cNvPr id="126014" name="Group 99"/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126018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6019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6020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6021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6022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6023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6026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6027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9161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162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26015" name="Group 542"/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126016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6017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5969" name="Group 114"/>
          <p:cNvGrpSpPr>
            <a:grpSpLocks/>
          </p:cNvGrpSpPr>
          <p:nvPr/>
        </p:nvGrpSpPr>
        <p:grpSpPr bwMode="auto">
          <a:xfrm>
            <a:off x="152400" y="2109788"/>
            <a:ext cx="1647825" cy="749300"/>
            <a:chOff x="4690335" y="5723068"/>
            <a:chExt cx="1647710" cy="748738"/>
          </a:xfrm>
        </p:grpSpPr>
        <p:grpSp>
          <p:nvGrpSpPr>
            <p:cNvPr id="126000" name="Group 115"/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126004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6005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6006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6007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6008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6009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6012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6013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9147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148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26001" name="Group 542"/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126002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6003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5970" name="Group 129"/>
          <p:cNvGrpSpPr>
            <a:grpSpLocks/>
          </p:cNvGrpSpPr>
          <p:nvPr/>
        </p:nvGrpSpPr>
        <p:grpSpPr bwMode="auto">
          <a:xfrm flipH="1">
            <a:off x="2593975" y="2128838"/>
            <a:ext cx="1646238" cy="749300"/>
            <a:chOff x="4690335" y="5723068"/>
            <a:chExt cx="1647710" cy="748738"/>
          </a:xfrm>
        </p:grpSpPr>
        <p:grpSp>
          <p:nvGrpSpPr>
            <p:cNvPr id="125986" name="Group 130"/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125990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5991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5992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5993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5994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5995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5998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5999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9133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134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25987" name="Group 542"/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125988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989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5971" name="Group 144"/>
          <p:cNvGrpSpPr>
            <a:grpSpLocks/>
          </p:cNvGrpSpPr>
          <p:nvPr/>
        </p:nvGrpSpPr>
        <p:grpSpPr bwMode="auto">
          <a:xfrm flipH="1">
            <a:off x="7005638" y="2173288"/>
            <a:ext cx="1647825" cy="749300"/>
            <a:chOff x="4690335" y="5723068"/>
            <a:chExt cx="1647710" cy="748738"/>
          </a:xfrm>
        </p:grpSpPr>
        <p:grpSp>
          <p:nvGrpSpPr>
            <p:cNvPr id="125972" name="Group 145"/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125976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5977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5978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5979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5980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5981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5984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5985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9119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120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25973" name="Group 542"/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125974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975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7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49</a:t>
            </a:fld>
            <a:endParaRPr lang="en-US" sz="1200" dirty="0">
              <a:latin typeface="Tahoma" charset="0"/>
            </a:endParaRPr>
          </a:p>
        </p:txBody>
      </p:sp>
      <p:sp>
        <p:nvSpPr>
          <p:cNvPr id="7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972246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404225" cy="990600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Friends and enemies: Alice, Bob, Trudy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82700"/>
            <a:ext cx="8142288" cy="1617663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well-known in network security world</a:t>
            </a:r>
          </a:p>
          <a:p>
            <a:r>
              <a:rPr lang="en-US" sz="2400" dirty="0">
                <a:latin typeface="Gill Sans MT" charset="0"/>
              </a:rPr>
              <a:t>Bob, Alice (lovers!) want to communicate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securely</a:t>
            </a:r>
            <a:r>
              <a:rPr lang="ja-JP" altLang="en-US" sz="2400">
                <a:latin typeface="Gill Sans MT" charset="0"/>
              </a:rPr>
              <a:t>”</a:t>
            </a:r>
            <a:endParaRPr lang="en-US" altLang="ja-JP" sz="2400" dirty="0">
              <a:latin typeface="Gill Sans MT" charset="0"/>
            </a:endParaRPr>
          </a:p>
          <a:p>
            <a:r>
              <a:rPr lang="en-US" sz="2400" dirty="0">
                <a:latin typeface="Gill Sans MT" charset="0"/>
              </a:rPr>
              <a:t>Trudy (intruder) may intercept, delete, add messages</a:t>
            </a:r>
          </a:p>
        </p:txBody>
      </p:sp>
      <p:pic>
        <p:nvPicPr>
          <p:cNvPr id="27652" name="Picture 6" descr="Ali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3370263"/>
            <a:ext cx="6985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7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825" y="34178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9" descr="Eve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08488" y="5337175"/>
            <a:ext cx="1082675" cy="1295400"/>
          </a:xfrm>
          <a:noFill/>
        </p:spPr>
      </p:pic>
      <p:sp>
        <p:nvSpPr>
          <p:cNvPr id="27655" name="Rectangle 11"/>
          <p:cNvSpPr>
            <a:spLocks noChangeArrowheads="1"/>
          </p:cNvSpPr>
          <p:nvPr/>
        </p:nvSpPr>
        <p:spPr bwMode="auto">
          <a:xfrm>
            <a:off x="2038350" y="4205288"/>
            <a:ext cx="1293813" cy="8032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7656" name="Text Box 12"/>
          <p:cNvSpPr txBox="1">
            <a:spLocks noChangeArrowheads="1"/>
          </p:cNvSpPr>
          <p:nvPr/>
        </p:nvSpPr>
        <p:spPr bwMode="auto">
          <a:xfrm>
            <a:off x="2152650" y="4235450"/>
            <a:ext cx="9683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secure</a:t>
            </a:r>
          </a:p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sender</a:t>
            </a:r>
          </a:p>
        </p:txBody>
      </p:sp>
      <p:sp>
        <p:nvSpPr>
          <p:cNvPr id="27657" name="Rectangle 13"/>
          <p:cNvSpPr>
            <a:spLocks noChangeArrowheads="1"/>
          </p:cNvSpPr>
          <p:nvPr/>
        </p:nvSpPr>
        <p:spPr bwMode="auto">
          <a:xfrm>
            <a:off x="5780088" y="4217988"/>
            <a:ext cx="1293812" cy="8032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Arial" charset="0"/>
                <a:cs typeface="Arial" charset="0"/>
              </a:rPr>
              <a:t>s</a:t>
            </a:r>
          </a:p>
        </p:txBody>
      </p:sp>
      <p:sp>
        <p:nvSpPr>
          <p:cNvPr id="27658" name="Text Box 14"/>
          <p:cNvSpPr txBox="1">
            <a:spLocks noChangeArrowheads="1"/>
          </p:cNvSpPr>
          <p:nvPr/>
        </p:nvSpPr>
        <p:spPr bwMode="auto">
          <a:xfrm>
            <a:off x="5867400" y="4248150"/>
            <a:ext cx="10969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secure</a:t>
            </a:r>
          </a:p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receiver</a:t>
            </a:r>
          </a:p>
        </p:txBody>
      </p:sp>
      <p:sp>
        <p:nvSpPr>
          <p:cNvPr id="27659" name="Text Box 18"/>
          <p:cNvSpPr txBox="1">
            <a:spLocks noChangeArrowheads="1"/>
          </p:cNvSpPr>
          <p:nvPr/>
        </p:nvSpPr>
        <p:spPr bwMode="auto">
          <a:xfrm>
            <a:off x="3052763" y="3460750"/>
            <a:ext cx="1082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channel</a:t>
            </a:r>
          </a:p>
        </p:txBody>
      </p:sp>
      <p:sp>
        <p:nvSpPr>
          <p:cNvPr id="27660" name="Line 19"/>
          <p:cNvSpPr>
            <a:spLocks noChangeShapeType="1"/>
          </p:cNvSpPr>
          <p:nvPr/>
        </p:nvSpPr>
        <p:spPr bwMode="auto">
          <a:xfrm>
            <a:off x="3768725" y="3883025"/>
            <a:ext cx="238125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1" name="Rectangle 21"/>
          <p:cNvSpPr>
            <a:spLocks noChangeArrowheads="1"/>
          </p:cNvSpPr>
          <p:nvPr/>
        </p:nvSpPr>
        <p:spPr bwMode="auto">
          <a:xfrm>
            <a:off x="3332163" y="4403725"/>
            <a:ext cx="2447925" cy="3667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7662" name="Line 17"/>
          <p:cNvSpPr>
            <a:spLocks noChangeShapeType="1"/>
          </p:cNvSpPr>
          <p:nvPr/>
        </p:nvSpPr>
        <p:spPr bwMode="auto">
          <a:xfrm flipV="1">
            <a:off x="3375025" y="4616450"/>
            <a:ext cx="24606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3" name="Text Box 23"/>
          <p:cNvSpPr txBox="1">
            <a:spLocks noChangeArrowheads="1"/>
          </p:cNvSpPr>
          <p:nvPr/>
        </p:nvSpPr>
        <p:spPr bwMode="auto">
          <a:xfrm>
            <a:off x="4200525" y="3417888"/>
            <a:ext cx="1889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data, control messages</a:t>
            </a:r>
          </a:p>
        </p:txBody>
      </p:sp>
      <p:sp>
        <p:nvSpPr>
          <p:cNvPr id="27664" name="Line 24"/>
          <p:cNvSpPr>
            <a:spLocks noChangeShapeType="1"/>
          </p:cNvSpPr>
          <p:nvPr/>
        </p:nvSpPr>
        <p:spPr bwMode="auto">
          <a:xfrm>
            <a:off x="5046663" y="4035425"/>
            <a:ext cx="223837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5" name="Freeform 25"/>
          <p:cNvSpPr>
            <a:spLocks/>
          </p:cNvSpPr>
          <p:nvPr/>
        </p:nvSpPr>
        <p:spPr bwMode="auto">
          <a:xfrm>
            <a:off x="3854450" y="4656138"/>
            <a:ext cx="573088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6" name="Freeform 26"/>
          <p:cNvSpPr>
            <a:spLocks/>
          </p:cNvSpPr>
          <p:nvPr/>
        </p:nvSpPr>
        <p:spPr bwMode="auto">
          <a:xfrm flipH="1">
            <a:off x="4529138" y="4654550"/>
            <a:ext cx="573087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7" name="Line 27"/>
          <p:cNvSpPr>
            <a:spLocks noChangeShapeType="1"/>
          </p:cNvSpPr>
          <p:nvPr/>
        </p:nvSpPr>
        <p:spPr bwMode="auto">
          <a:xfrm flipV="1">
            <a:off x="1279525" y="4586288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8" name="Text Box 28"/>
          <p:cNvSpPr txBox="1">
            <a:spLocks noChangeArrowheads="1"/>
          </p:cNvSpPr>
          <p:nvPr/>
        </p:nvSpPr>
        <p:spPr bwMode="auto">
          <a:xfrm>
            <a:off x="504825" y="4316413"/>
            <a:ext cx="68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27669" name="Line 29"/>
          <p:cNvSpPr>
            <a:spLocks noChangeShapeType="1"/>
          </p:cNvSpPr>
          <p:nvPr/>
        </p:nvSpPr>
        <p:spPr bwMode="auto">
          <a:xfrm flipV="1">
            <a:off x="7086600" y="4556125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70" name="Text Box 30"/>
          <p:cNvSpPr txBox="1">
            <a:spLocks noChangeArrowheads="1"/>
          </p:cNvSpPr>
          <p:nvPr/>
        </p:nvSpPr>
        <p:spPr bwMode="auto">
          <a:xfrm>
            <a:off x="7874000" y="4286250"/>
            <a:ext cx="68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27671" name="Text Box 31"/>
          <p:cNvSpPr txBox="1">
            <a:spLocks noChangeArrowheads="1"/>
          </p:cNvSpPr>
          <p:nvPr/>
        </p:nvSpPr>
        <p:spPr bwMode="auto">
          <a:xfrm>
            <a:off x="701675" y="3089275"/>
            <a:ext cx="781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Alice</a:t>
            </a:r>
          </a:p>
        </p:txBody>
      </p:sp>
      <p:sp>
        <p:nvSpPr>
          <p:cNvPr id="27672" name="Text Box 32"/>
          <p:cNvSpPr txBox="1">
            <a:spLocks noChangeArrowheads="1"/>
          </p:cNvSpPr>
          <p:nvPr/>
        </p:nvSpPr>
        <p:spPr bwMode="auto">
          <a:xfrm>
            <a:off x="7670800" y="3100388"/>
            <a:ext cx="641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Bob</a:t>
            </a:r>
          </a:p>
        </p:txBody>
      </p:sp>
      <p:sp>
        <p:nvSpPr>
          <p:cNvPr id="27673" name="Text Box 33"/>
          <p:cNvSpPr txBox="1">
            <a:spLocks noChangeArrowheads="1"/>
          </p:cNvSpPr>
          <p:nvPr/>
        </p:nvSpPr>
        <p:spPr bwMode="auto">
          <a:xfrm>
            <a:off x="3359150" y="5727700"/>
            <a:ext cx="830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Trudy</a:t>
            </a:r>
          </a:p>
        </p:txBody>
      </p:sp>
      <p:pic>
        <p:nvPicPr>
          <p:cNvPr id="27674" name="Picture 6" descr="underline_bas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8509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2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4482461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7" name="Picture 21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1050925"/>
            <a:ext cx="47101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Two IPsec protocols</a:t>
            </a:r>
          </a:p>
        </p:txBody>
      </p:sp>
      <p:sp>
        <p:nvSpPr>
          <p:cNvPr id="12698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Authentication Header (AH) protocol</a:t>
            </a:r>
          </a:p>
          <a:p>
            <a:pPr lvl="1"/>
            <a:r>
              <a:rPr lang="en-US" dirty="0">
                <a:latin typeface="Gill Sans MT" charset="0"/>
              </a:rPr>
              <a:t>provides source authentication &amp; data integrity but </a:t>
            </a:r>
            <a:r>
              <a:rPr lang="en-US" i="1" dirty="0">
                <a:latin typeface="Gill Sans MT" charset="0"/>
              </a:rPr>
              <a:t>not </a:t>
            </a:r>
            <a:r>
              <a:rPr lang="en-US" dirty="0">
                <a:latin typeface="Gill Sans MT" charset="0"/>
              </a:rPr>
              <a:t>confidentiality</a:t>
            </a:r>
          </a:p>
          <a:p>
            <a:pPr lvl="1"/>
            <a:r>
              <a:rPr lang="ko-KR" altLang="en-US" dirty="0">
                <a:latin typeface="Gill Sans MT" charset="0"/>
              </a:rPr>
              <a:t>데이터를 암호화하지 않는다</a:t>
            </a:r>
            <a:endParaRPr lang="en-US" dirty="0">
              <a:latin typeface="Gill Sans MT" charset="0"/>
            </a:endParaRPr>
          </a:p>
          <a:p>
            <a:r>
              <a:rPr lang="en-US" dirty="0">
                <a:latin typeface="Gill Sans MT" charset="0"/>
              </a:rPr>
              <a:t>Encapsulation Security Protocol (ESP)</a:t>
            </a:r>
          </a:p>
          <a:p>
            <a:pPr lvl="1"/>
            <a:r>
              <a:rPr lang="en-US" dirty="0">
                <a:latin typeface="Gill Sans MT" charset="0"/>
              </a:rPr>
              <a:t>provides source authentication, data integrity, </a:t>
            </a:r>
            <a:r>
              <a:rPr lang="en-US" i="1" dirty="0">
                <a:latin typeface="Gill Sans MT" charset="0"/>
              </a:rPr>
              <a:t>and confidentiality</a:t>
            </a:r>
          </a:p>
          <a:p>
            <a:pPr lvl="1"/>
            <a:r>
              <a:rPr lang="en-US" dirty="0">
                <a:latin typeface="Gill Sans MT" charset="0"/>
              </a:rPr>
              <a:t>more widely used than AH</a:t>
            </a:r>
          </a:p>
          <a:p>
            <a:pPr lvl="1"/>
            <a:r>
              <a:rPr lang="ko-KR" altLang="en-US" dirty="0">
                <a:latin typeface="Gill Sans MT" charset="0"/>
              </a:rPr>
              <a:t>데이터를 암호화 한다</a:t>
            </a:r>
            <a:r>
              <a:rPr lang="en-US" altLang="ko-KR" dirty="0">
                <a:latin typeface="Gill Sans MT" charset="0"/>
              </a:rPr>
              <a:t>. (</a:t>
            </a:r>
            <a:r>
              <a:rPr lang="ko-KR" altLang="en-US" dirty="0">
                <a:latin typeface="Gill Sans MT" charset="0"/>
              </a:rPr>
              <a:t>주로 사용</a:t>
            </a:r>
            <a:r>
              <a:rPr lang="en-US" altLang="ko-KR" dirty="0">
                <a:latin typeface="Gill Sans MT" charset="0"/>
              </a:rPr>
              <a:t>)</a:t>
            </a:r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8817838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1" name="Picture 16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03981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Four combinations are possible!</a:t>
            </a:r>
          </a:p>
        </p:txBody>
      </p:sp>
      <p:graphicFrame>
        <p:nvGraphicFramePr>
          <p:cNvPr id="667664" name="Group 16"/>
          <p:cNvGraphicFramePr>
            <a:graphicFrameLocks noGrp="1"/>
          </p:cNvGraphicFramePr>
          <p:nvPr/>
        </p:nvGraphicFramePr>
        <p:xfrm>
          <a:off x="1558925" y="1627188"/>
          <a:ext cx="5473700" cy="3165476"/>
        </p:xfrm>
        <a:graphic>
          <a:graphicData uri="http://schemas.openxmlformats.org/drawingml/2006/table">
            <a:tbl>
              <a:tblPr/>
              <a:tblGrid>
                <a:gridCol w="273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8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Host mode 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with AH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Host mode 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with ESP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Tunnel mode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with AH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Tunnel mode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with ESP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8015" name="Line 18"/>
          <p:cNvSpPr>
            <a:spLocks noChangeShapeType="1"/>
          </p:cNvSpPr>
          <p:nvPr/>
        </p:nvSpPr>
        <p:spPr bwMode="auto">
          <a:xfrm flipH="1" flipV="1">
            <a:off x="5624513" y="4418013"/>
            <a:ext cx="817562" cy="9572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8016" name="Text Box 19"/>
          <p:cNvSpPr txBox="1">
            <a:spLocks noChangeArrowheads="1"/>
          </p:cNvSpPr>
          <p:nvPr/>
        </p:nvSpPr>
        <p:spPr bwMode="auto">
          <a:xfrm>
            <a:off x="5448300" y="5365750"/>
            <a:ext cx="2290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most common and</a:t>
            </a:r>
            <a:b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</a:b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most important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51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1975101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58"/>
          <p:cNvSpPr>
            <a:spLocks noGrp="1" noChangeArrowheads="1"/>
          </p:cNvSpPr>
          <p:nvPr>
            <p:ph type="title"/>
          </p:nvPr>
        </p:nvSpPr>
        <p:spPr>
          <a:xfrm>
            <a:off x="512763" y="-61913"/>
            <a:ext cx="7772400" cy="1143001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Example SA from R1 to R2</a:t>
            </a:r>
          </a:p>
        </p:txBody>
      </p:sp>
      <p:sp>
        <p:nvSpPr>
          <p:cNvPr id="130051" name="Rectangle 59"/>
          <p:cNvSpPr>
            <a:spLocks noGrp="1" noChangeArrowheads="1"/>
          </p:cNvSpPr>
          <p:nvPr>
            <p:ph type="body" idx="1"/>
          </p:nvPr>
        </p:nvSpPr>
        <p:spPr>
          <a:xfrm>
            <a:off x="738188" y="3519488"/>
            <a:ext cx="8161337" cy="3167062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R1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stores 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for SA: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32-bit SA identifier: </a:t>
            </a:r>
            <a:r>
              <a:rPr lang="en-US" sz="2200" i="1" dirty="0">
                <a:latin typeface="Gill Sans MT" charset="0"/>
              </a:rPr>
              <a:t>Security Parameter Index (SPI)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origin SA interface (200.168.1.100)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destination SA interface (193.68.2.23)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type of encryption used (e.g., 3DES with CBC)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encryption key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type of integrity check used (e.g., HMAC with MD5)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authentication key</a:t>
            </a:r>
          </a:p>
        </p:txBody>
      </p:sp>
      <p:pic>
        <p:nvPicPr>
          <p:cNvPr id="130052" name="Picture 17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760413"/>
            <a:ext cx="641985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0053" name="Group 3"/>
          <p:cNvGrpSpPr>
            <a:grpSpLocks/>
          </p:cNvGrpSpPr>
          <p:nvPr/>
        </p:nvGrpSpPr>
        <p:grpSpPr bwMode="auto">
          <a:xfrm>
            <a:off x="803275" y="938213"/>
            <a:ext cx="7435850" cy="2630487"/>
            <a:chOff x="803275" y="938213"/>
            <a:chExt cx="7435850" cy="2630487"/>
          </a:xfrm>
        </p:grpSpPr>
        <p:sp>
          <p:nvSpPr>
            <p:cNvPr id="130054" name="Freeform 2"/>
            <p:cNvSpPr>
              <a:spLocks/>
            </p:cNvSpPr>
            <p:nvPr/>
          </p:nvSpPr>
          <p:spPr bwMode="auto">
            <a:xfrm>
              <a:off x="6213475" y="1670050"/>
              <a:ext cx="2025650" cy="1633537"/>
            </a:xfrm>
            <a:custGeom>
              <a:avLst/>
              <a:gdLst>
                <a:gd name="T0" fmla="*/ 346493 w 1292"/>
                <a:gd name="T1" fmla="*/ 2603 h 1255"/>
                <a:gd name="T2" fmla="*/ 54874 w 1292"/>
                <a:gd name="T3" fmla="*/ 62478 h 1255"/>
                <a:gd name="T4" fmla="*/ 45467 w 1292"/>
                <a:gd name="T5" fmla="*/ 206958 h 1255"/>
                <a:gd name="T6" fmla="*/ 73689 w 1292"/>
                <a:gd name="T7" fmla="*/ 329311 h 1255"/>
                <a:gd name="T8" fmla="*/ 355900 w 1292"/>
                <a:gd name="T9" fmla="*/ 344930 h 1255"/>
                <a:gd name="T10" fmla="*/ 939136 w 1292"/>
                <a:gd name="T11" fmla="*/ 446457 h 1255"/>
                <a:gd name="T12" fmla="*/ 1447117 w 1292"/>
                <a:gd name="T13" fmla="*/ 489410 h 1255"/>
                <a:gd name="T14" fmla="*/ 1745007 w 1292"/>
                <a:gd name="T15" fmla="*/ 403503 h 1255"/>
                <a:gd name="T16" fmla="*/ 1848484 w 1292"/>
                <a:gd name="T17" fmla="*/ 175719 h 1255"/>
                <a:gd name="T18" fmla="*/ 1752846 w 1292"/>
                <a:gd name="T19" fmla="*/ 83304 h 1255"/>
                <a:gd name="T20" fmla="*/ 1089649 w 1292"/>
                <a:gd name="T21" fmla="*/ 45557 h 1255"/>
                <a:gd name="T22" fmla="*/ 346493 w 1292"/>
                <a:gd name="T23" fmla="*/ 260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055" name="Freeform 3"/>
            <p:cNvSpPr>
              <a:spLocks/>
            </p:cNvSpPr>
            <p:nvPr/>
          </p:nvSpPr>
          <p:spPr bwMode="auto">
            <a:xfrm>
              <a:off x="803275" y="1546225"/>
              <a:ext cx="2133600" cy="1633537"/>
            </a:xfrm>
            <a:custGeom>
              <a:avLst/>
              <a:gdLst>
                <a:gd name="T0" fmla="*/ 500372 w 1292"/>
                <a:gd name="T1" fmla="*/ 2603 h 1255"/>
                <a:gd name="T2" fmla="*/ 72661 w 1292"/>
                <a:gd name="T3" fmla="*/ 62478 h 1255"/>
                <a:gd name="T4" fmla="*/ 57799 w 1292"/>
                <a:gd name="T5" fmla="*/ 206958 h 1255"/>
                <a:gd name="T6" fmla="*/ 108992 w 1292"/>
                <a:gd name="T7" fmla="*/ 329311 h 1255"/>
                <a:gd name="T8" fmla="*/ 513583 w 1292"/>
                <a:gd name="T9" fmla="*/ 344930 h 1255"/>
                <a:gd name="T10" fmla="*/ 1352491 w 1292"/>
                <a:gd name="T11" fmla="*/ 446457 h 1255"/>
                <a:gd name="T12" fmla="*/ 2082407 w 1292"/>
                <a:gd name="T13" fmla="*/ 489410 h 1255"/>
                <a:gd name="T14" fmla="*/ 2506815 w 1292"/>
                <a:gd name="T15" fmla="*/ 403503 h 1255"/>
                <a:gd name="T16" fmla="*/ 2658743 w 1292"/>
                <a:gd name="T17" fmla="*/ 175719 h 1255"/>
                <a:gd name="T18" fmla="*/ 2520026 w 1292"/>
                <a:gd name="T19" fmla="*/ 83304 h 1255"/>
                <a:gd name="T20" fmla="*/ 1567172 w 1292"/>
                <a:gd name="T21" fmla="*/ 45557 h 1255"/>
                <a:gd name="T22" fmla="*/ 500372 w 1292"/>
                <a:gd name="T23" fmla="*/ 260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056" name="Freeform 4"/>
            <p:cNvSpPr>
              <a:spLocks/>
            </p:cNvSpPr>
            <p:nvPr/>
          </p:nvSpPr>
          <p:spPr bwMode="auto">
            <a:xfrm>
              <a:off x="3394075" y="1435100"/>
              <a:ext cx="2362200" cy="2133600"/>
            </a:xfrm>
            <a:custGeom>
              <a:avLst/>
              <a:gdLst>
                <a:gd name="T0" fmla="*/ 1018379 w 1292"/>
                <a:gd name="T1" fmla="*/ 11901 h 1255"/>
                <a:gd name="T2" fmla="*/ 148095 w 1292"/>
                <a:gd name="T3" fmla="*/ 404619 h 1255"/>
                <a:gd name="T4" fmla="*/ 124326 w 1292"/>
                <a:gd name="T5" fmla="*/ 1343063 h 1255"/>
                <a:gd name="T6" fmla="*/ 224884 w 1292"/>
                <a:gd name="T7" fmla="*/ 2125100 h 1255"/>
                <a:gd name="T8" fmla="*/ 1043975 w 1292"/>
                <a:gd name="T9" fmla="*/ 2233905 h 1255"/>
                <a:gd name="T10" fmla="*/ 2760776 w 1292"/>
                <a:gd name="T11" fmla="*/ 2895236 h 1255"/>
                <a:gd name="T12" fmla="*/ 4247206 w 1292"/>
                <a:gd name="T13" fmla="*/ 3174049 h 1255"/>
                <a:gd name="T14" fmla="*/ 5117491 w 1292"/>
                <a:gd name="T15" fmla="*/ 2618123 h 1255"/>
                <a:gd name="T16" fmla="*/ 5424650 w 1292"/>
                <a:gd name="T17" fmla="*/ 1144154 h 1255"/>
                <a:gd name="T18" fmla="*/ 5144915 w 1292"/>
                <a:gd name="T19" fmla="*/ 540625 h 1255"/>
                <a:gd name="T20" fmla="*/ 3197746 w 1292"/>
                <a:gd name="T21" fmla="*/ 294114 h 1255"/>
                <a:gd name="T22" fmla="*/ 1018379 w 1292"/>
                <a:gd name="T23" fmla="*/ 11901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057" name="Line 39"/>
            <p:cNvSpPr>
              <a:spLocks noChangeShapeType="1"/>
            </p:cNvSpPr>
            <p:nvPr/>
          </p:nvSpPr>
          <p:spPr bwMode="auto">
            <a:xfrm>
              <a:off x="1898650" y="2238375"/>
              <a:ext cx="8032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058" name="Line 40"/>
            <p:cNvSpPr>
              <a:spLocks noChangeShapeType="1"/>
            </p:cNvSpPr>
            <p:nvPr/>
          </p:nvSpPr>
          <p:spPr bwMode="auto">
            <a:xfrm>
              <a:off x="6373813" y="2376488"/>
              <a:ext cx="6921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059" name="Line 41"/>
            <p:cNvSpPr>
              <a:spLocks noChangeShapeType="1"/>
            </p:cNvSpPr>
            <p:nvPr/>
          </p:nvSpPr>
          <p:spPr bwMode="auto">
            <a:xfrm>
              <a:off x="3284538" y="2279650"/>
              <a:ext cx="3873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060" name="Line 42"/>
            <p:cNvSpPr>
              <a:spLocks noChangeShapeType="1"/>
            </p:cNvSpPr>
            <p:nvPr/>
          </p:nvSpPr>
          <p:spPr bwMode="auto">
            <a:xfrm flipH="1">
              <a:off x="5453433" y="2303754"/>
              <a:ext cx="2905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061" name="Text Box 43"/>
            <p:cNvSpPr txBox="1">
              <a:spLocks noChangeArrowheads="1"/>
            </p:cNvSpPr>
            <p:nvPr/>
          </p:nvSpPr>
          <p:spPr bwMode="auto">
            <a:xfrm>
              <a:off x="4840118" y="1954213"/>
              <a:ext cx="11525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193.68.2.23</a:t>
              </a:r>
            </a:p>
          </p:txBody>
        </p:sp>
        <p:sp>
          <p:nvSpPr>
            <p:cNvPr id="130062" name="Text Box 44"/>
            <p:cNvSpPr txBox="1">
              <a:spLocks noChangeArrowheads="1"/>
            </p:cNvSpPr>
            <p:nvPr/>
          </p:nvSpPr>
          <p:spPr bwMode="auto">
            <a:xfrm>
              <a:off x="3337682" y="1942287"/>
              <a:ext cx="13328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200.168.1.100</a:t>
              </a:r>
            </a:p>
          </p:txBody>
        </p:sp>
        <p:sp>
          <p:nvSpPr>
            <p:cNvPr id="130063" name="Text Box 45"/>
            <p:cNvSpPr txBox="1">
              <a:spLocks noChangeArrowheads="1"/>
            </p:cNvSpPr>
            <p:nvPr/>
          </p:nvSpPr>
          <p:spPr bwMode="auto">
            <a:xfrm>
              <a:off x="1184275" y="2730500"/>
              <a:ext cx="11414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172.16.1/24</a:t>
              </a:r>
            </a:p>
          </p:txBody>
        </p:sp>
        <p:sp>
          <p:nvSpPr>
            <p:cNvPr id="130064" name="Text Box 46"/>
            <p:cNvSpPr txBox="1">
              <a:spLocks noChangeArrowheads="1"/>
            </p:cNvSpPr>
            <p:nvPr/>
          </p:nvSpPr>
          <p:spPr bwMode="auto">
            <a:xfrm>
              <a:off x="6823075" y="2882900"/>
              <a:ext cx="11699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172.16.2/24</a:t>
              </a:r>
            </a:p>
          </p:txBody>
        </p:sp>
        <p:sp>
          <p:nvSpPr>
            <p:cNvPr id="130065" name="Text Box 48"/>
            <p:cNvSpPr txBox="1">
              <a:spLocks noChangeArrowheads="1"/>
            </p:cNvSpPr>
            <p:nvPr/>
          </p:nvSpPr>
          <p:spPr bwMode="auto">
            <a:xfrm>
              <a:off x="3625901" y="2391586"/>
              <a:ext cx="22766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i="1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security association </a:t>
              </a:r>
            </a:p>
          </p:txBody>
        </p:sp>
        <p:sp>
          <p:nvSpPr>
            <p:cNvPr id="130066" name="Text Box 49"/>
            <p:cNvSpPr txBox="1">
              <a:spLocks noChangeArrowheads="1"/>
            </p:cNvSpPr>
            <p:nvPr/>
          </p:nvSpPr>
          <p:spPr bwMode="auto">
            <a:xfrm>
              <a:off x="4325673" y="1210025"/>
              <a:ext cx="958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Internet</a:t>
              </a:r>
            </a:p>
          </p:txBody>
        </p:sp>
        <p:sp>
          <p:nvSpPr>
            <p:cNvPr id="130067" name="Text Box 50"/>
            <p:cNvSpPr txBox="1">
              <a:spLocks noChangeArrowheads="1"/>
            </p:cNvSpPr>
            <p:nvPr/>
          </p:nvSpPr>
          <p:spPr bwMode="auto">
            <a:xfrm>
              <a:off x="939800" y="938213"/>
              <a:ext cx="184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 dirty="0">
                <a:latin typeface="Arial" charset="0"/>
              </a:endParaRPr>
            </a:p>
          </p:txBody>
        </p:sp>
        <p:sp>
          <p:nvSpPr>
            <p:cNvPr id="130068" name="Text Box 51"/>
            <p:cNvSpPr txBox="1">
              <a:spLocks noChangeArrowheads="1"/>
            </p:cNvSpPr>
            <p:nvPr/>
          </p:nvSpPr>
          <p:spPr bwMode="auto">
            <a:xfrm>
              <a:off x="1361796" y="1245263"/>
              <a:ext cx="156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headquarters</a:t>
              </a:r>
            </a:p>
          </p:txBody>
        </p:sp>
        <p:sp>
          <p:nvSpPr>
            <p:cNvPr id="130069" name="Text Box 52"/>
            <p:cNvSpPr txBox="1">
              <a:spLocks noChangeArrowheads="1"/>
            </p:cNvSpPr>
            <p:nvPr/>
          </p:nvSpPr>
          <p:spPr bwMode="auto">
            <a:xfrm>
              <a:off x="6531930" y="1384010"/>
              <a:ext cx="15277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branch office</a:t>
              </a:r>
            </a:p>
          </p:txBody>
        </p:sp>
        <p:sp>
          <p:nvSpPr>
            <p:cNvPr id="130070" name="Text Box 53"/>
            <p:cNvSpPr txBox="1">
              <a:spLocks noChangeArrowheads="1"/>
            </p:cNvSpPr>
            <p:nvPr/>
          </p:nvSpPr>
          <p:spPr bwMode="auto">
            <a:xfrm>
              <a:off x="2784475" y="24257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R1</a:t>
              </a:r>
            </a:p>
          </p:txBody>
        </p:sp>
        <p:sp>
          <p:nvSpPr>
            <p:cNvPr id="130071" name="Text Box 54"/>
            <p:cNvSpPr txBox="1">
              <a:spLocks noChangeArrowheads="1"/>
            </p:cNvSpPr>
            <p:nvPr/>
          </p:nvSpPr>
          <p:spPr bwMode="auto">
            <a:xfrm>
              <a:off x="5832475" y="25781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R2</a:t>
              </a:r>
            </a:p>
          </p:txBody>
        </p:sp>
        <p:grpSp>
          <p:nvGrpSpPr>
            <p:cNvPr id="130072" name="Group 542"/>
            <p:cNvGrpSpPr>
              <a:grpSpLocks/>
            </p:cNvGrpSpPr>
            <p:nvPr/>
          </p:nvGrpSpPr>
          <p:grpSpPr bwMode="auto">
            <a:xfrm>
              <a:off x="1119743" y="1870674"/>
              <a:ext cx="874568" cy="829136"/>
              <a:chOff x="-44" y="1473"/>
              <a:chExt cx="981" cy="1105"/>
            </a:xfrm>
          </p:grpSpPr>
          <p:pic>
            <p:nvPicPr>
              <p:cNvPr id="130095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0096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30073" name="Group 542"/>
            <p:cNvGrpSpPr>
              <a:grpSpLocks/>
            </p:cNvGrpSpPr>
            <p:nvPr/>
          </p:nvGrpSpPr>
          <p:grpSpPr bwMode="auto">
            <a:xfrm flipH="1">
              <a:off x="6816238" y="2036728"/>
              <a:ext cx="874568" cy="829136"/>
              <a:chOff x="-44" y="1473"/>
              <a:chExt cx="981" cy="1105"/>
            </a:xfrm>
          </p:grpSpPr>
          <p:pic>
            <p:nvPicPr>
              <p:cNvPr id="130093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0094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30074" name="Group 332"/>
            <p:cNvGrpSpPr>
              <a:grpSpLocks/>
            </p:cNvGrpSpPr>
            <p:nvPr/>
          </p:nvGrpSpPr>
          <p:grpSpPr bwMode="auto">
            <a:xfrm>
              <a:off x="5734462" y="2176433"/>
              <a:ext cx="693963" cy="287263"/>
              <a:chOff x="2356" y="1300"/>
              <a:chExt cx="555" cy="194"/>
            </a:xfrm>
          </p:grpSpPr>
          <p:sp>
            <p:nvSpPr>
              <p:cNvPr id="130085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0086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0087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30088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0091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0092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73" name="Line 33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4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grpSp>
          <p:nvGrpSpPr>
            <p:cNvPr id="130075" name="Group 332"/>
            <p:cNvGrpSpPr>
              <a:grpSpLocks/>
            </p:cNvGrpSpPr>
            <p:nvPr/>
          </p:nvGrpSpPr>
          <p:grpSpPr bwMode="auto">
            <a:xfrm>
              <a:off x="2675447" y="2110629"/>
              <a:ext cx="693963" cy="287263"/>
              <a:chOff x="2356" y="1300"/>
              <a:chExt cx="555" cy="194"/>
            </a:xfrm>
          </p:grpSpPr>
          <p:sp>
            <p:nvSpPr>
              <p:cNvPr id="13007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007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007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30080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0083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0084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82" name="Line 33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83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0076" name="Right Arrow 2"/>
            <p:cNvSpPr>
              <a:spLocks noChangeArrowheads="1"/>
            </p:cNvSpPr>
            <p:nvPr/>
          </p:nvSpPr>
          <p:spPr bwMode="auto">
            <a:xfrm>
              <a:off x="3390448" y="2327496"/>
              <a:ext cx="2361006" cy="151063"/>
            </a:xfrm>
            <a:prstGeom prst="rightArrow">
              <a:avLst>
                <a:gd name="adj1" fmla="val 50000"/>
                <a:gd name="adj2" fmla="val 49999"/>
              </a:avLst>
            </a:prstGeom>
            <a:gradFill rotWithShape="1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360000"/>
            </a:gra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52</a:t>
            </a:fld>
            <a:endParaRPr lang="en-US" sz="1200" dirty="0">
              <a:latin typeface="Tahoma" charset="0"/>
            </a:endParaRPr>
          </a:p>
        </p:txBody>
      </p:sp>
      <p:sp>
        <p:nvSpPr>
          <p:cNvPr id="51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40167552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datagram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531938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focus for now on tunnel mode with ESP</a:t>
            </a:r>
          </a:p>
        </p:txBody>
      </p:sp>
      <p:grpSp>
        <p:nvGrpSpPr>
          <p:cNvPr id="132100" name="Group 4"/>
          <p:cNvGrpSpPr>
            <a:grpSpLocks/>
          </p:cNvGrpSpPr>
          <p:nvPr/>
        </p:nvGrpSpPr>
        <p:grpSpPr bwMode="auto">
          <a:xfrm>
            <a:off x="928688" y="2655888"/>
            <a:ext cx="6484937" cy="2603500"/>
            <a:chOff x="672" y="1044"/>
            <a:chExt cx="4085" cy="1640"/>
          </a:xfrm>
        </p:grpSpPr>
        <p:sp>
          <p:nvSpPr>
            <p:cNvPr id="132102" name="Rectangle 5"/>
            <p:cNvSpPr>
              <a:spLocks noChangeArrowheads="1"/>
            </p:cNvSpPr>
            <p:nvPr/>
          </p:nvSpPr>
          <p:spPr bwMode="auto">
            <a:xfrm>
              <a:off x="672" y="1590"/>
              <a:ext cx="71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new IP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header</a:t>
              </a:r>
            </a:p>
          </p:txBody>
        </p:sp>
        <p:sp>
          <p:nvSpPr>
            <p:cNvPr id="132103" name="Rectangle 6"/>
            <p:cNvSpPr>
              <a:spLocks noChangeArrowheads="1"/>
            </p:cNvSpPr>
            <p:nvPr/>
          </p:nvSpPr>
          <p:spPr bwMode="auto">
            <a:xfrm>
              <a:off x="1383" y="1590"/>
              <a:ext cx="441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hdr</a:t>
              </a:r>
            </a:p>
          </p:txBody>
        </p:sp>
        <p:sp>
          <p:nvSpPr>
            <p:cNvPr id="132104" name="Rectangle 7"/>
            <p:cNvSpPr>
              <a:spLocks noChangeArrowheads="1"/>
            </p:cNvSpPr>
            <p:nvPr/>
          </p:nvSpPr>
          <p:spPr bwMode="auto">
            <a:xfrm>
              <a:off x="1824" y="1590"/>
              <a:ext cx="615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IP hdr</a:t>
              </a:r>
            </a:p>
          </p:txBody>
        </p:sp>
        <p:sp>
          <p:nvSpPr>
            <p:cNvPr id="132105" name="Rectangle 8"/>
            <p:cNvSpPr>
              <a:spLocks noChangeArrowheads="1"/>
            </p:cNvSpPr>
            <p:nvPr/>
          </p:nvSpPr>
          <p:spPr bwMode="auto">
            <a:xfrm>
              <a:off x="2439" y="1590"/>
              <a:ext cx="140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 IP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datagram payload</a:t>
              </a:r>
            </a:p>
          </p:txBody>
        </p:sp>
        <p:sp>
          <p:nvSpPr>
            <p:cNvPr id="132106" name="Rectangle 9"/>
            <p:cNvSpPr>
              <a:spLocks noChangeArrowheads="1"/>
            </p:cNvSpPr>
            <p:nvPr/>
          </p:nvSpPr>
          <p:spPr bwMode="auto">
            <a:xfrm>
              <a:off x="3840" y="1593"/>
              <a:ext cx="44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trl</a:t>
              </a:r>
            </a:p>
          </p:txBody>
        </p:sp>
        <p:sp>
          <p:nvSpPr>
            <p:cNvPr id="132107" name="Rectangle 10"/>
            <p:cNvSpPr>
              <a:spLocks noChangeArrowheads="1"/>
            </p:cNvSpPr>
            <p:nvPr/>
          </p:nvSpPr>
          <p:spPr bwMode="auto">
            <a:xfrm>
              <a:off x="4285" y="1593"/>
              <a:ext cx="441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auth</a:t>
              </a:r>
            </a:p>
          </p:txBody>
        </p:sp>
        <p:grpSp>
          <p:nvGrpSpPr>
            <p:cNvPr id="132108" name="Group 11"/>
            <p:cNvGrpSpPr>
              <a:grpSpLocks/>
            </p:cNvGrpSpPr>
            <p:nvPr/>
          </p:nvGrpSpPr>
          <p:grpSpPr bwMode="auto">
            <a:xfrm>
              <a:off x="1370" y="1044"/>
              <a:ext cx="2871" cy="501"/>
              <a:chOff x="1388" y="992"/>
              <a:chExt cx="2871" cy="501"/>
            </a:xfrm>
          </p:grpSpPr>
          <p:sp>
            <p:nvSpPr>
              <p:cNvPr id="132121" name="Text Box 12"/>
              <p:cNvSpPr txBox="1">
                <a:spLocks noChangeArrowheads="1"/>
              </p:cNvSpPr>
              <p:nvPr/>
            </p:nvSpPr>
            <p:spPr bwMode="auto">
              <a:xfrm>
                <a:off x="2664" y="1262"/>
                <a:ext cx="7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latin typeface="Arial" charset="0"/>
                  </a:rPr>
                  <a:t>encrypted</a:t>
                </a:r>
              </a:p>
            </p:txBody>
          </p:sp>
          <p:sp>
            <p:nvSpPr>
              <p:cNvPr id="132122" name="Line 13"/>
              <p:cNvSpPr>
                <a:spLocks noChangeShapeType="1"/>
              </p:cNvSpPr>
              <p:nvPr/>
            </p:nvSpPr>
            <p:spPr bwMode="auto">
              <a:xfrm>
                <a:off x="3422" y="1379"/>
                <a:ext cx="8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2123" name="Line 14"/>
              <p:cNvSpPr>
                <a:spLocks noChangeShapeType="1"/>
              </p:cNvSpPr>
              <p:nvPr/>
            </p:nvSpPr>
            <p:spPr bwMode="auto">
              <a:xfrm flipH="1" flipV="1">
                <a:off x="1876" y="1379"/>
                <a:ext cx="7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2124" name="Text Box 15"/>
              <p:cNvSpPr txBox="1">
                <a:spLocks noChangeArrowheads="1"/>
              </p:cNvSpPr>
              <p:nvPr/>
            </p:nvSpPr>
            <p:spPr bwMode="auto">
              <a:xfrm>
                <a:off x="2018" y="992"/>
                <a:ext cx="17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ja-JP" altLang="en-US" sz="1800">
                    <a:latin typeface="Arial" charset="0"/>
                  </a:rPr>
                  <a:t>“</a:t>
                </a:r>
                <a:r>
                  <a:rPr lang="en-US" altLang="ja-JP" sz="1800" dirty="0">
                    <a:latin typeface="Arial" charset="0"/>
                  </a:rPr>
                  <a:t>enchilada</a:t>
                </a:r>
                <a:r>
                  <a:rPr lang="ja-JP" altLang="en-US" sz="1800">
                    <a:latin typeface="Arial" charset="0"/>
                  </a:rPr>
                  <a:t>”</a:t>
                </a:r>
                <a:r>
                  <a:rPr lang="en-US" altLang="ja-JP" sz="1800" dirty="0">
                    <a:latin typeface="Arial" charset="0"/>
                  </a:rPr>
                  <a:t> authenticated</a:t>
                </a:r>
                <a:endParaRPr lang="en-US" sz="1800" dirty="0">
                  <a:latin typeface="Arial" charset="0"/>
                </a:endParaRPr>
              </a:p>
            </p:txBody>
          </p:sp>
          <p:sp>
            <p:nvSpPr>
              <p:cNvPr id="132125" name="Line 16"/>
              <p:cNvSpPr>
                <a:spLocks noChangeShapeType="1"/>
              </p:cNvSpPr>
              <p:nvPr/>
            </p:nvSpPr>
            <p:spPr bwMode="auto">
              <a:xfrm>
                <a:off x="3761" y="1108"/>
                <a:ext cx="498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2126" name="Line 17"/>
              <p:cNvSpPr>
                <a:spLocks noChangeShapeType="1"/>
              </p:cNvSpPr>
              <p:nvPr/>
            </p:nvSpPr>
            <p:spPr bwMode="auto">
              <a:xfrm flipH="1" flipV="1">
                <a:off x="1388" y="1091"/>
                <a:ext cx="672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2109" name="Group 18"/>
            <p:cNvGrpSpPr>
              <a:grpSpLocks/>
            </p:cNvGrpSpPr>
            <p:nvPr/>
          </p:nvGrpSpPr>
          <p:grpSpPr bwMode="auto">
            <a:xfrm>
              <a:off x="3320" y="2288"/>
              <a:ext cx="1437" cy="384"/>
              <a:chOff x="3346" y="2367"/>
              <a:chExt cx="1437" cy="384"/>
            </a:xfrm>
          </p:grpSpPr>
          <p:sp>
            <p:nvSpPr>
              <p:cNvPr id="132118" name="Rectangle 19"/>
              <p:cNvSpPr>
                <a:spLocks noChangeArrowheads="1"/>
              </p:cNvSpPr>
              <p:nvPr/>
            </p:nvSpPr>
            <p:spPr bwMode="auto">
              <a:xfrm>
                <a:off x="3346" y="2367"/>
                <a:ext cx="529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padding</a:t>
                </a:r>
              </a:p>
            </p:txBody>
          </p:sp>
          <p:sp>
            <p:nvSpPr>
              <p:cNvPr id="132119" name="Rectangle 20"/>
              <p:cNvSpPr>
                <a:spLocks noChangeArrowheads="1"/>
              </p:cNvSpPr>
              <p:nvPr/>
            </p:nvSpPr>
            <p:spPr bwMode="auto">
              <a:xfrm>
                <a:off x="3878" y="2367"/>
                <a:ext cx="468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length</a:t>
                </a:r>
              </a:p>
            </p:txBody>
          </p:sp>
          <p:sp>
            <p:nvSpPr>
              <p:cNvPr id="132120" name="Rectangle 21"/>
              <p:cNvSpPr>
                <a:spLocks noChangeArrowheads="1"/>
              </p:cNvSpPr>
              <p:nvPr/>
            </p:nvSpPr>
            <p:spPr bwMode="auto">
              <a:xfrm>
                <a:off x="4341" y="2367"/>
                <a:ext cx="442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next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header</a:t>
                </a:r>
              </a:p>
            </p:txBody>
          </p:sp>
        </p:grpSp>
        <p:sp>
          <p:nvSpPr>
            <p:cNvPr id="132110" name="Line 22"/>
            <p:cNvSpPr>
              <a:spLocks noChangeShapeType="1"/>
            </p:cNvSpPr>
            <p:nvPr/>
          </p:nvSpPr>
          <p:spPr bwMode="auto">
            <a:xfrm flipV="1">
              <a:off x="3334" y="2007"/>
              <a:ext cx="50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111" name="Line 23"/>
            <p:cNvSpPr>
              <a:spLocks noChangeShapeType="1"/>
            </p:cNvSpPr>
            <p:nvPr/>
          </p:nvSpPr>
          <p:spPr bwMode="auto">
            <a:xfrm flipH="1" flipV="1">
              <a:off x="4277" y="1998"/>
              <a:ext cx="47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2112" name="Group 24"/>
            <p:cNvGrpSpPr>
              <a:grpSpLocks/>
            </p:cNvGrpSpPr>
            <p:nvPr/>
          </p:nvGrpSpPr>
          <p:grpSpPr bwMode="auto">
            <a:xfrm>
              <a:off x="1182" y="2290"/>
              <a:ext cx="877" cy="394"/>
              <a:chOff x="1409" y="2193"/>
              <a:chExt cx="877" cy="386"/>
            </a:xfrm>
          </p:grpSpPr>
          <p:sp>
            <p:nvSpPr>
              <p:cNvPr id="132116" name="Rectangle 25"/>
              <p:cNvSpPr>
                <a:spLocks noChangeArrowheads="1"/>
              </p:cNvSpPr>
              <p:nvPr/>
            </p:nvSpPr>
            <p:spPr bwMode="auto">
              <a:xfrm>
                <a:off x="1409" y="2193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SPI</a:t>
                </a:r>
              </a:p>
            </p:txBody>
          </p:sp>
          <p:sp>
            <p:nvSpPr>
              <p:cNvPr id="132117" name="Rectangle 26"/>
              <p:cNvSpPr>
                <a:spLocks noChangeArrowheads="1"/>
              </p:cNvSpPr>
              <p:nvPr/>
            </p:nvSpPr>
            <p:spPr bwMode="auto">
              <a:xfrm>
                <a:off x="1845" y="2195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Seq</a:t>
                </a:r>
              </a:p>
              <a:p>
                <a:pPr algn="ctr" eaLnBrk="1" hangingPunct="1"/>
                <a:r>
                  <a:rPr lang="en-US" sz="1600" dirty="0">
                    <a:latin typeface="Arial" charset="0"/>
                  </a:rPr>
                  <a:t>#</a:t>
                </a:r>
              </a:p>
            </p:txBody>
          </p:sp>
        </p:grpSp>
        <p:sp>
          <p:nvSpPr>
            <p:cNvPr id="132113" name="Line 27"/>
            <p:cNvSpPr>
              <a:spLocks noChangeShapeType="1"/>
            </p:cNvSpPr>
            <p:nvPr/>
          </p:nvSpPr>
          <p:spPr bwMode="auto">
            <a:xfrm flipV="1">
              <a:off x="1178" y="1999"/>
              <a:ext cx="201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114" name="Line 28"/>
            <p:cNvSpPr>
              <a:spLocks noChangeShapeType="1"/>
            </p:cNvSpPr>
            <p:nvPr/>
          </p:nvSpPr>
          <p:spPr bwMode="auto">
            <a:xfrm>
              <a:off x="1824" y="2025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115" name="Line 29"/>
            <p:cNvSpPr>
              <a:spLocks noChangeShapeType="1"/>
            </p:cNvSpPr>
            <p:nvPr/>
          </p:nvSpPr>
          <p:spPr bwMode="auto">
            <a:xfrm>
              <a:off x="1815" y="1999"/>
              <a:ext cx="227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32101" name="Picture 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52513"/>
            <a:ext cx="3487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53</a:t>
            </a:fld>
            <a:endParaRPr lang="en-US" sz="1200" dirty="0">
              <a:latin typeface="Tahoma" charset="0"/>
            </a:endParaRP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1588138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What happens?</a:t>
            </a:r>
          </a:p>
        </p:txBody>
      </p:sp>
      <p:grpSp>
        <p:nvGrpSpPr>
          <p:cNvPr id="133123" name="Group 59"/>
          <p:cNvGrpSpPr>
            <a:grpSpLocks/>
          </p:cNvGrpSpPr>
          <p:nvPr/>
        </p:nvGrpSpPr>
        <p:grpSpPr bwMode="auto">
          <a:xfrm>
            <a:off x="928688" y="3875088"/>
            <a:ext cx="6484937" cy="2603500"/>
            <a:chOff x="672" y="1044"/>
            <a:chExt cx="4085" cy="1640"/>
          </a:xfrm>
        </p:grpSpPr>
        <p:sp>
          <p:nvSpPr>
            <p:cNvPr id="133169" name="Rectangle 60"/>
            <p:cNvSpPr>
              <a:spLocks noChangeArrowheads="1"/>
            </p:cNvSpPr>
            <p:nvPr/>
          </p:nvSpPr>
          <p:spPr bwMode="auto">
            <a:xfrm>
              <a:off x="672" y="1590"/>
              <a:ext cx="71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new IP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header</a:t>
              </a:r>
            </a:p>
          </p:txBody>
        </p:sp>
        <p:sp>
          <p:nvSpPr>
            <p:cNvPr id="133170" name="Rectangle 61"/>
            <p:cNvSpPr>
              <a:spLocks noChangeArrowheads="1"/>
            </p:cNvSpPr>
            <p:nvPr/>
          </p:nvSpPr>
          <p:spPr bwMode="auto">
            <a:xfrm>
              <a:off x="1383" y="1590"/>
              <a:ext cx="441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hdr</a:t>
              </a:r>
            </a:p>
          </p:txBody>
        </p:sp>
        <p:sp>
          <p:nvSpPr>
            <p:cNvPr id="133171" name="Rectangle 62"/>
            <p:cNvSpPr>
              <a:spLocks noChangeArrowheads="1"/>
            </p:cNvSpPr>
            <p:nvPr/>
          </p:nvSpPr>
          <p:spPr bwMode="auto">
            <a:xfrm>
              <a:off x="1824" y="1590"/>
              <a:ext cx="615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IP hdr</a:t>
              </a:r>
            </a:p>
          </p:txBody>
        </p:sp>
        <p:sp>
          <p:nvSpPr>
            <p:cNvPr id="133172" name="Rectangle 63"/>
            <p:cNvSpPr>
              <a:spLocks noChangeArrowheads="1"/>
            </p:cNvSpPr>
            <p:nvPr/>
          </p:nvSpPr>
          <p:spPr bwMode="auto">
            <a:xfrm>
              <a:off x="2439" y="1590"/>
              <a:ext cx="140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 IP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datagram payload</a:t>
              </a:r>
            </a:p>
          </p:txBody>
        </p:sp>
        <p:sp>
          <p:nvSpPr>
            <p:cNvPr id="133173" name="Rectangle 64"/>
            <p:cNvSpPr>
              <a:spLocks noChangeArrowheads="1"/>
            </p:cNvSpPr>
            <p:nvPr/>
          </p:nvSpPr>
          <p:spPr bwMode="auto">
            <a:xfrm>
              <a:off x="3840" y="1593"/>
              <a:ext cx="44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trl</a:t>
              </a:r>
            </a:p>
          </p:txBody>
        </p:sp>
        <p:sp>
          <p:nvSpPr>
            <p:cNvPr id="133174" name="Rectangle 65"/>
            <p:cNvSpPr>
              <a:spLocks noChangeArrowheads="1"/>
            </p:cNvSpPr>
            <p:nvPr/>
          </p:nvSpPr>
          <p:spPr bwMode="auto">
            <a:xfrm>
              <a:off x="4285" y="1593"/>
              <a:ext cx="441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auth</a:t>
              </a:r>
            </a:p>
          </p:txBody>
        </p:sp>
        <p:grpSp>
          <p:nvGrpSpPr>
            <p:cNvPr id="133175" name="Group 66"/>
            <p:cNvGrpSpPr>
              <a:grpSpLocks/>
            </p:cNvGrpSpPr>
            <p:nvPr/>
          </p:nvGrpSpPr>
          <p:grpSpPr bwMode="auto">
            <a:xfrm>
              <a:off x="1370" y="1044"/>
              <a:ext cx="2871" cy="501"/>
              <a:chOff x="1388" y="992"/>
              <a:chExt cx="2871" cy="501"/>
            </a:xfrm>
          </p:grpSpPr>
          <p:sp>
            <p:nvSpPr>
              <p:cNvPr id="133188" name="Text Box 67"/>
              <p:cNvSpPr txBox="1">
                <a:spLocks noChangeArrowheads="1"/>
              </p:cNvSpPr>
              <p:nvPr/>
            </p:nvSpPr>
            <p:spPr bwMode="auto">
              <a:xfrm>
                <a:off x="2664" y="1262"/>
                <a:ext cx="7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latin typeface="Arial" charset="0"/>
                  </a:rPr>
                  <a:t>encrypted</a:t>
                </a:r>
              </a:p>
            </p:txBody>
          </p:sp>
          <p:sp>
            <p:nvSpPr>
              <p:cNvPr id="133189" name="Line 68"/>
              <p:cNvSpPr>
                <a:spLocks noChangeShapeType="1"/>
              </p:cNvSpPr>
              <p:nvPr/>
            </p:nvSpPr>
            <p:spPr bwMode="auto">
              <a:xfrm>
                <a:off x="3422" y="1379"/>
                <a:ext cx="8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190" name="Line 69"/>
              <p:cNvSpPr>
                <a:spLocks noChangeShapeType="1"/>
              </p:cNvSpPr>
              <p:nvPr/>
            </p:nvSpPr>
            <p:spPr bwMode="auto">
              <a:xfrm flipH="1" flipV="1">
                <a:off x="1876" y="1379"/>
                <a:ext cx="7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191" name="Text Box 70"/>
              <p:cNvSpPr txBox="1">
                <a:spLocks noChangeArrowheads="1"/>
              </p:cNvSpPr>
              <p:nvPr/>
            </p:nvSpPr>
            <p:spPr bwMode="auto">
              <a:xfrm>
                <a:off x="2018" y="992"/>
                <a:ext cx="17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ja-JP" altLang="en-US" sz="1800">
                    <a:latin typeface="Arial" charset="0"/>
                  </a:rPr>
                  <a:t>“</a:t>
                </a:r>
                <a:r>
                  <a:rPr lang="en-US" altLang="ja-JP" sz="1800" dirty="0">
                    <a:latin typeface="Arial" charset="0"/>
                  </a:rPr>
                  <a:t>enchilada</a:t>
                </a:r>
                <a:r>
                  <a:rPr lang="ja-JP" altLang="en-US" sz="1800">
                    <a:latin typeface="Arial" charset="0"/>
                  </a:rPr>
                  <a:t>”</a:t>
                </a:r>
                <a:r>
                  <a:rPr lang="en-US" altLang="ja-JP" sz="1800" dirty="0">
                    <a:latin typeface="Arial" charset="0"/>
                  </a:rPr>
                  <a:t> authenticated</a:t>
                </a:r>
                <a:endParaRPr lang="en-US" sz="1800" dirty="0">
                  <a:latin typeface="Arial" charset="0"/>
                </a:endParaRPr>
              </a:p>
            </p:txBody>
          </p:sp>
          <p:sp>
            <p:nvSpPr>
              <p:cNvPr id="133192" name="Line 71"/>
              <p:cNvSpPr>
                <a:spLocks noChangeShapeType="1"/>
              </p:cNvSpPr>
              <p:nvPr/>
            </p:nvSpPr>
            <p:spPr bwMode="auto">
              <a:xfrm>
                <a:off x="3761" y="1108"/>
                <a:ext cx="498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193" name="Line 72"/>
              <p:cNvSpPr>
                <a:spLocks noChangeShapeType="1"/>
              </p:cNvSpPr>
              <p:nvPr/>
            </p:nvSpPr>
            <p:spPr bwMode="auto">
              <a:xfrm flipH="1" flipV="1">
                <a:off x="1388" y="1091"/>
                <a:ext cx="672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3176" name="Group 73"/>
            <p:cNvGrpSpPr>
              <a:grpSpLocks/>
            </p:cNvGrpSpPr>
            <p:nvPr/>
          </p:nvGrpSpPr>
          <p:grpSpPr bwMode="auto">
            <a:xfrm>
              <a:off x="3320" y="2288"/>
              <a:ext cx="1437" cy="384"/>
              <a:chOff x="3346" y="2367"/>
              <a:chExt cx="1437" cy="384"/>
            </a:xfrm>
          </p:grpSpPr>
          <p:sp>
            <p:nvSpPr>
              <p:cNvPr id="133185" name="Rectangle 74"/>
              <p:cNvSpPr>
                <a:spLocks noChangeArrowheads="1"/>
              </p:cNvSpPr>
              <p:nvPr/>
            </p:nvSpPr>
            <p:spPr bwMode="auto">
              <a:xfrm>
                <a:off x="3346" y="2367"/>
                <a:ext cx="529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padding</a:t>
                </a:r>
              </a:p>
            </p:txBody>
          </p:sp>
          <p:sp>
            <p:nvSpPr>
              <p:cNvPr id="133186" name="Rectangle 75"/>
              <p:cNvSpPr>
                <a:spLocks noChangeArrowheads="1"/>
              </p:cNvSpPr>
              <p:nvPr/>
            </p:nvSpPr>
            <p:spPr bwMode="auto">
              <a:xfrm>
                <a:off x="3878" y="2367"/>
                <a:ext cx="468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length</a:t>
                </a:r>
              </a:p>
            </p:txBody>
          </p:sp>
          <p:sp>
            <p:nvSpPr>
              <p:cNvPr id="133187" name="Rectangle 76"/>
              <p:cNvSpPr>
                <a:spLocks noChangeArrowheads="1"/>
              </p:cNvSpPr>
              <p:nvPr/>
            </p:nvSpPr>
            <p:spPr bwMode="auto">
              <a:xfrm>
                <a:off x="4341" y="2367"/>
                <a:ext cx="442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next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header</a:t>
                </a:r>
              </a:p>
            </p:txBody>
          </p:sp>
        </p:grpSp>
        <p:sp>
          <p:nvSpPr>
            <p:cNvPr id="133177" name="Line 77"/>
            <p:cNvSpPr>
              <a:spLocks noChangeShapeType="1"/>
            </p:cNvSpPr>
            <p:nvPr/>
          </p:nvSpPr>
          <p:spPr bwMode="auto">
            <a:xfrm flipV="1">
              <a:off x="3334" y="2007"/>
              <a:ext cx="50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78" name="Line 78"/>
            <p:cNvSpPr>
              <a:spLocks noChangeShapeType="1"/>
            </p:cNvSpPr>
            <p:nvPr/>
          </p:nvSpPr>
          <p:spPr bwMode="auto">
            <a:xfrm flipH="1" flipV="1">
              <a:off x="4277" y="1998"/>
              <a:ext cx="47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3179" name="Group 79"/>
            <p:cNvGrpSpPr>
              <a:grpSpLocks/>
            </p:cNvGrpSpPr>
            <p:nvPr/>
          </p:nvGrpSpPr>
          <p:grpSpPr bwMode="auto">
            <a:xfrm>
              <a:off x="1182" y="2290"/>
              <a:ext cx="877" cy="394"/>
              <a:chOff x="1409" y="2193"/>
              <a:chExt cx="877" cy="386"/>
            </a:xfrm>
          </p:grpSpPr>
          <p:sp>
            <p:nvSpPr>
              <p:cNvPr id="133183" name="Rectangle 80"/>
              <p:cNvSpPr>
                <a:spLocks noChangeArrowheads="1"/>
              </p:cNvSpPr>
              <p:nvPr/>
            </p:nvSpPr>
            <p:spPr bwMode="auto">
              <a:xfrm>
                <a:off x="1409" y="2193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SPI</a:t>
                </a:r>
              </a:p>
            </p:txBody>
          </p:sp>
          <p:sp>
            <p:nvSpPr>
              <p:cNvPr id="133184" name="Rectangle 81"/>
              <p:cNvSpPr>
                <a:spLocks noChangeArrowheads="1"/>
              </p:cNvSpPr>
              <p:nvPr/>
            </p:nvSpPr>
            <p:spPr bwMode="auto">
              <a:xfrm>
                <a:off x="1845" y="2195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Seq</a:t>
                </a:r>
              </a:p>
              <a:p>
                <a:pPr algn="ctr" eaLnBrk="1" hangingPunct="1"/>
                <a:r>
                  <a:rPr lang="en-US" sz="1600" dirty="0">
                    <a:latin typeface="Arial" charset="0"/>
                  </a:rPr>
                  <a:t>#</a:t>
                </a:r>
              </a:p>
            </p:txBody>
          </p:sp>
        </p:grpSp>
        <p:sp>
          <p:nvSpPr>
            <p:cNvPr id="133180" name="Line 82"/>
            <p:cNvSpPr>
              <a:spLocks noChangeShapeType="1"/>
            </p:cNvSpPr>
            <p:nvPr/>
          </p:nvSpPr>
          <p:spPr bwMode="auto">
            <a:xfrm flipV="1">
              <a:off x="1178" y="1999"/>
              <a:ext cx="201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81" name="Line 83"/>
            <p:cNvSpPr>
              <a:spLocks noChangeShapeType="1"/>
            </p:cNvSpPr>
            <p:nvPr/>
          </p:nvSpPr>
          <p:spPr bwMode="auto">
            <a:xfrm>
              <a:off x="1824" y="2025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82" name="Line 84"/>
            <p:cNvSpPr>
              <a:spLocks noChangeShapeType="1"/>
            </p:cNvSpPr>
            <p:nvPr/>
          </p:nvSpPr>
          <p:spPr bwMode="auto">
            <a:xfrm>
              <a:off x="1815" y="1999"/>
              <a:ext cx="227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33124" name="Picture 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823913"/>
            <a:ext cx="346710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125" name="Group 84"/>
          <p:cNvGrpSpPr>
            <a:grpSpLocks/>
          </p:cNvGrpSpPr>
          <p:nvPr/>
        </p:nvGrpSpPr>
        <p:grpSpPr bwMode="auto">
          <a:xfrm>
            <a:off x="803275" y="938213"/>
            <a:ext cx="7435850" cy="2630487"/>
            <a:chOff x="803275" y="938213"/>
            <a:chExt cx="7435850" cy="2630487"/>
          </a:xfrm>
        </p:grpSpPr>
        <p:sp>
          <p:nvSpPr>
            <p:cNvPr id="133126" name="Freeform 2"/>
            <p:cNvSpPr>
              <a:spLocks/>
            </p:cNvSpPr>
            <p:nvPr/>
          </p:nvSpPr>
          <p:spPr bwMode="auto">
            <a:xfrm>
              <a:off x="6213475" y="1670050"/>
              <a:ext cx="2025650" cy="1633537"/>
            </a:xfrm>
            <a:custGeom>
              <a:avLst/>
              <a:gdLst>
                <a:gd name="T0" fmla="*/ 346493 w 1292"/>
                <a:gd name="T1" fmla="*/ 2603 h 1255"/>
                <a:gd name="T2" fmla="*/ 54874 w 1292"/>
                <a:gd name="T3" fmla="*/ 62478 h 1255"/>
                <a:gd name="T4" fmla="*/ 45467 w 1292"/>
                <a:gd name="T5" fmla="*/ 206958 h 1255"/>
                <a:gd name="T6" fmla="*/ 73689 w 1292"/>
                <a:gd name="T7" fmla="*/ 329311 h 1255"/>
                <a:gd name="T8" fmla="*/ 355900 w 1292"/>
                <a:gd name="T9" fmla="*/ 344930 h 1255"/>
                <a:gd name="T10" fmla="*/ 939136 w 1292"/>
                <a:gd name="T11" fmla="*/ 446457 h 1255"/>
                <a:gd name="T12" fmla="*/ 1447117 w 1292"/>
                <a:gd name="T13" fmla="*/ 489410 h 1255"/>
                <a:gd name="T14" fmla="*/ 1745007 w 1292"/>
                <a:gd name="T15" fmla="*/ 403503 h 1255"/>
                <a:gd name="T16" fmla="*/ 1848484 w 1292"/>
                <a:gd name="T17" fmla="*/ 175719 h 1255"/>
                <a:gd name="T18" fmla="*/ 1752846 w 1292"/>
                <a:gd name="T19" fmla="*/ 83304 h 1255"/>
                <a:gd name="T20" fmla="*/ 1089649 w 1292"/>
                <a:gd name="T21" fmla="*/ 45557 h 1255"/>
                <a:gd name="T22" fmla="*/ 346493 w 1292"/>
                <a:gd name="T23" fmla="*/ 260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127" name="Freeform 3"/>
            <p:cNvSpPr>
              <a:spLocks/>
            </p:cNvSpPr>
            <p:nvPr/>
          </p:nvSpPr>
          <p:spPr bwMode="auto">
            <a:xfrm>
              <a:off x="803275" y="1546225"/>
              <a:ext cx="2133600" cy="1633537"/>
            </a:xfrm>
            <a:custGeom>
              <a:avLst/>
              <a:gdLst>
                <a:gd name="T0" fmla="*/ 500372 w 1292"/>
                <a:gd name="T1" fmla="*/ 2603 h 1255"/>
                <a:gd name="T2" fmla="*/ 72661 w 1292"/>
                <a:gd name="T3" fmla="*/ 62478 h 1255"/>
                <a:gd name="T4" fmla="*/ 57799 w 1292"/>
                <a:gd name="T5" fmla="*/ 206958 h 1255"/>
                <a:gd name="T6" fmla="*/ 108992 w 1292"/>
                <a:gd name="T7" fmla="*/ 329311 h 1255"/>
                <a:gd name="T8" fmla="*/ 513583 w 1292"/>
                <a:gd name="T9" fmla="*/ 344930 h 1255"/>
                <a:gd name="T10" fmla="*/ 1352491 w 1292"/>
                <a:gd name="T11" fmla="*/ 446457 h 1255"/>
                <a:gd name="T12" fmla="*/ 2082407 w 1292"/>
                <a:gd name="T13" fmla="*/ 489410 h 1255"/>
                <a:gd name="T14" fmla="*/ 2506815 w 1292"/>
                <a:gd name="T15" fmla="*/ 403503 h 1255"/>
                <a:gd name="T16" fmla="*/ 2658743 w 1292"/>
                <a:gd name="T17" fmla="*/ 175719 h 1255"/>
                <a:gd name="T18" fmla="*/ 2520026 w 1292"/>
                <a:gd name="T19" fmla="*/ 83304 h 1255"/>
                <a:gd name="T20" fmla="*/ 1567172 w 1292"/>
                <a:gd name="T21" fmla="*/ 45557 h 1255"/>
                <a:gd name="T22" fmla="*/ 500372 w 1292"/>
                <a:gd name="T23" fmla="*/ 260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128" name="Freeform 4"/>
            <p:cNvSpPr>
              <a:spLocks/>
            </p:cNvSpPr>
            <p:nvPr/>
          </p:nvSpPr>
          <p:spPr bwMode="auto">
            <a:xfrm>
              <a:off x="3394075" y="1435100"/>
              <a:ext cx="2362200" cy="2133600"/>
            </a:xfrm>
            <a:custGeom>
              <a:avLst/>
              <a:gdLst>
                <a:gd name="T0" fmla="*/ 1018379 w 1292"/>
                <a:gd name="T1" fmla="*/ 11901 h 1255"/>
                <a:gd name="T2" fmla="*/ 148095 w 1292"/>
                <a:gd name="T3" fmla="*/ 404619 h 1255"/>
                <a:gd name="T4" fmla="*/ 124326 w 1292"/>
                <a:gd name="T5" fmla="*/ 1343063 h 1255"/>
                <a:gd name="T6" fmla="*/ 224884 w 1292"/>
                <a:gd name="T7" fmla="*/ 2125100 h 1255"/>
                <a:gd name="T8" fmla="*/ 1043975 w 1292"/>
                <a:gd name="T9" fmla="*/ 2233905 h 1255"/>
                <a:gd name="T10" fmla="*/ 2760776 w 1292"/>
                <a:gd name="T11" fmla="*/ 2895236 h 1255"/>
                <a:gd name="T12" fmla="*/ 4247206 w 1292"/>
                <a:gd name="T13" fmla="*/ 3174049 h 1255"/>
                <a:gd name="T14" fmla="*/ 5117491 w 1292"/>
                <a:gd name="T15" fmla="*/ 2618123 h 1255"/>
                <a:gd name="T16" fmla="*/ 5424650 w 1292"/>
                <a:gd name="T17" fmla="*/ 1144154 h 1255"/>
                <a:gd name="T18" fmla="*/ 5144915 w 1292"/>
                <a:gd name="T19" fmla="*/ 540625 h 1255"/>
                <a:gd name="T20" fmla="*/ 3197746 w 1292"/>
                <a:gd name="T21" fmla="*/ 294114 h 1255"/>
                <a:gd name="T22" fmla="*/ 1018379 w 1292"/>
                <a:gd name="T23" fmla="*/ 11901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129" name="Line 39"/>
            <p:cNvSpPr>
              <a:spLocks noChangeShapeType="1"/>
            </p:cNvSpPr>
            <p:nvPr/>
          </p:nvSpPr>
          <p:spPr bwMode="auto">
            <a:xfrm>
              <a:off x="1898650" y="2238375"/>
              <a:ext cx="8032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30" name="Line 40"/>
            <p:cNvSpPr>
              <a:spLocks noChangeShapeType="1"/>
            </p:cNvSpPr>
            <p:nvPr/>
          </p:nvSpPr>
          <p:spPr bwMode="auto">
            <a:xfrm>
              <a:off x="6373813" y="2376488"/>
              <a:ext cx="6921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31" name="Line 41"/>
            <p:cNvSpPr>
              <a:spLocks noChangeShapeType="1"/>
            </p:cNvSpPr>
            <p:nvPr/>
          </p:nvSpPr>
          <p:spPr bwMode="auto">
            <a:xfrm>
              <a:off x="3284538" y="2279650"/>
              <a:ext cx="3873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32" name="Line 42"/>
            <p:cNvSpPr>
              <a:spLocks noChangeShapeType="1"/>
            </p:cNvSpPr>
            <p:nvPr/>
          </p:nvSpPr>
          <p:spPr bwMode="auto">
            <a:xfrm flipH="1">
              <a:off x="5453433" y="2303754"/>
              <a:ext cx="2905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33" name="Text Box 43"/>
            <p:cNvSpPr txBox="1">
              <a:spLocks noChangeArrowheads="1"/>
            </p:cNvSpPr>
            <p:nvPr/>
          </p:nvSpPr>
          <p:spPr bwMode="auto">
            <a:xfrm>
              <a:off x="4840118" y="1954213"/>
              <a:ext cx="11525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193.68.2.23</a:t>
              </a:r>
            </a:p>
          </p:txBody>
        </p:sp>
        <p:sp>
          <p:nvSpPr>
            <p:cNvPr id="133134" name="Text Box 44"/>
            <p:cNvSpPr txBox="1">
              <a:spLocks noChangeArrowheads="1"/>
            </p:cNvSpPr>
            <p:nvPr/>
          </p:nvSpPr>
          <p:spPr bwMode="auto">
            <a:xfrm>
              <a:off x="3337682" y="1942287"/>
              <a:ext cx="13328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200.168.1.100</a:t>
              </a:r>
            </a:p>
          </p:txBody>
        </p:sp>
        <p:sp>
          <p:nvSpPr>
            <p:cNvPr id="133135" name="Text Box 45"/>
            <p:cNvSpPr txBox="1">
              <a:spLocks noChangeArrowheads="1"/>
            </p:cNvSpPr>
            <p:nvPr/>
          </p:nvSpPr>
          <p:spPr bwMode="auto">
            <a:xfrm>
              <a:off x="1184275" y="2730500"/>
              <a:ext cx="11414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172.16.1/24</a:t>
              </a:r>
            </a:p>
          </p:txBody>
        </p:sp>
        <p:sp>
          <p:nvSpPr>
            <p:cNvPr id="133136" name="Text Box 46"/>
            <p:cNvSpPr txBox="1">
              <a:spLocks noChangeArrowheads="1"/>
            </p:cNvSpPr>
            <p:nvPr/>
          </p:nvSpPr>
          <p:spPr bwMode="auto">
            <a:xfrm>
              <a:off x="6823075" y="2882900"/>
              <a:ext cx="11699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172.16.2/24</a:t>
              </a:r>
            </a:p>
          </p:txBody>
        </p:sp>
        <p:sp>
          <p:nvSpPr>
            <p:cNvPr id="133137" name="Text Box 48"/>
            <p:cNvSpPr txBox="1">
              <a:spLocks noChangeArrowheads="1"/>
            </p:cNvSpPr>
            <p:nvPr/>
          </p:nvSpPr>
          <p:spPr bwMode="auto">
            <a:xfrm>
              <a:off x="3625901" y="2391586"/>
              <a:ext cx="22766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i="1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security association </a:t>
              </a:r>
            </a:p>
          </p:txBody>
        </p:sp>
        <p:sp>
          <p:nvSpPr>
            <p:cNvPr id="133138" name="Text Box 49"/>
            <p:cNvSpPr txBox="1">
              <a:spLocks noChangeArrowheads="1"/>
            </p:cNvSpPr>
            <p:nvPr/>
          </p:nvSpPr>
          <p:spPr bwMode="auto">
            <a:xfrm>
              <a:off x="4325673" y="1210025"/>
              <a:ext cx="958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Internet</a:t>
              </a:r>
            </a:p>
          </p:txBody>
        </p:sp>
        <p:sp>
          <p:nvSpPr>
            <p:cNvPr id="133139" name="Text Box 50"/>
            <p:cNvSpPr txBox="1">
              <a:spLocks noChangeArrowheads="1"/>
            </p:cNvSpPr>
            <p:nvPr/>
          </p:nvSpPr>
          <p:spPr bwMode="auto">
            <a:xfrm>
              <a:off x="939800" y="938213"/>
              <a:ext cx="184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 dirty="0">
                <a:latin typeface="Arial" charset="0"/>
              </a:endParaRPr>
            </a:p>
          </p:txBody>
        </p:sp>
        <p:sp>
          <p:nvSpPr>
            <p:cNvPr id="133140" name="Text Box 51"/>
            <p:cNvSpPr txBox="1">
              <a:spLocks noChangeArrowheads="1"/>
            </p:cNvSpPr>
            <p:nvPr/>
          </p:nvSpPr>
          <p:spPr bwMode="auto">
            <a:xfrm>
              <a:off x="1361796" y="1245263"/>
              <a:ext cx="156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headquarters</a:t>
              </a:r>
            </a:p>
          </p:txBody>
        </p:sp>
        <p:sp>
          <p:nvSpPr>
            <p:cNvPr id="133141" name="Text Box 52"/>
            <p:cNvSpPr txBox="1">
              <a:spLocks noChangeArrowheads="1"/>
            </p:cNvSpPr>
            <p:nvPr/>
          </p:nvSpPr>
          <p:spPr bwMode="auto">
            <a:xfrm>
              <a:off x="6531930" y="1384010"/>
              <a:ext cx="15277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branch office</a:t>
              </a:r>
            </a:p>
          </p:txBody>
        </p:sp>
        <p:sp>
          <p:nvSpPr>
            <p:cNvPr id="133142" name="Text Box 53"/>
            <p:cNvSpPr txBox="1">
              <a:spLocks noChangeArrowheads="1"/>
            </p:cNvSpPr>
            <p:nvPr/>
          </p:nvSpPr>
          <p:spPr bwMode="auto">
            <a:xfrm>
              <a:off x="2784475" y="24257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R1</a:t>
              </a:r>
            </a:p>
          </p:txBody>
        </p:sp>
        <p:sp>
          <p:nvSpPr>
            <p:cNvPr id="133143" name="Text Box 54"/>
            <p:cNvSpPr txBox="1">
              <a:spLocks noChangeArrowheads="1"/>
            </p:cNvSpPr>
            <p:nvPr/>
          </p:nvSpPr>
          <p:spPr bwMode="auto">
            <a:xfrm>
              <a:off x="5832475" y="25781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R2</a:t>
              </a:r>
            </a:p>
          </p:txBody>
        </p:sp>
        <p:grpSp>
          <p:nvGrpSpPr>
            <p:cNvPr id="133144" name="Group 542"/>
            <p:cNvGrpSpPr>
              <a:grpSpLocks/>
            </p:cNvGrpSpPr>
            <p:nvPr/>
          </p:nvGrpSpPr>
          <p:grpSpPr bwMode="auto">
            <a:xfrm>
              <a:off x="1119743" y="1870674"/>
              <a:ext cx="874568" cy="829136"/>
              <a:chOff x="-44" y="1473"/>
              <a:chExt cx="981" cy="1105"/>
            </a:xfrm>
          </p:grpSpPr>
          <p:pic>
            <p:nvPicPr>
              <p:cNvPr id="133167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168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33145" name="Group 542"/>
            <p:cNvGrpSpPr>
              <a:grpSpLocks/>
            </p:cNvGrpSpPr>
            <p:nvPr/>
          </p:nvGrpSpPr>
          <p:grpSpPr bwMode="auto">
            <a:xfrm flipH="1">
              <a:off x="6816238" y="2036728"/>
              <a:ext cx="874568" cy="829136"/>
              <a:chOff x="-44" y="1473"/>
              <a:chExt cx="981" cy="1105"/>
            </a:xfrm>
          </p:grpSpPr>
          <p:pic>
            <p:nvPicPr>
              <p:cNvPr id="133165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166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33146" name="Group 332"/>
            <p:cNvGrpSpPr>
              <a:grpSpLocks/>
            </p:cNvGrpSpPr>
            <p:nvPr/>
          </p:nvGrpSpPr>
          <p:grpSpPr bwMode="auto">
            <a:xfrm>
              <a:off x="5734462" y="2176433"/>
              <a:ext cx="693963" cy="287263"/>
              <a:chOff x="2356" y="1300"/>
              <a:chExt cx="555" cy="194"/>
            </a:xfrm>
          </p:grpSpPr>
          <p:sp>
            <p:nvSpPr>
              <p:cNvPr id="13315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315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315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33160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3163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3164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21" name="Line 33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22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grpSp>
          <p:nvGrpSpPr>
            <p:cNvPr id="133147" name="Group 332"/>
            <p:cNvGrpSpPr>
              <a:grpSpLocks/>
            </p:cNvGrpSpPr>
            <p:nvPr/>
          </p:nvGrpSpPr>
          <p:grpSpPr bwMode="auto">
            <a:xfrm>
              <a:off x="2675447" y="2110629"/>
              <a:ext cx="693963" cy="287263"/>
              <a:chOff x="2356" y="1300"/>
              <a:chExt cx="555" cy="194"/>
            </a:xfrm>
          </p:grpSpPr>
          <p:sp>
            <p:nvSpPr>
              <p:cNvPr id="133149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3150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3151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33152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3155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3156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13" name="Line 33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14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3148" name="Right Arrow 107"/>
            <p:cNvSpPr>
              <a:spLocks noChangeArrowheads="1"/>
            </p:cNvSpPr>
            <p:nvPr/>
          </p:nvSpPr>
          <p:spPr bwMode="auto">
            <a:xfrm>
              <a:off x="3390448" y="2327496"/>
              <a:ext cx="2361006" cy="151063"/>
            </a:xfrm>
            <a:prstGeom prst="rightArrow">
              <a:avLst>
                <a:gd name="adj1" fmla="val 50000"/>
                <a:gd name="adj2" fmla="val 49999"/>
              </a:avLst>
            </a:prstGeom>
            <a:gradFill rotWithShape="1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360000"/>
            </a:gra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7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54</a:t>
            </a:fld>
            <a:endParaRPr lang="en-US" sz="1200" dirty="0">
              <a:latin typeface="Tahoma" charset="0"/>
            </a:endParaRPr>
          </a:p>
        </p:txBody>
      </p:sp>
      <p:sp>
        <p:nvSpPr>
          <p:cNvPr id="7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4209393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0"/>
            <a:ext cx="9197975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R1: </a:t>
            </a:r>
            <a:r>
              <a:rPr lang="en-US" sz="3200" dirty="0">
                <a:latin typeface="Gill Sans MT" charset="0"/>
              </a:rPr>
              <a:t>convert original datagram to IPsec datagram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28025" cy="4648200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appends to back of original datagram (which includes original header fields!) an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ESP trailer</a:t>
            </a:r>
            <a:r>
              <a:rPr lang="ja-JP" altLang="en-US" sz="2400" dirty="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field. </a:t>
            </a:r>
          </a:p>
          <a:p>
            <a:r>
              <a:rPr lang="en-US" sz="2400" dirty="0">
                <a:latin typeface="Gill Sans MT" charset="0"/>
              </a:rPr>
              <a:t>encrypts result using algorithm &amp; key specified by SA.</a:t>
            </a:r>
          </a:p>
          <a:p>
            <a:r>
              <a:rPr lang="en-US" sz="2400" dirty="0">
                <a:latin typeface="Gill Sans MT" charset="0"/>
              </a:rPr>
              <a:t>appends to front of this encrypted quantity the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ESP header, creating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enchilada</a:t>
            </a:r>
            <a:r>
              <a:rPr lang="ja-JP" altLang="en-US" sz="2400" dirty="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. </a:t>
            </a:r>
          </a:p>
          <a:p>
            <a:r>
              <a:rPr lang="en-US" sz="2400" dirty="0">
                <a:latin typeface="Gill Sans MT" charset="0"/>
              </a:rPr>
              <a:t>creates authentication MAC over the </a:t>
            </a:r>
            <a:r>
              <a:rPr lang="en-US" sz="2400" i="1" dirty="0">
                <a:latin typeface="Gill Sans MT" charset="0"/>
              </a:rPr>
              <a:t>whole enchilada</a:t>
            </a:r>
            <a:r>
              <a:rPr lang="en-US" sz="2400" dirty="0">
                <a:latin typeface="Gill Sans MT" charset="0"/>
              </a:rPr>
              <a:t>, using algorithm and key specified in SA; </a:t>
            </a:r>
          </a:p>
          <a:p>
            <a:r>
              <a:rPr lang="en-US" sz="2400" dirty="0">
                <a:latin typeface="Gill Sans MT" charset="0"/>
              </a:rPr>
              <a:t>appends MAC to back of enchilada, forming </a:t>
            </a:r>
            <a:r>
              <a:rPr lang="en-US" sz="2400" i="1" dirty="0">
                <a:latin typeface="Gill Sans MT" charset="0"/>
              </a:rPr>
              <a:t>payload</a:t>
            </a:r>
            <a:r>
              <a:rPr lang="en-US" sz="2400" dirty="0">
                <a:latin typeface="Gill Sans MT" charset="0"/>
              </a:rPr>
              <a:t>;</a:t>
            </a:r>
          </a:p>
          <a:p>
            <a:r>
              <a:rPr lang="en-US" sz="2400" dirty="0">
                <a:latin typeface="Gill Sans MT" charset="0"/>
              </a:rPr>
              <a:t>creates brand new IP header, with all the classic IPv4 header fields, which it appends before payload</a:t>
            </a:r>
          </a:p>
          <a:p>
            <a:endParaRPr lang="en-US" sz="2400" dirty="0">
              <a:latin typeface="Gill Sans MT" charset="0"/>
            </a:endParaRPr>
          </a:p>
        </p:txBody>
      </p:sp>
      <p:pic>
        <p:nvPicPr>
          <p:cNvPr id="134148" name="Picture 6" descr="underline_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795338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55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4315328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Inside the enchilada: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4064000"/>
            <a:ext cx="7772400" cy="2363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ESP trailer: Padding for block ciphers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ESP header: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SPI, so receiving entity knows what to do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Sequence number, to thwart replay attacks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MAC in ESP auth field is created with shared secret key</a:t>
            </a:r>
          </a:p>
        </p:txBody>
      </p:sp>
      <p:grpSp>
        <p:nvGrpSpPr>
          <p:cNvPr id="135172" name="Group 4"/>
          <p:cNvGrpSpPr>
            <a:grpSpLocks/>
          </p:cNvGrpSpPr>
          <p:nvPr/>
        </p:nvGrpSpPr>
        <p:grpSpPr bwMode="auto">
          <a:xfrm>
            <a:off x="955675" y="1241425"/>
            <a:ext cx="6484938" cy="2603500"/>
            <a:chOff x="672" y="1044"/>
            <a:chExt cx="4085" cy="1640"/>
          </a:xfrm>
        </p:grpSpPr>
        <p:sp>
          <p:nvSpPr>
            <p:cNvPr id="135174" name="Rectangle 5"/>
            <p:cNvSpPr>
              <a:spLocks noChangeArrowheads="1"/>
            </p:cNvSpPr>
            <p:nvPr/>
          </p:nvSpPr>
          <p:spPr bwMode="auto">
            <a:xfrm>
              <a:off x="672" y="1590"/>
              <a:ext cx="71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new IP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header</a:t>
              </a:r>
            </a:p>
          </p:txBody>
        </p:sp>
        <p:sp>
          <p:nvSpPr>
            <p:cNvPr id="135175" name="Rectangle 6"/>
            <p:cNvSpPr>
              <a:spLocks noChangeArrowheads="1"/>
            </p:cNvSpPr>
            <p:nvPr/>
          </p:nvSpPr>
          <p:spPr bwMode="auto">
            <a:xfrm>
              <a:off x="1383" y="1590"/>
              <a:ext cx="441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hdr</a:t>
              </a:r>
            </a:p>
          </p:txBody>
        </p:sp>
        <p:sp>
          <p:nvSpPr>
            <p:cNvPr id="135176" name="Rectangle 7"/>
            <p:cNvSpPr>
              <a:spLocks noChangeArrowheads="1"/>
            </p:cNvSpPr>
            <p:nvPr/>
          </p:nvSpPr>
          <p:spPr bwMode="auto">
            <a:xfrm>
              <a:off x="1824" y="1590"/>
              <a:ext cx="615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IP hdr</a:t>
              </a:r>
            </a:p>
          </p:txBody>
        </p:sp>
        <p:sp>
          <p:nvSpPr>
            <p:cNvPr id="135177" name="Rectangle 8"/>
            <p:cNvSpPr>
              <a:spLocks noChangeArrowheads="1"/>
            </p:cNvSpPr>
            <p:nvPr/>
          </p:nvSpPr>
          <p:spPr bwMode="auto">
            <a:xfrm>
              <a:off x="2439" y="1590"/>
              <a:ext cx="140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 IP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datagram payload</a:t>
              </a:r>
            </a:p>
          </p:txBody>
        </p:sp>
        <p:sp>
          <p:nvSpPr>
            <p:cNvPr id="135178" name="Rectangle 9"/>
            <p:cNvSpPr>
              <a:spLocks noChangeArrowheads="1"/>
            </p:cNvSpPr>
            <p:nvPr/>
          </p:nvSpPr>
          <p:spPr bwMode="auto">
            <a:xfrm>
              <a:off x="3840" y="1593"/>
              <a:ext cx="44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trl</a:t>
              </a:r>
            </a:p>
          </p:txBody>
        </p:sp>
        <p:sp>
          <p:nvSpPr>
            <p:cNvPr id="135179" name="Rectangle 10"/>
            <p:cNvSpPr>
              <a:spLocks noChangeArrowheads="1"/>
            </p:cNvSpPr>
            <p:nvPr/>
          </p:nvSpPr>
          <p:spPr bwMode="auto">
            <a:xfrm>
              <a:off x="4285" y="1593"/>
              <a:ext cx="441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auth</a:t>
              </a:r>
            </a:p>
          </p:txBody>
        </p:sp>
        <p:grpSp>
          <p:nvGrpSpPr>
            <p:cNvPr id="135180" name="Group 11"/>
            <p:cNvGrpSpPr>
              <a:grpSpLocks/>
            </p:cNvGrpSpPr>
            <p:nvPr/>
          </p:nvGrpSpPr>
          <p:grpSpPr bwMode="auto">
            <a:xfrm>
              <a:off x="1370" y="1044"/>
              <a:ext cx="2871" cy="501"/>
              <a:chOff x="1388" y="992"/>
              <a:chExt cx="2871" cy="501"/>
            </a:xfrm>
          </p:grpSpPr>
          <p:sp>
            <p:nvSpPr>
              <p:cNvPr id="135193" name="Text Box 12"/>
              <p:cNvSpPr txBox="1">
                <a:spLocks noChangeArrowheads="1"/>
              </p:cNvSpPr>
              <p:nvPr/>
            </p:nvSpPr>
            <p:spPr bwMode="auto">
              <a:xfrm>
                <a:off x="2664" y="1262"/>
                <a:ext cx="7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latin typeface="Arial" charset="0"/>
                  </a:rPr>
                  <a:t>encrypted</a:t>
                </a:r>
              </a:p>
            </p:txBody>
          </p:sp>
          <p:sp>
            <p:nvSpPr>
              <p:cNvPr id="135194" name="Line 13"/>
              <p:cNvSpPr>
                <a:spLocks noChangeShapeType="1"/>
              </p:cNvSpPr>
              <p:nvPr/>
            </p:nvSpPr>
            <p:spPr bwMode="auto">
              <a:xfrm>
                <a:off x="3422" y="1379"/>
                <a:ext cx="8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95" name="Line 14"/>
              <p:cNvSpPr>
                <a:spLocks noChangeShapeType="1"/>
              </p:cNvSpPr>
              <p:nvPr/>
            </p:nvSpPr>
            <p:spPr bwMode="auto">
              <a:xfrm flipH="1" flipV="1">
                <a:off x="1876" y="1379"/>
                <a:ext cx="7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96" name="Text Box 15"/>
              <p:cNvSpPr txBox="1">
                <a:spLocks noChangeArrowheads="1"/>
              </p:cNvSpPr>
              <p:nvPr/>
            </p:nvSpPr>
            <p:spPr bwMode="auto">
              <a:xfrm>
                <a:off x="2018" y="992"/>
                <a:ext cx="17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ja-JP" altLang="en-US" sz="1800">
                    <a:latin typeface="Arial" charset="0"/>
                  </a:rPr>
                  <a:t>“</a:t>
                </a:r>
                <a:r>
                  <a:rPr lang="en-US" altLang="ja-JP" sz="1800" dirty="0">
                    <a:latin typeface="Arial" charset="0"/>
                  </a:rPr>
                  <a:t>enchilada</a:t>
                </a:r>
                <a:r>
                  <a:rPr lang="ja-JP" altLang="en-US" sz="1800">
                    <a:latin typeface="Arial" charset="0"/>
                  </a:rPr>
                  <a:t>”</a:t>
                </a:r>
                <a:r>
                  <a:rPr lang="en-US" altLang="ja-JP" sz="1800" dirty="0">
                    <a:latin typeface="Arial" charset="0"/>
                  </a:rPr>
                  <a:t> authenticated</a:t>
                </a:r>
                <a:endParaRPr lang="en-US" sz="1800" dirty="0">
                  <a:latin typeface="Arial" charset="0"/>
                </a:endParaRPr>
              </a:p>
            </p:txBody>
          </p:sp>
          <p:sp>
            <p:nvSpPr>
              <p:cNvPr id="135197" name="Line 16"/>
              <p:cNvSpPr>
                <a:spLocks noChangeShapeType="1"/>
              </p:cNvSpPr>
              <p:nvPr/>
            </p:nvSpPr>
            <p:spPr bwMode="auto">
              <a:xfrm>
                <a:off x="3761" y="1108"/>
                <a:ext cx="498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98" name="Line 17"/>
              <p:cNvSpPr>
                <a:spLocks noChangeShapeType="1"/>
              </p:cNvSpPr>
              <p:nvPr/>
            </p:nvSpPr>
            <p:spPr bwMode="auto">
              <a:xfrm flipH="1" flipV="1">
                <a:off x="1388" y="1091"/>
                <a:ext cx="672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5181" name="Group 18"/>
            <p:cNvGrpSpPr>
              <a:grpSpLocks/>
            </p:cNvGrpSpPr>
            <p:nvPr/>
          </p:nvGrpSpPr>
          <p:grpSpPr bwMode="auto">
            <a:xfrm>
              <a:off x="3320" y="2288"/>
              <a:ext cx="1437" cy="384"/>
              <a:chOff x="3346" y="2367"/>
              <a:chExt cx="1437" cy="384"/>
            </a:xfrm>
          </p:grpSpPr>
          <p:sp>
            <p:nvSpPr>
              <p:cNvPr id="135190" name="Rectangle 19"/>
              <p:cNvSpPr>
                <a:spLocks noChangeArrowheads="1"/>
              </p:cNvSpPr>
              <p:nvPr/>
            </p:nvSpPr>
            <p:spPr bwMode="auto">
              <a:xfrm>
                <a:off x="3346" y="2367"/>
                <a:ext cx="529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padding</a:t>
                </a:r>
              </a:p>
            </p:txBody>
          </p:sp>
          <p:sp>
            <p:nvSpPr>
              <p:cNvPr id="135191" name="Rectangle 20"/>
              <p:cNvSpPr>
                <a:spLocks noChangeArrowheads="1"/>
              </p:cNvSpPr>
              <p:nvPr/>
            </p:nvSpPr>
            <p:spPr bwMode="auto">
              <a:xfrm>
                <a:off x="3878" y="2367"/>
                <a:ext cx="468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length</a:t>
                </a:r>
              </a:p>
            </p:txBody>
          </p:sp>
          <p:sp>
            <p:nvSpPr>
              <p:cNvPr id="135192" name="Rectangle 21"/>
              <p:cNvSpPr>
                <a:spLocks noChangeArrowheads="1"/>
              </p:cNvSpPr>
              <p:nvPr/>
            </p:nvSpPr>
            <p:spPr bwMode="auto">
              <a:xfrm>
                <a:off x="4341" y="2367"/>
                <a:ext cx="442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next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header</a:t>
                </a:r>
              </a:p>
            </p:txBody>
          </p:sp>
        </p:grpSp>
        <p:sp>
          <p:nvSpPr>
            <p:cNvPr id="135182" name="Line 22"/>
            <p:cNvSpPr>
              <a:spLocks noChangeShapeType="1"/>
            </p:cNvSpPr>
            <p:nvPr/>
          </p:nvSpPr>
          <p:spPr bwMode="auto">
            <a:xfrm flipV="1">
              <a:off x="3334" y="2007"/>
              <a:ext cx="50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183" name="Line 23"/>
            <p:cNvSpPr>
              <a:spLocks noChangeShapeType="1"/>
            </p:cNvSpPr>
            <p:nvPr/>
          </p:nvSpPr>
          <p:spPr bwMode="auto">
            <a:xfrm flipH="1" flipV="1">
              <a:off x="4277" y="1998"/>
              <a:ext cx="47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5184" name="Group 24"/>
            <p:cNvGrpSpPr>
              <a:grpSpLocks/>
            </p:cNvGrpSpPr>
            <p:nvPr/>
          </p:nvGrpSpPr>
          <p:grpSpPr bwMode="auto">
            <a:xfrm>
              <a:off x="1182" y="2290"/>
              <a:ext cx="877" cy="394"/>
              <a:chOff x="1409" y="2193"/>
              <a:chExt cx="877" cy="386"/>
            </a:xfrm>
          </p:grpSpPr>
          <p:sp>
            <p:nvSpPr>
              <p:cNvPr id="135188" name="Rectangle 25"/>
              <p:cNvSpPr>
                <a:spLocks noChangeArrowheads="1"/>
              </p:cNvSpPr>
              <p:nvPr/>
            </p:nvSpPr>
            <p:spPr bwMode="auto">
              <a:xfrm>
                <a:off x="1409" y="2193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SPI</a:t>
                </a:r>
              </a:p>
            </p:txBody>
          </p:sp>
          <p:sp>
            <p:nvSpPr>
              <p:cNvPr id="135189" name="Rectangle 26"/>
              <p:cNvSpPr>
                <a:spLocks noChangeArrowheads="1"/>
              </p:cNvSpPr>
              <p:nvPr/>
            </p:nvSpPr>
            <p:spPr bwMode="auto">
              <a:xfrm>
                <a:off x="1845" y="2195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Seq</a:t>
                </a:r>
              </a:p>
              <a:p>
                <a:pPr algn="ctr" eaLnBrk="1" hangingPunct="1"/>
                <a:r>
                  <a:rPr lang="en-US" sz="1600" dirty="0">
                    <a:latin typeface="Arial" charset="0"/>
                  </a:rPr>
                  <a:t>#</a:t>
                </a:r>
              </a:p>
            </p:txBody>
          </p:sp>
        </p:grpSp>
        <p:sp>
          <p:nvSpPr>
            <p:cNvPr id="135185" name="Line 27"/>
            <p:cNvSpPr>
              <a:spLocks noChangeShapeType="1"/>
            </p:cNvSpPr>
            <p:nvPr/>
          </p:nvSpPr>
          <p:spPr bwMode="auto">
            <a:xfrm flipV="1">
              <a:off x="1178" y="1999"/>
              <a:ext cx="201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186" name="Line 28"/>
            <p:cNvSpPr>
              <a:spLocks noChangeShapeType="1"/>
            </p:cNvSpPr>
            <p:nvPr/>
          </p:nvSpPr>
          <p:spPr bwMode="auto">
            <a:xfrm>
              <a:off x="1824" y="2025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187" name="Line 29"/>
            <p:cNvSpPr>
              <a:spLocks noChangeShapeType="1"/>
            </p:cNvSpPr>
            <p:nvPr/>
          </p:nvSpPr>
          <p:spPr bwMode="auto">
            <a:xfrm>
              <a:off x="1815" y="1999"/>
              <a:ext cx="227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35173" name="Picture 2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788988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56</a:t>
            </a:fld>
            <a:endParaRPr lang="en-US" sz="1200" dirty="0">
              <a:latin typeface="Tahoma" charset="0"/>
            </a:endParaRP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9042785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2D2DB9"/>
                </a:solidFill>
                <a:latin typeface="Gill Sans MT" charset="0"/>
              </a:rPr>
              <a:t>8.1 </a:t>
            </a:r>
            <a:r>
              <a:rPr lang="en-US" dirty="0">
                <a:latin typeface="Gill Sans MT" charset="0"/>
              </a:rPr>
              <a:t>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</a:t>
            </a:r>
            <a:r>
              <a:rPr lang="en-US" dirty="0">
                <a:latin typeface="Gill Sans MT" charset="0"/>
              </a:rPr>
              <a:t> 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8.7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143364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0382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57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2646125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 </a:t>
            </a:r>
            <a:r>
              <a:rPr lang="en-US" dirty="0">
                <a:latin typeface="Gill Sans MT" charset="0"/>
              </a:rPr>
              <a:t>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8.8 Operational security: firewalls and IDS</a:t>
            </a:r>
          </a:p>
        </p:txBody>
      </p:sp>
      <p:pic>
        <p:nvPicPr>
          <p:cNvPr id="161796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0382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58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7769380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/>
          </p:cNvSpPr>
          <p:nvPr/>
        </p:nvSpPr>
        <p:spPr bwMode="auto">
          <a:xfrm>
            <a:off x="501650" y="1379607"/>
            <a:ext cx="8366125" cy="1235075"/>
          </a:xfrm>
          <a:prstGeom prst="rect">
            <a:avLst/>
          </a:prstGeom>
          <a:solidFill>
            <a:srgbClr val="FFFFFF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title"/>
          </p:nvPr>
        </p:nvSpPr>
        <p:spPr>
          <a:xfrm>
            <a:off x="474663" y="1809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Firewalls</a:t>
            </a:r>
          </a:p>
        </p:txBody>
      </p:sp>
      <p:sp>
        <p:nvSpPr>
          <p:cNvPr id="163844" name="Rectangle 5"/>
          <p:cNvSpPr>
            <a:spLocks noChangeArrowheads="1"/>
          </p:cNvSpPr>
          <p:nvPr/>
        </p:nvSpPr>
        <p:spPr bwMode="auto">
          <a:xfrm>
            <a:off x="501650" y="4419600"/>
            <a:ext cx="3810000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endParaRPr lang="en-US" dirty="0"/>
          </a:p>
        </p:txBody>
      </p:sp>
      <p:sp>
        <p:nvSpPr>
          <p:cNvPr id="163845" name="Text Box 7"/>
          <p:cNvSpPr txBox="1">
            <a:spLocks noChangeArrowheads="1"/>
          </p:cNvSpPr>
          <p:nvPr/>
        </p:nvSpPr>
        <p:spPr bwMode="auto">
          <a:xfrm>
            <a:off x="555625" y="1708150"/>
            <a:ext cx="836136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latin typeface="Gill Sans MT" charset="0"/>
                <a:cs typeface="Gill Sans MT" charset="0"/>
              </a:rPr>
              <a:t>isolates organization</a:t>
            </a:r>
            <a:r>
              <a:rPr lang="ja-JP" altLang="en-US" sz="2800" dirty="0">
                <a:latin typeface="Gill Sans MT" charset="0"/>
                <a:cs typeface="Gill Sans MT" charset="0"/>
              </a:rPr>
              <a:t>’</a:t>
            </a:r>
            <a:r>
              <a:rPr lang="en-US" altLang="ja-JP" sz="2800" dirty="0">
                <a:latin typeface="Gill Sans MT" charset="0"/>
                <a:cs typeface="Gill Sans MT" charset="0"/>
              </a:rPr>
              <a:t>s internal net from larger Internet, allowing some packets to pass, blocking others</a:t>
            </a:r>
          </a:p>
          <a:p>
            <a:r>
              <a:rPr lang="ko-KR" altLang="en-US" sz="2800" dirty="0">
                <a:latin typeface="Gill Sans MT" charset="0"/>
                <a:cs typeface="Gill Sans MT" charset="0"/>
              </a:rPr>
              <a:t>헤드 정보만 읽어서 통과 여부를 판단함</a:t>
            </a:r>
            <a:r>
              <a:rPr lang="en-US" altLang="ko-KR" sz="2800" dirty="0">
                <a:latin typeface="Gill Sans MT" charset="0"/>
                <a:cs typeface="Gill Sans MT" charset="0"/>
              </a:rPr>
              <a:t>.</a:t>
            </a:r>
            <a:endParaRPr lang="en-US" sz="2800" dirty="0">
              <a:latin typeface="Gill Sans MT" charset="0"/>
              <a:cs typeface="Gill Sans MT" charset="0"/>
            </a:endParaRPr>
          </a:p>
        </p:txBody>
      </p:sp>
      <p:grpSp>
        <p:nvGrpSpPr>
          <p:cNvPr id="163846" name="Group 8"/>
          <p:cNvGrpSpPr>
            <a:grpSpLocks/>
          </p:cNvGrpSpPr>
          <p:nvPr/>
        </p:nvGrpSpPr>
        <p:grpSpPr bwMode="auto">
          <a:xfrm>
            <a:off x="727075" y="1201738"/>
            <a:ext cx="1223963" cy="523875"/>
            <a:chOff x="1282" y="3611"/>
            <a:chExt cx="771" cy="330"/>
          </a:xfrm>
        </p:grpSpPr>
        <p:sp>
          <p:nvSpPr>
            <p:cNvPr id="164084" name="Rectangle 9"/>
            <p:cNvSpPr>
              <a:spLocks noChangeArrowheads="1"/>
            </p:cNvSpPr>
            <p:nvPr/>
          </p:nvSpPr>
          <p:spPr bwMode="auto">
            <a:xfrm>
              <a:off x="1356" y="3648"/>
              <a:ext cx="636" cy="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085" name="Text Box 10"/>
            <p:cNvSpPr txBox="1">
              <a:spLocks noChangeArrowheads="1"/>
            </p:cNvSpPr>
            <p:nvPr/>
          </p:nvSpPr>
          <p:spPr bwMode="auto">
            <a:xfrm>
              <a:off x="1282" y="3611"/>
              <a:ext cx="771" cy="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800" i="1" dirty="0">
                  <a:solidFill>
                    <a:srgbClr val="FF0000"/>
                  </a:solidFill>
                  <a:latin typeface="Gill Sans MT" charset="0"/>
                  <a:cs typeface="Gill Sans MT" charset="0"/>
                </a:rPr>
                <a:t>firewall</a:t>
              </a:r>
            </a:p>
          </p:txBody>
        </p:sp>
      </p:grpSp>
      <p:sp>
        <p:nvSpPr>
          <p:cNvPr id="163847" name="Rectangle 12"/>
          <p:cNvSpPr>
            <a:spLocks noChangeArrowheads="1"/>
          </p:cNvSpPr>
          <p:nvPr/>
        </p:nvSpPr>
        <p:spPr bwMode="auto">
          <a:xfrm>
            <a:off x="0" y="1890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163848" name="AutoShape 14"/>
          <p:cNvSpPr>
            <a:spLocks noChangeAspect="1" noChangeArrowheads="1" noTextEdit="1"/>
          </p:cNvSpPr>
          <p:nvPr/>
        </p:nvSpPr>
        <p:spPr bwMode="auto">
          <a:xfrm>
            <a:off x="1697038" y="3113088"/>
            <a:ext cx="5200650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49" name="Rectangle 16"/>
          <p:cNvSpPr>
            <a:spLocks noChangeArrowheads="1"/>
          </p:cNvSpPr>
          <p:nvPr/>
        </p:nvSpPr>
        <p:spPr bwMode="auto">
          <a:xfrm>
            <a:off x="6910388" y="6164263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50" name="Rectangle 362"/>
          <p:cNvSpPr>
            <a:spLocks noChangeArrowheads="1"/>
          </p:cNvSpPr>
          <p:nvPr/>
        </p:nvSpPr>
        <p:spPr bwMode="auto">
          <a:xfrm>
            <a:off x="3616325" y="6015038"/>
            <a:ext cx="1449388" cy="3317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51" name="Rectangle 364"/>
          <p:cNvSpPr>
            <a:spLocks noChangeArrowheads="1"/>
          </p:cNvSpPr>
          <p:nvPr/>
        </p:nvSpPr>
        <p:spPr bwMode="auto">
          <a:xfrm>
            <a:off x="4665663" y="6076950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52" name="Freeform 17"/>
          <p:cNvSpPr>
            <a:spLocks/>
          </p:cNvSpPr>
          <p:nvPr/>
        </p:nvSpPr>
        <p:spPr bwMode="auto">
          <a:xfrm>
            <a:off x="1195388" y="3017838"/>
            <a:ext cx="3189287" cy="1808162"/>
          </a:xfrm>
          <a:custGeom>
            <a:avLst/>
            <a:gdLst>
              <a:gd name="T0" fmla="*/ 2147483647 w 1672"/>
              <a:gd name="T1" fmla="*/ 2147483647 h 977"/>
              <a:gd name="T2" fmla="*/ 2147483647 w 1672"/>
              <a:gd name="T3" fmla="*/ 2147483647 h 977"/>
              <a:gd name="T4" fmla="*/ 2147483647 w 1672"/>
              <a:gd name="T5" fmla="*/ 2147483647 h 977"/>
              <a:gd name="T6" fmla="*/ 2147483647 w 1672"/>
              <a:gd name="T7" fmla="*/ 2147483647 h 977"/>
              <a:gd name="T8" fmla="*/ 2147483647 w 1672"/>
              <a:gd name="T9" fmla="*/ 2147483647 h 977"/>
              <a:gd name="T10" fmla="*/ 2147483647 w 1672"/>
              <a:gd name="T11" fmla="*/ 2147483647 h 977"/>
              <a:gd name="T12" fmla="*/ 2147483647 w 1672"/>
              <a:gd name="T13" fmla="*/ 2147483647 h 977"/>
              <a:gd name="T14" fmla="*/ 2147483647 w 1672"/>
              <a:gd name="T15" fmla="*/ 2147483647 h 977"/>
              <a:gd name="T16" fmla="*/ 2147483647 w 1672"/>
              <a:gd name="T17" fmla="*/ 2147483647 h 977"/>
              <a:gd name="T18" fmla="*/ 2147483647 w 1672"/>
              <a:gd name="T19" fmla="*/ 2147483647 h 977"/>
              <a:gd name="T20" fmla="*/ 2147483647 w 1672"/>
              <a:gd name="T21" fmla="*/ 2147483647 h 977"/>
              <a:gd name="T22" fmla="*/ 2147483647 w 1672"/>
              <a:gd name="T23" fmla="*/ 2147483647 h 977"/>
              <a:gd name="T24" fmla="*/ 2147483647 w 1672"/>
              <a:gd name="T25" fmla="*/ 2147483647 h 977"/>
              <a:gd name="T26" fmla="*/ 2147483647 w 1672"/>
              <a:gd name="T27" fmla="*/ 2147483647 h 977"/>
              <a:gd name="T28" fmla="*/ 2147483647 w 1672"/>
              <a:gd name="T29" fmla="*/ 2147483647 h 977"/>
              <a:gd name="T30" fmla="*/ 2147483647 w 1672"/>
              <a:gd name="T31" fmla="*/ 2147483647 h 977"/>
              <a:gd name="T32" fmla="*/ 2147483647 w 1672"/>
              <a:gd name="T33" fmla="*/ 2147483647 h 977"/>
              <a:gd name="T34" fmla="*/ 2147483647 w 1672"/>
              <a:gd name="T35" fmla="*/ 2147483647 h 977"/>
              <a:gd name="T36" fmla="*/ 2147483647 w 1672"/>
              <a:gd name="T37" fmla="*/ 2147483647 h 977"/>
              <a:gd name="T38" fmla="*/ 2147483647 w 1672"/>
              <a:gd name="T39" fmla="*/ 2147483647 h 977"/>
              <a:gd name="T40" fmla="*/ 2147483647 w 1672"/>
              <a:gd name="T41" fmla="*/ 2147483647 h 977"/>
              <a:gd name="T42" fmla="*/ 2147483647 w 1672"/>
              <a:gd name="T43" fmla="*/ 2147483647 h 977"/>
              <a:gd name="T44" fmla="*/ 2147483647 w 1672"/>
              <a:gd name="T45" fmla="*/ 2147483647 h 977"/>
              <a:gd name="T46" fmla="*/ 2147483647 w 1672"/>
              <a:gd name="T47" fmla="*/ 2147483647 h 977"/>
              <a:gd name="T48" fmla="*/ 2147483647 w 1672"/>
              <a:gd name="T49" fmla="*/ 2147483647 h 977"/>
              <a:gd name="T50" fmla="*/ 2147483647 w 1672"/>
              <a:gd name="T51" fmla="*/ 2147483647 h 977"/>
              <a:gd name="T52" fmla="*/ 2147483647 w 1672"/>
              <a:gd name="T53" fmla="*/ 2147483647 h 977"/>
              <a:gd name="T54" fmla="*/ 2147483647 w 1672"/>
              <a:gd name="T55" fmla="*/ 2147483647 h 977"/>
              <a:gd name="T56" fmla="*/ 2147483647 w 1672"/>
              <a:gd name="T57" fmla="*/ 2147483647 h 977"/>
              <a:gd name="T58" fmla="*/ 2147483647 w 1672"/>
              <a:gd name="T59" fmla="*/ 2147483647 h 977"/>
              <a:gd name="T60" fmla="*/ 2147483647 w 1672"/>
              <a:gd name="T61" fmla="*/ 2147483647 h 977"/>
              <a:gd name="T62" fmla="*/ 2147483647 w 1672"/>
              <a:gd name="T63" fmla="*/ 2147483647 h 977"/>
              <a:gd name="T64" fmla="*/ 2147483647 w 1672"/>
              <a:gd name="T65" fmla="*/ 2147483647 h 977"/>
              <a:gd name="T66" fmla="*/ 2147483647 w 1672"/>
              <a:gd name="T67" fmla="*/ 2147483647 h 977"/>
              <a:gd name="T68" fmla="*/ 2147483647 w 1672"/>
              <a:gd name="T69" fmla="*/ 2147483647 h 977"/>
              <a:gd name="T70" fmla="*/ 2147483647 w 1672"/>
              <a:gd name="T71" fmla="*/ 2147483647 h 977"/>
              <a:gd name="T72" fmla="*/ 2147483647 w 1672"/>
              <a:gd name="T73" fmla="*/ 2147483647 h 977"/>
              <a:gd name="T74" fmla="*/ 2147483647 w 1672"/>
              <a:gd name="T75" fmla="*/ 2147483647 h 977"/>
              <a:gd name="T76" fmla="*/ 2147483647 w 1672"/>
              <a:gd name="T77" fmla="*/ 2147483647 h 977"/>
              <a:gd name="T78" fmla="*/ 2147483647 w 1672"/>
              <a:gd name="T79" fmla="*/ 2147483647 h 977"/>
              <a:gd name="T80" fmla="*/ 2147483647 w 1672"/>
              <a:gd name="T81" fmla="*/ 2147483647 h 977"/>
              <a:gd name="T82" fmla="*/ 2147483647 w 1672"/>
              <a:gd name="T83" fmla="*/ 2147483647 h 977"/>
              <a:gd name="T84" fmla="*/ 2147483647 w 1672"/>
              <a:gd name="T85" fmla="*/ 2147483647 h 977"/>
              <a:gd name="T86" fmla="*/ 2147483647 w 1672"/>
              <a:gd name="T87" fmla="*/ 2147483647 h 977"/>
              <a:gd name="T88" fmla="*/ 0 w 1672"/>
              <a:gd name="T89" fmla="*/ 2147483647 h 977"/>
              <a:gd name="T90" fmla="*/ 2147483647 w 1672"/>
              <a:gd name="T91" fmla="*/ 2147483647 h 977"/>
              <a:gd name="T92" fmla="*/ 2147483647 w 1672"/>
              <a:gd name="T93" fmla="*/ 2147483647 h 977"/>
              <a:gd name="T94" fmla="*/ 0 w 1672"/>
              <a:gd name="T95" fmla="*/ 2147483647 h 977"/>
              <a:gd name="T96" fmla="*/ 2147483647 w 1672"/>
              <a:gd name="T97" fmla="*/ 2147483647 h 977"/>
              <a:gd name="T98" fmla="*/ 2147483647 w 1672"/>
              <a:gd name="T99" fmla="*/ 2147483647 h 977"/>
              <a:gd name="T100" fmla="*/ 2147483647 w 1672"/>
              <a:gd name="T101" fmla="*/ 2147483647 h 977"/>
              <a:gd name="T102" fmla="*/ 2147483647 w 1672"/>
              <a:gd name="T103" fmla="*/ 2147483647 h 97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672"/>
              <a:gd name="T157" fmla="*/ 0 h 977"/>
              <a:gd name="T158" fmla="*/ 1672 w 1672"/>
              <a:gd name="T159" fmla="*/ 977 h 97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672" h="977">
                <a:moveTo>
                  <a:pt x="54" y="16"/>
                </a:moveTo>
                <a:lnTo>
                  <a:pt x="57" y="14"/>
                </a:lnTo>
                <a:lnTo>
                  <a:pt x="61" y="10"/>
                </a:lnTo>
                <a:lnTo>
                  <a:pt x="69" y="7"/>
                </a:lnTo>
                <a:lnTo>
                  <a:pt x="77" y="3"/>
                </a:lnTo>
                <a:lnTo>
                  <a:pt x="86" y="1"/>
                </a:lnTo>
                <a:lnTo>
                  <a:pt x="96" y="0"/>
                </a:lnTo>
                <a:lnTo>
                  <a:pt x="105" y="0"/>
                </a:lnTo>
                <a:lnTo>
                  <a:pt x="116" y="0"/>
                </a:lnTo>
                <a:lnTo>
                  <a:pt x="127" y="1"/>
                </a:lnTo>
                <a:lnTo>
                  <a:pt x="138" y="3"/>
                </a:lnTo>
                <a:lnTo>
                  <a:pt x="149" y="6"/>
                </a:lnTo>
                <a:lnTo>
                  <a:pt x="161" y="9"/>
                </a:lnTo>
                <a:lnTo>
                  <a:pt x="174" y="13"/>
                </a:lnTo>
                <a:lnTo>
                  <a:pt x="187" y="17"/>
                </a:lnTo>
                <a:lnTo>
                  <a:pt x="200" y="22"/>
                </a:lnTo>
                <a:lnTo>
                  <a:pt x="212" y="27"/>
                </a:lnTo>
                <a:lnTo>
                  <a:pt x="225" y="31"/>
                </a:lnTo>
                <a:lnTo>
                  <a:pt x="253" y="43"/>
                </a:lnTo>
                <a:lnTo>
                  <a:pt x="281" y="54"/>
                </a:lnTo>
                <a:lnTo>
                  <a:pt x="309" y="65"/>
                </a:lnTo>
                <a:lnTo>
                  <a:pt x="338" y="76"/>
                </a:lnTo>
                <a:lnTo>
                  <a:pt x="352" y="82"/>
                </a:lnTo>
                <a:lnTo>
                  <a:pt x="366" y="86"/>
                </a:lnTo>
                <a:lnTo>
                  <a:pt x="380" y="90"/>
                </a:lnTo>
                <a:lnTo>
                  <a:pt x="394" y="95"/>
                </a:lnTo>
                <a:lnTo>
                  <a:pt x="408" y="97"/>
                </a:lnTo>
                <a:lnTo>
                  <a:pt x="422" y="100"/>
                </a:lnTo>
                <a:lnTo>
                  <a:pt x="436" y="103"/>
                </a:lnTo>
                <a:lnTo>
                  <a:pt x="451" y="104"/>
                </a:lnTo>
                <a:lnTo>
                  <a:pt x="465" y="105"/>
                </a:lnTo>
                <a:lnTo>
                  <a:pt x="477" y="105"/>
                </a:lnTo>
                <a:lnTo>
                  <a:pt x="491" y="105"/>
                </a:lnTo>
                <a:lnTo>
                  <a:pt x="504" y="105"/>
                </a:lnTo>
                <a:lnTo>
                  <a:pt x="518" y="104"/>
                </a:lnTo>
                <a:lnTo>
                  <a:pt x="532" y="104"/>
                </a:lnTo>
                <a:lnTo>
                  <a:pt x="559" y="100"/>
                </a:lnTo>
                <a:lnTo>
                  <a:pt x="586" y="98"/>
                </a:lnTo>
                <a:lnTo>
                  <a:pt x="614" y="95"/>
                </a:lnTo>
                <a:lnTo>
                  <a:pt x="641" y="90"/>
                </a:lnTo>
                <a:lnTo>
                  <a:pt x="670" y="86"/>
                </a:lnTo>
                <a:lnTo>
                  <a:pt x="698" y="83"/>
                </a:lnTo>
                <a:lnTo>
                  <a:pt x="727" y="79"/>
                </a:lnTo>
                <a:lnTo>
                  <a:pt x="757" y="77"/>
                </a:lnTo>
                <a:lnTo>
                  <a:pt x="774" y="76"/>
                </a:lnTo>
                <a:lnTo>
                  <a:pt x="789" y="75"/>
                </a:lnTo>
                <a:lnTo>
                  <a:pt x="804" y="75"/>
                </a:lnTo>
                <a:lnTo>
                  <a:pt x="820" y="75"/>
                </a:lnTo>
                <a:lnTo>
                  <a:pt x="837" y="76"/>
                </a:lnTo>
                <a:lnTo>
                  <a:pt x="853" y="76"/>
                </a:lnTo>
                <a:lnTo>
                  <a:pt x="871" y="77"/>
                </a:lnTo>
                <a:lnTo>
                  <a:pt x="888" y="79"/>
                </a:lnTo>
                <a:lnTo>
                  <a:pt x="906" y="82"/>
                </a:lnTo>
                <a:lnTo>
                  <a:pt x="923" y="84"/>
                </a:lnTo>
                <a:lnTo>
                  <a:pt x="942" y="88"/>
                </a:lnTo>
                <a:lnTo>
                  <a:pt x="961" y="91"/>
                </a:lnTo>
                <a:lnTo>
                  <a:pt x="980" y="95"/>
                </a:lnTo>
                <a:lnTo>
                  <a:pt x="1003" y="98"/>
                </a:lnTo>
                <a:lnTo>
                  <a:pt x="1024" y="102"/>
                </a:lnTo>
                <a:lnTo>
                  <a:pt x="1046" y="106"/>
                </a:lnTo>
                <a:lnTo>
                  <a:pt x="1069" y="110"/>
                </a:lnTo>
                <a:lnTo>
                  <a:pt x="1092" y="114"/>
                </a:lnTo>
                <a:lnTo>
                  <a:pt x="1117" y="119"/>
                </a:lnTo>
                <a:lnTo>
                  <a:pt x="1141" y="124"/>
                </a:lnTo>
                <a:lnTo>
                  <a:pt x="1190" y="134"/>
                </a:lnTo>
                <a:lnTo>
                  <a:pt x="1239" y="146"/>
                </a:lnTo>
                <a:lnTo>
                  <a:pt x="1288" y="159"/>
                </a:lnTo>
                <a:lnTo>
                  <a:pt x="1313" y="166"/>
                </a:lnTo>
                <a:lnTo>
                  <a:pt x="1337" y="173"/>
                </a:lnTo>
                <a:lnTo>
                  <a:pt x="1361" y="180"/>
                </a:lnTo>
                <a:lnTo>
                  <a:pt x="1384" y="187"/>
                </a:lnTo>
                <a:lnTo>
                  <a:pt x="1406" y="195"/>
                </a:lnTo>
                <a:lnTo>
                  <a:pt x="1429" y="203"/>
                </a:lnTo>
                <a:lnTo>
                  <a:pt x="1450" y="211"/>
                </a:lnTo>
                <a:lnTo>
                  <a:pt x="1471" y="220"/>
                </a:lnTo>
                <a:lnTo>
                  <a:pt x="1490" y="229"/>
                </a:lnTo>
                <a:lnTo>
                  <a:pt x="1509" y="238"/>
                </a:lnTo>
                <a:lnTo>
                  <a:pt x="1527" y="248"/>
                </a:lnTo>
                <a:lnTo>
                  <a:pt x="1535" y="252"/>
                </a:lnTo>
                <a:lnTo>
                  <a:pt x="1543" y="258"/>
                </a:lnTo>
                <a:lnTo>
                  <a:pt x="1551" y="263"/>
                </a:lnTo>
                <a:lnTo>
                  <a:pt x="1558" y="267"/>
                </a:lnTo>
                <a:lnTo>
                  <a:pt x="1565" y="273"/>
                </a:lnTo>
                <a:lnTo>
                  <a:pt x="1572" y="279"/>
                </a:lnTo>
                <a:lnTo>
                  <a:pt x="1579" y="284"/>
                </a:lnTo>
                <a:lnTo>
                  <a:pt x="1585" y="290"/>
                </a:lnTo>
                <a:lnTo>
                  <a:pt x="1591" y="296"/>
                </a:lnTo>
                <a:lnTo>
                  <a:pt x="1597" y="301"/>
                </a:lnTo>
                <a:lnTo>
                  <a:pt x="1607" y="313"/>
                </a:lnTo>
                <a:lnTo>
                  <a:pt x="1616" y="326"/>
                </a:lnTo>
                <a:lnTo>
                  <a:pt x="1625" y="340"/>
                </a:lnTo>
                <a:lnTo>
                  <a:pt x="1633" y="355"/>
                </a:lnTo>
                <a:lnTo>
                  <a:pt x="1640" y="370"/>
                </a:lnTo>
                <a:lnTo>
                  <a:pt x="1647" y="385"/>
                </a:lnTo>
                <a:lnTo>
                  <a:pt x="1651" y="403"/>
                </a:lnTo>
                <a:lnTo>
                  <a:pt x="1656" y="419"/>
                </a:lnTo>
                <a:lnTo>
                  <a:pt x="1661" y="438"/>
                </a:lnTo>
                <a:lnTo>
                  <a:pt x="1664" y="456"/>
                </a:lnTo>
                <a:lnTo>
                  <a:pt x="1667" y="474"/>
                </a:lnTo>
                <a:lnTo>
                  <a:pt x="1669" y="493"/>
                </a:lnTo>
                <a:lnTo>
                  <a:pt x="1671" y="512"/>
                </a:lnTo>
                <a:lnTo>
                  <a:pt x="1671" y="530"/>
                </a:lnTo>
                <a:lnTo>
                  <a:pt x="1672" y="550"/>
                </a:lnTo>
                <a:lnTo>
                  <a:pt x="1671" y="569"/>
                </a:lnTo>
                <a:lnTo>
                  <a:pt x="1671" y="588"/>
                </a:lnTo>
                <a:lnTo>
                  <a:pt x="1670" y="607"/>
                </a:lnTo>
                <a:lnTo>
                  <a:pt x="1668" y="626"/>
                </a:lnTo>
                <a:lnTo>
                  <a:pt x="1665" y="645"/>
                </a:lnTo>
                <a:lnTo>
                  <a:pt x="1663" y="662"/>
                </a:lnTo>
                <a:lnTo>
                  <a:pt x="1660" y="680"/>
                </a:lnTo>
                <a:lnTo>
                  <a:pt x="1656" y="697"/>
                </a:lnTo>
                <a:lnTo>
                  <a:pt x="1651" y="715"/>
                </a:lnTo>
                <a:lnTo>
                  <a:pt x="1648" y="731"/>
                </a:lnTo>
                <a:lnTo>
                  <a:pt x="1643" y="747"/>
                </a:lnTo>
                <a:lnTo>
                  <a:pt x="1637" y="762"/>
                </a:lnTo>
                <a:lnTo>
                  <a:pt x="1632" y="776"/>
                </a:lnTo>
                <a:lnTo>
                  <a:pt x="1626" y="790"/>
                </a:lnTo>
                <a:lnTo>
                  <a:pt x="1620" y="803"/>
                </a:lnTo>
                <a:lnTo>
                  <a:pt x="1614" y="814"/>
                </a:lnTo>
                <a:lnTo>
                  <a:pt x="1607" y="825"/>
                </a:lnTo>
                <a:lnTo>
                  <a:pt x="1600" y="834"/>
                </a:lnTo>
                <a:lnTo>
                  <a:pt x="1592" y="843"/>
                </a:lnTo>
                <a:lnTo>
                  <a:pt x="1584" y="852"/>
                </a:lnTo>
                <a:lnTo>
                  <a:pt x="1574" y="859"/>
                </a:lnTo>
                <a:lnTo>
                  <a:pt x="1564" y="867"/>
                </a:lnTo>
                <a:lnTo>
                  <a:pt x="1553" y="873"/>
                </a:lnTo>
                <a:lnTo>
                  <a:pt x="1543" y="879"/>
                </a:lnTo>
                <a:lnTo>
                  <a:pt x="1531" y="884"/>
                </a:lnTo>
                <a:lnTo>
                  <a:pt x="1518" y="890"/>
                </a:lnTo>
                <a:lnTo>
                  <a:pt x="1506" y="895"/>
                </a:lnTo>
                <a:lnTo>
                  <a:pt x="1493" y="898"/>
                </a:lnTo>
                <a:lnTo>
                  <a:pt x="1479" y="902"/>
                </a:lnTo>
                <a:lnTo>
                  <a:pt x="1465" y="905"/>
                </a:lnTo>
                <a:lnTo>
                  <a:pt x="1451" y="909"/>
                </a:lnTo>
                <a:lnTo>
                  <a:pt x="1436" y="912"/>
                </a:lnTo>
                <a:lnTo>
                  <a:pt x="1420" y="915"/>
                </a:lnTo>
                <a:lnTo>
                  <a:pt x="1390" y="919"/>
                </a:lnTo>
                <a:lnTo>
                  <a:pt x="1358" y="923"/>
                </a:lnTo>
                <a:lnTo>
                  <a:pt x="1326" y="926"/>
                </a:lnTo>
                <a:lnTo>
                  <a:pt x="1293" y="930"/>
                </a:lnTo>
                <a:lnTo>
                  <a:pt x="1259" y="932"/>
                </a:lnTo>
                <a:lnTo>
                  <a:pt x="1227" y="936"/>
                </a:lnTo>
                <a:lnTo>
                  <a:pt x="1194" y="939"/>
                </a:lnTo>
                <a:lnTo>
                  <a:pt x="1162" y="944"/>
                </a:lnTo>
                <a:lnTo>
                  <a:pt x="1146" y="946"/>
                </a:lnTo>
                <a:lnTo>
                  <a:pt x="1130" y="949"/>
                </a:lnTo>
                <a:lnTo>
                  <a:pt x="1112" y="950"/>
                </a:lnTo>
                <a:lnTo>
                  <a:pt x="1095" y="952"/>
                </a:lnTo>
                <a:lnTo>
                  <a:pt x="1077" y="954"/>
                </a:lnTo>
                <a:lnTo>
                  <a:pt x="1059" y="956"/>
                </a:lnTo>
                <a:lnTo>
                  <a:pt x="1041" y="958"/>
                </a:lnTo>
                <a:lnTo>
                  <a:pt x="1022" y="959"/>
                </a:lnTo>
                <a:lnTo>
                  <a:pt x="984" y="963"/>
                </a:lnTo>
                <a:lnTo>
                  <a:pt x="945" y="966"/>
                </a:lnTo>
                <a:lnTo>
                  <a:pt x="907" y="969"/>
                </a:lnTo>
                <a:lnTo>
                  <a:pt x="867" y="970"/>
                </a:lnTo>
                <a:lnTo>
                  <a:pt x="829" y="972"/>
                </a:lnTo>
                <a:lnTo>
                  <a:pt x="791" y="973"/>
                </a:lnTo>
                <a:lnTo>
                  <a:pt x="773" y="974"/>
                </a:lnTo>
                <a:lnTo>
                  <a:pt x="754" y="974"/>
                </a:lnTo>
                <a:lnTo>
                  <a:pt x="736" y="976"/>
                </a:lnTo>
                <a:lnTo>
                  <a:pt x="718" y="976"/>
                </a:lnTo>
                <a:lnTo>
                  <a:pt x="701" y="976"/>
                </a:lnTo>
                <a:lnTo>
                  <a:pt x="684" y="977"/>
                </a:lnTo>
                <a:lnTo>
                  <a:pt x="668" y="977"/>
                </a:lnTo>
                <a:lnTo>
                  <a:pt x="651" y="977"/>
                </a:lnTo>
                <a:lnTo>
                  <a:pt x="636" y="977"/>
                </a:lnTo>
                <a:lnTo>
                  <a:pt x="621" y="977"/>
                </a:lnTo>
                <a:lnTo>
                  <a:pt x="607" y="977"/>
                </a:lnTo>
                <a:lnTo>
                  <a:pt x="593" y="977"/>
                </a:lnTo>
                <a:lnTo>
                  <a:pt x="580" y="976"/>
                </a:lnTo>
                <a:lnTo>
                  <a:pt x="567" y="976"/>
                </a:lnTo>
                <a:lnTo>
                  <a:pt x="556" y="976"/>
                </a:lnTo>
                <a:lnTo>
                  <a:pt x="544" y="974"/>
                </a:lnTo>
                <a:lnTo>
                  <a:pt x="532" y="974"/>
                </a:lnTo>
                <a:lnTo>
                  <a:pt x="522" y="974"/>
                </a:lnTo>
                <a:lnTo>
                  <a:pt x="511" y="973"/>
                </a:lnTo>
                <a:lnTo>
                  <a:pt x="502" y="972"/>
                </a:lnTo>
                <a:lnTo>
                  <a:pt x="493" y="972"/>
                </a:lnTo>
                <a:lnTo>
                  <a:pt x="483" y="971"/>
                </a:lnTo>
                <a:lnTo>
                  <a:pt x="474" y="970"/>
                </a:lnTo>
                <a:lnTo>
                  <a:pt x="465" y="969"/>
                </a:lnTo>
                <a:lnTo>
                  <a:pt x="448" y="966"/>
                </a:lnTo>
                <a:lnTo>
                  <a:pt x="432" y="964"/>
                </a:lnTo>
                <a:lnTo>
                  <a:pt x="417" y="960"/>
                </a:lnTo>
                <a:lnTo>
                  <a:pt x="401" y="958"/>
                </a:lnTo>
                <a:lnTo>
                  <a:pt x="372" y="950"/>
                </a:lnTo>
                <a:lnTo>
                  <a:pt x="357" y="946"/>
                </a:lnTo>
                <a:lnTo>
                  <a:pt x="342" y="942"/>
                </a:lnTo>
                <a:lnTo>
                  <a:pt x="326" y="937"/>
                </a:lnTo>
                <a:lnTo>
                  <a:pt x="308" y="932"/>
                </a:lnTo>
                <a:lnTo>
                  <a:pt x="291" y="928"/>
                </a:lnTo>
                <a:lnTo>
                  <a:pt x="273" y="923"/>
                </a:lnTo>
                <a:lnTo>
                  <a:pt x="254" y="918"/>
                </a:lnTo>
                <a:lnTo>
                  <a:pt x="236" y="914"/>
                </a:lnTo>
                <a:lnTo>
                  <a:pt x="216" y="908"/>
                </a:lnTo>
                <a:lnTo>
                  <a:pt x="197" y="903"/>
                </a:lnTo>
                <a:lnTo>
                  <a:pt x="179" y="897"/>
                </a:lnTo>
                <a:lnTo>
                  <a:pt x="160" y="891"/>
                </a:lnTo>
                <a:lnTo>
                  <a:pt x="142" y="886"/>
                </a:lnTo>
                <a:lnTo>
                  <a:pt x="125" y="877"/>
                </a:lnTo>
                <a:lnTo>
                  <a:pt x="109" y="870"/>
                </a:lnTo>
                <a:lnTo>
                  <a:pt x="92" y="861"/>
                </a:lnTo>
                <a:lnTo>
                  <a:pt x="85" y="856"/>
                </a:lnTo>
                <a:lnTo>
                  <a:pt x="78" y="852"/>
                </a:lnTo>
                <a:lnTo>
                  <a:pt x="71" y="846"/>
                </a:lnTo>
                <a:lnTo>
                  <a:pt x="64" y="841"/>
                </a:lnTo>
                <a:lnTo>
                  <a:pt x="58" y="835"/>
                </a:lnTo>
                <a:lnTo>
                  <a:pt x="53" y="828"/>
                </a:lnTo>
                <a:lnTo>
                  <a:pt x="47" y="822"/>
                </a:lnTo>
                <a:lnTo>
                  <a:pt x="42" y="815"/>
                </a:lnTo>
                <a:lnTo>
                  <a:pt x="37" y="808"/>
                </a:lnTo>
                <a:lnTo>
                  <a:pt x="34" y="801"/>
                </a:lnTo>
                <a:lnTo>
                  <a:pt x="29" y="793"/>
                </a:lnTo>
                <a:lnTo>
                  <a:pt x="26" y="786"/>
                </a:lnTo>
                <a:lnTo>
                  <a:pt x="22" y="778"/>
                </a:lnTo>
                <a:lnTo>
                  <a:pt x="20" y="770"/>
                </a:lnTo>
                <a:lnTo>
                  <a:pt x="14" y="752"/>
                </a:lnTo>
                <a:lnTo>
                  <a:pt x="9" y="735"/>
                </a:lnTo>
                <a:lnTo>
                  <a:pt x="7" y="716"/>
                </a:lnTo>
                <a:lnTo>
                  <a:pt x="5" y="696"/>
                </a:lnTo>
                <a:lnTo>
                  <a:pt x="2" y="675"/>
                </a:lnTo>
                <a:lnTo>
                  <a:pt x="1" y="654"/>
                </a:lnTo>
                <a:lnTo>
                  <a:pt x="1" y="633"/>
                </a:lnTo>
                <a:lnTo>
                  <a:pt x="0" y="611"/>
                </a:lnTo>
                <a:lnTo>
                  <a:pt x="0" y="588"/>
                </a:lnTo>
                <a:lnTo>
                  <a:pt x="1" y="564"/>
                </a:lnTo>
                <a:lnTo>
                  <a:pt x="1" y="540"/>
                </a:lnTo>
                <a:lnTo>
                  <a:pt x="2" y="515"/>
                </a:lnTo>
                <a:lnTo>
                  <a:pt x="2" y="491"/>
                </a:lnTo>
                <a:lnTo>
                  <a:pt x="2" y="478"/>
                </a:lnTo>
                <a:lnTo>
                  <a:pt x="2" y="464"/>
                </a:lnTo>
                <a:lnTo>
                  <a:pt x="2" y="450"/>
                </a:lnTo>
                <a:lnTo>
                  <a:pt x="2" y="435"/>
                </a:lnTo>
                <a:lnTo>
                  <a:pt x="1" y="418"/>
                </a:lnTo>
                <a:lnTo>
                  <a:pt x="1" y="402"/>
                </a:lnTo>
                <a:lnTo>
                  <a:pt x="1" y="385"/>
                </a:lnTo>
                <a:lnTo>
                  <a:pt x="0" y="368"/>
                </a:lnTo>
                <a:lnTo>
                  <a:pt x="0" y="350"/>
                </a:lnTo>
                <a:lnTo>
                  <a:pt x="0" y="333"/>
                </a:lnTo>
                <a:lnTo>
                  <a:pt x="0" y="297"/>
                </a:lnTo>
                <a:lnTo>
                  <a:pt x="0" y="260"/>
                </a:lnTo>
                <a:lnTo>
                  <a:pt x="0" y="224"/>
                </a:lnTo>
                <a:lnTo>
                  <a:pt x="1" y="207"/>
                </a:lnTo>
                <a:lnTo>
                  <a:pt x="2" y="189"/>
                </a:lnTo>
                <a:lnTo>
                  <a:pt x="4" y="173"/>
                </a:lnTo>
                <a:lnTo>
                  <a:pt x="5" y="156"/>
                </a:lnTo>
                <a:lnTo>
                  <a:pt x="7" y="140"/>
                </a:lnTo>
                <a:lnTo>
                  <a:pt x="8" y="125"/>
                </a:lnTo>
                <a:lnTo>
                  <a:pt x="12" y="110"/>
                </a:lnTo>
                <a:lnTo>
                  <a:pt x="14" y="96"/>
                </a:lnTo>
                <a:lnTo>
                  <a:pt x="18" y="82"/>
                </a:lnTo>
                <a:lnTo>
                  <a:pt x="21" y="70"/>
                </a:lnTo>
                <a:lnTo>
                  <a:pt x="26" y="58"/>
                </a:lnTo>
                <a:lnTo>
                  <a:pt x="29" y="48"/>
                </a:lnTo>
                <a:lnTo>
                  <a:pt x="35" y="37"/>
                </a:lnTo>
                <a:lnTo>
                  <a:pt x="37" y="34"/>
                </a:lnTo>
                <a:lnTo>
                  <a:pt x="41" y="29"/>
                </a:lnTo>
                <a:lnTo>
                  <a:pt x="43" y="26"/>
                </a:lnTo>
                <a:lnTo>
                  <a:pt x="47" y="22"/>
                </a:lnTo>
                <a:lnTo>
                  <a:pt x="50" y="19"/>
                </a:lnTo>
                <a:lnTo>
                  <a:pt x="54" y="16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63853" name="Group 3"/>
          <p:cNvGrpSpPr>
            <a:grpSpLocks/>
          </p:cNvGrpSpPr>
          <p:nvPr/>
        </p:nvGrpSpPr>
        <p:grpSpPr bwMode="auto">
          <a:xfrm>
            <a:off x="4048125" y="4906963"/>
            <a:ext cx="441325" cy="1095375"/>
            <a:chOff x="4048125" y="4787151"/>
            <a:chExt cx="441325" cy="1095375"/>
          </a:xfrm>
        </p:grpSpPr>
        <p:sp>
          <p:nvSpPr>
            <p:cNvPr id="163973" name="Freeform 83"/>
            <p:cNvSpPr>
              <a:spLocks/>
            </p:cNvSpPr>
            <p:nvPr/>
          </p:nvSpPr>
          <p:spPr bwMode="auto">
            <a:xfrm>
              <a:off x="4092575" y="4868114"/>
              <a:ext cx="219075" cy="1012825"/>
            </a:xfrm>
            <a:custGeom>
              <a:avLst/>
              <a:gdLst>
                <a:gd name="T0" fmla="*/ 0 w 138"/>
                <a:gd name="T1" fmla="*/ 2147483647 h 638"/>
                <a:gd name="T2" fmla="*/ 2147483647 w 138"/>
                <a:gd name="T3" fmla="*/ 2147483647 h 638"/>
                <a:gd name="T4" fmla="*/ 2147483647 w 138"/>
                <a:gd name="T5" fmla="*/ 2147483647 h 638"/>
                <a:gd name="T6" fmla="*/ 2147483647 w 138"/>
                <a:gd name="T7" fmla="*/ 2147483647 h 638"/>
                <a:gd name="T8" fmla="*/ 0 w 138"/>
                <a:gd name="T9" fmla="*/ 0 h 638"/>
                <a:gd name="T10" fmla="*/ 0 w 138"/>
                <a:gd name="T11" fmla="*/ 2147483647 h 6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638"/>
                <a:gd name="T20" fmla="*/ 138 w 138"/>
                <a:gd name="T21" fmla="*/ 638 h 6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638">
                  <a:moveTo>
                    <a:pt x="0" y="485"/>
                  </a:moveTo>
                  <a:lnTo>
                    <a:pt x="138" y="638"/>
                  </a:lnTo>
                  <a:lnTo>
                    <a:pt x="138" y="77"/>
                  </a:lnTo>
                  <a:lnTo>
                    <a:pt x="116" y="49"/>
                  </a:lnTo>
                  <a:lnTo>
                    <a:pt x="0" y="0"/>
                  </a:lnTo>
                  <a:lnTo>
                    <a:pt x="0" y="48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4" name="Rectangle 82"/>
            <p:cNvSpPr>
              <a:spLocks noChangeArrowheads="1"/>
            </p:cNvSpPr>
            <p:nvPr/>
          </p:nvSpPr>
          <p:spPr bwMode="auto">
            <a:xfrm>
              <a:off x="4311650" y="4982414"/>
              <a:ext cx="133350" cy="900112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5" name="Freeform 84"/>
            <p:cNvSpPr>
              <a:spLocks/>
            </p:cNvSpPr>
            <p:nvPr/>
          </p:nvSpPr>
          <p:spPr bwMode="auto">
            <a:xfrm>
              <a:off x="4306888" y="4982414"/>
              <a:ext cx="136525" cy="101600"/>
            </a:xfrm>
            <a:custGeom>
              <a:avLst/>
              <a:gdLst>
                <a:gd name="T0" fmla="*/ 0 w 86"/>
                <a:gd name="T1" fmla="*/ 0 h 64"/>
                <a:gd name="T2" fmla="*/ 2147483647 w 86"/>
                <a:gd name="T3" fmla="*/ 0 h 64"/>
                <a:gd name="T4" fmla="*/ 2147483647 w 86"/>
                <a:gd name="T5" fmla="*/ 2147483647 h 64"/>
                <a:gd name="T6" fmla="*/ 0 w 86"/>
                <a:gd name="T7" fmla="*/ 2147483647 h 64"/>
                <a:gd name="T8" fmla="*/ 0 w 86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64"/>
                <a:gd name="T17" fmla="*/ 86 w 8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6" name="Rectangle 85"/>
            <p:cNvSpPr>
              <a:spLocks noChangeArrowheads="1"/>
            </p:cNvSpPr>
            <p:nvPr/>
          </p:nvSpPr>
          <p:spPr bwMode="auto">
            <a:xfrm>
              <a:off x="4311650" y="5114176"/>
              <a:ext cx="6508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7" name="Rectangle 86"/>
            <p:cNvSpPr>
              <a:spLocks noChangeArrowheads="1"/>
            </p:cNvSpPr>
            <p:nvPr/>
          </p:nvSpPr>
          <p:spPr bwMode="auto">
            <a:xfrm>
              <a:off x="4379913" y="5112589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8" name="Rectangle 87"/>
            <p:cNvSpPr>
              <a:spLocks noChangeArrowheads="1"/>
            </p:cNvSpPr>
            <p:nvPr/>
          </p:nvSpPr>
          <p:spPr bwMode="auto">
            <a:xfrm>
              <a:off x="4344988" y="5053851"/>
              <a:ext cx="68262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9" name="Rectangle 88"/>
            <p:cNvSpPr>
              <a:spLocks noChangeArrowheads="1"/>
            </p:cNvSpPr>
            <p:nvPr/>
          </p:nvSpPr>
          <p:spPr bwMode="auto">
            <a:xfrm>
              <a:off x="4414838" y="5053851"/>
              <a:ext cx="33337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0" name="Rectangle 89"/>
            <p:cNvSpPr>
              <a:spLocks noChangeArrowheads="1"/>
            </p:cNvSpPr>
            <p:nvPr/>
          </p:nvSpPr>
          <p:spPr bwMode="auto">
            <a:xfrm>
              <a:off x="4305300" y="5053851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1" name="Rectangle 90"/>
            <p:cNvSpPr>
              <a:spLocks noChangeArrowheads="1"/>
            </p:cNvSpPr>
            <p:nvPr/>
          </p:nvSpPr>
          <p:spPr bwMode="auto">
            <a:xfrm>
              <a:off x="4310063" y="4991939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2" name="Rectangle 91"/>
            <p:cNvSpPr>
              <a:spLocks noChangeArrowheads="1"/>
            </p:cNvSpPr>
            <p:nvPr/>
          </p:nvSpPr>
          <p:spPr bwMode="auto">
            <a:xfrm>
              <a:off x="4381500" y="4993526"/>
              <a:ext cx="68263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3" name="Rectangle 92"/>
            <p:cNvSpPr>
              <a:spLocks noChangeArrowheads="1"/>
            </p:cNvSpPr>
            <p:nvPr/>
          </p:nvSpPr>
          <p:spPr bwMode="auto">
            <a:xfrm>
              <a:off x="4310063" y="5233239"/>
              <a:ext cx="63500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4" name="Rectangle 93"/>
            <p:cNvSpPr>
              <a:spLocks noChangeArrowheads="1"/>
            </p:cNvSpPr>
            <p:nvPr/>
          </p:nvSpPr>
          <p:spPr bwMode="auto">
            <a:xfrm>
              <a:off x="4379913" y="5233239"/>
              <a:ext cx="66675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5" name="Rectangle 94"/>
            <p:cNvSpPr>
              <a:spLocks noChangeArrowheads="1"/>
            </p:cNvSpPr>
            <p:nvPr/>
          </p:nvSpPr>
          <p:spPr bwMode="auto">
            <a:xfrm>
              <a:off x="4344988" y="5172914"/>
              <a:ext cx="666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6" name="Rectangle 95"/>
            <p:cNvSpPr>
              <a:spLocks noChangeArrowheads="1"/>
            </p:cNvSpPr>
            <p:nvPr/>
          </p:nvSpPr>
          <p:spPr bwMode="auto">
            <a:xfrm>
              <a:off x="4413250" y="5172914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7" name="Rectangle 96"/>
            <p:cNvSpPr>
              <a:spLocks noChangeArrowheads="1"/>
            </p:cNvSpPr>
            <p:nvPr/>
          </p:nvSpPr>
          <p:spPr bwMode="auto">
            <a:xfrm>
              <a:off x="4311650" y="5172914"/>
              <a:ext cx="26988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8" name="Rectangle 97"/>
            <p:cNvSpPr>
              <a:spLocks noChangeArrowheads="1"/>
            </p:cNvSpPr>
            <p:nvPr/>
          </p:nvSpPr>
          <p:spPr bwMode="auto">
            <a:xfrm>
              <a:off x="4310063" y="5349126"/>
              <a:ext cx="63500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9" name="Rectangle 98"/>
            <p:cNvSpPr>
              <a:spLocks noChangeArrowheads="1"/>
            </p:cNvSpPr>
            <p:nvPr/>
          </p:nvSpPr>
          <p:spPr bwMode="auto">
            <a:xfrm>
              <a:off x="4379913" y="5349126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0" name="Rectangle 99"/>
            <p:cNvSpPr>
              <a:spLocks noChangeArrowheads="1"/>
            </p:cNvSpPr>
            <p:nvPr/>
          </p:nvSpPr>
          <p:spPr bwMode="auto">
            <a:xfrm>
              <a:off x="4344988" y="5290389"/>
              <a:ext cx="666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1" name="Rectangle 100"/>
            <p:cNvSpPr>
              <a:spLocks noChangeArrowheads="1"/>
            </p:cNvSpPr>
            <p:nvPr/>
          </p:nvSpPr>
          <p:spPr bwMode="auto">
            <a:xfrm>
              <a:off x="4413250" y="5290389"/>
              <a:ext cx="3492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2" name="Rectangle 101"/>
            <p:cNvSpPr>
              <a:spLocks noChangeArrowheads="1"/>
            </p:cNvSpPr>
            <p:nvPr/>
          </p:nvSpPr>
          <p:spPr bwMode="auto">
            <a:xfrm>
              <a:off x="4310063" y="5290389"/>
              <a:ext cx="285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3" name="Rectangle 102"/>
            <p:cNvSpPr>
              <a:spLocks noChangeArrowheads="1"/>
            </p:cNvSpPr>
            <p:nvPr/>
          </p:nvSpPr>
          <p:spPr bwMode="auto">
            <a:xfrm>
              <a:off x="4310063" y="5469776"/>
              <a:ext cx="63500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4" name="Rectangle 103"/>
            <p:cNvSpPr>
              <a:spLocks noChangeArrowheads="1"/>
            </p:cNvSpPr>
            <p:nvPr/>
          </p:nvSpPr>
          <p:spPr bwMode="auto">
            <a:xfrm>
              <a:off x="4379913" y="5469776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5" name="Rectangle 104"/>
            <p:cNvSpPr>
              <a:spLocks noChangeArrowheads="1"/>
            </p:cNvSpPr>
            <p:nvPr/>
          </p:nvSpPr>
          <p:spPr bwMode="auto">
            <a:xfrm>
              <a:off x="4343400" y="5409451"/>
              <a:ext cx="68263" cy="52388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6" name="Rectangle 105"/>
            <p:cNvSpPr>
              <a:spLocks noChangeArrowheads="1"/>
            </p:cNvSpPr>
            <p:nvPr/>
          </p:nvSpPr>
          <p:spPr bwMode="auto">
            <a:xfrm>
              <a:off x="4413250" y="5409451"/>
              <a:ext cx="3333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7" name="Rectangle 106"/>
            <p:cNvSpPr>
              <a:spLocks noChangeArrowheads="1"/>
            </p:cNvSpPr>
            <p:nvPr/>
          </p:nvSpPr>
          <p:spPr bwMode="auto">
            <a:xfrm>
              <a:off x="4311650" y="5409451"/>
              <a:ext cx="2698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8" name="Rectangle 107"/>
            <p:cNvSpPr>
              <a:spLocks noChangeArrowheads="1"/>
            </p:cNvSpPr>
            <p:nvPr/>
          </p:nvSpPr>
          <p:spPr bwMode="auto">
            <a:xfrm>
              <a:off x="4310063" y="5588839"/>
              <a:ext cx="666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9" name="Rectangle 108"/>
            <p:cNvSpPr>
              <a:spLocks noChangeArrowheads="1"/>
            </p:cNvSpPr>
            <p:nvPr/>
          </p:nvSpPr>
          <p:spPr bwMode="auto">
            <a:xfrm>
              <a:off x="4379913" y="5587251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0" name="Rectangle 109"/>
            <p:cNvSpPr>
              <a:spLocks noChangeArrowheads="1"/>
            </p:cNvSpPr>
            <p:nvPr/>
          </p:nvSpPr>
          <p:spPr bwMode="auto">
            <a:xfrm>
              <a:off x="4344988" y="5528514"/>
              <a:ext cx="68262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1" name="Rectangle 110"/>
            <p:cNvSpPr>
              <a:spLocks noChangeArrowheads="1"/>
            </p:cNvSpPr>
            <p:nvPr/>
          </p:nvSpPr>
          <p:spPr bwMode="auto">
            <a:xfrm>
              <a:off x="4414838" y="5528514"/>
              <a:ext cx="33337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2" name="Rectangle 111"/>
            <p:cNvSpPr>
              <a:spLocks noChangeArrowheads="1"/>
            </p:cNvSpPr>
            <p:nvPr/>
          </p:nvSpPr>
          <p:spPr bwMode="auto">
            <a:xfrm>
              <a:off x="4310063" y="5707901"/>
              <a:ext cx="63500" cy="52388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3" name="Rectangle 112"/>
            <p:cNvSpPr>
              <a:spLocks noChangeArrowheads="1"/>
            </p:cNvSpPr>
            <p:nvPr/>
          </p:nvSpPr>
          <p:spPr bwMode="auto">
            <a:xfrm>
              <a:off x="4379913" y="5707901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4" name="Rectangle 113"/>
            <p:cNvSpPr>
              <a:spLocks noChangeArrowheads="1"/>
            </p:cNvSpPr>
            <p:nvPr/>
          </p:nvSpPr>
          <p:spPr bwMode="auto">
            <a:xfrm>
              <a:off x="4344988" y="5649164"/>
              <a:ext cx="66675" cy="4921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5" name="Rectangle 114"/>
            <p:cNvSpPr>
              <a:spLocks noChangeArrowheads="1"/>
            </p:cNvSpPr>
            <p:nvPr/>
          </p:nvSpPr>
          <p:spPr bwMode="auto">
            <a:xfrm>
              <a:off x="4413250" y="5645989"/>
              <a:ext cx="34925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6" name="Rectangle 115"/>
            <p:cNvSpPr>
              <a:spLocks noChangeArrowheads="1"/>
            </p:cNvSpPr>
            <p:nvPr/>
          </p:nvSpPr>
          <p:spPr bwMode="auto">
            <a:xfrm>
              <a:off x="4311650" y="5645989"/>
              <a:ext cx="26988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7" name="Rectangle 116"/>
            <p:cNvSpPr>
              <a:spLocks noChangeArrowheads="1"/>
            </p:cNvSpPr>
            <p:nvPr/>
          </p:nvSpPr>
          <p:spPr bwMode="auto">
            <a:xfrm>
              <a:off x="4310063" y="5825376"/>
              <a:ext cx="63500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8" name="Rectangle 117"/>
            <p:cNvSpPr>
              <a:spLocks noChangeArrowheads="1"/>
            </p:cNvSpPr>
            <p:nvPr/>
          </p:nvSpPr>
          <p:spPr bwMode="auto">
            <a:xfrm>
              <a:off x="4379913" y="5825376"/>
              <a:ext cx="66675" cy="50800"/>
            </a:xfrm>
            <a:prstGeom prst="rect">
              <a:avLst/>
            </a:pr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9" name="Rectangle 118"/>
            <p:cNvSpPr>
              <a:spLocks noChangeArrowheads="1"/>
            </p:cNvSpPr>
            <p:nvPr/>
          </p:nvSpPr>
          <p:spPr bwMode="auto">
            <a:xfrm>
              <a:off x="4344988" y="5765051"/>
              <a:ext cx="666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0" name="Rectangle 119"/>
            <p:cNvSpPr>
              <a:spLocks noChangeArrowheads="1"/>
            </p:cNvSpPr>
            <p:nvPr/>
          </p:nvSpPr>
          <p:spPr bwMode="auto">
            <a:xfrm>
              <a:off x="4413250" y="5765051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1" name="Rectangle 120"/>
            <p:cNvSpPr>
              <a:spLocks noChangeArrowheads="1"/>
            </p:cNvSpPr>
            <p:nvPr/>
          </p:nvSpPr>
          <p:spPr bwMode="auto">
            <a:xfrm>
              <a:off x="4310063" y="5765051"/>
              <a:ext cx="285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2" name="Freeform 121"/>
            <p:cNvSpPr>
              <a:spLocks/>
            </p:cNvSpPr>
            <p:nvPr/>
          </p:nvSpPr>
          <p:spPr bwMode="auto">
            <a:xfrm>
              <a:off x="4292600" y="5807914"/>
              <a:ext cx="19050" cy="65087"/>
            </a:xfrm>
            <a:custGeom>
              <a:avLst/>
              <a:gdLst>
                <a:gd name="T0" fmla="*/ 2147483647 w 12"/>
                <a:gd name="T1" fmla="*/ 2147483647 h 41"/>
                <a:gd name="T2" fmla="*/ 2147483647 w 12"/>
                <a:gd name="T3" fmla="*/ 2147483647 h 41"/>
                <a:gd name="T4" fmla="*/ 0 w 12"/>
                <a:gd name="T5" fmla="*/ 2147483647 h 41"/>
                <a:gd name="T6" fmla="*/ 0 w 12"/>
                <a:gd name="T7" fmla="*/ 0 h 41"/>
                <a:gd name="T8" fmla="*/ 2147483647 w 12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3" name="Freeform 122"/>
            <p:cNvSpPr>
              <a:spLocks/>
            </p:cNvSpPr>
            <p:nvPr/>
          </p:nvSpPr>
          <p:spPr bwMode="auto">
            <a:xfrm>
              <a:off x="4233863" y="5741239"/>
              <a:ext cx="55562" cy="111125"/>
            </a:xfrm>
            <a:custGeom>
              <a:avLst/>
              <a:gdLst>
                <a:gd name="T0" fmla="*/ 2147483647 w 35"/>
                <a:gd name="T1" fmla="*/ 2147483647 h 70"/>
                <a:gd name="T2" fmla="*/ 2147483647 w 35"/>
                <a:gd name="T3" fmla="*/ 2147483647 h 70"/>
                <a:gd name="T4" fmla="*/ 0 w 35"/>
                <a:gd name="T5" fmla="*/ 2147483647 h 70"/>
                <a:gd name="T6" fmla="*/ 0 w 35"/>
                <a:gd name="T7" fmla="*/ 0 h 70"/>
                <a:gd name="T8" fmla="*/ 2147483647 w 35"/>
                <a:gd name="T9" fmla="*/ 2147483647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4" name="Freeform 123"/>
            <p:cNvSpPr>
              <a:spLocks/>
            </p:cNvSpPr>
            <p:nvPr/>
          </p:nvSpPr>
          <p:spPr bwMode="auto">
            <a:xfrm>
              <a:off x="4176713" y="5679326"/>
              <a:ext cx="55562" cy="106363"/>
            </a:xfrm>
            <a:custGeom>
              <a:avLst/>
              <a:gdLst>
                <a:gd name="T0" fmla="*/ 2147483647 w 35"/>
                <a:gd name="T1" fmla="*/ 2147483647 h 67"/>
                <a:gd name="T2" fmla="*/ 2147483647 w 35"/>
                <a:gd name="T3" fmla="*/ 2147483647 h 67"/>
                <a:gd name="T4" fmla="*/ 0 w 35"/>
                <a:gd name="T5" fmla="*/ 2147483647 h 67"/>
                <a:gd name="T6" fmla="*/ 0 w 35"/>
                <a:gd name="T7" fmla="*/ 0 h 67"/>
                <a:gd name="T8" fmla="*/ 2147483647 w 35"/>
                <a:gd name="T9" fmla="*/ 2147483647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7"/>
                <a:gd name="T17" fmla="*/ 35 w 35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7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5" name="Freeform 124"/>
            <p:cNvSpPr>
              <a:spLocks/>
            </p:cNvSpPr>
            <p:nvPr/>
          </p:nvSpPr>
          <p:spPr bwMode="auto">
            <a:xfrm>
              <a:off x="4117975" y="5617414"/>
              <a:ext cx="53975" cy="103187"/>
            </a:xfrm>
            <a:custGeom>
              <a:avLst/>
              <a:gdLst>
                <a:gd name="T0" fmla="*/ 2147483647 w 34"/>
                <a:gd name="T1" fmla="*/ 2147483647 h 65"/>
                <a:gd name="T2" fmla="*/ 2147483647 w 34"/>
                <a:gd name="T3" fmla="*/ 2147483647 h 65"/>
                <a:gd name="T4" fmla="*/ 0 w 34"/>
                <a:gd name="T5" fmla="*/ 2147483647 h 65"/>
                <a:gd name="T6" fmla="*/ 0 w 34"/>
                <a:gd name="T7" fmla="*/ 0 h 65"/>
                <a:gd name="T8" fmla="*/ 2147483647 w 34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5"/>
                <a:gd name="T17" fmla="*/ 34 w 3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5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6" name="Freeform 125"/>
            <p:cNvSpPr>
              <a:spLocks/>
            </p:cNvSpPr>
            <p:nvPr/>
          </p:nvSpPr>
          <p:spPr bwMode="auto">
            <a:xfrm>
              <a:off x="4087813" y="5584076"/>
              <a:ext cx="26987" cy="73025"/>
            </a:xfrm>
            <a:custGeom>
              <a:avLst/>
              <a:gdLst>
                <a:gd name="T0" fmla="*/ 2147483647 w 17"/>
                <a:gd name="T1" fmla="*/ 2147483647 h 46"/>
                <a:gd name="T2" fmla="*/ 2147483647 w 17"/>
                <a:gd name="T3" fmla="*/ 2147483647 h 46"/>
                <a:gd name="T4" fmla="*/ 0 w 17"/>
                <a:gd name="T5" fmla="*/ 2147483647 h 46"/>
                <a:gd name="T6" fmla="*/ 0 w 17"/>
                <a:gd name="T7" fmla="*/ 0 h 46"/>
                <a:gd name="T8" fmla="*/ 2147483647 w 17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6"/>
                <a:gd name="T17" fmla="*/ 17 w 1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6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7" name="Freeform 126"/>
            <p:cNvSpPr>
              <a:spLocks/>
            </p:cNvSpPr>
            <p:nvPr/>
          </p:nvSpPr>
          <p:spPr bwMode="auto">
            <a:xfrm>
              <a:off x="4292600" y="4984001"/>
              <a:ext cx="19050" cy="57150"/>
            </a:xfrm>
            <a:custGeom>
              <a:avLst/>
              <a:gdLst>
                <a:gd name="T0" fmla="*/ 2147483647 w 12"/>
                <a:gd name="T1" fmla="*/ 2147483647 h 36"/>
                <a:gd name="T2" fmla="*/ 2147483647 w 12"/>
                <a:gd name="T3" fmla="*/ 2147483647 h 36"/>
                <a:gd name="T4" fmla="*/ 0 w 12"/>
                <a:gd name="T5" fmla="*/ 2147483647 h 36"/>
                <a:gd name="T6" fmla="*/ 0 w 12"/>
                <a:gd name="T7" fmla="*/ 0 h 36"/>
                <a:gd name="T8" fmla="*/ 2147483647 w 12"/>
                <a:gd name="T9" fmla="*/ 2147483647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6"/>
                <a:gd name="T17" fmla="*/ 12 w 1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6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8" name="Freeform 127"/>
            <p:cNvSpPr>
              <a:spLocks/>
            </p:cNvSpPr>
            <p:nvPr/>
          </p:nvSpPr>
          <p:spPr bwMode="auto">
            <a:xfrm>
              <a:off x="4233863" y="4952251"/>
              <a:ext cx="55562" cy="77788"/>
            </a:xfrm>
            <a:custGeom>
              <a:avLst/>
              <a:gdLst>
                <a:gd name="T0" fmla="*/ 2147483647 w 35"/>
                <a:gd name="T1" fmla="*/ 2147483647 h 49"/>
                <a:gd name="T2" fmla="*/ 2147483647 w 35"/>
                <a:gd name="T3" fmla="*/ 2147483647 h 49"/>
                <a:gd name="T4" fmla="*/ 0 w 35"/>
                <a:gd name="T5" fmla="*/ 2147483647 h 49"/>
                <a:gd name="T6" fmla="*/ 0 w 35"/>
                <a:gd name="T7" fmla="*/ 0 h 49"/>
                <a:gd name="T8" fmla="*/ 2147483647 w 35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9"/>
                <a:gd name="T17" fmla="*/ 35 w 3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9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9" name="Freeform 128"/>
            <p:cNvSpPr>
              <a:spLocks/>
            </p:cNvSpPr>
            <p:nvPr/>
          </p:nvSpPr>
          <p:spPr bwMode="auto">
            <a:xfrm>
              <a:off x="4176713" y="4922089"/>
              <a:ext cx="55562" cy="73025"/>
            </a:xfrm>
            <a:custGeom>
              <a:avLst/>
              <a:gdLst>
                <a:gd name="T0" fmla="*/ 2147483647 w 35"/>
                <a:gd name="T1" fmla="*/ 2147483647 h 46"/>
                <a:gd name="T2" fmla="*/ 2147483647 w 35"/>
                <a:gd name="T3" fmla="*/ 2147483647 h 46"/>
                <a:gd name="T4" fmla="*/ 0 w 35"/>
                <a:gd name="T5" fmla="*/ 2147483647 h 46"/>
                <a:gd name="T6" fmla="*/ 0 w 35"/>
                <a:gd name="T7" fmla="*/ 0 h 46"/>
                <a:gd name="T8" fmla="*/ 2147483647 w 35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6"/>
                <a:gd name="T17" fmla="*/ 35 w 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6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0" name="Freeform 129"/>
            <p:cNvSpPr>
              <a:spLocks/>
            </p:cNvSpPr>
            <p:nvPr/>
          </p:nvSpPr>
          <p:spPr bwMode="auto">
            <a:xfrm>
              <a:off x="4117975" y="4890339"/>
              <a:ext cx="53975" cy="73025"/>
            </a:xfrm>
            <a:custGeom>
              <a:avLst/>
              <a:gdLst>
                <a:gd name="T0" fmla="*/ 2147483647 w 34"/>
                <a:gd name="T1" fmla="*/ 2147483647 h 46"/>
                <a:gd name="T2" fmla="*/ 2147483647 w 34"/>
                <a:gd name="T3" fmla="*/ 2147483647 h 46"/>
                <a:gd name="T4" fmla="*/ 0 w 34"/>
                <a:gd name="T5" fmla="*/ 2147483647 h 46"/>
                <a:gd name="T6" fmla="*/ 0 w 34"/>
                <a:gd name="T7" fmla="*/ 0 h 46"/>
                <a:gd name="T8" fmla="*/ 2147483647 w 34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6"/>
                <a:gd name="T17" fmla="*/ 34 w 3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6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1" name="Freeform 130"/>
            <p:cNvSpPr>
              <a:spLocks/>
            </p:cNvSpPr>
            <p:nvPr/>
          </p:nvSpPr>
          <p:spPr bwMode="auto">
            <a:xfrm>
              <a:off x="4087813" y="4872876"/>
              <a:ext cx="26987" cy="57150"/>
            </a:xfrm>
            <a:custGeom>
              <a:avLst/>
              <a:gdLst>
                <a:gd name="T0" fmla="*/ 2147483647 w 17"/>
                <a:gd name="T1" fmla="*/ 2147483647 h 36"/>
                <a:gd name="T2" fmla="*/ 2147483647 w 17"/>
                <a:gd name="T3" fmla="*/ 2147483647 h 36"/>
                <a:gd name="T4" fmla="*/ 0 w 17"/>
                <a:gd name="T5" fmla="*/ 2147483647 h 36"/>
                <a:gd name="T6" fmla="*/ 0 w 17"/>
                <a:gd name="T7" fmla="*/ 0 h 36"/>
                <a:gd name="T8" fmla="*/ 2147483647 w 17"/>
                <a:gd name="T9" fmla="*/ 2147483647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6"/>
                <a:gd name="T17" fmla="*/ 17 w 1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6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2" name="Freeform 131"/>
            <p:cNvSpPr>
              <a:spLocks/>
            </p:cNvSpPr>
            <p:nvPr/>
          </p:nvSpPr>
          <p:spPr bwMode="auto">
            <a:xfrm>
              <a:off x="4233863" y="5064964"/>
              <a:ext cx="55562" cy="82550"/>
            </a:xfrm>
            <a:custGeom>
              <a:avLst/>
              <a:gdLst>
                <a:gd name="T0" fmla="*/ 2147483647 w 35"/>
                <a:gd name="T1" fmla="*/ 2147483647 h 52"/>
                <a:gd name="T2" fmla="*/ 2147483647 w 35"/>
                <a:gd name="T3" fmla="*/ 2147483647 h 52"/>
                <a:gd name="T4" fmla="*/ 0 w 35"/>
                <a:gd name="T5" fmla="*/ 2147483647 h 52"/>
                <a:gd name="T6" fmla="*/ 0 w 35"/>
                <a:gd name="T7" fmla="*/ 0 h 52"/>
                <a:gd name="T8" fmla="*/ 2147483647 w 35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3" name="Freeform 132"/>
            <p:cNvSpPr>
              <a:spLocks/>
            </p:cNvSpPr>
            <p:nvPr/>
          </p:nvSpPr>
          <p:spPr bwMode="auto">
            <a:xfrm>
              <a:off x="4176713" y="5028451"/>
              <a:ext cx="55562" cy="82550"/>
            </a:xfrm>
            <a:custGeom>
              <a:avLst/>
              <a:gdLst>
                <a:gd name="T0" fmla="*/ 2147483647 w 35"/>
                <a:gd name="T1" fmla="*/ 2147483647 h 52"/>
                <a:gd name="T2" fmla="*/ 2147483647 w 35"/>
                <a:gd name="T3" fmla="*/ 2147483647 h 52"/>
                <a:gd name="T4" fmla="*/ 0 w 35"/>
                <a:gd name="T5" fmla="*/ 2147483647 h 52"/>
                <a:gd name="T6" fmla="*/ 0 w 35"/>
                <a:gd name="T7" fmla="*/ 0 h 52"/>
                <a:gd name="T8" fmla="*/ 2147483647 w 35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4" name="Freeform 133"/>
            <p:cNvSpPr>
              <a:spLocks/>
            </p:cNvSpPr>
            <p:nvPr/>
          </p:nvSpPr>
          <p:spPr bwMode="auto">
            <a:xfrm>
              <a:off x="4117975" y="4993526"/>
              <a:ext cx="53975" cy="77788"/>
            </a:xfrm>
            <a:custGeom>
              <a:avLst/>
              <a:gdLst>
                <a:gd name="T0" fmla="*/ 2147483647 w 34"/>
                <a:gd name="T1" fmla="*/ 2147483647 h 49"/>
                <a:gd name="T2" fmla="*/ 2147483647 w 34"/>
                <a:gd name="T3" fmla="*/ 2147483647 h 49"/>
                <a:gd name="T4" fmla="*/ 0 w 34"/>
                <a:gd name="T5" fmla="*/ 2147483647 h 49"/>
                <a:gd name="T6" fmla="*/ 0 w 34"/>
                <a:gd name="T7" fmla="*/ 0 h 49"/>
                <a:gd name="T8" fmla="*/ 2147483647 w 34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5" name="Freeform 134"/>
            <p:cNvSpPr>
              <a:spLocks/>
            </p:cNvSpPr>
            <p:nvPr/>
          </p:nvSpPr>
          <p:spPr bwMode="auto">
            <a:xfrm>
              <a:off x="4087813" y="4974476"/>
              <a:ext cx="26987" cy="61913"/>
            </a:xfrm>
            <a:custGeom>
              <a:avLst/>
              <a:gdLst>
                <a:gd name="T0" fmla="*/ 2147483647 w 17"/>
                <a:gd name="T1" fmla="*/ 2147483647 h 39"/>
                <a:gd name="T2" fmla="*/ 2147483647 w 17"/>
                <a:gd name="T3" fmla="*/ 2147483647 h 39"/>
                <a:gd name="T4" fmla="*/ 0 w 17"/>
                <a:gd name="T5" fmla="*/ 2147483647 h 39"/>
                <a:gd name="T6" fmla="*/ 0 w 17"/>
                <a:gd name="T7" fmla="*/ 0 h 39"/>
                <a:gd name="T8" fmla="*/ 2147483647 w 17"/>
                <a:gd name="T9" fmla="*/ 2147483647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9"/>
                <a:gd name="T17" fmla="*/ 17 w 1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9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6" name="Freeform 135"/>
            <p:cNvSpPr>
              <a:spLocks/>
            </p:cNvSpPr>
            <p:nvPr/>
          </p:nvSpPr>
          <p:spPr bwMode="auto">
            <a:xfrm>
              <a:off x="4292600" y="5220539"/>
              <a:ext cx="19050" cy="60325"/>
            </a:xfrm>
            <a:custGeom>
              <a:avLst/>
              <a:gdLst>
                <a:gd name="T0" fmla="*/ 2147483647 w 12"/>
                <a:gd name="T1" fmla="*/ 2147483647 h 38"/>
                <a:gd name="T2" fmla="*/ 2147483647 w 12"/>
                <a:gd name="T3" fmla="*/ 2147483647 h 38"/>
                <a:gd name="T4" fmla="*/ 0 w 12"/>
                <a:gd name="T5" fmla="*/ 2147483647 h 38"/>
                <a:gd name="T6" fmla="*/ 0 w 12"/>
                <a:gd name="T7" fmla="*/ 0 h 38"/>
                <a:gd name="T8" fmla="*/ 2147483647 w 12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7" name="Freeform 136"/>
            <p:cNvSpPr>
              <a:spLocks/>
            </p:cNvSpPr>
            <p:nvPr/>
          </p:nvSpPr>
          <p:spPr bwMode="auto">
            <a:xfrm>
              <a:off x="4233863" y="5177676"/>
              <a:ext cx="55562" cy="87313"/>
            </a:xfrm>
            <a:custGeom>
              <a:avLst/>
              <a:gdLst>
                <a:gd name="T0" fmla="*/ 2147483647 w 35"/>
                <a:gd name="T1" fmla="*/ 2147483647 h 55"/>
                <a:gd name="T2" fmla="*/ 2147483647 w 35"/>
                <a:gd name="T3" fmla="*/ 2147483647 h 55"/>
                <a:gd name="T4" fmla="*/ 0 w 35"/>
                <a:gd name="T5" fmla="*/ 2147483647 h 55"/>
                <a:gd name="T6" fmla="*/ 0 w 35"/>
                <a:gd name="T7" fmla="*/ 0 h 55"/>
                <a:gd name="T8" fmla="*/ 2147483647 w 35"/>
                <a:gd name="T9" fmla="*/ 2147483647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5"/>
                <a:gd name="T17" fmla="*/ 35 w 35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5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8" name="Freeform 137"/>
            <p:cNvSpPr>
              <a:spLocks/>
            </p:cNvSpPr>
            <p:nvPr/>
          </p:nvSpPr>
          <p:spPr bwMode="auto">
            <a:xfrm>
              <a:off x="4176713" y="5136401"/>
              <a:ext cx="55562" cy="85725"/>
            </a:xfrm>
            <a:custGeom>
              <a:avLst/>
              <a:gdLst>
                <a:gd name="T0" fmla="*/ 2147483647 w 35"/>
                <a:gd name="T1" fmla="*/ 2147483647 h 54"/>
                <a:gd name="T2" fmla="*/ 2147483647 w 35"/>
                <a:gd name="T3" fmla="*/ 2147483647 h 54"/>
                <a:gd name="T4" fmla="*/ 0 w 35"/>
                <a:gd name="T5" fmla="*/ 2147483647 h 54"/>
                <a:gd name="T6" fmla="*/ 0 w 35"/>
                <a:gd name="T7" fmla="*/ 0 h 54"/>
                <a:gd name="T8" fmla="*/ 2147483647 w 35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4"/>
                <a:gd name="T17" fmla="*/ 35 w 35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4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9" name="Freeform 138"/>
            <p:cNvSpPr>
              <a:spLocks/>
            </p:cNvSpPr>
            <p:nvPr/>
          </p:nvSpPr>
          <p:spPr bwMode="auto">
            <a:xfrm>
              <a:off x="4117975" y="5098301"/>
              <a:ext cx="53975" cy="82550"/>
            </a:xfrm>
            <a:custGeom>
              <a:avLst/>
              <a:gdLst>
                <a:gd name="T0" fmla="*/ 2147483647 w 34"/>
                <a:gd name="T1" fmla="*/ 2147483647 h 52"/>
                <a:gd name="T2" fmla="*/ 2147483647 w 34"/>
                <a:gd name="T3" fmla="*/ 2147483647 h 52"/>
                <a:gd name="T4" fmla="*/ 0 w 34"/>
                <a:gd name="T5" fmla="*/ 2147483647 h 52"/>
                <a:gd name="T6" fmla="*/ 0 w 34"/>
                <a:gd name="T7" fmla="*/ 0 h 52"/>
                <a:gd name="T8" fmla="*/ 2147483647 w 34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2"/>
                <a:gd name="T17" fmla="*/ 34 w 3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2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0" name="Freeform 139"/>
            <p:cNvSpPr>
              <a:spLocks/>
            </p:cNvSpPr>
            <p:nvPr/>
          </p:nvSpPr>
          <p:spPr bwMode="auto">
            <a:xfrm>
              <a:off x="4087813" y="5077664"/>
              <a:ext cx="26987" cy="60325"/>
            </a:xfrm>
            <a:custGeom>
              <a:avLst/>
              <a:gdLst>
                <a:gd name="T0" fmla="*/ 2147483647 w 17"/>
                <a:gd name="T1" fmla="*/ 2147483647 h 38"/>
                <a:gd name="T2" fmla="*/ 2147483647 w 17"/>
                <a:gd name="T3" fmla="*/ 2147483647 h 38"/>
                <a:gd name="T4" fmla="*/ 0 w 17"/>
                <a:gd name="T5" fmla="*/ 2147483647 h 38"/>
                <a:gd name="T6" fmla="*/ 0 w 17"/>
                <a:gd name="T7" fmla="*/ 0 h 38"/>
                <a:gd name="T8" fmla="*/ 2147483647 w 17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8"/>
                <a:gd name="T17" fmla="*/ 17 w 17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8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1" name="Freeform 140"/>
            <p:cNvSpPr>
              <a:spLocks/>
            </p:cNvSpPr>
            <p:nvPr/>
          </p:nvSpPr>
          <p:spPr bwMode="auto">
            <a:xfrm>
              <a:off x="4292600" y="5334839"/>
              <a:ext cx="17463" cy="63500"/>
            </a:xfrm>
            <a:custGeom>
              <a:avLst/>
              <a:gdLst>
                <a:gd name="T0" fmla="*/ 2147483647 w 11"/>
                <a:gd name="T1" fmla="*/ 2147483647 h 40"/>
                <a:gd name="T2" fmla="*/ 2147483647 w 11"/>
                <a:gd name="T3" fmla="*/ 2147483647 h 40"/>
                <a:gd name="T4" fmla="*/ 0 w 11"/>
                <a:gd name="T5" fmla="*/ 2147483647 h 40"/>
                <a:gd name="T6" fmla="*/ 0 w 11"/>
                <a:gd name="T7" fmla="*/ 0 h 40"/>
                <a:gd name="T8" fmla="*/ 2147483647 w 11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0"/>
                <a:gd name="T17" fmla="*/ 11 w 1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0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2" name="Freeform 141"/>
            <p:cNvSpPr>
              <a:spLocks/>
            </p:cNvSpPr>
            <p:nvPr/>
          </p:nvSpPr>
          <p:spPr bwMode="auto">
            <a:xfrm>
              <a:off x="4233863" y="5290389"/>
              <a:ext cx="55562" cy="90487"/>
            </a:xfrm>
            <a:custGeom>
              <a:avLst/>
              <a:gdLst>
                <a:gd name="T0" fmla="*/ 2147483647 w 35"/>
                <a:gd name="T1" fmla="*/ 2147483647 h 57"/>
                <a:gd name="T2" fmla="*/ 2147483647 w 35"/>
                <a:gd name="T3" fmla="*/ 2147483647 h 57"/>
                <a:gd name="T4" fmla="*/ 0 w 35"/>
                <a:gd name="T5" fmla="*/ 2147483647 h 57"/>
                <a:gd name="T6" fmla="*/ 0 w 35"/>
                <a:gd name="T7" fmla="*/ 0 h 57"/>
                <a:gd name="T8" fmla="*/ 2147483647 w 35"/>
                <a:gd name="T9" fmla="*/ 214748364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7"/>
                <a:gd name="T17" fmla="*/ 35 w 3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7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3" name="Freeform 142"/>
            <p:cNvSpPr>
              <a:spLocks/>
            </p:cNvSpPr>
            <p:nvPr/>
          </p:nvSpPr>
          <p:spPr bwMode="auto">
            <a:xfrm>
              <a:off x="4176713" y="5245939"/>
              <a:ext cx="55562" cy="88900"/>
            </a:xfrm>
            <a:custGeom>
              <a:avLst/>
              <a:gdLst>
                <a:gd name="T0" fmla="*/ 2147483647 w 35"/>
                <a:gd name="T1" fmla="*/ 2147483647 h 56"/>
                <a:gd name="T2" fmla="*/ 2147483647 w 35"/>
                <a:gd name="T3" fmla="*/ 2147483647 h 56"/>
                <a:gd name="T4" fmla="*/ 0 w 35"/>
                <a:gd name="T5" fmla="*/ 2147483647 h 56"/>
                <a:gd name="T6" fmla="*/ 0 w 35"/>
                <a:gd name="T7" fmla="*/ 0 h 56"/>
                <a:gd name="T8" fmla="*/ 2147483647 w 35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6"/>
                <a:gd name="T17" fmla="*/ 35 w 3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6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4" name="Freeform 143"/>
            <p:cNvSpPr>
              <a:spLocks/>
            </p:cNvSpPr>
            <p:nvPr/>
          </p:nvSpPr>
          <p:spPr bwMode="auto">
            <a:xfrm>
              <a:off x="4117975" y="5199901"/>
              <a:ext cx="53975" cy="88900"/>
            </a:xfrm>
            <a:custGeom>
              <a:avLst/>
              <a:gdLst>
                <a:gd name="T0" fmla="*/ 2147483647 w 34"/>
                <a:gd name="T1" fmla="*/ 2147483647 h 56"/>
                <a:gd name="T2" fmla="*/ 2147483647 w 34"/>
                <a:gd name="T3" fmla="*/ 2147483647 h 56"/>
                <a:gd name="T4" fmla="*/ 0 w 34"/>
                <a:gd name="T5" fmla="*/ 2147483647 h 56"/>
                <a:gd name="T6" fmla="*/ 0 w 34"/>
                <a:gd name="T7" fmla="*/ 0 h 56"/>
                <a:gd name="T8" fmla="*/ 2147483647 w 34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5" name="Freeform 144"/>
            <p:cNvSpPr>
              <a:spLocks/>
            </p:cNvSpPr>
            <p:nvPr/>
          </p:nvSpPr>
          <p:spPr bwMode="auto">
            <a:xfrm>
              <a:off x="4087813" y="5177676"/>
              <a:ext cx="26987" cy="65088"/>
            </a:xfrm>
            <a:custGeom>
              <a:avLst/>
              <a:gdLst>
                <a:gd name="T0" fmla="*/ 2147483647 w 17"/>
                <a:gd name="T1" fmla="*/ 2147483647 h 41"/>
                <a:gd name="T2" fmla="*/ 2147483647 w 17"/>
                <a:gd name="T3" fmla="*/ 2147483647 h 41"/>
                <a:gd name="T4" fmla="*/ 0 w 17"/>
                <a:gd name="T5" fmla="*/ 2147483647 h 41"/>
                <a:gd name="T6" fmla="*/ 0 w 17"/>
                <a:gd name="T7" fmla="*/ 0 h 41"/>
                <a:gd name="T8" fmla="*/ 2147483647 w 17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1"/>
                <a:gd name="T17" fmla="*/ 17 w 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1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6" name="Freeform 145"/>
            <p:cNvSpPr>
              <a:spLocks/>
            </p:cNvSpPr>
            <p:nvPr/>
          </p:nvSpPr>
          <p:spPr bwMode="auto">
            <a:xfrm>
              <a:off x="4292600" y="5453901"/>
              <a:ext cx="19050" cy="65088"/>
            </a:xfrm>
            <a:custGeom>
              <a:avLst/>
              <a:gdLst>
                <a:gd name="T0" fmla="*/ 2147483647 w 12"/>
                <a:gd name="T1" fmla="*/ 2147483647 h 41"/>
                <a:gd name="T2" fmla="*/ 2147483647 w 12"/>
                <a:gd name="T3" fmla="*/ 2147483647 h 41"/>
                <a:gd name="T4" fmla="*/ 0 w 12"/>
                <a:gd name="T5" fmla="*/ 2147483647 h 41"/>
                <a:gd name="T6" fmla="*/ 0 w 12"/>
                <a:gd name="T7" fmla="*/ 0 h 41"/>
                <a:gd name="T8" fmla="*/ 2147483647 w 12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7" name="Freeform 146"/>
            <p:cNvSpPr>
              <a:spLocks/>
            </p:cNvSpPr>
            <p:nvPr/>
          </p:nvSpPr>
          <p:spPr bwMode="auto">
            <a:xfrm>
              <a:off x="4233863" y="5403101"/>
              <a:ext cx="55562" cy="93663"/>
            </a:xfrm>
            <a:custGeom>
              <a:avLst/>
              <a:gdLst>
                <a:gd name="T0" fmla="*/ 2147483647 w 35"/>
                <a:gd name="T1" fmla="*/ 2147483647 h 59"/>
                <a:gd name="T2" fmla="*/ 2147483647 w 35"/>
                <a:gd name="T3" fmla="*/ 2147483647 h 59"/>
                <a:gd name="T4" fmla="*/ 0 w 35"/>
                <a:gd name="T5" fmla="*/ 2147483647 h 59"/>
                <a:gd name="T6" fmla="*/ 0 w 35"/>
                <a:gd name="T7" fmla="*/ 0 h 59"/>
                <a:gd name="T8" fmla="*/ 2147483647 w 35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8" name="Freeform 147"/>
            <p:cNvSpPr>
              <a:spLocks/>
            </p:cNvSpPr>
            <p:nvPr/>
          </p:nvSpPr>
          <p:spPr bwMode="auto">
            <a:xfrm>
              <a:off x="4176713" y="5353889"/>
              <a:ext cx="55562" cy="93662"/>
            </a:xfrm>
            <a:custGeom>
              <a:avLst/>
              <a:gdLst>
                <a:gd name="T0" fmla="*/ 2147483647 w 35"/>
                <a:gd name="T1" fmla="*/ 2147483647 h 59"/>
                <a:gd name="T2" fmla="*/ 2147483647 w 35"/>
                <a:gd name="T3" fmla="*/ 2147483647 h 59"/>
                <a:gd name="T4" fmla="*/ 0 w 35"/>
                <a:gd name="T5" fmla="*/ 2147483647 h 59"/>
                <a:gd name="T6" fmla="*/ 0 w 35"/>
                <a:gd name="T7" fmla="*/ 0 h 59"/>
                <a:gd name="T8" fmla="*/ 2147483647 w 35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9" name="Freeform 148"/>
            <p:cNvSpPr>
              <a:spLocks/>
            </p:cNvSpPr>
            <p:nvPr/>
          </p:nvSpPr>
          <p:spPr bwMode="auto">
            <a:xfrm>
              <a:off x="4117975" y="5303089"/>
              <a:ext cx="53975" cy="93662"/>
            </a:xfrm>
            <a:custGeom>
              <a:avLst/>
              <a:gdLst>
                <a:gd name="T0" fmla="*/ 2147483647 w 34"/>
                <a:gd name="T1" fmla="*/ 2147483647 h 59"/>
                <a:gd name="T2" fmla="*/ 2147483647 w 34"/>
                <a:gd name="T3" fmla="*/ 2147483647 h 59"/>
                <a:gd name="T4" fmla="*/ 0 w 34"/>
                <a:gd name="T5" fmla="*/ 2147483647 h 59"/>
                <a:gd name="T6" fmla="*/ 0 w 34"/>
                <a:gd name="T7" fmla="*/ 0 h 59"/>
                <a:gd name="T8" fmla="*/ 2147483647 w 34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9"/>
                <a:gd name="T17" fmla="*/ 34 w 3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9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0" name="Freeform 149"/>
            <p:cNvSpPr>
              <a:spLocks/>
            </p:cNvSpPr>
            <p:nvPr/>
          </p:nvSpPr>
          <p:spPr bwMode="auto">
            <a:xfrm>
              <a:off x="4087813" y="5279276"/>
              <a:ext cx="26987" cy="66675"/>
            </a:xfrm>
            <a:custGeom>
              <a:avLst/>
              <a:gdLst>
                <a:gd name="T0" fmla="*/ 2147483647 w 17"/>
                <a:gd name="T1" fmla="*/ 2147483647 h 42"/>
                <a:gd name="T2" fmla="*/ 2147483647 w 17"/>
                <a:gd name="T3" fmla="*/ 2147483647 h 42"/>
                <a:gd name="T4" fmla="*/ 0 w 17"/>
                <a:gd name="T5" fmla="*/ 2147483647 h 42"/>
                <a:gd name="T6" fmla="*/ 0 w 17"/>
                <a:gd name="T7" fmla="*/ 0 h 42"/>
                <a:gd name="T8" fmla="*/ 2147483647 w 17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1" name="Freeform 150"/>
            <p:cNvSpPr>
              <a:spLocks/>
            </p:cNvSpPr>
            <p:nvPr/>
          </p:nvSpPr>
          <p:spPr bwMode="auto">
            <a:xfrm>
              <a:off x="4292600" y="5574551"/>
              <a:ext cx="17463" cy="60325"/>
            </a:xfrm>
            <a:custGeom>
              <a:avLst/>
              <a:gdLst>
                <a:gd name="T0" fmla="*/ 2147483647 w 11"/>
                <a:gd name="T1" fmla="*/ 2147483647 h 38"/>
                <a:gd name="T2" fmla="*/ 2147483647 w 11"/>
                <a:gd name="T3" fmla="*/ 2147483647 h 38"/>
                <a:gd name="T4" fmla="*/ 0 w 11"/>
                <a:gd name="T5" fmla="*/ 2147483647 h 38"/>
                <a:gd name="T6" fmla="*/ 0 w 11"/>
                <a:gd name="T7" fmla="*/ 0 h 38"/>
                <a:gd name="T8" fmla="*/ 2147483647 w 11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38"/>
                <a:gd name="T17" fmla="*/ 11 w 1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38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2" name="Freeform 151"/>
            <p:cNvSpPr>
              <a:spLocks/>
            </p:cNvSpPr>
            <p:nvPr/>
          </p:nvSpPr>
          <p:spPr bwMode="auto">
            <a:xfrm>
              <a:off x="4233863" y="5517401"/>
              <a:ext cx="55562" cy="100013"/>
            </a:xfrm>
            <a:custGeom>
              <a:avLst/>
              <a:gdLst>
                <a:gd name="T0" fmla="*/ 2147483647 w 35"/>
                <a:gd name="T1" fmla="*/ 2147483647 h 63"/>
                <a:gd name="T2" fmla="*/ 2147483647 w 35"/>
                <a:gd name="T3" fmla="*/ 2147483647 h 63"/>
                <a:gd name="T4" fmla="*/ 0 w 35"/>
                <a:gd name="T5" fmla="*/ 2147483647 h 63"/>
                <a:gd name="T6" fmla="*/ 0 w 35"/>
                <a:gd name="T7" fmla="*/ 0 h 63"/>
                <a:gd name="T8" fmla="*/ 2147483647 w 35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3"/>
                <a:gd name="T17" fmla="*/ 35 w 3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3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3" name="Freeform 152"/>
            <p:cNvSpPr>
              <a:spLocks/>
            </p:cNvSpPr>
            <p:nvPr/>
          </p:nvSpPr>
          <p:spPr bwMode="auto">
            <a:xfrm>
              <a:off x="4176713" y="5463426"/>
              <a:ext cx="55562" cy="95250"/>
            </a:xfrm>
            <a:custGeom>
              <a:avLst/>
              <a:gdLst>
                <a:gd name="T0" fmla="*/ 2147483647 w 35"/>
                <a:gd name="T1" fmla="*/ 2147483647 h 60"/>
                <a:gd name="T2" fmla="*/ 2147483647 w 35"/>
                <a:gd name="T3" fmla="*/ 2147483647 h 60"/>
                <a:gd name="T4" fmla="*/ 0 w 35"/>
                <a:gd name="T5" fmla="*/ 2147483647 h 60"/>
                <a:gd name="T6" fmla="*/ 0 w 35"/>
                <a:gd name="T7" fmla="*/ 0 h 60"/>
                <a:gd name="T8" fmla="*/ 2147483647 w 35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0"/>
                <a:gd name="T17" fmla="*/ 35 w 35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0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4" name="Freeform 153"/>
            <p:cNvSpPr>
              <a:spLocks/>
            </p:cNvSpPr>
            <p:nvPr/>
          </p:nvSpPr>
          <p:spPr bwMode="auto">
            <a:xfrm>
              <a:off x="4116388" y="5406276"/>
              <a:ext cx="55562" cy="96838"/>
            </a:xfrm>
            <a:custGeom>
              <a:avLst/>
              <a:gdLst>
                <a:gd name="T0" fmla="*/ 2147483647 w 35"/>
                <a:gd name="T1" fmla="*/ 2147483647 h 61"/>
                <a:gd name="T2" fmla="*/ 2147483647 w 35"/>
                <a:gd name="T3" fmla="*/ 2147483647 h 61"/>
                <a:gd name="T4" fmla="*/ 0 w 35"/>
                <a:gd name="T5" fmla="*/ 2147483647 h 61"/>
                <a:gd name="T6" fmla="*/ 0 w 35"/>
                <a:gd name="T7" fmla="*/ 0 h 61"/>
                <a:gd name="T8" fmla="*/ 2147483647 w 35"/>
                <a:gd name="T9" fmla="*/ 2147483647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1"/>
                <a:gd name="T17" fmla="*/ 35 w 35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1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5" name="Freeform 154"/>
            <p:cNvSpPr>
              <a:spLocks/>
            </p:cNvSpPr>
            <p:nvPr/>
          </p:nvSpPr>
          <p:spPr bwMode="auto">
            <a:xfrm>
              <a:off x="4087813" y="5380876"/>
              <a:ext cx="26987" cy="66675"/>
            </a:xfrm>
            <a:custGeom>
              <a:avLst/>
              <a:gdLst>
                <a:gd name="T0" fmla="*/ 2147483647 w 17"/>
                <a:gd name="T1" fmla="*/ 2147483647 h 42"/>
                <a:gd name="T2" fmla="*/ 2147483647 w 17"/>
                <a:gd name="T3" fmla="*/ 2147483647 h 42"/>
                <a:gd name="T4" fmla="*/ 0 w 17"/>
                <a:gd name="T5" fmla="*/ 2147483647 h 42"/>
                <a:gd name="T6" fmla="*/ 0 w 17"/>
                <a:gd name="T7" fmla="*/ 0 h 42"/>
                <a:gd name="T8" fmla="*/ 2147483647 w 17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6" name="Freeform 155"/>
            <p:cNvSpPr>
              <a:spLocks/>
            </p:cNvSpPr>
            <p:nvPr/>
          </p:nvSpPr>
          <p:spPr bwMode="auto">
            <a:xfrm>
              <a:off x="4292600" y="5687264"/>
              <a:ext cx="17463" cy="69850"/>
            </a:xfrm>
            <a:custGeom>
              <a:avLst/>
              <a:gdLst>
                <a:gd name="T0" fmla="*/ 2147483647 w 11"/>
                <a:gd name="T1" fmla="*/ 2147483647 h 44"/>
                <a:gd name="T2" fmla="*/ 2147483647 w 11"/>
                <a:gd name="T3" fmla="*/ 2147483647 h 44"/>
                <a:gd name="T4" fmla="*/ 0 w 11"/>
                <a:gd name="T5" fmla="*/ 2147483647 h 44"/>
                <a:gd name="T6" fmla="*/ 0 w 11"/>
                <a:gd name="T7" fmla="*/ 0 h 44"/>
                <a:gd name="T8" fmla="*/ 2147483647 w 11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4"/>
                <a:gd name="T17" fmla="*/ 11 w 11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4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7" name="Freeform 156"/>
            <p:cNvSpPr>
              <a:spLocks/>
            </p:cNvSpPr>
            <p:nvPr/>
          </p:nvSpPr>
          <p:spPr bwMode="auto">
            <a:xfrm>
              <a:off x="4233863" y="5630114"/>
              <a:ext cx="55562" cy="103187"/>
            </a:xfrm>
            <a:custGeom>
              <a:avLst/>
              <a:gdLst>
                <a:gd name="T0" fmla="*/ 2147483647 w 35"/>
                <a:gd name="T1" fmla="*/ 2147483647 h 65"/>
                <a:gd name="T2" fmla="*/ 2147483647 w 35"/>
                <a:gd name="T3" fmla="*/ 2147483647 h 65"/>
                <a:gd name="T4" fmla="*/ 0 w 35"/>
                <a:gd name="T5" fmla="*/ 2147483647 h 65"/>
                <a:gd name="T6" fmla="*/ 0 w 35"/>
                <a:gd name="T7" fmla="*/ 0 h 65"/>
                <a:gd name="T8" fmla="*/ 2147483647 w 35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8" name="Freeform 157"/>
            <p:cNvSpPr>
              <a:spLocks/>
            </p:cNvSpPr>
            <p:nvPr/>
          </p:nvSpPr>
          <p:spPr bwMode="auto">
            <a:xfrm>
              <a:off x="4176713" y="5569789"/>
              <a:ext cx="55562" cy="103187"/>
            </a:xfrm>
            <a:custGeom>
              <a:avLst/>
              <a:gdLst>
                <a:gd name="T0" fmla="*/ 2147483647 w 35"/>
                <a:gd name="T1" fmla="*/ 2147483647 h 65"/>
                <a:gd name="T2" fmla="*/ 2147483647 w 35"/>
                <a:gd name="T3" fmla="*/ 2147483647 h 65"/>
                <a:gd name="T4" fmla="*/ 0 w 35"/>
                <a:gd name="T5" fmla="*/ 2147483647 h 65"/>
                <a:gd name="T6" fmla="*/ 0 w 35"/>
                <a:gd name="T7" fmla="*/ 0 h 65"/>
                <a:gd name="T8" fmla="*/ 2147483647 w 35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9" name="Freeform 158"/>
            <p:cNvSpPr>
              <a:spLocks/>
            </p:cNvSpPr>
            <p:nvPr/>
          </p:nvSpPr>
          <p:spPr bwMode="auto">
            <a:xfrm>
              <a:off x="4117975" y="5512639"/>
              <a:ext cx="53975" cy="100012"/>
            </a:xfrm>
            <a:custGeom>
              <a:avLst/>
              <a:gdLst>
                <a:gd name="T0" fmla="*/ 2147483647 w 34"/>
                <a:gd name="T1" fmla="*/ 2147483647 h 63"/>
                <a:gd name="T2" fmla="*/ 2147483647 w 34"/>
                <a:gd name="T3" fmla="*/ 2147483647 h 63"/>
                <a:gd name="T4" fmla="*/ 0 w 34"/>
                <a:gd name="T5" fmla="*/ 2147483647 h 63"/>
                <a:gd name="T6" fmla="*/ 0 w 34"/>
                <a:gd name="T7" fmla="*/ 0 h 63"/>
                <a:gd name="T8" fmla="*/ 2147483647 w 34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3"/>
                <a:gd name="T17" fmla="*/ 34 w 3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3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0" name="Freeform 159"/>
            <p:cNvSpPr>
              <a:spLocks/>
            </p:cNvSpPr>
            <p:nvPr/>
          </p:nvSpPr>
          <p:spPr bwMode="auto">
            <a:xfrm>
              <a:off x="4087813" y="5485651"/>
              <a:ext cx="26987" cy="69850"/>
            </a:xfrm>
            <a:custGeom>
              <a:avLst/>
              <a:gdLst>
                <a:gd name="T0" fmla="*/ 2147483647 w 17"/>
                <a:gd name="T1" fmla="*/ 2147483647 h 44"/>
                <a:gd name="T2" fmla="*/ 2147483647 w 17"/>
                <a:gd name="T3" fmla="*/ 2147483647 h 44"/>
                <a:gd name="T4" fmla="*/ 0 w 17"/>
                <a:gd name="T5" fmla="*/ 2147483647 h 44"/>
                <a:gd name="T6" fmla="*/ 0 w 17"/>
                <a:gd name="T7" fmla="*/ 0 h 44"/>
                <a:gd name="T8" fmla="*/ 2147483647 w 17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1" name="Freeform 160"/>
            <p:cNvSpPr>
              <a:spLocks/>
            </p:cNvSpPr>
            <p:nvPr/>
          </p:nvSpPr>
          <p:spPr bwMode="auto">
            <a:xfrm>
              <a:off x="4087813" y="5534864"/>
              <a:ext cx="46037" cy="87312"/>
            </a:xfrm>
            <a:custGeom>
              <a:avLst/>
              <a:gdLst>
                <a:gd name="T0" fmla="*/ 2147483647 w 29"/>
                <a:gd name="T1" fmla="*/ 2147483647 h 55"/>
                <a:gd name="T2" fmla="*/ 2147483647 w 29"/>
                <a:gd name="T3" fmla="*/ 2147483647 h 55"/>
                <a:gd name="T4" fmla="*/ 0 w 29"/>
                <a:gd name="T5" fmla="*/ 2147483647 h 55"/>
                <a:gd name="T6" fmla="*/ 0 w 29"/>
                <a:gd name="T7" fmla="*/ 0 h 55"/>
                <a:gd name="T8" fmla="*/ 2147483647 w 29"/>
                <a:gd name="T9" fmla="*/ 2147483647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5"/>
                <a:gd name="T17" fmla="*/ 29 w 29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5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2" name="Freeform 161"/>
            <p:cNvSpPr>
              <a:spLocks/>
            </p:cNvSpPr>
            <p:nvPr/>
          </p:nvSpPr>
          <p:spPr bwMode="auto">
            <a:xfrm>
              <a:off x="4248150" y="5698376"/>
              <a:ext cx="61913" cy="112713"/>
            </a:xfrm>
            <a:custGeom>
              <a:avLst/>
              <a:gdLst>
                <a:gd name="T0" fmla="*/ 2147483647 w 39"/>
                <a:gd name="T1" fmla="*/ 2147483647 h 71"/>
                <a:gd name="T2" fmla="*/ 2147483647 w 39"/>
                <a:gd name="T3" fmla="*/ 2147483647 h 71"/>
                <a:gd name="T4" fmla="*/ 0 w 39"/>
                <a:gd name="T5" fmla="*/ 2147483647 h 71"/>
                <a:gd name="T6" fmla="*/ 0 w 39"/>
                <a:gd name="T7" fmla="*/ 0 h 71"/>
                <a:gd name="T8" fmla="*/ 2147483647 w 39"/>
                <a:gd name="T9" fmla="*/ 2147483647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71"/>
                <a:gd name="T17" fmla="*/ 39 w 39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71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3" name="Freeform 162"/>
            <p:cNvSpPr>
              <a:spLocks/>
            </p:cNvSpPr>
            <p:nvPr/>
          </p:nvSpPr>
          <p:spPr bwMode="auto">
            <a:xfrm>
              <a:off x="4194175" y="5642814"/>
              <a:ext cx="50800" cy="101600"/>
            </a:xfrm>
            <a:custGeom>
              <a:avLst/>
              <a:gdLst>
                <a:gd name="T0" fmla="*/ 2147483647 w 32"/>
                <a:gd name="T1" fmla="*/ 2147483647 h 64"/>
                <a:gd name="T2" fmla="*/ 2147483647 w 32"/>
                <a:gd name="T3" fmla="*/ 2147483647 h 64"/>
                <a:gd name="T4" fmla="*/ 0 w 32"/>
                <a:gd name="T5" fmla="*/ 2147483647 h 64"/>
                <a:gd name="T6" fmla="*/ 0 w 32"/>
                <a:gd name="T7" fmla="*/ 0 h 64"/>
                <a:gd name="T8" fmla="*/ 2147483647 w 32"/>
                <a:gd name="T9" fmla="*/ 214748364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4"/>
                <a:gd name="T17" fmla="*/ 32 w 3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4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4" name="Freeform 163"/>
            <p:cNvSpPr>
              <a:spLocks/>
            </p:cNvSpPr>
            <p:nvPr/>
          </p:nvSpPr>
          <p:spPr bwMode="auto">
            <a:xfrm>
              <a:off x="4137025" y="5585664"/>
              <a:ext cx="53975" cy="98425"/>
            </a:xfrm>
            <a:custGeom>
              <a:avLst/>
              <a:gdLst>
                <a:gd name="T0" fmla="*/ 2147483647 w 34"/>
                <a:gd name="T1" fmla="*/ 2147483647 h 62"/>
                <a:gd name="T2" fmla="*/ 2147483647 w 34"/>
                <a:gd name="T3" fmla="*/ 2147483647 h 62"/>
                <a:gd name="T4" fmla="*/ 0 w 34"/>
                <a:gd name="T5" fmla="*/ 2147483647 h 62"/>
                <a:gd name="T6" fmla="*/ 0 w 34"/>
                <a:gd name="T7" fmla="*/ 0 h 62"/>
                <a:gd name="T8" fmla="*/ 2147483647 w 34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5" name="Freeform 164"/>
            <p:cNvSpPr>
              <a:spLocks/>
            </p:cNvSpPr>
            <p:nvPr/>
          </p:nvSpPr>
          <p:spPr bwMode="auto">
            <a:xfrm>
              <a:off x="4087813" y="4925264"/>
              <a:ext cx="47625" cy="69850"/>
            </a:xfrm>
            <a:custGeom>
              <a:avLst/>
              <a:gdLst>
                <a:gd name="T0" fmla="*/ 2147483647 w 30"/>
                <a:gd name="T1" fmla="*/ 2147483647 h 44"/>
                <a:gd name="T2" fmla="*/ 2147483647 w 30"/>
                <a:gd name="T3" fmla="*/ 2147483647 h 44"/>
                <a:gd name="T4" fmla="*/ 0 w 30"/>
                <a:gd name="T5" fmla="*/ 2147483647 h 44"/>
                <a:gd name="T6" fmla="*/ 0 w 30"/>
                <a:gd name="T7" fmla="*/ 0 h 44"/>
                <a:gd name="T8" fmla="*/ 2147483647 w 30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4"/>
                <a:gd name="T17" fmla="*/ 30 w 30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4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6" name="Freeform 165"/>
            <p:cNvSpPr>
              <a:spLocks/>
            </p:cNvSpPr>
            <p:nvPr/>
          </p:nvSpPr>
          <p:spPr bwMode="auto">
            <a:xfrm>
              <a:off x="4195763" y="4985589"/>
              <a:ext cx="52387" cy="79375"/>
            </a:xfrm>
            <a:custGeom>
              <a:avLst/>
              <a:gdLst>
                <a:gd name="T0" fmla="*/ 2147483647 w 33"/>
                <a:gd name="T1" fmla="*/ 2147483647 h 50"/>
                <a:gd name="T2" fmla="*/ 2147483647 w 33"/>
                <a:gd name="T3" fmla="*/ 2147483647 h 50"/>
                <a:gd name="T4" fmla="*/ 0 w 33"/>
                <a:gd name="T5" fmla="*/ 2147483647 h 50"/>
                <a:gd name="T6" fmla="*/ 0 w 33"/>
                <a:gd name="T7" fmla="*/ 0 h 50"/>
                <a:gd name="T8" fmla="*/ 2147483647 w 33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0"/>
                <a:gd name="T17" fmla="*/ 33 w 33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0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7" name="Freeform 166"/>
            <p:cNvSpPr>
              <a:spLocks/>
            </p:cNvSpPr>
            <p:nvPr/>
          </p:nvSpPr>
          <p:spPr bwMode="auto">
            <a:xfrm>
              <a:off x="4138613" y="4952251"/>
              <a:ext cx="53975" cy="77788"/>
            </a:xfrm>
            <a:custGeom>
              <a:avLst/>
              <a:gdLst>
                <a:gd name="T0" fmla="*/ 2147483647 w 34"/>
                <a:gd name="T1" fmla="*/ 2147483647 h 49"/>
                <a:gd name="T2" fmla="*/ 2147483647 w 34"/>
                <a:gd name="T3" fmla="*/ 2147483647 h 49"/>
                <a:gd name="T4" fmla="*/ 0 w 34"/>
                <a:gd name="T5" fmla="*/ 2147483647 h 49"/>
                <a:gd name="T6" fmla="*/ 0 w 34"/>
                <a:gd name="T7" fmla="*/ 0 h 49"/>
                <a:gd name="T8" fmla="*/ 2147483647 w 34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8" name="Freeform 167"/>
            <p:cNvSpPr>
              <a:spLocks/>
            </p:cNvSpPr>
            <p:nvPr/>
          </p:nvSpPr>
          <p:spPr bwMode="auto">
            <a:xfrm>
              <a:off x="4087813" y="5025276"/>
              <a:ext cx="47625" cy="76200"/>
            </a:xfrm>
            <a:custGeom>
              <a:avLst/>
              <a:gdLst>
                <a:gd name="T0" fmla="*/ 2147483647 w 30"/>
                <a:gd name="T1" fmla="*/ 2147483647 h 48"/>
                <a:gd name="T2" fmla="*/ 2147483647 w 30"/>
                <a:gd name="T3" fmla="*/ 2147483647 h 48"/>
                <a:gd name="T4" fmla="*/ 0 w 30"/>
                <a:gd name="T5" fmla="*/ 2147483647 h 48"/>
                <a:gd name="T6" fmla="*/ 0 w 30"/>
                <a:gd name="T7" fmla="*/ 0 h 48"/>
                <a:gd name="T8" fmla="*/ 2147483647 w 3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8"/>
                <a:gd name="T17" fmla="*/ 30 w 3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8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9" name="Freeform 168"/>
            <p:cNvSpPr>
              <a:spLocks/>
            </p:cNvSpPr>
            <p:nvPr/>
          </p:nvSpPr>
          <p:spPr bwMode="auto">
            <a:xfrm>
              <a:off x="4249738" y="5133226"/>
              <a:ext cx="61912" cy="88900"/>
            </a:xfrm>
            <a:custGeom>
              <a:avLst/>
              <a:gdLst>
                <a:gd name="T0" fmla="*/ 2147483647 w 39"/>
                <a:gd name="T1" fmla="*/ 2147483647 h 56"/>
                <a:gd name="T2" fmla="*/ 2147483647 w 39"/>
                <a:gd name="T3" fmla="*/ 2147483647 h 56"/>
                <a:gd name="T4" fmla="*/ 0 w 39"/>
                <a:gd name="T5" fmla="*/ 2147483647 h 56"/>
                <a:gd name="T6" fmla="*/ 0 w 39"/>
                <a:gd name="T7" fmla="*/ 0 h 56"/>
                <a:gd name="T8" fmla="*/ 2147483647 w 39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56"/>
                <a:gd name="T17" fmla="*/ 39 w 3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56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0" name="Freeform 169"/>
            <p:cNvSpPr>
              <a:spLocks/>
            </p:cNvSpPr>
            <p:nvPr/>
          </p:nvSpPr>
          <p:spPr bwMode="auto">
            <a:xfrm>
              <a:off x="4195763" y="5098301"/>
              <a:ext cx="52387" cy="80963"/>
            </a:xfrm>
            <a:custGeom>
              <a:avLst/>
              <a:gdLst>
                <a:gd name="T0" fmla="*/ 2147483647 w 33"/>
                <a:gd name="T1" fmla="*/ 2147483647 h 51"/>
                <a:gd name="T2" fmla="*/ 2147483647 w 33"/>
                <a:gd name="T3" fmla="*/ 2147483647 h 51"/>
                <a:gd name="T4" fmla="*/ 0 w 33"/>
                <a:gd name="T5" fmla="*/ 2147483647 h 51"/>
                <a:gd name="T6" fmla="*/ 0 w 33"/>
                <a:gd name="T7" fmla="*/ 0 h 51"/>
                <a:gd name="T8" fmla="*/ 2147483647 w 33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1"/>
                <a:gd name="T17" fmla="*/ 33 w 33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1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1" name="Freeform 170"/>
            <p:cNvSpPr>
              <a:spLocks/>
            </p:cNvSpPr>
            <p:nvPr/>
          </p:nvSpPr>
          <p:spPr bwMode="auto">
            <a:xfrm>
              <a:off x="4138613" y="5060201"/>
              <a:ext cx="53975" cy="79375"/>
            </a:xfrm>
            <a:custGeom>
              <a:avLst/>
              <a:gdLst>
                <a:gd name="T0" fmla="*/ 2147483647 w 34"/>
                <a:gd name="T1" fmla="*/ 2147483647 h 50"/>
                <a:gd name="T2" fmla="*/ 2147483647 w 34"/>
                <a:gd name="T3" fmla="*/ 2147483647 h 50"/>
                <a:gd name="T4" fmla="*/ 0 w 34"/>
                <a:gd name="T5" fmla="*/ 2147483647 h 50"/>
                <a:gd name="T6" fmla="*/ 0 w 34"/>
                <a:gd name="T7" fmla="*/ 0 h 50"/>
                <a:gd name="T8" fmla="*/ 2147483647 w 34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0"/>
                <a:gd name="T17" fmla="*/ 34 w 34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0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2" name="Freeform 171"/>
            <p:cNvSpPr>
              <a:spLocks/>
            </p:cNvSpPr>
            <p:nvPr/>
          </p:nvSpPr>
          <p:spPr bwMode="auto">
            <a:xfrm>
              <a:off x="4087813" y="5126876"/>
              <a:ext cx="47625" cy="77788"/>
            </a:xfrm>
            <a:custGeom>
              <a:avLst/>
              <a:gdLst>
                <a:gd name="T0" fmla="*/ 2147483647 w 30"/>
                <a:gd name="T1" fmla="*/ 2147483647 h 49"/>
                <a:gd name="T2" fmla="*/ 2147483647 w 30"/>
                <a:gd name="T3" fmla="*/ 2147483647 h 49"/>
                <a:gd name="T4" fmla="*/ 0 w 30"/>
                <a:gd name="T5" fmla="*/ 2147483647 h 49"/>
                <a:gd name="T6" fmla="*/ 0 w 30"/>
                <a:gd name="T7" fmla="*/ 0 h 49"/>
                <a:gd name="T8" fmla="*/ 2147483647 w 30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9"/>
                <a:gd name="T17" fmla="*/ 30 w 30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9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3" name="Freeform 172"/>
            <p:cNvSpPr>
              <a:spLocks/>
            </p:cNvSpPr>
            <p:nvPr/>
          </p:nvSpPr>
          <p:spPr bwMode="auto">
            <a:xfrm>
              <a:off x="4195763" y="5206251"/>
              <a:ext cx="52387" cy="85725"/>
            </a:xfrm>
            <a:custGeom>
              <a:avLst/>
              <a:gdLst>
                <a:gd name="T0" fmla="*/ 2147483647 w 33"/>
                <a:gd name="T1" fmla="*/ 2147483647 h 54"/>
                <a:gd name="T2" fmla="*/ 2147483647 w 33"/>
                <a:gd name="T3" fmla="*/ 2147483647 h 54"/>
                <a:gd name="T4" fmla="*/ 0 w 33"/>
                <a:gd name="T5" fmla="*/ 2147483647 h 54"/>
                <a:gd name="T6" fmla="*/ 0 w 33"/>
                <a:gd name="T7" fmla="*/ 0 h 54"/>
                <a:gd name="T8" fmla="*/ 2147483647 w 33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4"/>
                <a:gd name="T17" fmla="*/ 33 w 3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4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4" name="Freeform 173"/>
            <p:cNvSpPr>
              <a:spLocks/>
            </p:cNvSpPr>
            <p:nvPr/>
          </p:nvSpPr>
          <p:spPr bwMode="auto">
            <a:xfrm>
              <a:off x="4138613" y="5164976"/>
              <a:ext cx="53975" cy="84138"/>
            </a:xfrm>
            <a:custGeom>
              <a:avLst/>
              <a:gdLst>
                <a:gd name="T0" fmla="*/ 2147483647 w 34"/>
                <a:gd name="T1" fmla="*/ 2147483647 h 53"/>
                <a:gd name="T2" fmla="*/ 2147483647 w 34"/>
                <a:gd name="T3" fmla="*/ 2147483647 h 53"/>
                <a:gd name="T4" fmla="*/ 0 w 34"/>
                <a:gd name="T5" fmla="*/ 2147483647 h 53"/>
                <a:gd name="T6" fmla="*/ 0 w 34"/>
                <a:gd name="T7" fmla="*/ 0 h 53"/>
                <a:gd name="T8" fmla="*/ 2147483647 w 34"/>
                <a:gd name="T9" fmla="*/ 2147483647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3"/>
                <a:gd name="T17" fmla="*/ 34 w 3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3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5" name="Freeform 174"/>
            <p:cNvSpPr>
              <a:spLocks/>
            </p:cNvSpPr>
            <p:nvPr/>
          </p:nvSpPr>
          <p:spPr bwMode="auto">
            <a:xfrm>
              <a:off x="4087813" y="5230064"/>
              <a:ext cx="46037" cy="79375"/>
            </a:xfrm>
            <a:custGeom>
              <a:avLst/>
              <a:gdLst>
                <a:gd name="T0" fmla="*/ 2147483647 w 29"/>
                <a:gd name="T1" fmla="*/ 2147483647 h 50"/>
                <a:gd name="T2" fmla="*/ 2147483647 w 29"/>
                <a:gd name="T3" fmla="*/ 2147483647 h 50"/>
                <a:gd name="T4" fmla="*/ 0 w 29"/>
                <a:gd name="T5" fmla="*/ 2147483647 h 50"/>
                <a:gd name="T6" fmla="*/ 0 w 29"/>
                <a:gd name="T7" fmla="*/ 0 h 50"/>
                <a:gd name="T8" fmla="*/ 2147483647 w 29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0"/>
                <a:gd name="T17" fmla="*/ 29 w 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0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6" name="Freeform 175"/>
            <p:cNvSpPr>
              <a:spLocks/>
            </p:cNvSpPr>
            <p:nvPr/>
          </p:nvSpPr>
          <p:spPr bwMode="auto">
            <a:xfrm>
              <a:off x="4248150" y="5357064"/>
              <a:ext cx="63500" cy="100012"/>
            </a:xfrm>
            <a:custGeom>
              <a:avLst/>
              <a:gdLst>
                <a:gd name="T0" fmla="*/ 2147483647 w 40"/>
                <a:gd name="T1" fmla="*/ 2147483647 h 63"/>
                <a:gd name="T2" fmla="*/ 2147483647 w 40"/>
                <a:gd name="T3" fmla="*/ 2147483647 h 63"/>
                <a:gd name="T4" fmla="*/ 0 w 40"/>
                <a:gd name="T5" fmla="*/ 2147483647 h 63"/>
                <a:gd name="T6" fmla="*/ 0 w 40"/>
                <a:gd name="T7" fmla="*/ 0 h 63"/>
                <a:gd name="T8" fmla="*/ 2147483647 w 40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3"/>
                <a:gd name="T17" fmla="*/ 40 w 40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3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7" name="Freeform 176"/>
            <p:cNvSpPr>
              <a:spLocks/>
            </p:cNvSpPr>
            <p:nvPr/>
          </p:nvSpPr>
          <p:spPr bwMode="auto">
            <a:xfrm>
              <a:off x="4194175" y="5314201"/>
              <a:ext cx="50800" cy="92075"/>
            </a:xfrm>
            <a:custGeom>
              <a:avLst/>
              <a:gdLst>
                <a:gd name="T0" fmla="*/ 2147483647 w 32"/>
                <a:gd name="T1" fmla="*/ 2147483647 h 58"/>
                <a:gd name="T2" fmla="*/ 2147483647 w 32"/>
                <a:gd name="T3" fmla="*/ 2147483647 h 58"/>
                <a:gd name="T4" fmla="*/ 0 w 32"/>
                <a:gd name="T5" fmla="*/ 2147483647 h 58"/>
                <a:gd name="T6" fmla="*/ 0 w 32"/>
                <a:gd name="T7" fmla="*/ 0 h 58"/>
                <a:gd name="T8" fmla="*/ 2147483647 w 32"/>
                <a:gd name="T9" fmla="*/ 214748364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58"/>
                <a:gd name="T17" fmla="*/ 32 w 32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58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8" name="Freeform 177"/>
            <p:cNvSpPr>
              <a:spLocks/>
            </p:cNvSpPr>
            <p:nvPr/>
          </p:nvSpPr>
          <p:spPr bwMode="auto">
            <a:xfrm>
              <a:off x="4137025" y="5268164"/>
              <a:ext cx="53975" cy="88900"/>
            </a:xfrm>
            <a:custGeom>
              <a:avLst/>
              <a:gdLst>
                <a:gd name="T0" fmla="*/ 2147483647 w 34"/>
                <a:gd name="T1" fmla="*/ 2147483647 h 56"/>
                <a:gd name="T2" fmla="*/ 2147483647 w 34"/>
                <a:gd name="T3" fmla="*/ 2147483647 h 56"/>
                <a:gd name="T4" fmla="*/ 0 w 34"/>
                <a:gd name="T5" fmla="*/ 2147483647 h 56"/>
                <a:gd name="T6" fmla="*/ 0 w 34"/>
                <a:gd name="T7" fmla="*/ 0 h 56"/>
                <a:gd name="T8" fmla="*/ 2147483647 w 34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9" name="Freeform 178"/>
            <p:cNvSpPr>
              <a:spLocks/>
            </p:cNvSpPr>
            <p:nvPr/>
          </p:nvSpPr>
          <p:spPr bwMode="auto">
            <a:xfrm>
              <a:off x="4087813" y="5331664"/>
              <a:ext cx="46037" cy="80962"/>
            </a:xfrm>
            <a:custGeom>
              <a:avLst/>
              <a:gdLst>
                <a:gd name="T0" fmla="*/ 2147483647 w 29"/>
                <a:gd name="T1" fmla="*/ 2147483647 h 51"/>
                <a:gd name="T2" fmla="*/ 2147483647 w 29"/>
                <a:gd name="T3" fmla="*/ 2147483647 h 51"/>
                <a:gd name="T4" fmla="*/ 0 w 29"/>
                <a:gd name="T5" fmla="*/ 2147483647 h 51"/>
                <a:gd name="T6" fmla="*/ 0 w 29"/>
                <a:gd name="T7" fmla="*/ 0 h 51"/>
                <a:gd name="T8" fmla="*/ 2147483647 w 29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0" name="Freeform 179"/>
            <p:cNvSpPr>
              <a:spLocks/>
            </p:cNvSpPr>
            <p:nvPr/>
          </p:nvSpPr>
          <p:spPr bwMode="auto">
            <a:xfrm>
              <a:off x="4248150" y="5472951"/>
              <a:ext cx="63500" cy="101600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0 w 40"/>
                <a:gd name="T5" fmla="*/ 2147483647 h 64"/>
                <a:gd name="T6" fmla="*/ 0 w 40"/>
                <a:gd name="T7" fmla="*/ 0 h 64"/>
                <a:gd name="T8" fmla="*/ 2147483647 w 40"/>
                <a:gd name="T9" fmla="*/ 214748364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4"/>
                <a:gd name="T17" fmla="*/ 40 w 4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4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1" name="Freeform 180"/>
            <p:cNvSpPr>
              <a:spLocks/>
            </p:cNvSpPr>
            <p:nvPr/>
          </p:nvSpPr>
          <p:spPr bwMode="auto">
            <a:xfrm>
              <a:off x="4194175" y="5423739"/>
              <a:ext cx="50800" cy="95250"/>
            </a:xfrm>
            <a:custGeom>
              <a:avLst/>
              <a:gdLst>
                <a:gd name="T0" fmla="*/ 2147483647 w 32"/>
                <a:gd name="T1" fmla="*/ 2147483647 h 60"/>
                <a:gd name="T2" fmla="*/ 2147483647 w 32"/>
                <a:gd name="T3" fmla="*/ 2147483647 h 60"/>
                <a:gd name="T4" fmla="*/ 0 w 32"/>
                <a:gd name="T5" fmla="*/ 2147483647 h 60"/>
                <a:gd name="T6" fmla="*/ 0 w 32"/>
                <a:gd name="T7" fmla="*/ 0 h 60"/>
                <a:gd name="T8" fmla="*/ 2147483647 w 32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0"/>
                <a:gd name="T17" fmla="*/ 32 w 3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0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2" name="Freeform 181"/>
            <p:cNvSpPr>
              <a:spLocks/>
            </p:cNvSpPr>
            <p:nvPr/>
          </p:nvSpPr>
          <p:spPr bwMode="auto">
            <a:xfrm>
              <a:off x="4137025" y="5371351"/>
              <a:ext cx="53975" cy="95250"/>
            </a:xfrm>
            <a:custGeom>
              <a:avLst/>
              <a:gdLst>
                <a:gd name="T0" fmla="*/ 2147483647 w 34"/>
                <a:gd name="T1" fmla="*/ 2147483647 h 60"/>
                <a:gd name="T2" fmla="*/ 2147483647 w 34"/>
                <a:gd name="T3" fmla="*/ 2147483647 h 60"/>
                <a:gd name="T4" fmla="*/ 0 w 34"/>
                <a:gd name="T5" fmla="*/ 2147483647 h 60"/>
                <a:gd name="T6" fmla="*/ 0 w 34"/>
                <a:gd name="T7" fmla="*/ 0 h 60"/>
                <a:gd name="T8" fmla="*/ 2147483647 w 34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0"/>
                <a:gd name="T17" fmla="*/ 34 w 34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0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3" name="Freeform 182"/>
            <p:cNvSpPr>
              <a:spLocks/>
            </p:cNvSpPr>
            <p:nvPr/>
          </p:nvSpPr>
          <p:spPr bwMode="auto">
            <a:xfrm>
              <a:off x="4087813" y="5431676"/>
              <a:ext cx="46037" cy="88900"/>
            </a:xfrm>
            <a:custGeom>
              <a:avLst/>
              <a:gdLst>
                <a:gd name="T0" fmla="*/ 2147483647 w 29"/>
                <a:gd name="T1" fmla="*/ 2147483647 h 56"/>
                <a:gd name="T2" fmla="*/ 2147483647 w 29"/>
                <a:gd name="T3" fmla="*/ 2147483647 h 56"/>
                <a:gd name="T4" fmla="*/ 0 w 29"/>
                <a:gd name="T5" fmla="*/ 2147483647 h 56"/>
                <a:gd name="T6" fmla="*/ 0 w 29"/>
                <a:gd name="T7" fmla="*/ 0 h 56"/>
                <a:gd name="T8" fmla="*/ 2147483647 w 29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6"/>
                <a:gd name="T17" fmla="*/ 29 w 2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6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4" name="Freeform 183"/>
            <p:cNvSpPr>
              <a:spLocks/>
            </p:cNvSpPr>
            <p:nvPr/>
          </p:nvSpPr>
          <p:spPr bwMode="auto">
            <a:xfrm>
              <a:off x="4248150" y="5585664"/>
              <a:ext cx="63500" cy="111125"/>
            </a:xfrm>
            <a:custGeom>
              <a:avLst/>
              <a:gdLst>
                <a:gd name="T0" fmla="*/ 2147483647 w 40"/>
                <a:gd name="T1" fmla="*/ 2147483647 h 70"/>
                <a:gd name="T2" fmla="*/ 2147483647 w 40"/>
                <a:gd name="T3" fmla="*/ 2147483647 h 70"/>
                <a:gd name="T4" fmla="*/ 0 w 40"/>
                <a:gd name="T5" fmla="*/ 2147483647 h 70"/>
                <a:gd name="T6" fmla="*/ 0 w 40"/>
                <a:gd name="T7" fmla="*/ 0 h 70"/>
                <a:gd name="T8" fmla="*/ 2147483647 w 40"/>
                <a:gd name="T9" fmla="*/ 2147483647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70"/>
                <a:gd name="T17" fmla="*/ 40 w 4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7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5" name="Freeform 184"/>
            <p:cNvSpPr>
              <a:spLocks/>
            </p:cNvSpPr>
            <p:nvPr/>
          </p:nvSpPr>
          <p:spPr bwMode="auto">
            <a:xfrm>
              <a:off x="4194175" y="5534864"/>
              <a:ext cx="50800" cy="98425"/>
            </a:xfrm>
            <a:custGeom>
              <a:avLst/>
              <a:gdLst>
                <a:gd name="T0" fmla="*/ 2147483647 w 32"/>
                <a:gd name="T1" fmla="*/ 2147483647 h 62"/>
                <a:gd name="T2" fmla="*/ 2147483647 w 32"/>
                <a:gd name="T3" fmla="*/ 2147483647 h 62"/>
                <a:gd name="T4" fmla="*/ 0 w 32"/>
                <a:gd name="T5" fmla="*/ 2147483647 h 62"/>
                <a:gd name="T6" fmla="*/ 0 w 32"/>
                <a:gd name="T7" fmla="*/ 0 h 62"/>
                <a:gd name="T8" fmla="*/ 2147483647 w 32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2"/>
                <a:gd name="T17" fmla="*/ 32 w 3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2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6" name="Freeform 185"/>
            <p:cNvSpPr>
              <a:spLocks/>
            </p:cNvSpPr>
            <p:nvPr/>
          </p:nvSpPr>
          <p:spPr bwMode="auto">
            <a:xfrm>
              <a:off x="4137025" y="5479301"/>
              <a:ext cx="53975" cy="98425"/>
            </a:xfrm>
            <a:custGeom>
              <a:avLst/>
              <a:gdLst>
                <a:gd name="T0" fmla="*/ 2147483647 w 34"/>
                <a:gd name="T1" fmla="*/ 2147483647 h 62"/>
                <a:gd name="T2" fmla="*/ 2147483647 w 34"/>
                <a:gd name="T3" fmla="*/ 2147483647 h 62"/>
                <a:gd name="T4" fmla="*/ 0 w 34"/>
                <a:gd name="T5" fmla="*/ 2147483647 h 62"/>
                <a:gd name="T6" fmla="*/ 0 w 34"/>
                <a:gd name="T7" fmla="*/ 0 h 62"/>
                <a:gd name="T8" fmla="*/ 2147483647 w 34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7" name="Freeform 186"/>
            <p:cNvSpPr>
              <a:spLocks/>
            </p:cNvSpPr>
            <p:nvPr/>
          </p:nvSpPr>
          <p:spPr bwMode="auto">
            <a:xfrm>
              <a:off x="4249738" y="5017339"/>
              <a:ext cx="60325" cy="85725"/>
            </a:xfrm>
            <a:custGeom>
              <a:avLst/>
              <a:gdLst>
                <a:gd name="T0" fmla="*/ 2147483647 w 38"/>
                <a:gd name="T1" fmla="*/ 2147483647 h 54"/>
                <a:gd name="T2" fmla="*/ 2147483647 w 38"/>
                <a:gd name="T3" fmla="*/ 2147483647 h 54"/>
                <a:gd name="T4" fmla="*/ 0 w 38"/>
                <a:gd name="T5" fmla="*/ 2147483647 h 54"/>
                <a:gd name="T6" fmla="*/ 0 w 38"/>
                <a:gd name="T7" fmla="*/ 0 h 54"/>
                <a:gd name="T8" fmla="*/ 2147483647 w 38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4"/>
                <a:gd name="T17" fmla="*/ 38 w 3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4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8" name="Freeform 187"/>
            <p:cNvSpPr>
              <a:spLocks/>
            </p:cNvSpPr>
            <p:nvPr/>
          </p:nvSpPr>
          <p:spPr bwMode="auto">
            <a:xfrm>
              <a:off x="4292600" y="5101476"/>
              <a:ext cx="19050" cy="60325"/>
            </a:xfrm>
            <a:custGeom>
              <a:avLst/>
              <a:gdLst>
                <a:gd name="T0" fmla="*/ 2147483647 w 12"/>
                <a:gd name="T1" fmla="*/ 2147483647 h 38"/>
                <a:gd name="T2" fmla="*/ 2147483647 w 12"/>
                <a:gd name="T3" fmla="*/ 2147483647 h 38"/>
                <a:gd name="T4" fmla="*/ 0 w 12"/>
                <a:gd name="T5" fmla="*/ 2147483647 h 38"/>
                <a:gd name="T6" fmla="*/ 0 w 12"/>
                <a:gd name="T7" fmla="*/ 0 h 38"/>
                <a:gd name="T8" fmla="*/ 2147483647 w 12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9" name="Freeform 188"/>
            <p:cNvSpPr>
              <a:spLocks/>
            </p:cNvSpPr>
            <p:nvPr/>
          </p:nvSpPr>
          <p:spPr bwMode="auto">
            <a:xfrm>
              <a:off x="4249738" y="5245939"/>
              <a:ext cx="60325" cy="92075"/>
            </a:xfrm>
            <a:custGeom>
              <a:avLst/>
              <a:gdLst>
                <a:gd name="T0" fmla="*/ 2147483647 w 38"/>
                <a:gd name="T1" fmla="*/ 2147483647 h 58"/>
                <a:gd name="T2" fmla="*/ 2147483647 w 38"/>
                <a:gd name="T3" fmla="*/ 2147483647 h 58"/>
                <a:gd name="T4" fmla="*/ 0 w 38"/>
                <a:gd name="T5" fmla="*/ 2147483647 h 58"/>
                <a:gd name="T6" fmla="*/ 0 w 38"/>
                <a:gd name="T7" fmla="*/ 0 h 58"/>
                <a:gd name="T8" fmla="*/ 2147483647 w 38"/>
                <a:gd name="T9" fmla="*/ 214748364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8"/>
                <a:gd name="T17" fmla="*/ 38 w 38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8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80" name="Rectangle 189"/>
            <p:cNvSpPr>
              <a:spLocks noChangeArrowheads="1"/>
            </p:cNvSpPr>
            <p:nvPr/>
          </p:nvSpPr>
          <p:spPr bwMode="auto">
            <a:xfrm>
              <a:off x="4310063" y="5528514"/>
              <a:ext cx="285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81" name="Freeform 190"/>
            <p:cNvSpPr>
              <a:spLocks/>
            </p:cNvSpPr>
            <p:nvPr/>
          </p:nvSpPr>
          <p:spPr bwMode="auto">
            <a:xfrm>
              <a:off x="4048125" y="4787151"/>
              <a:ext cx="441325" cy="125413"/>
            </a:xfrm>
            <a:custGeom>
              <a:avLst/>
              <a:gdLst>
                <a:gd name="T0" fmla="*/ 0 w 278"/>
                <a:gd name="T1" fmla="*/ 0 h 79"/>
                <a:gd name="T2" fmla="*/ 2147483647 w 278"/>
                <a:gd name="T3" fmla="*/ 2147483647 h 79"/>
                <a:gd name="T4" fmla="*/ 2147483647 w 278"/>
                <a:gd name="T5" fmla="*/ 2147483647 h 79"/>
                <a:gd name="T6" fmla="*/ 2147483647 w 278"/>
                <a:gd name="T7" fmla="*/ 2147483647 h 79"/>
                <a:gd name="T8" fmla="*/ 0 w 278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8"/>
                <a:gd name="T16" fmla="*/ 0 h 79"/>
                <a:gd name="T17" fmla="*/ 278 w 278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8" h="79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82" name="Freeform 191"/>
            <p:cNvSpPr>
              <a:spLocks/>
            </p:cNvSpPr>
            <p:nvPr/>
          </p:nvSpPr>
          <p:spPr bwMode="auto">
            <a:xfrm>
              <a:off x="4316413" y="4903039"/>
              <a:ext cx="171450" cy="93662"/>
            </a:xfrm>
            <a:custGeom>
              <a:avLst/>
              <a:gdLst>
                <a:gd name="T0" fmla="*/ 2147483647 w 108"/>
                <a:gd name="T1" fmla="*/ 2147483647 h 59"/>
                <a:gd name="T2" fmla="*/ 2147483647 w 108"/>
                <a:gd name="T3" fmla="*/ 0 h 59"/>
                <a:gd name="T4" fmla="*/ 2147483647 w 108"/>
                <a:gd name="T5" fmla="*/ 2147483647 h 59"/>
                <a:gd name="T6" fmla="*/ 0 w 108"/>
                <a:gd name="T7" fmla="*/ 2147483647 h 59"/>
                <a:gd name="T8" fmla="*/ 2147483647 w 108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59"/>
                <a:gd name="T17" fmla="*/ 108 w 108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59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83" name="Freeform 192"/>
            <p:cNvSpPr>
              <a:spLocks/>
            </p:cNvSpPr>
            <p:nvPr/>
          </p:nvSpPr>
          <p:spPr bwMode="auto">
            <a:xfrm>
              <a:off x="4049713" y="4787151"/>
              <a:ext cx="273050" cy="207963"/>
            </a:xfrm>
            <a:custGeom>
              <a:avLst/>
              <a:gdLst>
                <a:gd name="T0" fmla="*/ 0 w 172"/>
                <a:gd name="T1" fmla="*/ 0 h 131"/>
                <a:gd name="T2" fmla="*/ 0 w 172"/>
                <a:gd name="T3" fmla="*/ 2147483647 h 131"/>
                <a:gd name="T4" fmla="*/ 2147483647 w 172"/>
                <a:gd name="T5" fmla="*/ 2147483647 h 131"/>
                <a:gd name="T6" fmla="*/ 2147483647 w 172"/>
                <a:gd name="T7" fmla="*/ 2147483647 h 131"/>
                <a:gd name="T8" fmla="*/ 0 w 172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31"/>
                <a:gd name="T17" fmla="*/ 172 w 172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31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63854" name="Rectangle 198"/>
          <p:cNvSpPr>
            <a:spLocks noChangeArrowheads="1"/>
          </p:cNvSpPr>
          <p:nvPr/>
        </p:nvSpPr>
        <p:spPr bwMode="auto">
          <a:xfrm>
            <a:off x="4164013" y="4121150"/>
            <a:ext cx="412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55" name="Line 334"/>
          <p:cNvSpPr>
            <a:spLocks noChangeShapeType="1"/>
          </p:cNvSpPr>
          <p:nvPr/>
        </p:nvSpPr>
        <p:spPr bwMode="auto">
          <a:xfrm>
            <a:off x="3389313" y="4148138"/>
            <a:ext cx="434975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56" name="Freeform 346"/>
          <p:cNvSpPr>
            <a:spLocks/>
          </p:cNvSpPr>
          <p:nvPr/>
        </p:nvSpPr>
        <p:spPr bwMode="auto">
          <a:xfrm>
            <a:off x="4945063" y="3524250"/>
            <a:ext cx="1901825" cy="1141413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57" name="Line 347"/>
          <p:cNvSpPr>
            <a:spLocks noChangeShapeType="1"/>
          </p:cNvSpPr>
          <p:nvPr/>
        </p:nvSpPr>
        <p:spPr bwMode="auto">
          <a:xfrm flipV="1">
            <a:off x="4451350" y="4130675"/>
            <a:ext cx="490538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58" name="Rectangle 350"/>
          <p:cNvSpPr>
            <a:spLocks noChangeArrowheads="1"/>
          </p:cNvSpPr>
          <p:nvPr/>
        </p:nvSpPr>
        <p:spPr bwMode="auto">
          <a:xfrm>
            <a:off x="3508375" y="5219700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59" name="Rectangle 352"/>
          <p:cNvSpPr>
            <a:spLocks noChangeArrowheads="1"/>
          </p:cNvSpPr>
          <p:nvPr/>
        </p:nvSpPr>
        <p:spPr bwMode="auto">
          <a:xfrm>
            <a:off x="3332163" y="5432425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60" name="Rectangle 353"/>
          <p:cNvSpPr>
            <a:spLocks noChangeArrowheads="1"/>
          </p:cNvSpPr>
          <p:nvPr/>
        </p:nvSpPr>
        <p:spPr bwMode="auto">
          <a:xfrm>
            <a:off x="5167313" y="5162550"/>
            <a:ext cx="1449387" cy="539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61" name="Rectangle 355"/>
          <p:cNvSpPr>
            <a:spLocks noChangeArrowheads="1"/>
          </p:cNvSpPr>
          <p:nvPr/>
        </p:nvSpPr>
        <p:spPr bwMode="auto">
          <a:xfrm>
            <a:off x="6210300" y="5219700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62" name="Rectangle 357"/>
          <p:cNvSpPr>
            <a:spLocks noChangeArrowheads="1"/>
          </p:cNvSpPr>
          <p:nvPr/>
        </p:nvSpPr>
        <p:spPr bwMode="auto">
          <a:xfrm>
            <a:off x="6218238" y="5432425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63" name="Freeform 358"/>
          <p:cNvSpPr>
            <a:spLocks noEditPoints="1"/>
          </p:cNvSpPr>
          <p:nvPr/>
        </p:nvSpPr>
        <p:spPr bwMode="auto">
          <a:xfrm>
            <a:off x="3463925" y="5394325"/>
            <a:ext cx="609600" cy="9366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2147483647 w 384"/>
              <a:gd name="T27" fmla="*/ 2147483647 h 59"/>
              <a:gd name="T28" fmla="*/ 0 w 384"/>
              <a:gd name="T29" fmla="*/ 2147483647 h 59"/>
              <a:gd name="T30" fmla="*/ 2147483647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0 h 59"/>
              <a:gd name="T42" fmla="*/ 2147483647 w 384"/>
              <a:gd name="T43" fmla="*/ 2147483647 h 59"/>
              <a:gd name="T44" fmla="*/ 2147483647 w 384"/>
              <a:gd name="T45" fmla="*/ 2147483647 h 59"/>
              <a:gd name="T46" fmla="*/ 2147483647 w 384"/>
              <a:gd name="T47" fmla="*/ 0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4" y="26"/>
                </a:moveTo>
                <a:lnTo>
                  <a:pt x="335" y="26"/>
                </a:lnTo>
                <a:lnTo>
                  <a:pt x="337" y="26"/>
                </a:lnTo>
                <a:lnTo>
                  <a:pt x="338" y="26"/>
                </a:lnTo>
                <a:lnTo>
                  <a:pt x="339" y="27"/>
                </a:lnTo>
                <a:lnTo>
                  <a:pt x="339" y="30"/>
                </a:lnTo>
                <a:lnTo>
                  <a:pt x="339" y="31"/>
                </a:lnTo>
                <a:lnTo>
                  <a:pt x="338" y="32"/>
                </a:lnTo>
                <a:lnTo>
                  <a:pt x="337" y="33"/>
                </a:lnTo>
                <a:lnTo>
                  <a:pt x="335" y="33"/>
                </a:lnTo>
                <a:lnTo>
                  <a:pt x="4" y="33"/>
                </a:lnTo>
                <a:lnTo>
                  <a:pt x="3" y="33"/>
                </a:lnTo>
                <a:lnTo>
                  <a:pt x="2" y="32"/>
                </a:lnTo>
                <a:lnTo>
                  <a:pt x="2" y="31"/>
                </a:lnTo>
                <a:lnTo>
                  <a:pt x="0" y="30"/>
                </a:lnTo>
                <a:lnTo>
                  <a:pt x="2" y="27"/>
                </a:lnTo>
                <a:lnTo>
                  <a:pt x="2" y="26"/>
                </a:lnTo>
                <a:lnTo>
                  <a:pt x="3" y="26"/>
                </a:lnTo>
                <a:lnTo>
                  <a:pt x="4" y="26"/>
                </a:lnTo>
                <a:close/>
                <a:moveTo>
                  <a:pt x="326" y="0"/>
                </a:moveTo>
                <a:lnTo>
                  <a:pt x="384" y="30"/>
                </a:lnTo>
                <a:lnTo>
                  <a:pt x="326" y="59"/>
                </a:lnTo>
                <a:lnTo>
                  <a:pt x="326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864" name="Freeform 359"/>
          <p:cNvSpPr>
            <a:spLocks noEditPoints="1"/>
          </p:cNvSpPr>
          <p:nvPr/>
        </p:nvSpPr>
        <p:spPr bwMode="auto">
          <a:xfrm>
            <a:off x="1208088" y="5394325"/>
            <a:ext cx="868362" cy="7461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2147483647 w 384"/>
              <a:gd name="T27" fmla="*/ 2147483647 h 59"/>
              <a:gd name="T28" fmla="*/ 2147483647 w 384"/>
              <a:gd name="T29" fmla="*/ 2147483647 h 59"/>
              <a:gd name="T30" fmla="*/ 2147483647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2147483647 h 59"/>
              <a:gd name="T42" fmla="*/ 0 w 384"/>
              <a:gd name="T43" fmla="*/ 2147483647 h 59"/>
              <a:gd name="T44" fmla="*/ 2147483647 w 384"/>
              <a:gd name="T45" fmla="*/ 0 h 59"/>
              <a:gd name="T46" fmla="*/ 2147483647 w 384"/>
              <a:gd name="T47" fmla="*/ 2147483647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381" y="33"/>
                </a:moveTo>
                <a:lnTo>
                  <a:pt x="49" y="33"/>
                </a:lnTo>
                <a:lnTo>
                  <a:pt x="48" y="33"/>
                </a:lnTo>
                <a:lnTo>
                  <a:pt x="47" y="32"/>
                </a:lnTo>
                <a:lnTo>
                  <a:pt x="46" y="31"/>
                </a:lnTo>
                <a:lnTo>
                  <a:pt x="46" y="30"/>
                </a:lnTo>
                <a:lnTo>
                  <a:pt x="46" y="28"/>
                </a:lnTo>
                <a:lnTo>
                  <a:pt x="47" y="27"/>
                </a:lnTo>
                <a:lnTo>
                  <a:pt x="48" y="26"/>
                </a:lnTo>
                <a:lnTo>
                  <a:pt x="49" y="26"/>
                </a:lnTo>
                <a:lnTo>
                  <a:pt x="381" y="26"/>
                </a:lnTo>
                <a:lnTo>
                  <a:pt x="382" y="26"/>
                </a:lnTo>
                <a:lnTo>
                  <a:pt x="383" y="26"/>
                </a:lnTo>
                <a:lnTo>
                  <a:pt x="384" y="27"/>
                </a:lnTo>
                <a:lnTo>
                  <a:pt x="384" y="30"/>
                </a:lnTo>
                <a:lnTo>
                  <a:pt x="384" y="31"/>
                </a:lnTo>
                <a:lnTo>
                  <a:pt x="383" y="32"/>
                </a:lnTo>
                <a:lnTo>
                  <a:pt x="382" y="33"/>
                </a:lnTo>
                <a:lnTo>
                  <a:pt x="381" y="33"/>
                </a:lnTo>
                <a:close/>
                <a:moveTo>
                  <a:pt x="59" y="59"/>
                </a:moveTo>
                <a:lnTo>
                  <a:pt x="0" y="30"/>
                </a:lnTo>
                <a:lnTo>
                  <a:pt x="59" y="0"/>
                </a:lnTo>
                <a:lnTo>
                  <a:pt x="59" y="5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865" name="Freeform 360"/>
          <p:cNvSpPr>
            <a:spLocks noEditPoints="1"/>
          </p:cNvSpPr>
          <p:nvPr/>
        </p:nvSpPr>
        <p:spPr bwMode="auto">
          <a:xfrm>
            <a:off x="6176963" y="5394325"/>
            <a:ext cx="1069975" cy="7461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0 w 384"/>
              <a:gd name="T27" fmla="*/ 2147483647 h 59"/>
              <a:gd name="T28" fmla="*/ 0 w 384"/>
              <a:gd name="T29" fmla="*/ 2147483647 h 59"/>
              <a:gd name="T30" fmla="*/ 0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0 h 59"/>
              <a:gd name="T42" fmla="*/ 2147483647 w 384"/>
              <a:gd name="T43" fmla="*/ 2147483647 h 59"/>
              <a:gd name="T44" fmla="*/ 2147483647 w 384"/>
              <a:gd name="T45" fmla="*/ 2147483647 h 59"/>
              <a:gd name="T46" fmla="*/ 2147483647 w 384"/>
              <a:gd name="T47" fmla="*/ 0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4" y="26"/>
                </a:moveTo>
                <a:lnTo>
                  <a:pt x="335" y="26"/>
                </a:lnTo>
                <a:lnTo>
                  <a:pt x="336" y="26"/>
                </a:lnTo>
                <a:lnTo>
                  <a:pt x="337" y="27"/>
                </a:lnTo>
                <a:lnTo>
                  <a:pt x="338" y="28"/>
                </a:lnTo>
                <a:lnTo>
                  <a:pt x="338" y="30"/>
                </a:lnTo>
                <a:lnTo>
                  <a:pt x="338" y="31"/>
                </a:lnTo>
                <a:lnTo>
                  <a:pt x="337" y="32"/>
                </a:lnTo>
                <a:lnTo>
                  <a:pt x="336" y="33"/>
                </a:lnTo>
                <a:lnTo>
                  <a:pt x="335" y="33"/>
                </a:lnTo>
                <a:lnTo>
                  <a:pt x="4" y="33"/>
                </a:lnTo>
                <a:lnTo>
                  <a:pt x="2" y="33"/>
                </a:lnTo>
                <a:lnTo>
                  <a:pt x="1" y="32"/>
                </a:lnTo>
                <a:lnTo>
                  <a:pt x="0" y="31"/>
                </a:lnTo>
                <a:lnTo>
                  <a:pt x="0" y="30"/>
                </a:lnTo>
                <a:lnTo>
                  <a:pt x="0" y="27"/>
                </a:lnTo>
                <a:lnTo>
                  <a:pt x="1" y="26"/>
                </a:lnTo>
                <a:lnTo>
                  <a:pt x="2" y="26"/>
                </a:lnTo>
                <a:lnTo>
                  <a:pt x="4" y="26"/>
                </a:lnTo>
                <a:close/>
                <a:moveTo>
                  <a:pt x="326" y="0"/>
                </a:moveTo>
                <a:lnTo>
                  <a:pt x="384" y="30"/>
                </a:lnTo>
                <a:lnTo>
                  <a:pt x="326" y="59"/>
                </a:lnTo>
                <a:lnTo>
                  <a:pt x="326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866" name="Freeform 361"/>
          <p:cNvSpPr>
            <a:spLocks noEditPoints="1"/>
          </p:cNvSpPr>
          <p:nvPr/>
        </p:nvSpPr>
        <p:spPr bwMode="auto">
          <a:xfrm>
            <a:off x="4513263" y="5394325"/>
            <a:ext cx="831850" cy="93663"/>
          </a:xfrm>
          <a:custGeom>
            <a:avLst/>
            <a:gdLst>
              <a:gd name="T0" fmla="*/ 2147483647 w 671"/>
              <a:gd name="T1" fmla="*/ 2147483647 h 59"/>
              <a:gd name="T2" fmla="*/ 2147483647 w 671"/>
              <a:gd name="T3" fmla="*/ 2147483647 h 59"/>
              <a:gd name="T4" fmla="*/ 2147483647 w 671"/>
              <a:gd name="T5" fmla="*/ 2147483647 h 59"/>
              <a:gd name="T6" fmla="*/ 2147483647 w 671"/>
              <a:gd name="T7" fmla="*/ 2147483647 h 59"/>
              <a:gd name="T8" fmla="*/ 2147483647 w 671"/>
              <a:gd name="T9" fmla="*/ 2147483647 h 59"/>
              <a:gd name="T10" fmla="*/ 2147483647 w 671"/>
              <a:gd name="T11" fmla="*/ 2147483647 h 59"/>
              <a:gd name="T12" fmla="*/ 2147483647 w 671"/>
              <a:gd name="T13" fmla="*/ 2147483647 h 59"/>
              <a:gd name="T14" fmla="*/ 2147483647 w 671"/>
              <a:gd name="T15" fmla="*/ 2147483647 h 59"/>
              <a:gd name="T16" fmla="*/ 2147483647 w 671"/>
              <a:gd name="T17" fmla="*/ 2147483647 h 59"/>
              <a:gd name="T18" fmla="*/ 2147483647 w 671"/>
              <a:gd name="T19" fmla="*/ 2147483647 h 59"/>
              <a:gd name="T20" fmla="*/ 2147483647 w 671"/>
              <a:gd name="T21" fmla="*/ 2147483647 h 59"/>
              <a:gd name="T22" fmla="*/ 2147483647 w 671"/>
              <a:gd name="T23" fmla="*/ 2147483647 h 59"/>
              <a:gd name="T24" fmla="*/ 2147483647 w 671"/>
              <a:gd name="T25" fmla="*/ 2147483647 h 59"/>
              <a:gd name="T26" fmla="*/ 2147483647 w 671"/>
              <a:gd name="T27" fmla="*/ 2147483647 h 59"/>
              <a:gd name="T28" fmla="*/ 2147483647 w 671"/>
              <a:gd name="T29" fmla="*/ 2147483647 h 59"/>
              <a:gd name="T30" fmla="*/ 2147483647 w 671"/>
              <a:gd name="T31" fmla="*/ 2147483647 h 59"/>
              <a:gd name="T32" fmla="*/ 2147483647 w 671"/>
              <a:gd name="T33" fmla="*/ 2147483647 h 59"/>
              <a:gd name="T34" fmla="*/ 2147483647 w 671"/>
              <a:gd name="T35" fmla="*/ 2147483647 h 59"/>
              <a:gd name="T36" fmla="*/ 2147483647 w 671"/>
              <a:gd name="T37" fmla="*/ 2147483647 h 59"/>
              <a:gd name="T38" fmla="*/ 2147483647 w 671"/>
              <a:gd name="T39" fmla="*/ 2147483647 h 59"/>
              <a:gd name="T40" fmla="*/ 2147483647 w 671"/>
              <a:gd name="T41" fmla="*/ 2147483647 h 59"/>
              <a:gd name="T42" fmla="*/ 0 w 671"/>
              <a:gd name="T43" fmla="*/ 2147483647 h 59"/>
              <a:gd name="T44" fmla="*/ 2147483647 w 671"/>
              <a:gd name="T45" fmla="*/ 0 h 59"/>
              <a:gd name="T46" fmla="*/ 2147483647 w 671"/>
              <a:gd name="T47" fmla="*/ 2147483647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671"/>
              <a:gd name="T73" fmla="*/ 0 h 59"/>
              <a:gd name="T74" fmla="*/ 671 w 671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671" h="59">
                <a:moveTo>
                  <a:pt x="668" y="33"/>
                </a:moveTo>
                <a:lnTo>
                  <a:pt x="49" y="33"/>
                </a:lnTo>
                <a:lnTo>
                  <a:pt x="48" y="33"/>
                </a:lnTo>
                <a:lnTo>
                  <a:pt x="47" y="32"/>
                </a:lnTo>
                <a:lnTo>
                  <a:pt x="45" y="31"/>
                </a:lnTo>
                <a:lnTo>
                  <a:pt x="45" y="30"/>
                </a:lnTo>
                <a:lnTo>
                  <a:pt x="45" y="28"/>
                </a:lnTo>
                <a:lnTo>
                  <a:pt x="47" y="27"/>
                </a:lnTo>
                <a:lnTo>
                  <a:pt x="48" y="26"/>
                </a:lnTo>
                <a:lnTo>
                  <a:pt x="49" y="26"/>
                </a:lnTo>
                <a:lnTo>
                  <a:pt x="668" y="26"/>
                </a:lnTo>
                <a:lnTo>
                  <a:pt x="669" y="26"/>
                </a:lnTo>
                <a:lnTo>
                  <a:pt x="670" y="26"/>
                </a:lnTo>
                <a:lnTo>
                  <a:pt x="671" y="27"/>
                </a:lnTo>
                <a:lnTo>
                  <a:pt x="671" y="30"/>
                </a:lnTo>
                <a:lnTo>
                  <a:pt x="671" y="31"/>
                </a:lnTo>
                <a:lnTo>
                  <a:pt x="670" y="32"/>
                </a:lnTo>
                <a:lnTo>
                  <a:pt x="669" y="33"/>
                </a:lnTo>
                <a:lnTo>
                  <a:pt x="668" y="33"/>
                </a:lnTo>
                <a:close/>
                <a:moveTo>
                  <a:pt x="58" y="59"/>
                </a:moveTo>
                <a:lnTo>
                  <a:pt x="0" y="30"/>
                </a:lnTo>
                <a:lnTo>
                  <a:pt x="58" y="0"/>
                </a:lnTo>
                <a:lnTo>
                  <a:pt x="58" y="5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867" name="Text Box 365"/>
          <p:cNvSpPr txBox="1">
            <a:spLocks noChangeArrowheads="1"/>
          </p:cNvSpPr>
          <p:nvPr/>
        </p:nvSpPr>
        <p:spPr bwMode="auto">
          <a:xfrm>
            <a:off x="1971675" y="5113338"/>
            <a:ext cx="15065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>
                <a:latin typeface="Arial" charset="0"/>
                <a:cs typeface="Arial" charset="0"/>
              </a:rPr>
              <a:t>administered</a:t>
            </a:r>
          </a:p>
          <a:p>
            <a:pPr algn="ctr"/>
            <a:r>
              <a:rPr lang="en-US" sz="18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163868" name="Text Box 366"/>
          <p:cNvSpPr txBox="1">
            <a:spLocks noChangeArrowheads="1"/>
          </p:cNvSpPr>
          <p:nvPr/>
        </p:nvSpPr>
        <p:spPr bwMode="auto">
          <a:xfrm>
            <a:off x="5216525" y="5108575"/>
            <a:ext cx="1003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>
                <a:latin typeface="Arial" charset="0"/>
                <a:cs typeface="Arial" charset="0"/>
              </a:rPr>
              <a:t>public</a:t>
            </a:r>
          </a:p>
          <a:p>
            <a:pPr algn="ctr"/>
            <a:r>
              <a:rPr lang="en-US" sz="1800" dirty="0">
                <a:latin typeface="Arial" charset="0"/>
                <a:cs typeface="Arial" charset="0"/>
              </a:rPr>
              <a:t>Inter</a:t>
            </a:r>
            <a:r>
              <a:rPr lang="en-US" sz="1800" dirty="0"/>
              <a:t>net</a:t>
            </a:r>
          </a:p>
        </p:txBody>
      </p:sp>
      <p:sp>
        <p:nvSpPr>
          <p:cNvPr id="163869" name="Text Box 367"/>
          <p:cNvSpPr txBox="1">
            <a:spLocks noChangeArrowheads="1"/>
          </p:cNvSpPr>
          <p:nvPr/>
        </p:nvSpPr>
        <p:spPr bwMode="auto">
          <a:xfrm>
            <a:off x="3844925" y="5948363"/>
            <a:ext cx="121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000099"/>
                </a:solidFill>
                <a:latin typeface="Arial" charset="0"/>
                <a:cs typeface="Arial" charset="0"/>
              </a:rPr>
              <a:t>firewall</a:t>
            </a:r>
          </a:p>
        </p:txBody>
      </p:sp>
      <p:pic>
        <p:nvPicPr>
          <p:cNvPr id="163870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30288"/>
            <a:ext cx="21701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871" name="Group 332"/>
          <p:cNvGrpSpPr>
            <a:grpSpLocks/>
          </p:cNvGrpSpPr>
          <p:nvPr/>
        </p:nvGrpSpPr>
        <p:grpSpPr bwMode="auto">
          <a:xfrm>
            <a:off x="3749675" y="3932238"/>
            <a:ext cx="765175" cy="376237"/>
            <a:chOff x="2356" y="1300"/>
            <a:chExt cx="555" cy="194"/>
          </a:xfrm>
        </p:grpSpPr>
        <p:sp>
          <p:nvSpPr>
            <p:cNvPr id="16396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6396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6396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63968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63971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972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24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5" name="Line 331"/>
            <p:cNvSpPr>
              <a:spLocks noChangeShapeType="1"/>
            </p:cNvSpPr>
            <p:nvPr/>
          </p:nvSpPr>
          <p:spPr bwMode="auto">
            <a:xfrm>
              <a:off x="2908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63872" name="Group 906"/>
          <p:cNvGrpSpPr>
            <a:grpSpLocks/>
          </p:cNvGrpSpPr>
          <p:nvPr/>
        </p:nvGrpSpPr>
        <p:grpSpPr bwMode="auto">
          <a:xfrm>
            <a:off x="3968750" y="3448050"/>
            <a:ext cx="296863" cy="541338"/>
            <a:chOff x="4140" y="429"/>
            <a:chExt cx="1425" cy="2396"/>
          </a:xfrm>
        </p:grpSpPr>
        <p:sp>
          <p:nvSpPr>
            <p:cNvPr id="163933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7" name="Rectangle 908"/>
            <p:cNvSpPr>
              <a:spLocks noChangeArrowheads="1"/>
            </p:cNvSpPr>
            <p:nvPr/>
          </p:nvSpPr>
          <p:spPr bwMode="auto">
            <a:xfrm>
              <a:off x="4209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3935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36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0" name="Rectangle 911"/>
            <p:cNvSpPr>
              <a:spLocks noChangeArrowheads="1"/>
            </p:cNvSpPr>
            <p:nvPr/>
          </p:nvSpPr>
          <p:spPr bwMode="auto">
            <a:xfrm>
              <a:off x="4216" y="689"/>
              <a:ext cx="58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3938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16" name="AutoShape 913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3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7" name="AutoShape 914"/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92" name="Rectangle 915"/>
            <p:cNvSpPr>
              <a:spLocks noChangeArrowheads="1"/>
            </p:cNvSpPr>
            <p:nvPr/>
          </p:nvSpPr>
          <p:spPr bwMode="auto">
            <a:xfrm>
              <a:off x="4224" y="1019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3940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14" name="AutoShape 917"/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5" name="AutoShape 918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70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94" name="Rectangle 919"/>
            <p:cNvSpPr>
              <a:spLocks noChangeArrowheads="1"/>
            </p:cNvSpPr>
            <p:nvPr/>
          </p:nvSpPr>
          <p:spPr bwMode="auto">
            <a:xfrm>
              <a:off x="4216" y="1364"/>
              <a:ext cx="594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95" name="Rectangle 920"/>
            <p:cNvSpPr>
              <a:spLocks noChangeArrowheads="1"/>
            </p:cNvSpPr>
            <p:nvPr/>
          </p:nvSpPr>
          <p:spPr bwMode="auto">
            <a:xfrm>
              <a:off x="4224" y="1659"/>
              <a:ext cx="602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3943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412" name="AutoShape 922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3" name="AutoShape 923"/>
              <p:cNvSpPr>
                <a:spLocks noChangeArrowheads="1"/>
              </p:cNvSpPr>
              <p:nvPr/>
            </p:nvSpPr>
            <p:spPr bwMode="auto">
              <a:xfrm>
                <a:off x="632" y="2591"/>
                <a:ext cx="693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63944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63945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10" name="AutoShape 926"/>
              <p:cNvSpPr>
                <a:spLocks noChangeArrowheads="1"/>
              </p:cNvSpPr>
              <p:nvPr/>
            </p:nvSpPr>
            <p:spPr bwMode="auto">
              <a:xfrm>
                <a:off x="618" y="2569"/>
                <a:ext cx="712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1" name="AutoShape 927"/>
              <p:cNvSpPr>
                <a:spLocks noChangeArrowheads="1"/>
              </p:cNvSpPr>
              <p:nvPr/>
            </p:nvSpPr>
            <p:spPr bwMode="auto">
              <a:xfrm>
                <a:off x="637" y="2583"/>
                <a:ext cx="68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99" name="Rectangle 928"/>
            <p:cNvSpPr>
              <a:spLocks noChangeArrowheads="1"/>
            </p:cNvSpPr>
            <p:nvPr/>
          </p:nvSpPr>
          <p:spPr bwMode="auto">
            <a:xfrm>
              <a:off x="5253" y="429"/>
              <a:ext cx="69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3947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48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2" name="Oval 931"/>
            <p:cNvSpPr>
              <a:spLocks noChangeArrowheads="1"/>
            </p:cNvSpPr>
            <p:nvPr/>
          </p:nvSpPr>
          <p:spPr bwMode="auto">
            <a:xfrm>
              <a:off x="5519" y="2607"/>
              <a:ext cx="46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3950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4" name="AutoShape 933"/>
            <p:cNvSpPr>
              <a:spLocks noChangeArrowheads="1"/>
            </p:cNvSpPr>
            <p:nvPr/>
          </p:nvSpPr>
          <p:spPr bwMode="auto">
            <a:xfrm>
              <a:off x="4140" y="2684"/>
              <a:ext cx="1196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5" name="AutoShape 934"/>
            <p:cNvSpPr>
              <a:spLocks noChangeArrowheads="1"/>
            </p:cNvSpPr>
            <p:nvPr/>
          </p:nvSpPr>
          <p:spPr bwMode="auto">
            <a:xfrm>
              <a:off x="4209" y="2713"/>
              <a:ext cx="1067" cy="7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6" name="Oval 935"/>
            <p:cNvSpPr>
              <a:spLocks noChangeArrowheads="1"/>
            </p:cNvSpPr>
            <p:nvPr/>
          </p:nvSpPr>
          <p:spPr bwMode="auto">
            <a:xfrm>
              <a:off x="4308" y="2382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7" name="Oval 936"/>
            <p:cNvSpPr>
              <a:spLocks noChangeArrowheads="1"/>
            </p:cNvSpPr>
            <p:nvPr/>
          </p:nvSpPr>
          <p:spPr bwMode="auto">
            <a:xfrm>
              <a:off x="4483" y="2382"/>
              <a:ext cx="160" cy="1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8" name="Oval 937"/>
            <p:cNvSpPr>
              <a:spLocks noChangeArrowheads="1"/>
            </p:cNvSpPr>
            <p:nvPr/>
          </p:nvSpPr>
          <p:spPr bwMode="auto">
            <a:xfrm>
              <a:off x="4666" y="2382"/>
              <a:ext cx="152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9" name="Rectangle 938"/>
            <p:cNvSpPr>
              <a:spLocks noChangeArrowheads="1"/>
            </p:cNvSpPr>
            <p:nvPr/>
          </p:nvSpPr>
          <p:spPr bwMode="auto">
            <a:xfrm>
              <a:off x="5062" y="1834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63873" name="Group 2"/>
          <p:cNvGrpSpPr>
            <a:grpSpLocks/>
          </p:cNvGrpSpPr>
          <p:nvPr/>
        </p:nvGrpSpPr>
        <p:grpSpPr bwMode="auto">
          <a:xfrm>
            <a:off x="1128713" y="3273425"/>
            <a:ext cx="2365375" cy="1590675"/>
            <a:chOff x="-2187762" y="3855945"/>
            <a:chExt cx="2365375" cy="1590114"/>
          </a:xfrm>
        </p:grpSpPr>
        <p:sp>
          <p:nvSpPr>
            <p:cNvPr id="358" name="Line 20"/>
            <p:cNvSpPr>
              <a:spLocks noChangeShapeType="1"/>
            </p:cNvSpPr>
            <p:nvPr/>
          </p:nvSpPr>
          <p:spPr bwMode="auto">
            <a:xfrm flipH="1">
              <a:off x="-1732150" y="4232050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59" name="Line 21"/>
            <p:cNvSpPr>
              <a:spLocks noChangeShapeType="1"/>
            </p:cNvSpPr>
            <p:nvPr/>
          </p:nvSpPr>
          <p:spPr bwMode="auto">
            <a:xfrm flipH="1">
              <a:off x="-1344800" y="4279659"/>
              <a:ext cx="271463" cy="314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60" name="Line 22"/>
            <p:cNvSpPr>
              <a:spLocks noChangeShapeType="1"/>
            </p:cNvSpPr>
            <p:nvPr/>
          </p:nvSpPr>
          <p:spPr bwMode="auto">
            <a:xfrm>
              <a:off x="-925700" y="4308223"/>
              <a:ext cx="73025" cy="295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3879" name="Group 44"/>
            <p:cNvGrpSpPr>
              <a:grpSpLocks/>
            </p:cNvGrpSpPr>
            <p:nvPr/>
          </p:nvGrpSpPr>
          <p:grpSpPr bwMode="auto">
            <a:xfrm>
              <a:off x="-2187762" y="4034772"/>
              <a:ext cx="568325" cy="481012"/>
              <a:chOff x="-44" y="1473"/>
              <a:chExt cx="981" cy="1105"/>
            </a:xfrm>
          </p:grpSpPr>
          <p:pic>
            <p:nvPicPr>
              <p:cNvPr id="16393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3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3880" name="Group 44"/>
            <p:cNvGrpSpPr>
              <a:grpSpLocks/>
            </p:cNvGrpSpPr>
            <p:nvPr/>
          </p:nvGrpSpPr>
          <p:grpSpPr bwMode="auto">
            <a:xfrm>
              <a:off x="-1252724" y="4523722"/>
              <a:ext cx="568325" cy="481012"/>
              <a:chOff x="-44" y="1473"/>
              <a:chExt cx="981" cy="1105"/>
            </a:xfrm>
          </p:grpSpPr>
          <p:pic>
            <p:nvPicPr>
              <p:cNvPr id="163929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30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70" name="Line 21"/>
            <p:cNvSpPr>
              <a:spLocks noChangeShapeType="1"/>
            </p:cNvSpPr>
            <p:nvPr/>
          </p:nvSpPr>
          <p:spPr bwMode="auto">
            <a:xfrm>
              <a:off x="-706625" y="4238398"/>
              <a:ext cx="377825" cy="3046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1" name="Line 22"/>
            <p:cNvSpPr>
              <a:spLocks noChangeShapeType="1"/>
            </p:cNvSpPr>
            <p:nvPr/>
          </p:nvSpPr>
          <p:spPr bwMode="auto">
            <a:xfrm flipH="1">
              <a:off x="-474850" y="4733523"/>
              <a:ext cx="120650" cy="2935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2" name="Line 22"/>
            <p:cNvSpPr>
              <a:spLocks noChangeShapeType="1"/>
            </p:cNvSpPr>
            <p:nvPr/>
          </p:nvSpPr>
          <p:spPr bwMode="auto">
            <a:xfrm>
              <a:off x="-70037" y="4744631"/>
              <a:ext cx="73025" cy="295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3" name="Line 20"/>
            <p:cNvSpPr>
              <a:spLocks noChangeShapeType="1"/>
            </p:cNvSpPr>
            <p:nvPr/>
          </p:nvSpPr>
          <p:spPr bwMode="auto">
            <a:xfrm flipH="1">
              <a:off x="-873312" y="4192376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3885" name="Group 44"/>
            <p:cNvGrpSpPr>
              <a:grpSpLocks/>
            </p:cNvGrpSpPr>
            <p:nvPr/>
          </p:nvGrpSpPr>
          <p:grpSpPr bwMode="auto">
            <a:xfrm>
              <a:off x="-847912" y="4896784"/>
              <a:ext cx="568325" cy="481013"/>
              <a:chOff x="-44" y="1473"/>
              <a:chExt cx="981" cy="1105"/>
            </a:xfrm>
          </p:grpSpPr>
          <p:pic>
            <p:nvPicPr>
              <p:cNvPr id="16392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2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3886" name="Group 44"/>
            <p:cNvGrpSpPr>
              <a:grpSpLocks/>
            </p:cNvGrpSpPr>
            <p:nvPr/>
          </p:nvGrpSpPr>
          <p:grpSpPr bwMode="auto">
            <a:xfrm>
              <a:off x="-390712" y="4965047"/>
              <a:ext cx="568325" cy="481012"/>
              <a:chOff x="-44" y="1473"/>
              <a:chExt cx="981" cy="1105"/>
            </a:xfrm>
          </p:grpSpPr>
          <p:pic>
            <p:nvPicPr>
              <p:cNvPr id="16392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2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80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00350" y="4079704"/>
              <a:ext cx="677863" cy="301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381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49462" y="4495482"/>
              <a:ext cx="677862" cy="301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63889" name="Group 44"/>
            <p:cNvGrpSpPr>
              <a:grpSpLocks/>
            </p:cNvGrpSpPr>
            <p:nvPr/>
          </p:nvGrpSpPr>
          <p:grpSpPr bwMode="auto">
            <a:xfrm>
              <a:off x="-568325" y="3855945"/>
              <a:ext cx="568325" cy="481013"/>
              <a:chOff x="-44" y="1473"/>
              <a:chExt cx="981" cy="1105"/>
            </a:xfrm>
          </p:grpSpPr>
          <p:pic>
            <p:nvPicPr>
              <p:cNvPr id="16392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2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3890" name="Group 906"/>
            <p:cNvGrpSpPr>
              <a:grpSpLocks/>
            </p:cNvGrpSpPr>
            <p:nvPr/>
          </p:nvGrpSpPr>
          <p:grpSpPr bwMode="auto">
            <a:xfrm>
              <a:off x="-1598706" y="4467413"/>
              <a:ext cx="285924" cy="537882"/>
              <a:chOff x="4140" y="429"/>
              <a:chExt cx="1425" cy="2396"/>
            </a:xfrm>
          </p:grpSpPr>
          <p:sp>
            <p:nvSpPr>
              <p:cNvPr id="163891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1" name="Rectangle 908"/>
              <p:cNvSpPr>
                <a:spLocks noChangeArrowheads="1"/>
              </p:cNvSpPr>
              <p:nvPr/>
            </p:nvSpPr>
            <p:spPr bwMode="auto">
              <a:xfrm>
                <a:off x="4211" y="427"/>
                <a:ext cx="103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3893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894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4" name="Rectangle 911"/>
              <p:cNvSpPr>
                <a:spLocks noChangeArrowheads="1"/>
              </p:cNvSpPr>
              <p:nvPr/>
            </p:nvSpPr>
            <p:spPr bwMode="auto">
              <a:xfrm>
                <a:off x="4211" y="688"/>
                <a:ext cx="593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3896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60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4" y="2567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61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3" y="2581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36" name="Rectangle 915"/>
              <p:cNvSpPr>
                <a:spLocks noChangeArrowheads="1"/>
              </p:cNvSpPr>
              <p:nvPr/>
            </p:nvSpPr>
            <p:spPr bwMode="auto">
              <a:xfrm>
                <a:off x="4227" y="1021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3898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58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59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6" y="2581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38" name="Rectangle 919"/>
              <p:cNvSpPr>
                <a:spLocks noChangeArrowheads="1"/>
              </p:cNvSpPr>
              <p:nvPr/>
            </p:nvSpPr>
            <p:spPr bwMode="auto">
              <a:xfrm>
                <a:off x="4211" y="1360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39" name="Rectangle 920"/>
              <p:cNvSpPr>
                <a:spLocks noChangeArrowheads="1"/>
              </p:cNvSpPr>
              <p:nvPr/>
            </p:nvSpPr>
            <p:spPr bwMode="auto">
              <a:xfrm>
                <a:off x="4227" y="1657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3901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456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57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1" y="2589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63902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63903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54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10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55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6" y="2580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43" name="Rectangle 928"/>
              <p:cNvSpPr>
                <a:spLocks noChangeArrowheads="1"/>
              </p:cNvSpPr>
              <p:nvPr/>
            </p:nvSpPr>
            <p:spPr bwMode="auto">
              <a:xfrm>
                <a:off x="5247" y="427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3905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906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6" name="Oval 931"/>
              <p:cNvSpPr>
                <a:spLocks noChangeArrowheads="1"/>
              </p:cNvSpPr>
              <p:nvPr/>
            </p:nvSpPr>
            <p:spPr bwMode="auto">
              <a:xfrm>
                <a:off x="5516" y="2604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3908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8" name="AutoShape 933"/>
              <p:cNvSpPr>
                <a:spLocks noChangeArrowheads="1"/>
              </p:cNvSpPr>
              <p:nvPr/>
            </p:nvSpPr>
            <p:spPr bwMode="auto">
              <a:xfrm>
                <a:off x="4140" y="2682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49" name="AutoShape 934"/>
              <p:cNvSpPr>
                <a:spLocks noChangeArrowheads="1"/>
              </p:cNvSpPr>
              <p:nvPr/>
            </p:nvSpPr>
            <p:spPr bwMode="auto">
              <a:xfrm>
                <a:off x="4211" y="2710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0" name="Oval 935"/>
              <p:cNvSpPr>
                <a:spLocks noChangeArrowheads="1"/>
              </p:cNvSpPr>
              <p:nvPr/>
            </p:nvSpPr>
            <p:spPr bwMode="auto">
              <a:xfrm>
                <a:off x="4306" y="2385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1" name="Oval 936"/>
              <p:cNvSpPr>
                <a:spLocks noChangeArrowheads="1"/>
              </p:cNvSpPr>
              <p:nvPr/>
            </p:nvSpPr>
            <p:spPr bwMode="auto">
              <a:xfrm>
                <a:off x="4488" y="2385"/>
                <a:ext cx="158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2" name="Oval 937"/>
              <p:cNvSpPr>
                <a:spLocks noChangeArrowheads="1"/>
              </p:cNvSpPr>
              <p:nvPr/>
            </p:nvSpPr>
            <p:spPr bwMode="auto">
              <a:xfrm>
                <a:off x="4662" y="2378"/>
                <a:ext cx="158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3" name="Rectangle 938"/>
              <p:cNvSpPr>
                <a:spLocks noChangeArrowheads="1"/>
              </p:cNvSpPr>
              <p:nvPr/>
            </p:nvSpPr>
            <p:spPr bwMode="auto">
              <a:xfrm>
                <a:off x="5057" y="1834"/>
                <a:ext cx="87" cy="75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163874" name="TextBox 4"/>
          <p:cNvSpPr txBox="1">
            <a:spLocks noChangeArrowheads="1"/>
          </p:cNvSpPr>
          <p:nvPr/>
        </p:nvSpPr>
        <p:spPr bwMode="auto">
          <a:xfrm>
            <a:off x="1463675" y="5648325"/>
            <a:ext cx="2444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trusted “good guys” </a:t>
            </a:r>
          </a:p>
        </p:txBody>
      </p:sp>
      <p:sp>
        <p:nvSpPr>
          <p:cNvPr id="163875" name="TextBox 464"/>
          <p:cNvSpPr txBox="1">
            <a:spLocks noChangeArrowheads="1"/>
          </p:cNvSpPr>
          <p:nvPr/>
        </p:nvSpPr>
        <p:spPr bwMode="auto">
          <a:xfrm>
            <a:off x="5038725" y="5680075"/>
            <a:ext cx="2617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untrusted “bad guys” </a:t>
            </a:r>
          </a:p>
        </p:txBody>
      </p:sp>
      <p:sp>
        <p:nvSpPr>
          <p:cNvPr id="24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59</a:t>
            </a:fld>
            <a:endParaRPr lang="en-US" sz="1200" dirty="0">
              <a:latin typeface="Tahoma" charset="0"/>
            </a:endParaRPr>
          </a:p>
        </p:txBody>
      </p:sp>
      <p:sp>
        <p:nvSpPr>
          <p:cNvPr id="24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123616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Who might Bob, Alice be?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3240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… well, </a:t>
            </a:r>
            <a:r>
              <a:rPr lang="en-US" i="1" dirty="0">
                <a:latin typeface="Gill Sans MT" charset="0"/>
              </a:rPr>
              <a:t>real-life</a:t>
            </a:r>
            <a:r>
              <a:rPr lang="en-US" dirty="0">
                <a:latin typeface="Gill Sans MT" charset="0"/>
              </a:rPr>
              <a:t> Bobs and </a:t>
            </a:r>
            <a:r>
              <a:rPr lang="en-US" dirty="0" err="1">
                <a:latin typeface="Gill Sans MT" charset="0"/>
              </a:rPr>
              <a:t>Alices</a:t>
            </a:r>
            <a:r>
              <a:rPr lang="en-US" dirty="0">
                <a:latin typeface="Gill Sans MT" charset="0"/>
              </a:rPr>
              <a:t>!  (</a:t>
            </a:r>
            <a:r>
              <a:rPr lang="ko-KR" altLang="en-US" dirty="0">
                <a:latin typeface="Gill Sans MT" charset="0"/>
              </a:rPr>
              <a:t>실제 사람</a:t>
            </a:r>
            <a:r>
              <a:rPr lang="en-US" altLang="ko-KR" dirty="0">
                <a:latin typeface="Gill Sans MT" charset="0"/>
              </a:rPr>
              <a:t>)</a:t>
            </a:r>
            <a:endParaRPr lang="en-US" dirty="0">
              <a:latin typeface="Gill Sans MT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Web browser/server for electronic transactions (e.g., on-line purchases)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on-line banking client/server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DNS servers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routers exchanging routing table updates (OSPF)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other examples?</a:t>
            </a:r>
          </a:p>
        </p:txBody>
      </p:sp>
      <p:pic>
        <p:nvPicPr>
          <p:cNvPr id="29700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05568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9324176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41B20-E7ED-ABC8-5CC7-E12107AA0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방화벽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E55928-6F11-CEB5-BEDE-0E9C0A37E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7772400" cy="4648200"/>
          </a:xfrm>
        </p:spPr>
        <p:txBody>
          <a:bodyPr/>
          <a:lstStyle/>
          <a:p>
            <a:r>
              <a:rPr lang="ko-KR" altLang="en-US" dirty="0"/>
              <a:t>네트워크에서 보안을 높이는 가장 </a:t>
            </a:r>
            <a:r>
              <a:rPr lang="en-US" altLang="ko-KR" dirty="0"/>
              <a:t>1</a:t>
            </a:r>
            <a:r>
              <a:rPr lang="ko-KR" altLang="en-US" dirty="0"/>
              <a:t>차적인 방법</a:t>
            </a:r>
            <a:endParaRPr lang="en-US" altLang="ko-KR" dirty="0"/>
          </a:p>
          <a:p>
            <a:pPr lvl="1"/>
            <a:r>
              <a:rPr lang="ko-KR" altLang="en-US" dirty="0"/>
              <a:t>신뢰하지 않는 외부 네트워크와 신뢰하는 내부 네트워크 사이를 지나가는 패킷을 정해 놓은 규칙에 의해 차단하거나 보내주는 기능을 가진 장치</a:t>
            </a:r>
            <a:endParaRPr lang="en-US" altLang="ko-KR" dirty="0"/>
          </a:p>
          <a:p>
            <a:pPr lvl="1"/>
            <a:r>
              <a:rPr lang="en-US" altLang="ko-KR" dirty="0"/>
              <a:t>Protocol type, </a:t>
            </a:r>
            <a:r>
              <a:rPr lang="ko-KR" altLang="en-US" dirty="0"/>
              <a:t>헤더 정보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포터 번호를 체크</a:t>
            </a:r>
            <a:endParaRPr lang="en-US" altLang="ko-KR" dirty="0"/>
          </a:p>
          <a:p>
            <a:r>
              <a:rPr lang="ko-KR" altLang="en-US" dirty="0"/>
              <a:t>기능</a:t>
            </a:r>
            <a:endParaRPr lang="en-US" altLang="ko-KR" dirty="0"/>
          </a:p>
          <a:p>
            <a:pPr lvl="1"/>
            <a:r>
              <a:rPr lang="ko-KR" altLang="en-US" dirty="0"/>
              <a:t>접근 제어</a:t>
            </a:r>
            <a:endParaRPr lang="en-US" altLang="ko-KR" dirty="0"/>
          </a:p>
          <a:p>
            <a:pPr lvl="1"/>
            <a:r>
              <a:rPr lang="ko-KR" altLang="en-US" dirty="0"/>
              <a:t>로깅 및 감사추적</a:t>
            </a:r>
            <a:endParaRPr lang="en-US" altLang="ko-KR" dirty="0"/>
          </a:p>
          <a:p>
            <a:pPr lvl="1"/>
            <a:r>
              <a:rPr lang="ko-KR" altLang="en-US" dirty="0"/>
              <a:t>인증</a:t>
            </a:r>
            <a:endParaRPr lang="en-US" altLang="ko-KR" dirty="0"/>
          </a:p>
          <a:p>
            <a:pPr lvl="1"/>
            <a:r>
              <a:rPr lang="ko-KR" altLang="en-US" dirty="0"/>
              <a:t>데이터의 암호화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F78E4C-CF79-F598-C8DD-C92DCB5C31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5639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F5E72-6512-D4DF-B98E-D69395C35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IDS/IPS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A46363-FF7E-46E0-ACEE-600C107C9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8610600" cy="4648200"/>
          </a:xfrm>
        </p:spPr>
        <p:txBody>
          <a:bodyPr/>
          <a:lstStyle/>
          <a:p>
            <a:r>
              <a:rPr lang="ko-KR" altLang="en-US" dirty="0"/>
              <a:t>방화벽 뒤에 서버 네트워크 내에서 작동</a:t>
            </a:r>
            <a:endParaRPr lang="en-US" altLang="ko-KR" dirty="0"/>
          </a:p>
          <a:p>
            <a:r>
              <a:rPr lang="ko-KR" altLang="en-US" dirty="0"/>
              <a:t>패킷의 내부 정보까지 검토해서 탐지함</a:t>
            </a:r>
            <a:endParaRPr lang="en-US" altLang="ko-KR" dirty="0"/>
          </a:p>
          <a:p>
            <a:pPr lvl="1"/>
            <a:r>
              <a:rPr lang="en-US" altLang="ko-KR" dirty="0"/>
              <a:t>IDS : </a:t>
            </a:r>
            <a:r>
              <a:rPr lang="ko-KR" altLang="en-US" dirty="0"/>
              <a:t>침입한 패킷의 로그 정보만 저장</a:t>
            </a:r>
            <a:endParaRPr lang="en-US" altLang="ko-KR" dirty="0"/>
          </a:p>
          <a:p>
            <a:pPr lvl="1"/>
            <a:r>
              <a:rPr lang="en-US" altLang="ko-KR" dirty="0"/>
              <a:t>IPS : </a:t>
            </a:r>
            <a:r>
              <a:rPr lang="ko-KR" altLang="en-US" dirty="0"/>
              <a:t>불법 패킷을 아예 차단함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997B77-7155-1BEE-595F-9CFE42B923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1500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3"/>
          <p:cNvSpPr>
            <a:spLocks noGrp="1" noChangeArrowheads="1"/>
          </p:cNvSpPr>
          <p:nvPr>
            <p:ph type="title"/>
          </p:nvPr>
        </p:nvSpPr>
        <p:spPr>
          <a:xfrm>
            <a:off x="474663" y="1809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Firewalls: why</a:t>
            </a:r>
          </a:p>
        </p:txBody>
      </p:sp>
      <p:sp>
        <p:nvSpPr>
          <p:cNvPr id="121860" name="Rectangle 6"/>
          <p:cNvSpPr>
            <a:spLocks noChangeArrowheads="1"/>
          </p:cNvSpPr>
          <p:nvPr/>
        </p:nvSpPr>
        <p:spPr bwMode="auto">
          <a:xfrm>
            <a:off x="363538" y="1357313"/>
            <a:ext cx="8421687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three types of firewalls: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     1) </a:t>
            </a:r>
            <a:r>
              <a:rPr lang="en-US" sz="2400" dirty="0">
                <a:latin typeface="Gill Sans MT"/>
                <a:cs typeface="Gill Sans MT"/>
              </a:rPr>
              <a:t>stateless packet filters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400" dirty="0">
                <a:latin typeface="Gill Sans MT"/>
                <a:cs typeface="Gill Sans MT"/>
              </a:rPr>
              <a:t>     2) stateful packet filters</a:t>
            </a:r>
          </a:p>
          <a:p>
            <a:pPr lvl="1">
              <a:spcBef>
                <a:spcPct val="20000"/>
              </a:spcBef>
              <a:buClr>
                <a:srgbClr val="000090"/>
              </a:buClr>
              <a:buSzPct val="100000"/>
              <a:defRPr/>
            </a:pPr>
            <a:r>
              <a:rPr lang="en-US" sz="2400" dirty="0">
                <a:latin typeface="Gill Sans MT"/>
                <a:cs typeface="Gill Sans MT"/>
              </a:rPr>
              <a:t>3) application gateways</a:t>
            </a:r>
          </a:p>
        </p:txBody>
      </p:sp>
      <p:pic>
        <p:nvPicPr>
          <p:cNvPr id="165892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000125"/>
            <a:ext cx="3144837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62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5801295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Freeform 17"/>
          <p:cNvSpPr>
            <a:spLocks/>
          </p:cNvSpPr>
          <p:nvPr/>
        </p:nvSpPr>
        <p:spPr bwMode="auto">
          <a:xfrm>
            <a:off x="1095375" y="1584325"/>
            <a:ext cx="3648075" cy="1806575"/>
          </a:xfrm>
          <a:custGeom>
            <a:avLst/>
            <a:gdLst>
              <a:gd name="T0" fmla="*/ 2147483647 w 1672"/>
              <a:gd name="T1" fmla="*/ 2147483647 h 977"/>
              <a:gd name="T2" fmla="*/ 2147483647 w 1672"/>
              <a:gd name="T3" fmla="*/ 2147483647 h 977"/>
              <a:gd name="T4" fmla="*/ 2147483647 w 1672"/>
              <a:gd name="T5" fmla="*/ 2147483647 h 977"/>
              <a:gd name="T6" fmla="*/ 2147483647 w 1672"/>
              <a:gd name="T7" fmla="*/ 2147483647 h 977"/>
              <a:gd name="T8" fmla="*/ 2147483647 w 1672"/>
              <a:gd name="T9" fmla="*/ 2147483647 h 977"/>
              <a:gd name="T10" fmla="*/ 2147483647 w 1672"/>
              <a:gd name="T11" fmla="*/ 2147483647 h 977"/>
              <a:gd name="T12" fmla="*/ 2147483647 w 1672"/>
              <a:gd name="T13" fmla="*/ 2147483647 h 977"/>
              <a:gd name="T14" fmla="*/ 2147483647 w 1672"/>
              <a:gd name="T15" fmla="*/ 2147483647 h 977"/>
              <a:gd name="T16" fmla="*/ 2147483647 w 1672"/>
              <a:gd name="T17" fmla="*/ 2147483647 h 977"/>
              <a:gd name="T18" fmla="*/ 2147483647 w 1672"/>
              <a:gd name="T19" fmla="*/ 2147483647 h 977"/>
              <a:gd name="T20" fmla="*/ 2147483647 w 1672"/>
              <a:gd name="T21" fmla="*/ 2147483647 h 977"/>
              <a:gd name="T22" fmla="*/ 2147483647 w 1672"/>
              <a:gd name="T23" fmla="*/ 2147483647 h 977"/>
              <a:gd name="T24" fmla="*/ 2147483647 w 1672"/>
              <a:gd name="T25" fmla="*/ 2147483647 h 977"/>
              <a:gd name="T26" fmla="*/ 2147483647 w 1672"/>
              <a:gd name="T27" fmla="*/ 2147483647 h 977"/>
              <a:gd name="T28" fmla="*/ 2147483647 w 1672"/>
              <a:gd name="T29" fmla="*/ 2147483647 h 977"/>
              <a:gd name="T30" fmla="*/ 2147483647 w 1672"/>
              <a:gd name="T31" fmla="*/ 2147483647 h 977"/>
              <a:gd name="T32" fmla="*/ 2147483647 w 1672"/>
              <a:gd name="T33" fmla="*/ 2147483647 h 977"/>
              <a:gd name="T34" fmla="*/ 2147483647 w 1672"/>
              <a:gd name="T35" fmla="*/ 2147483647 h 977"/>
              <a:gd name="T36" fmla="*/ 2147483647 w 1672"/>
              <a:gd name="T37" fmla="*/ 2147483647 h 977"/>
              <a:gd name="T38" fmla="*/ 2147483647 w 1672"/>
              <a:gd name="T39" fmla="*/ 2147483647 h 977"/>
              <a:gd name="T40" fmla="*/ 2147483647 w 1672"/>
              <a:gd name="T41" fmla="*/ 2147483647 h 977"/>
              <a:gd name="T42" fmla="*/ 2147483647 w 1672"/>
              <a:gd name="T43" fmla="*/ 2147483647 h 977"/>
              <a:gd name="T44" fmla="*/ 2147483647 w 1672"/>
              <a:gd name="T45" fmla="*/ 2147483647 h 977"/>
              <a:gd name="T46" fmla="*/ 2147483647 w 1672"/>
              <a:gd name="T47" fmla="*/ 2147483647 h 977"/>
              <a:gd name="T48" fmla="*/ 2147483647 w 1672"/>
              <a:gd name="T49" fmla="*/ 2147483647 h 977"/>
              <a:gd name="T50" fmla="*/ 2147483647 w 1672"/>
              <a:gd name="T51" fmla="*/ 2147483647 h 977"/>
              <a:gd name="T52" fmla="*/ 2147483647 w 1672"/>
              <a:gd name="T53" fmla="*/ 2147483647 h 977"/>
              <a:gd name="T54" fmla="*/ 2147483647 w 1672"/>
              <a:gd name="T55" fmla="*/ 2147483647 h 977"/>
              <a:gd name="T56" fmla="*/ 2147483647 w 1672"/>
              <a:gd name="T57" fmla="*/ 2147483647 h 977"/>
              <a:gd name="T58" fmla="*/ 2147483647 w 1672"/>
              <a:gd name="T59" fmla="*/ 2147483647 h 977"/>
              <a:gd name="T60" fmla="*/ 2147483647 w 1672"/>
              <a:gd name="T61" fmla="*/ 2147483647 h 977"/>
              <a:gd name="T62" fmla="*/ 2147483647 w 1672"/>
              <a:gd name="T63" fmla="*/ 2147483647 h 977"/>
              <a:gd name="T64" fmla="*/ 2147483647 w 1672"/>
              <a:gd name="T65" fmla="*/ 2147483647 h 977"/>
              <a:gd name="T66" fmla="*/ 2147483647 w 1672"/>
              <a:gd name="T67" fmla="*/ 2147483647 h 977"/>
              <a:gd name="T68" fmla="*/ 2147483647 w 1672"/>
              <a:gd name="T69" fmla="*/ 2147483647 h 977"/>
              <a:gd name="T70" fmla="*/ 2147483647 w 1672"/>
              <a:gd name="T71" fmla="*/ 2147483647 h 977"/>
              <a:gd name="T72" fmla="*/ 2147483647 w 1672"/>
              <a:gd name="T73" fmla="*/ 2147483647 h 977"/>
              <a:gd name="T74" fmla="*/ 2147483647 w 1672"/>
              <a:gd name="T75" fmla="*/ 2147483647 h 977"/>
              <a:gd name="T76" fmla="*/ 2147483647 w 1672"/>
              <a:gd name="T77" fmla="*/ 2147483647 h 977"/>
              <a:gd name="T78" fmla="*/ 2147483647 w 1672"/>
              <a:gd name="T79" fmla="*/ 2147483647 h 977"/>
              <a:gd name="T80" fmla="*/ 2147483647 w 1672"/>
              <a:gd name="T81" fmla="*/ 2147483647 h 977"/>
              <a:gd name="T82" fmla="*/ 2147483647 w 1672"/>
              <a:gd name="T83" fmla="*/ 2147483647 h 977"/>
              <a:gd name="T84" fmla="*/ 2147483647 w 1672"/>
              <a:gd name="T85" fmla="*/ 2147483647 h 977"/>
              <a:gd name="T86" fmla="*/ 2147483647 w 1672"/>
              <a:gd name="T87" fmla="*/ 2147483647 h 977"/>
              <a:gd name="T88" fmla="*/ 0 w 1672"/>
              <a:gd name="T89" fmla="*/ 2147483647 h 977"/>
              <a:gd name="T90" fmla="*/ 2147483647 w 1672"/>
              <a:gd name="T91" fmla="*/ 2147483647 h 977"/>
              <a:gd name="T92" fmla="*/ 2147483647 w 1672"/>
              <a:gd name="T93" fmla="*/ 2147483647 h 977"/>
              <a:gd name="T94" fmla="*/ 0 w 1672"/>
              <a:gd name="T95" fmla="*/ 2147483647 h 977"/>
              <a:gd name="T96" fmla="*/ 2147483647 w 1672"/>
              <a:gd name="T97" fmla="*/ 2147483647 h 977"/>
              <a:gd name="T98" fmla="*/ 2147483647 w 1672"/>
              <a:gd name="T99" fmla="*/ 2147483647 h 977"/>
              <a:gd name="T100" fmla="*/ 2147483647 w 1672"/>
              <a:gd name="T101" fmla="*/ 2147483647 h 977"/>
              <a:gd name="T102" fmla="*/ 2147483647 w 1672"/>
              <a:gd name="T103" fmla="*/ 2147483647 h 97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672"/>
              <a:gd name="T157" fmla="*/ 0 h 977"/>
              <a:gd name="T158" fmla="*/ 1672 w 1672"/>
              <a:gd name="T159" fmla="*/ 977 h 97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672" h="977">
                <a:moveTo>
                  <a:pt x="54" y="16"/>
                </a:moveTo>
                <a:lnTo>
                  <a:pt x="57" y="14"/>
                </a:lnTo>
                <a:lnTo>
                  <a:pt x="61" y="10"/>
                </a:lnTo>
                <a:lnTo>
                  <a:pt x="69" y="7"/>
                </a:lnTo>
                <a:lnTo>
                  <a:pt x="77" y="3"/>
                </a:lnTo>
                <a:lnTo>
                  <a:pt x="86" y="1"/>
                </a:lnTo>
                <a:lnTo>
                  <a:pt x="96" y="0"/>
                </a:lnTo>
                <a:lnTo>
                  <a:pt x="105" y="0"/>
                </a:lnTo>
                <a:lnTo>
                  <a:pt x="116" y="0"/>
                </a:lnTo>
                <a:lnTo>
                  <a:pt x="127" y="1"/>
                </a:lnTo>
                <a:lnTo>
                  <a:pt x="138" y="3"/>
                </a:lnTo>
                <a:lnTo>
                  <a:pt x="149" y="6"/>
                </a:lnTo>
                <a:lnTo>
                  <a:pt x="161" y="9"/>
                </a:lnTo>
                <a:lnTo>
                  <a:pt x="174" y="13"/>
                </a:lnTo>
                <a:lnTo>
                  <a:pt x="187" y="17"/>
                </a:lnTo>
                <a:lnTo>
                  <a:pt x="200" y="22"/>
                </a:lnTo>
                <a:lnTo>
                  <a:pt x="212" y="27"/>
                </a:lnTo>
                <a:lnTo>
                  <a:pt x="225" y="31"/>
                </a:lnTo>
                <a:lnTo>
                  <a:pt x="253" y="43"/>
                </a:lnTo>
                <a:lnTo>
                  <a:pt x="281" y="54"/>
                </a:lnTo>
                <a:lnTo>
                  <a:pt x="309" y="65"/>
                </a:lnTo>
                <a:lnTo>
                  <a:pt x="338" y="76"/>
                </a:lnTo>
                <a:lnTo>
                  <a:pt x="352" y="82"/>
                </a:lnTo>
                <a:lnTo>
                  <a:pt x="366" y="86"/>
                </a:lnTo>
                <a:lnTo>
                  <a:pt x="380" y="90"/>
                </a:lnTo>
                <a:lnTo>
                  <a:pt x="394" y="95"/>
                </a:lnTo>
                <a:lnTo>
                  <a:pt x="408" y="97"/>
                </a:lnTo>
                <a:lnTo>
                  <a:pt x="422" y="100"/>
                </a:lnTo>
                <a:lnTo>
                  <a:pt x="436" y="103"/>
                </a:lnTo>
                <a:lnTo>
                  <a:pt x="451" y="104"/>
                </a:lnTo>
                <a:lnTo>
                  <a:pt x="465" y="105"/>
                </a:lnTo>
                <a:lnTo>
                  <a:pt x="477" y="105"/>
                </a:lnTo>
                <a:lnTo>
                  <a:pt x="491" y="105"/>
                </a:lnTo>
                <a:lnTo>
                  <a:pt x="504" y="105"/>
                </a:lnTo>
                <a:lnTo>
                  <a:pt x="518" y="104"/>
                </a:lnTo>
                <a:lnTo>
                  <a:pt x="532" y="104"/>
                </a:lnTo>
                <a:lnTo>
                  <a:pt x="559" y="100"/>
                </a:lnTo>
                <a:lnTo>
                  <a:pt x="586" y="98"/>
                </a:lnTo>
                <a:lnTo>
                  <a:pt x="614" y="95"/>
                </a:lnTo>
                <a:lnTo>
                  <a:pt x="641" y="90"/>
                </a:lnTo>
                <a:lnTo>
                  <a:pt x="670" y="86"/>
                </a:lnTo>
                <a:lnTo>
                  <a:pt x="698" y="83"/>
                </a:lnTo>
                <a:lnTo>
                  <a:pt x="727" y="79"/>
                </a:lnTo>
                <a:lnTo>
                  <a:pt x="757" y="77"/>
                </a:lnTo>
                <a:lnTo>
                  <a:pt x="774" y="76"/>
                </a:lnTo>
                <a:lnTo>
                  <a:pt x="789" y="75"/>
                </a:lnTo>
                <a:lnTo>
                  <a:pt x="804" y="75"/>
                </a:lnTo>
                <a:lnTo>
                  <a:pt x="820" y="75"/>
                </a:lnTo>
                <a:lnTo>
                  <a:pt x="837" y="76"/>
                </a:lnTo>
                <a:lnTo>
                  <a:pt x="853" y="76"/>
                </a:lnTo>
                <a:lnTo>
                  <a:pt x="871" y="77"/>
                </a:lnTo>
                <a:lnTo>
                  <a:pt x="888" y="79"/>
                </a:lnTo>
                <a:lnTo>
                  <a:pt x="906" y="82"/>
                </a:lnTo>
                <a:lnTo>
                  <a:pt x="923" y="84"/>
                </a:lnTo>
                <a:lnTo>
                  <a:pt x="942" y="88"/>
                </a:lnTo>
                <a:lnTo>
                  <a:pt x="961" y="91"/>
                </a:lnTo>
                <a:lnTo>
                  <a:pt x="980" y="95"/>
                </a:lnTo>
                <a:lnTo>
                  <a:pt x="1003" y="98"/>
                </a:lnTo>
                <a:lnTo>
                  <a:pt x="1024" y="102"/>
                </a:lnTo>
                <a:lnTo>
                  <a:pt x="1046" y="106"/>
                </a:lnTo>
                <a:lnTo>
                  <a:pt x="1069" y="110"/>
                </a:lnTo>
                <a:lnTo>
                  <a:pt x="1092" y="114"/>
                </a:lnTo>
                <a:lnTo>
                  <a:pt x="1117" y="119"/>
                </a:lnTo>
                <a:lnTo>
                  <a:pt x="1141" y="124"/>
                </a:lnTo>
                <a:lnTo>
                  <a:pt x="1190" y="134"/>
                </a:lnTo>
                <a:lnTo>
                  <a:pt x="1239" y="146"/>
                </a:lnTo>
                <a:lnTo>
                  <a:pt x="1288" y="159"/>
                </a:lnTo>
                <a:lnTo>
                  <a:pt x="1313" y="166"/>
                </a:lnTo>
                <a:lnTo>
                  <a:pt x="1337" y="173"/>
                </a:lnTo>
                <a:lnTo>
                  <a:pt x="1361" y="180"/>
                </a:lnTo>
                <a:lnTo>
                  <a:pt x="1384" y="187"/>
                </a:lnTo>
                <a:lnTo>
                  <a:pt x="1406" y="195"/>
                </a:lnTo>
                <a:lnTo>
                  <a:pt x="1429" y="203"/>
                </a:lnTo>
                <a:lnTo>
                  <a:pt x="1450" y="211"/>
                </a:lnTo>
                <a:lnTo>
                  <a:pt x="1471" y="220"/>
                </a:lnTo>
                <a:lnTo>
                  <a:pt x="1490" y="229"/>
                </a:lnTo>
                <a:lnTo>
                  <a:pt x="1509" y="238"/>
                </a:lnTo>
                <a:lnTo>
                  <a:pt x="1527" y="248"/>
                </a:lnTo>
                <a:lnTo>
                  <a:pt x="1535" y="252"/>
                </a:lnTo>
                <a:lnTo>
                  <a:pt x="1543" y="258"/>
                </a:lnTo>
                <a:lnTo>
                  <a:pt x="1551" y="263"/>
                </a:lnTo>
                <a:lnTo>
                  <a:pt x="1558" y="267"/>
                </a:lnTo>
                <a:lnTo>
                  <a:pt x="1565" y="273"/>
                </a:lnTo>
                <a:lnTo>
                  <a:pt x="1572" y="279"/>
                </a:lnTo>
                <a:lnTo>
                  <a:pt x="1579" y="284"/>
                </a:lnTo>
                <a:lnTo>
                  <a:pt x="1585" y="290"/>
                </a:lnTo>
                <a:lnTo>
                  <a:pt x="1591" y="296"/>
                </a:lnTo>
                <a:lnTo>
                  <a:pt x="1597" y="301"/>
                </a:lnTo>
                <a:lnTo>
                  <a:pt x="1607" y="313"/>
                </a:lnTo>
                <a:lnTo>
                  <a:pt x="1616" y="326"/>
                </a:lnTo>
                <a:lnTo>
                  <a:pt x="1625" y="340"/>
                </a:lnTo>
                <a:lnTo>
                  <a:pt x="1633" y="355"/>
                </a:lnTo>
                <a:lnTo>
                  <a:pt x="1640" y="370"/>
                </a:lnTo>
                <a:lnTo>
                  <a:pt x="1647" y="385"/>
                </a:lnTo>
                <a:lnTo>
                  <a:pt x="1651" y="403"/>
                </a:lnTo>
                <a:lnTo>
                  <a:pt x="1656" y="419"/>
                </a:lnTo>
                <a:lnTo>
                  <a:pt x="1661" y="438"/>
                </a:lnTo>
                <a:lnTo>
                  <a:pt x="1664" y="456"/>
                </a:lnTo>
                <a:lnTo>
                  <a:pt x="1667" y="474"/>
                </a:lnTo>
                <a:lnTo>
                  <a:pt x="1669" y="493"/>
                </a:lnTo>
                <a:lnTo>
                  <a:pt x="1671" y="512"/>
                </a:lnTo>
                <a:lnTo>
                  <a:pt x="1671" y="530"/>
                </a:lnTo>
                <a:lnTo>
                  <a:pt x="1672" y="550"/>
                </a:lnTo>
                <a:lnTo>
                  <a:pt x="1671" y="569"/>
                </a:lnTo>
                <a:lnTo>
                  <a:pt x="1671" y="588"/>
                </a:lnTo>
                <a:lnTo>
                  <a:pt x="1670" y="607"/>
                </a:lnTo>
                <a:lnTo>
                  <a:pt x="1668" y="626"/>
                </a:lnTo>
                <a:lnTo>
                  <a:pt x="1665" y="645"/>
                </a:lnTo>
                <a:lnTo>
                  <a:pt x="1663" y="662"/>
                </a:lnTo>
                <a:lnTo>
                  <a:pt x="1660" y="680"/>
                </a:lnTo>
                <a:lnTo>
                  <a:pt x="1656" y="697"/>
                </a:lnTo>
                <a:lnTo>
                  <a:pt x="1651" y="715"/>
                </a:lnTo>
                <a:lnTo>
                  <a:pt x="1648" y="731"/>
                </a:lnTo>
                <a:lnTo>
                  <a:pt x="1643" y="747"/>
                </a:lnTo>
                <a:lnTo>
                  <a:pt x="1637" y="762"/>
                </a:lnTo>
                <a:lnTo>
                  <a:pt x="1632" y="776"/>
                </a:lnTo>
                <a:lnTo>
                  <a:pt x="1626" y="790"/>
                </a:lnTo>
                <a:lnTo>
                  <a:pt x="1620" y="803"/>
                </a:lnTo>
                <a:lnTo>
                  <a:pt x="1614" y="814"/>
                </a:lnTo>
                <a:lnTo>
                  <a:pt x="1607" y="825"/>
                </a:lnTo>
                <a:lnTo>
                  <a:pt x="1600" y="834"/>
                </a:lnTo>
                <a:lnTo>
                  <a:pt x="1592" y="843"/>
                </a:lnTo>
                <a:lnTo>
                  <a:pt x="1584" y="852"/>
                </a:lnTo>
                <a:lnTo>
                  <a:pt x="1574" y="859"/>
                </a:lnTo>
                <a:lnTo>
                  <a:pt x="1564" y="867"/>
                </a:lnTo>
                <a:lnTo>
                  <a:pt x="1553" y="873"/>
                </a:lnTo>
                <a:lnTo>
                  <a:pt x="1543" y="879"/>
                </a:lnTo>
                <a:lnTo>
                  <a:pt x="1531" y="884"/>
                </a:lnTo>
                <a:lnTo>
                  <a:pt x="1518" y="890"/>
                </a:lnTo>
                <a:lnTo>
                  <a:pt x="1506" y="895"/>
                </a:lnTo>
                <a:lnTo>
                  <a:pt x="1493" y="898"/>
                </a:lnTo>
                <a:lnTo>
                  <a:pt x="1479" y="902"/>
                </a:lnTo>
                <a:lnTo>
                  <a:pt x="1465" y="905"/>
                </a:lnTo>
                <a:lnTo>
                  <a:pt x="1451" y="909"/>
                </a:lnTo>
                <a:lnTo>
                  <a:pt x="1436" y="912"/>
                </a:lnTo>
                <a:lnTo>
                  <a:pt x="1420" y="915"/>
                </a:lnTo>
                <a:lnTo>
                  <a:pt x="1390" y="919"/>
                </a:lnTo>
                <a:lnTo>
                  <a:pt x="1358" y="923"/>
                </a:lnTo>
                <a:lnTo>
                  <a:pt x="1326" y="926"/>
                </a:lnTo>
                <a:lnTo>
                  <a:pt x="1293" y="930"/>
                </a:lnTo>
                <a:lnTo>
                  <a:pt x="1259" y="932"/>
                </a:lnTo>
                <a:lnTo>
                  <a:pt x="1227" y="936"/>
                </a:lnTo>
                <a:lnTo>
                  <a:pt x="1194" y="939"/>
                </a:lnTo>
                <a:lnTo>
                  <a:pt x="1162" y="944"/>
                </a:lnTo>
                <a:lnTo>
                  <a:pt x="1146" y="946"/>
                </a:lnTo>
                <a:lnTo>
                  <a:pt x="1130" y="949"/>
                </a:lnTo>
                <a:lnTo>
                  <a:pt x="1112" y="950"/>
                </a:lnTo>
                <a:lnTo>
                  <a:pt x="1095" y="952"/>
                </a:lnTo>
                <a:lnTo>
                  <a:pt x="1077" y="954"/>
                </a:lnTo>
                <a:lnTo>
                  <a:pt x="1059" y="956"/>
                </a:lnTo>
                <a:lnTo>
                  <a:pt x="1041" y="958"/>
                </a:lnTo>
                <a:lnTo>
                  <a:pt x="1022" y="959"/>
                </a:lnTo>
                <a:lnTo>
                  <a:pt x="984" y="963"/>
                </a:lnTo>
                <a:lnTo>
                  <a:pt x="945" y="966"/>
                </a:lnTo>
                <a:lnTo>
                  <a:pt x="907" y="969"/>
                </a:lnTo>
                <a:lnTo>
                  <a:pt x="867" y="970"/>
                </a:lnTo>
                <a:lnTo>
                  <a:pt x="829" y="972"/>
                </a:lnTo>
                <a:lnTo>
                  <a:pt x="791" y="973"/>
                </a:lnTo>
                <a:lnTo>
                  <a:pt x="773" y="974"/>
                </a:lnTo>
                <a:lnTo>
                  <a:pt x="754" y="974"/>
                </a:lnTo>
                <a:lnTo>
                  <a:pt x="736" y="976"/>
                </a:lnTo>
                <a:lnTo>
                  <a:pt x="718" y="976"/>
                </a:lnTo>
                <a:lnTo>
                  <a:pt x="701" y="976"/>
                </a:lnTo>
                <a:lnTo>
                  <a:pt x="684" y="977"/>
                </a:lnTo>
                <a:lnTo>
                  <a:pt x="668" y="977"/>
                </a:lnTo>
                <a:lnTo>
                  <a:pt x="651" y="977"/>
                </a:lnTo>
                <a:lnTo>
                  <a:pt x="636" y="977"/>
                </a:lnTo>
                <a:lnTo>
                  <a:pt x="621" y="977"/>
                </a:lnTo>
                <a:lnTo>
                  <a:pt x="607" y="977"/>
                </a:lnTo>
                <a:lnTo>
                  <a:pt x="593" y="977"/>
                </a:lnTo>
                <a:lnTo>
                  <a:pt x="580" y="976"/>
                </a:lnTo>
                <a:lnTo>
                  <a:pt x="567" y="976"/>
                </a:lnTo>
                <a:lnTo>
                  <a:pt x="556" y="976"/>
                </a:lnTo>
                <a:lnTo>
                  <a:pt x="544" y="974"/>
                </a:lnTo>
                <a:lnTo>
                  <a:pt x="532" y="974"/>
                </a:lnTo>
                <a:lnTo>
                  <a:pt x="522" y="974"/>
                </a:lnTo>
                <a:lnTo>
                  <a:pt x="511" y="973"/>
                </a:lnTo>
                <a:lnTo>
                  <a:pt x="502" y="972"/>
                </a:lnTo>
                <a:lnTo>
                  <a:pt x="493" y="972"/>
                </a:lnTo>
                <a:lnTo>
                  <a:pt x="483" y="971"/>
                </a:lnTo>
                <a:lnTo>
                  <a:pt x="474" y="970"/>
                </a:lnTo>
                <a:lnTo>
                  <a:pt x="465" y="969"/>
                </a:lnTo>
                <a:lnTo>
                  <a:pt x="448" y="966"/>
                </a:lnTo>
                <a:lnTo>
                  <a:pt x="432" y="964"/>
                </a:lnTo>
                <a:lnTo>
                  <a:pt x="417" y="960"/>
                </a:lnTo>
                <a:lnTo>
                  <a:pt x="401" y="958"/>
                </a:lnTo>
                <a:lnTo>
                  <a:pt x="372" y="950"/>
                </a:lnTo>
                <a:lnTo>
                  <a:pt x="357" y="946"/>
                </a:lnTo>
                <a:lnTo>
                  <a:pt x="342" y="942"/>
                </a:lnTo>
                <a:lnTo>
                  <a:pt x="326" y="937"/>
                </a:lnTo>
                <a:lnTo>
                  <a:pt x="308" y="932"/>
                </a:lnTo>
                <a:lnTo>
                  <a:pt x="291" y="928"/>
                </a:lnTo>
                <a:lnTo>
                  <a:pt x="273" y="923"/>
                </a:lnTo>
                <a:lnTo>
                  <a:pt x="254" y="918"/>
                </a:lnTo>
                <a:lnTo>
                  <a:pt x="236" y="914"/>
                </a:lnTo>
                <a:lnTo>
                  <a:pt x="216" y="908"/>
                </a:lnTo>
                <a:lnTo>
                  <a:pt x="197" y="903"/>
                </a:lnTo>
                <a:lnTo>
                  <a:pt x="179" y="897"/>
                </a:lnTo>
                <a:lnTo>
                  <a:pt x="160" y="891"/>
                </a:lnTo>
                <a:lnTo>
                  <a:pt x="142" y="886"/>
                </a:lnTo>
                <a:lnTo>
                  <a:pt x="125" y="877"/>
                </a:lnTo>
                <a:lnTo>
                  <a:pt x="109" y="870"/>
                </a:lnTo>
                <a:lnTo>
                  <a:pt x="92" y="861"/>
                </a:lnTo>
                <a:lnTo>
                  <a:pt x="85" y="856"/>
                </a:lnTo>
                <a:lnTo>
                  <a:pt x="78" y="852"/>
                </a:lnTo>
                <a:lnTo>
                  <a:pt x="71" y="846"/>
                </a:lnTo>
                <a:lnTo>
                  <a:pt x="64" y="841"/>
                </a:lnTo>
                <a:lnTo>
                  <a:pt x="58" y="835"/>
                </a:lnTo>
                <a:lnTo>
                  <a:pt x="53" y="828"/>
                </a:lnTo>
                <a:lnTo>
                  <a:pt x="47" y="822"/>
                </a:lnTo>
                <a:lnTo>
                  <a:pt x="42" y="815"/>
                </a:lnTo>
                <a:lnTo>
                  <a:pt x="37" y="808"/>
                </a:lnTo>
                <a:lnTo>
                  <a:pt x="34" y="801"/>
                </a:lnTo>
                <a:lnTo>
                  <a:pt x="29" y="793"/>
                </a:lnTo>
                <a:lnTo>
                  <a:pt x="26" y="786"/>
                </a:lnTo>
                <a:lnTo>
                  <a:pt x="22" y="778"/>
                </a:lnTo>
                <a:lnTo>
                  <a:pt x="20" y="770"/>
                </a:lnTo>
                <a:lnTo>
                  <a:pt x="14" y="752"/>
                </a:lnTo>
                <a:lnTo>
                  <a:pt x="9" y="735"/>
                </a:lnTo>
                <a:lnTo>
                  <a:pt x="7" y="716"/>
                </a:lnTo>
                <a:lnTo>
                  <a:pt x="5" y="696"/>
                </a:lnTo>
                <a:lnTo>
                  <a:pt x="2" y="675"/>
                </a:lnTo>
                <a:lnTo>
                  <a:pt x="1" y="654"/>
                </a:lnTo>
                <a:lnTo>
                  <a:pt x="1" y="633"/>
                </a:lnTo>
                <a:lnTo>
                  <a:pt x="0" y="611"/>
                </a:lnTo>
                <a:lnTo>
                  <a:pt x="0" y="588"/>
                </a:lnTo>
                <a:lnTo>
                  <a:pt x="1" y="564"/>
                </a:lnTo>
                <a:lnTo>
                  <a:pt x="1" y="540"/>
                </a:lnTo>
                <a:lnTo>
                  <a:pt x="2" y="515"/>
                </a:lnTo>
                <a:lnTo>
                  <a:pt x="2" y="491"/>
                </a:lnTo>
                <a:lnTo>
                  <a:pt x="2" y="478"/>
                </a:lnTo>
                <a:lnTo>
                  <a:pt x="2" y="464"/>
                </a:lnTo>
                <a:lnTo>
                  <a:pt x="2" y="450"/>
                </a:lnTo>
                <a:lnTo>
                  <a:pt x="2" y="435"/>
                </a:lnTo>
                <a:lnTo>
                  <a:pt x="1" y="418"/>
                </a:lnTo>
                <a:lnTo>
                  <a:pt x="1" y="402"/>
                </a:lnTo>
                <a:lnTo>
                  <a:pt x="1" y="385"/>
                </a:lnTo>
                <a:lnTo>
                  <a:pt x="0" y="368"/>
                </a:lnTo>
                <a:lnTo>
                  <a:pt x="0" y="350"/>
                </a:lnTo>
                <a:lnTo>
                  <a:pt x="0" y="333"/>
                </a:lnTo>
                <a:lnTo>
                  <a:pt x="0" y="297"/>
                </a:lnTo>
                <a:lnTo>
                  <a:pt x="0" y="260"/>
                </a:lnTo>
                <a:lnTo>
                  <a:pt x="0" y="224"/>
                </a:lnTo>
                <a:lnTo>
                  <a:pt x="1" y="207"/>
                </a:lnTo>
                <a:lnTo>
                  <a:pt x="2" y="189"/>
                </a:lnTo>
                <a:lnTo>
                  <a:pt x="4" y="173"/>
                </a:lnTo>
                <a:lnTo>
                  <a:pt x="5" y="156"/>
                </a:lnTo>
                <a:lnTo>
                  <a:pt x="7" y="140"/>
                </a:lnTo>
                <a:lnTo>
                  <a:pt x="8" y="125"/>
                </a:lnTo>
                <a:lnTo>
                  <a:pt x="12" y="110"/>
                </a:lnTo>
                <a:lnTo>
                  <a:pt x="14" y="96"/>
                </a:lnTo>
                <a:lnTo>
                  <a:pt x="18" y="82"/>
                </a:lnTo>
                <a:lnTo>
                  <a:pt x="21" y="70"/>
                </a:lnTo>
                <a:lnTo>
                  <a:pt x="26" y="58"/>
                </a:lnTo>
                <a:lnTo>
                  <a:pt x="29" y="48"/>
                </a:lnTo>
                <a:lnTo>
                  <a:pt x="35" y="37"/>
                </a:lnTo>
                <a:lnTo>
                  <a:pt x="37" y="34"/>
                </a:lnTo>
                <a:lnTo>
                  <a:pt x="41" y="29"/>
                </a:lnTo>
                <a:lnTo>
                  <a:pt x="43" y="26"/>
                </a:lnTo>
                <a:lnTo>
                  <a:pt x="47" y="22"/>
                </a:lnTo>
                <a:lnTo>
                  <a:pt x="50" y="19"/>
                </a:lnTo>
                <a:lnTo>
                  <a:pt x="54" y="16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38" name="Rectangle 198"/>
          <p:cNvSpPr>
            <a:spLocks noChangeArrowheads="1"/>
          </p:cNvSpPr>
          <p:nvPr/>
        </p:nvSpPr>
        <p:spPr bwMode="auto">
          <a:xfrm>
            <a:off x="4522788" y="2686050"/>
            <a:ext cx="412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7939" name="Line 334"/>
          <p:cNvSpPr>
            <a:spLocks noChangeShapeType="1"/>
          </p:cNvSpPr>
          <p:nvPr/>
        </p:nvSpPr>
        <p:spPr bwMode="auto">
          <a:xfrm>
            <a:off x="3346450" y="2533650"/>
            <a:ext cx="836613" cy="1809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40" name="Freeform 346"/>
          <p:cNvSpPr>
            <a:spLocks/>
          </p:cNvSpPr>
          <p:nvPr/>
        </p:nvSpPr>
        <p:spPr bwMode="auto">
          <a:xfrm>
            <a:off x="5821363" y="2239963"/>
            <a:ext cx="1901825" cy="1141412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41" name="Line 347"/>
          <p:cNvSpPr>
            <a:spLocks noChangeShapeType="1"/>
          </p:cNvSpPr>
          <p:nvPr/>
        </p:nvSpPr>
        <p:spPr bwMode="auto">
          <a:xfrm>
            <a:off x="4810125" y="2698750"/>
            <a:ext cx="1042988" cy="95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67942" name="Group 332"/>
          <p:cNvGrpSpPr>
            <a:grpSpLocks/>
          </p:cNvGrpSpPr>
          <p:nvPr/>
        </p:nvGrpSpPr>
        <p:grpSpPr bwMode="auto">
          <a:xfrm>
            <a:off x="4108450" y="2497138"/>
            <a:ext cx="765175" cy="376237"/>
            <a:chOff x="2356" y="1300"/>
            <a:chExt cx="555" cy="194"/>
          </a:xfrm>
        </p:grpSpPr>
        <p:sp>
          <p:nvSpPr>
            <p:cNvPr id="168048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68049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68050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68051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68054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8055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31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32" name="Line 331"/>
            <p:cNvSpPr>
              <a:spLocks noChangeShapeType="1"/>
            </p:cNvSpPr>
            <p:nvPr/>
          </p:nvSpPr>
          <p:spPr bwMode="auto">
            <a:xfrm>
              <a:off x="2908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67943" name="Group 906"/>
          <p:cNvGrpSpPr>
            <a:grpSpLocks/>
          </p:cNvGrpSpPr>
          <p:nvPr/>
        </p:nvGrpSpPr>
        <p:grpSpPr bwMode="auto">
          <a:xfrm>
            <a:off x="4327525" y="2014538"/>
            <a:ext cx="296863" cy="539750"/>
            <a:chOff x="4140" y="429"/>
            <a:chExt cx="1425" cy="2396"/>
          </a:xfrm>
        </p:grpSpPr>
        <p:sp>
          <p:nvSpPr>
            <p:cNvPr id="168016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" name="Rectangle 908"/>
            <p:cNvSpPr>
              <a:spLocks noChangeArrowheads="1"/>
            </p:cNvSpPr>
            <p:nvPr/>
          </p:nvSpPr>
          <p:spPr bwMode="auto">
            <a:xfrm>
              <a:off x="4209" y="429"/>
              <a:ext cx="1044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8018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8019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0" name="Rectangle 911"/>
            <p:cNvSpPr>
              <a:spLocks noChangeArrowheads="1"/>
            </p:cNvSpPr>
            <p:nvPr/>
          </p:nvSpPr>
          <p:spPr bwMode="auto">
            <a:xfrm>
              <a:off x="4216" y="690"/>
              <a:ext cx="58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8021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6" name="AutoShape 913"/>
              <p:cNvSpPr>
                <a:spLocks noChangeArrowheads="1"/>
              </p:cNvSpPr>
              <p:nvPr/>
            </p:nvSpPr>
            <p:spPr bwMode="auto">
              <a:xfrm>
                <a:off x="615" y="2569"/>
                <a:ext cx="723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7" name="AutoShape 914"/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9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42" name="Rectangle 915"/>
            <p:cNvSpPr>
              <a:spLocks noChangeArrowheads="1"/>
            </p:cNvSpPr>
            <p:nvPr/>
          </p:nvSpPr>
          <p:spPr bwMode="auto">
            <a:xfrm>
              <a:off x="4224" y="1021"/>
              <a:ext cx="594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8023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4" name="AutoShape 917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5" name="AutoShape 918"/>
              <p:cNvSpPr>
                <a:spLocks noChangeArrowheads="1"/>
              </p:cNvSpPr>
              <p:nvPr/>
            </p:nvSpPr>
            <p:spPr bwMode="auto">
              <a:xfrm>
                <a:off x="627" y="2581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44" name="Rectangle 919"/>
            <p:cNvSpPr>
              <a:spLocks noChangeArrowheads="1"/>
            </p:cNvSpPr>
            <p:nvPr/>
          </p:nvSpPr>
          <p:spPr bwMode="auto">
            <a:xfrm>
              <a:off x="4216" y="1359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45" name="Rectangle 920"/>
            <p:cNvSpPr>
              <a:spLocks noChangeArrowheads="1"/>
            </p:cNvSpPr>
            <p:nvPr/>
          </p:nvSpPr>
          <p:spPr bwMode="auto">
            <a:xfrm>
              <a:off x="4224" y="1655"/>
              <a:ext cx="602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8026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262" name="AutoShape 922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31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3" name="AutoShape 923"/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3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68027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68028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60" name="AutoShape 926"/>
              <p:cNvSpPr>
                <a:spLocks noChangeArrowheads="1"/>
              </p:cNvSpPr>
              <p:nvPr/>
            </p:nvSpPr>
            <p:spPr bwMode="auto">
              <a:xfrm>
                <a:off x="618" y="2565"/>
                <a:ext cx="712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1" name="AutoShape 927"/>
              <p:cNvSpPr>
                <a:spLocks noChangeArrowheads="1"/>
              </p:cNvSpPr>
              <p:nvPr/>
            </p:nvSpPr>
            <p:spPr bwMode="auto">
              <a:xfrm>
                <a:off x="637" y="2579"/>
                <a:ext cx="68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49" name="Rectangle 928"/>
            <p:cNvSpPr>
              <a:spLocks noChangeArrowheads="1"/>
            </p:cNvSpPr>
            <p:nvPr/>
          </p:nvSpPr>
          <p:spPr bwMode="auto">
            <a:xfrm>
              <a:off x="5253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8030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8031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2" name="Oval 931"/>
            <p:cNvSpPr>
              <a:spLocks noChangeArrowheads="1"/>
            </p:cNvSpPr>
            <p:nvPr/>
          </p:nvSpPr>
          <p:spPr bwMode="auto">
            <a:xfrm>
              <a:off x="5519" y="2607"/>
              <a:ext cx="46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8033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4" name="AutoShape 933"/>
            <p:cNvSpPr>
              <a:spLocks noChangeArrowheads="1"/>
            </p:cNvSpPr>
            <p:nvPr/>
          </p:nvSpPr>
          <p:spPr bwMode="auto">
            <a:xfrm>
              <a:off x="4140" y="2684"/>
              <a:ext cx="1196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5" name="AutoShape 934"/>
            <p:cNvSpPr>
              <a:spLocks noChangeArrowheads="1"/>
            </p:cNvSpPr>
            <p:nvPr/>
          </p:nvSpPr>
          <p:spPr bwMode="auto">
            <a:xfrm>
              <a:off x="4209" y="2712"/>
              <a:ext cx="1067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6" name="Oval 935"/>
            <p:cNvSpPr>
              <a:spLocks noChangeArrowheads="1"/>
            </p:cNvSpPr>
            <p:nvPr/>
          </p:nvSpPr>
          <p:spPr bwMode="auto">
            <a:xfrm>
              <a:off x="4308" y="2388"/>
              <a:ext cx="160" cy="13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7" name="Oval 936"/>
            <p:cNvSpPr>
              <a:spLocks noChangeArrowheads="1"/>
            </p:cNvSpPr>
            <p:nvPr/>
          </p:nvSpPr>
          <p:spPr bwMode="auto">
            <a:xfrm>
              <a:off x="4483" y="2388"/>
              <a:ext cx="160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8" name="Oval 937"/>
            <p:cNvSpPr>
              <a:spLocks noChangeArrowheads="1"/>
            </p:cNvSpPr>
            <p:nvPr/>
          </p:nvSpPr>
          <p:spPr bwMode="auto">
            <a:xfrm>
              <a:off x="4666" y="2381"/>
              <a:ext cx="152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9" name="Rectangle 938"/>
            <p:cNvSpPr>
              <a:spLocks noChangeArrowheads="1"/>
            </p:cNvSpPr>
            <p:nvPr/>
          </p:nvSpPr>
          <p:spPr bwMode="auto">
            <a:xfrm>
              <a:off x="5062" y="1831"/>
              <a:ext cx="84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67944" name="Group 267"/>
          <p:cNvGrpSpPr>
            <a:grpSpLocks/>
          </p:cNvGrpSpPr>
          <p:nvPr/>
        </p:nvGrpSpPr>
        <p:grpSpPr bwMode="auto">
          <a:xfrm>
            <a:off x="1069975" y="1752600"/>
            <a:ext cx="2365375" cy="1589088"/>
            <a:chOff x="-2187762" y="3855945"/>
            <a:chExt cx="2365375" cy="1590114"/>
          </a:xfrm>
        </p:grpSpPr>
        <p:sp>
          <p:nvSpPr>
            <p:cNvPr id="269" name="Line 20"/>
            <p:cNvSpPr>
              <a:spLocks noChangeShapeType="1"/>
            </p:cNvSpPr>
            <p:nvPr/>
          </p:nvSpPr>
          <p:spPr bwMode="auto">
            <a:xfrm flipH="1">
              <a:off x="-1732149" y="4230837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0" name="Line 21"/>
            <p:cNvSpPr>
              <a:spLocks noChangeShapeType="1"/>
            </p:cNvSpPr>
            <p:nvPr/>
          </p:nvSpPr>
          <p:spPr bwMode="auto">
            <a:xfrm flipH="1">
              <a:off x="-1344799" y="4278493"/>
              <a:ext cx="271462" cy="314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1" name="Line 22"/>
            <p:cNvSpPr>
              <a:spLocks noChangeShapeType="1"/>
            </p:cNvSpPr>
            <p:nvPr/>
          </p:nvSpPr>
          <p:spPr bwMode="auto">
            <a:xfrm>
              <a:off x="-925699" y="4307086"/>
              <a:ext cx="73025" cy="29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7962" name="Group 44"/>
            <p:cNvGrpSpPr>
              <a:grpSpLocks/>
            </p:cNvGrpSpPr>
            <p:nvPr/>
          </p:nvGrpSpPr>
          <p:grpSpPr bwMode="auto">
            <a:xfrm>
              <a:off x="-2187762" y="4034772"/>
              <a:ext cx="568325" cy="481012"/>
              <a:chOff x="-44" y="1473"/>
              <a:chExt cx="981" cy="1105"/>
            </a:xfrm>
          </p:grpSpPr>
          <p:pic>
            <p:nvPicPr>
              <p:cNvPr id="16801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1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7963" name="Group 44"/>
            <p:cNvGrpSpPr>
              <a:grpSpLocks/>
            </p:cNvGrpSpPr>
            <p:nvPr/>
          </p:nvGrpSpPr>
          <p:grpSpPr bwMode="auto">
            <a:xfrm>
              <a:off x="-1252724" y="4523722"/>
              <a:ext cx="568325" cy="481012"/>
              <a:chOff x="-44" y="1473"/>
              <a:chExt cx="981" cy="1105"/>
            </a:xfrm>
          </p:grpSpPr>
          <p:pic>
            <p:nvPicPr>
              <p:cNvPr id="16801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1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74" name="Line 21"/>
            <p:cNvSpPr>
              <a:spLocks noChangeShapeType="1"/>
            </p:cNvSpPr>
            <p:nvPr/>
          </p:nvSpPr>
          <p:spPr bwMode="auto">
            <a:xfrm>
              <a:off x="-706624" y="4237191"/>
              <a:ext cx="377825" cy="3049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5" name="Line 22"/>
            <p:cNvSpPr>
              <a:spLocks noChangeShapeType="1"/>
            </p:cNvSpPr>
            <p:nvPr/>
          </p:nvSpPr>
          <p:spPr bwMode="auto">
            <a:xfrm flipH="1">
              <a:off x="-474849" y="4732811"/>
              <a:ext cx="120650" cy="2938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6" name="Line 22"/>
            <p:cNvSpPr>
              <a:spLocks noChangeShapeType="1"/>
            </p:cNvSpPr>
            <p:nvPr/>
          </p:nvSpPr>
          <p:spPr bwMode="auto">
            <a:xfrm>
              <a:off x="-70037" y="4743931"/>
              <a:ext cx="73025" cy="29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7" name="Line 20"/>
            <p:cNvSpPr>
              <a:spLocks noChangeShapeType="1"/>
            </p:cNvSpPr>
            <p:nvPr/>
          </p:nvSpPr>
          <p:spPr bwMode="auto">
            <a:xfrm flipH="1">
              <a:off x="-873312" y="4192712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7968" name="Group 44"/>
            <p:cNvGrpSpPr>
              <a:grpSpLocks/>
            </p:cNvGrpSpPr>
            <p:nvPr/>
          </p:nvGrpSpPr>
          <p:grpSpPr bwMode="auto">
            <a:xfrm>
              <a:off x="-847912" y="4896784"/>
              <a:ext cx="568325" cy="481013"/>
              <a:chOff x="-44" y="1473"/>
              <a:chExt cx="981" cy="1105"/>
            </a:xfrm>
          </p:grpSpPr>
          <p:pic>
            <p:nvPicPr>
              <p:cNvPr id="16801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1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7969" name="Group 44"/>
            <p:cNvGrpSpPr>
              <a:grpSpLocks/>
            </p:cNvGrpSpPr>
            <p:nvPr/>
          </p:nvGrpSpPr>
          <p:grpSpPr bwMode="auto">
            <a:xfrm>
              <a:off x="-390712" y="4965047"/>
              <a:ext cx="568325" cy="481012"/>
              <a:chOff x="-44" y="1473"/>
              <a:chExt cx="981" cy="1105"/>
            </a:xfrm>
          </p:grpSpPr>
          <p:pic>
            <p:nvPicPr>
              <p:cNvPr id="16800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0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80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00349" y="4079928"/>
              <a:ext cx="677862" cy="300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81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49462" y="4494532"/>
              <a:ext cx="677863" cy="301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67972" name="Group 44"/>
            <p:cNvGrpSpPr>
              <a:grpSpLocks/>
            </p:cNvGrpSpPr>
            <p:nvPr/>
          </p:nvGrpSpPr>
          <p:grpSpPr bwMode="auto">
            <a:xfrm>
              <a:off x="-568325" y="3855945"/>
              <a:ext cx="568325" cy="481013"/>
              <a:chOff x="-44" y="1473"/>
              <a:chExt cx="981" cy="1105"/>
            </a:xfrm>
          </p:grpSpPr>
          <p:pic>
            <p:nvPicPr>
              <p:cNvPr id="16800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0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7973" name="Group 906"/>
            <p:cNvGrpSpPr>
              <a:grpSpLocks/>
            </p:cNvGrpSpPr>
            <p:nvPr/>
          </p:nvGrpSpPr>
          <p:grpSpPr bwMode="auto">
            <a:xfrm>
              <a:off x="-1598706" y="4467413"/>
              <a:ext cx="285924" cy="537882"/>
              <a:chOff x="4140" y="429"/>
              <a:chExt cx="1425" cy="2396"/>
            </a:xfrm>
          </p:grpSpPr>
          <p:sp>
            <p:nvSpPr>
              <p:cNvPr id="167974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5" name="Rectangle 908"/>
              <p:cNvSpPr>
                <a:spLocks noChangeArrowheads="1"/>
              </p:cNvSpPr>
              <p:nvPr/>
            </p:nvSpPr>
            <p:spPr bwMode="auto">
              <a:xfrm>
                <a:off x="4211" y="430"/>
                <a:ext cx="1036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7976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7977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8" name="Rectangle 911"/>
              <p:cNvSpPr>
                <a:spLocks noChangeArrowheads="1"/>
              </p:cNvSpPr>
              <p:nvPr/>
            </p:nvSpPr>
            <p:spPr bwMode="auto">
              <a:xfrm>
                <a:off x="4211" y="691"/>
                <a:ext cx="593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7979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14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4" y="2570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15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3" y="2584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90" name="Rectangle 915"/>
              <p:cNvSpPr>
                <a:spLocks noChangeArrowheads="1"/>
              </p:cNvSpPr>
              <p:nvPr/>
            </p:nvSpPr>
            <p:spPr bwMode="auto">
              <a:xfrm>
                <a:off x="4227" y="1024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7981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12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13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6" y="2584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92" name="Rectangle 919"/>
              <p:cNvSpPr>
                <a:spLocks noChangeArrowheads="1"/>
              </p:cNvSpPr>
              <p:nvPr/>
            </p:nvSpPr>
            <p:spPr bwMode="auto">
              <a:xfrm>
                <a:off x="4211" y="1364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93" name="Rectangle 920"/>
              <p:cNvSpPr>
                <a:spLocks noChangeArrowheads="1"/>
              </p:cNvSpPr>
              <p:nvPr/>
            </p:nvSpPr>
            <p:spPr bwMode="auto">
              <a:xfrm>
                <a:off x="4227" y="1661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7984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310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1" y="2573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11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1" y="2593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67985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67986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08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6" y="2569"/>
                  <a:ext cx="710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09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6" y="2583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97" name="Rectangle 928"/>
              <p:cNvSpPr>
                <a:spLocks noChangeArrowheads="1"/>
              </p:cNvSpPr>
              <p:nvPr/>
            </p:nvSpPr>
            <p:spPr bwMode="auto">
              <a:xfrm>
                <a:off x="5247" y="430"/>
                <a:ext cx="71" cy="2293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7988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7989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0" name="Oval 931"/>
              <p:cNvSpPr>
                <a:spLocks noChangeArrowheads="1"/>
              </p:cNvSpPr>
              <p:nvPr/>
            </p:nvSpPr>
            <p:spPr bwMode="auto">
              <a:xfrm>
                <a:off x="5516" y="2609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7991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2" name="AutoShape 933"/>
              <p:cNvSpPr>
                <a:spLocks noChangeArrowheads="1"/>
              </p:cNvSpPr>
              <p:nvPr/>
            </p:nvSpPr>
            <p:spPr bwMode="auto">
              <a:xfrm>
                <a:off x="4140" y="2687"/>
                <a:ext cx="1195" cy="142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3" name="AutoShape 934"/>
              <p:cNvSpPr>
                <a:spLocks noChangeArrowheads="1"/>
              </p:cNvSpPr>
              <p:nvPr/>
            </p:nvSpPr>
            <p:spPr bwMode="auto">
              <a:xfrm>
                <a:off x="4211" y="2715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4" name="Oval 935"/>
              <p:cNvSpPr>
                <a:spLocks noChangeArrowheads="1"/>
              </p:cNvSpPr>
              <p:nvPr/>
            </p:nvSpPr>
            <p:spPr bwMode="auto">
              <a:xfrm>
                <a:off x="4306" y="2390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5" name="Oval 936"/>
              <p:cNvSpPr>
                <a:spLocks noChangeArrowheads="1"/>
              </p:cNvSpPr>
              <p:nvPr/>
            </p:nvSpPr>
            <p:spPr bwMode="auto">
              <a:xfrm>
                <a:off x="4488" y="2390"/>
                <a:ext cx="158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6" name="Oval 937"/>
              <p:cNvSpPr>
                <a:spLocks noChangeArrowheads="1"/>
              </p:cNvSpPr>
              <p:nvPr/>
            </p:nvSpPr>
            <p:spPr bwMode="auto">
              <a:xfrm>
                <a:off x="4662" y="2383"/>
                <a:ext cx="158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7" name="Rectangle 938"/>
              <p:cNvSpPr>
                <a:spLocks noChangeArrowheads="1"/>
              </p:cNvSpPr>
              <p:nvPr/>
            </p:nvSpPr>
            <p:spPr bwMode="auto">
              <a:xfrm>
                <a:off x="5057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</p:grpSp>
      <p:pic>
        <p:nvPicPr>
          <p:cNvPr id="167945" name="Picture 19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1004888"/>
            <a:ext cx="56054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947" name="Oval 355"/>
          <p:cNvSpPr>
            <a:spLocks noChangeArrowheads="1"/>
          </p:cNvSpPr>
          <p:nvPr/>
        </p:nvSpPr>
        <p:spPr bwMode="auto">
          <a:xfrm>
            <a:off x="4954588" y="1614488"/>
            <a:ext cx="14351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948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20002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Stateless packet filtering</a:t>
            </a:r>
          </a:p>
        </p:txBody>
      </p:sp>
      <p:sp>
        <p:nvSpPr>
          <p:cNvPr id="1679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7838" y="3711575"/>
            <a:ext cx="7512050" cy="2879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internal network connected to Internet via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router firewall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router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 filters packet-by-packet, </a:t>
            </a:r>
            <a:r>
              <a:rPr lang="en-US" sz="2400" dirty="0">
                <a:latin typeface="Gill Sans MT" charset="0"/>
              </a:rPr>
              <a:t>decision to forward/drop packet based on: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source IP address, destination IP address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TCP/UDP source and destination port numbers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ICMP message type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TCP SYN and ACK bits</a:t>
            </a:r>
          </a:p>
        </p:txBody>
      </p:sp>
      <p:sp>
        <p:nvSpPr>
          <p:cNvPr id="167950" name="Rectangle 349"/>
          <p:cNvSpPr>
            <a:spLocks noChangeArrowheads="1"/>
          </p:cNvSpPr>
          <p:nvPr/>
        </p:nvSpPr>
        <p:spPr bwMode="auto">
          <a:xfrm>
            <a:off x="4908550" y="2462213"/>
            <a:ext cx="493713" cy="88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951" name="Line 350"/>
          <p:cNvSpPr>
            <a:spLocks noChangeShapeType="1"/>
          </p:cNvSpPr>
          <p:nvPr/>
        </p:nvSpPr>
        <p:spPr bwMode="auto">
          <a:xfrm flipH="1">
            <a:off x="4711700" y="2378075"/>
            <a:ext cx="506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52" name="Rectangle 351"/>
          <p:cNvSpPr>
            <a:spLocks noChangeArrowheads="1"/>
          </p:cNvSpPr>
          <p:nvPr/>
        </p:nvSpPr>
        <p:spPr bwMode="auto">
          <a:xfrm>
            <a:off x="3554413" y="2754313"/>
            <a:ext cx="493712" cy="88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953" name="Line 352"/>
          <p:cNvSpPr>
            <a:spLocks noChangeShapeType="1"/>
          </p:cNvSpPr>
          <p:nvPr/>
        </p:nvSpPr>
        <p:spPr bwMode="auto">
          <a:xfrm flipH="1">
            <a:off x="3709988" y="2911475"/>
            <a:ext cx="5064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54" name="Oval 356"/>
          <p:cNvSpPr>
            <a:spLocks noChangeArrowheads="1"/>
          </p:cNvSpPr>
          <p:nvPr/>
        </p:nvSpPr>
        <p:spPr bwMode="auto">
          <a:xfrm>
            <a:off x="4541838" y="1751013"/>
            <a:ext cx="815975" cy="196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955" name="Oval 357"/>
          <p:cNvSpPr>
            <a:spLocks noChangeArrowheads="1"/>
          </p:cNvSpPr>
          <p:nvPr/>
        </p:nvSpPr>
        <p:spPr bwMode="auto">
          <a:xfrm>
            <a:off x="4457700" y="1906588"/>
            <a:ext cx="350838" cy="1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67956" name="Group 2"/>
          <p:cNvGrpSpPr>
            <a:grpSpLocks/>
          </p:cNvGrpSpPr>
          <p:nvPr/>
        </p:nvGrpSpPr>
        <p:grpSpPr bwMode="auto">
          <a:xfrm>
            <a:off x="5894388" y="958850"/>
            <a:ext cx="2897187" cy="1425575"/>
            <a:chOff x="5670550" y="1182688"/>
            <a:chExt cx="2897188" cy="1425575"/>
          </a:xfrm>
        </p:grpSpPr>
        <p:sp>
          <p:nvSpPr>
            <p:cNvPr id="167957" name="Oval 354"/>
            <p:cNvSpPr>
              <a:spLocks noChangeArrowheads="1"/>
            </p:cNvSpPr>
            <p:nvPr/>
          </p:nvSpPr>
          <p:spPr bwMode="auto">
            <a:xfrm>
              <a:off x="5670550" y="1182688"/>
              <a:ext cx="2897188" cy="14049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7958" name="Text Box 353"/>
            <p:cNvSpPr txBox="1">
              <a:spLocks noChangeArrowheads="1"/>
            </p:cNvSpPr>
            <p:nvPr/>
          </p:nvSpPr>
          <p:spPr bwMode="auto">
            <a:xfrm>
              <a:off x="5882437" y="1296988"/>
              <a:ext cx="2671762" cy="131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Should arriving packet be allowed in? Departing packet let out?</a:t>
              </a:r>
            </a:p>
          </p:txBody>
        </p:sp>
      </p:grpSp>
      <p:sp>
        <p:nvSpPr>
          <p:cNvPr id="12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63</a:t>
            </a:fld>
            <a:endParaRPr lang="en-US" sz="1200" dirty="0">
              <a:latin typeface="Tahoma" charset="0"/>
            </a:endParaRPr>
          </a:p>
        </p:txBody>
      </p:sp>
      <p:sp>
        <p:nvSpPr>
          <p:cNvPr id="12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5892159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62938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Stateless packet filtering: example</a:t>
            </a:r>
          </a:p>
        </p:txBody>
      </p:sp>
      <p:pic>
        <p:nvPicPr>
          <p:cNvPr id="169986" name="Picture 1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429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9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73100" y="1522413"/>
            <a:ext cx="7566025" cy="4183062"/>
          </a:xfrm>
        </p:spPr>
        <p:txBody>
          <a:bodyPr/>
          <a:lstStyle/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example 1: </a:t>
            </a:r>
            <a:r>
              <a:rPr lang="en-US" sz="2400" dirty="0">
                <a:latin typeface="Gill Sans MT" charset="0"/>
              </a:rPr>
              <a:t>block incoming and outgoing datagrams with IP protocol field = 17 and with either source or dest port = 23</a:t>
            </a:r>
          </a:p>
          <a:p>
            <a:pPr lvl="1"/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result: </a:t>
            </a:r>
            <a:r>
              <a:rPr lang="en-US" dirty="0">
                <a:latin typeface="Gill Sans MT" charset="0"/>
              </a:rPr>
              <a:t>all incoming, outgoing UDP flows and telnet connections are blocked</a:t>
            </a:r>
          </a:p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example 2: </a:t>
            </a:r>
            <a:r>
              <a:rPr lang="en-US" sz="2400" dirty="0">
                <a:latin typeface="Gill Sans MT" charset="0"/>
              </a:rPr>
              <a:t>block inbound TCP segments with ACK=0.</a:t>
            </a:r>
          </a:p>
          <a:p>
            <a:pPr lvl="1"/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result: </a:t>
            </a:r>
            <a:r>
              <a:rPr lang="en-US" dirty="0">
                <a:latin typeface="Gill Sans MT" charset="0"/>
              </a:rPr>
              <a:t>prevents external clients from making TCP connections with internal clients, but allows internal clients to connect to outside.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157220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033" name="Picture 6" descr="underline_b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1023938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519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546987"/>
              </p:ext>
            </p:extLst>
          </p:nvPr>
        </p:nvGraphicFramePr>
        <p:xfrm>
          <a:off x="711200" y="1490663"/>
          <a:ext cx="7854950" cy="4732337"/>
        </p:xfrm>
        <a:graphic>
          <a:graphicData uri="http://schemas.openxmlformats.org/drawingml/2006/table">
            <a:tbl>
              <a:tblPr/>
              <a:tblGrid>
                <a:gridCol w="3929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5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13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charset="0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Policy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Firewall Setting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No outside Web access.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outgoing packets to any IP address, port 80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9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No incoming TCP connections, except those for institution</a:t>
                      </a:r>
                      <a:r>
                        <a:rPr kumimoji="0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’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s public Web server only.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incoming TCP SYN packets to any IP except 130.207.244.203, port 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Prevent Web-radios from eating up the available bandwidth.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incoming UDP packets - except DNS and router broadcasts.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5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Prevent your network from being used for a smurf DoS attack.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ICMP packets going to a 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“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broadcast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”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 address (e.g. 130.207.255.255).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Prevent your network from being tracerouted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outgoing ICMP TTL expired traffic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2058" name="Rectangle 26"/>
          <p:cNvSpPr>
            <a:spLocks noGrp="1" noChangeArrowheads="1"/>
          </p:cNvSpPr>
          <p:nvPr>
            <p:ph type="title"/>
          </p:nvPr>
        </p:nvSpPr>
        <p:spPr>
          <a:xfrm>
            <a:off x="247650" y="228600"/>
            <a:ext cx="8786813" cy="1143000"/>
          </a:xfrm>
          <a:noFill/>
        </p:spPr>
        <p:txBody>
          <a:bodyPr/>
          <a:lstStyle/>
          <a:p>
            <a:r>
              <a:rPr lang="en-US" sz="4000" dirty="0">
                <a:latin typeface="Gill Sans MT" charset="0"/>
              </a:rPr>
              <a:t>Stateless packet filtering</a:t>
            </a:r>
            <a:r>
              <a:rPr lang="en-US" sz="3600" dirty="0">
                <a:latin typeface="Gill Sans MT" charset="0"/>
              </a:rPr>
              <a:t>: more examples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65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3806371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255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609107"/>
              </p:ext>
            </p:extLst>
          </p:nvPr>
        </p:nvGraphicFramePr>
        <p:xfrm>
          <a:off x="433388" y="2420938"/>
          <a:ext cx="8418512" cy="3903790"/>
        </p:xfrm>
        <a:graphic>
          <a:graphicData uri="http://schemas.openxmlformats.org/drawingml/2006/table">
            <a:tbl>
              <a:tblPr/>
              <a:tblGrid>
                <a:gridCol w="122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9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9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3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5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97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35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action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protocol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bit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any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----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deny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4140" name="Rectangle 6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Gill Sans MT" charset="0"/>
              </a:rPr>
              <a:t>Access Control Lists</a:t>
            </a:r>
          </a:p>
        </p:txBody>
      </p:sp>
      <p:sp>
        <p:nvSpPr>
          <p:cNvPr id="174141" name="Rectangle 61"/>
          <p:cNvSpPr>
            <a:spLocks noChangeArrowheads="1"/>
          </p:cNvSpPr>
          <p:nvPr/>
        </p:nvSpPr>
        <p:spPr bwMode="auto">
          <a:xfrm>
            <a:off x="522288" y="1244604"/>
            <a:ext cx="820991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000099"/>
              </a:buClr>
              <a:buSzPct val="75000"/>
            </a:pPr>
            <a:r>
              <a:rPr lang="en-US" sz="32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ACL: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 </a:t>
            </a:r>
            <a:r>
              <a:rPr lang="en-US" sz="2400" dirty="0">
                <a:latin typeface="Gill Sans MT" charset="0"/>
                <a:cs typeface="Gill Sans MT" charset="0"/>
              </a:rPr>
              <a:t>table of rules, applied top to bottom to incoming packets: (action, condition) pairs: looks like OpenFlow forwarding (Ch. 4)!</a:t>
            </a:r>
          </a:p>
        </p:txBody>
      </p:sp>
      <p:pic>
        <p:nvPicPr>
          <p:cNvPr id="174142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060450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66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0937116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29" name="Picture 20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02076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131" name="Rectangle 3"/>
          <p:cNvSpPr>
            <a:spLocks noGrp="1" noChangeArrowheads="1"/>
          </p:cNvSpPr>
          <p:nvPr>
            <p:ph type="title"/>
          </p:nvPr>
        </p:nvSpPr>
        <p:spPr>
          <a:xfrm>
            <a:off x="409575" y="20002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Stateful packet filtering</a:t>
            </a:r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88950" y="1312863"/>
            <a:ext cx="7512050" cy="4592637"/>
          </a:xfrm>
        </p:spPr>
        <p:txBody>
          <a:bodyPr/>
          <a:lstStyle/>
          <a:p>
            <a:pPr marL="277813" indent="-277813"/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stateless packet filter: </a:t>
            </a:r>
            <a:r>
              <a:rPr lang="en-US" sz="2400" dirty="0">
                <a:latin typeface="Gill Sans MT" charset="0"/>
              </a:rPr>
              <a:t>heavy handed tool</a:t>
            </a:r>
          </a:p>
          <a:p>
            <a:pPr lvl="1"/>
            <a:r>
              <a:rPr lang="en-US" sz="2200" dirty="0">
                <a:latin typeface="Gill Sans MT" charset="0"/>
              </a:rPr>
              <a:t>admits packets that </a:t>
            </a:r>
            <a:r>
              <a:rPr lang="ja-JP" altLang="en-US" sz="2200" dirty="0">
                <a:latin typeface="Gill Sans MT" charset="0"/>
              </a:rPr>
              <a:t>“</a:t>
            </a:r>
            <a:r>
              <a:rPr lang="en-US" altLang="ja-JP" sz="2200" dirty="0">
                <a:latin typeface="Gill Sans MT" charset="0"/>
              </a:rPr>
              <a:t>make no sense,</a:t>
            </a:r>
            <a:r>
              <a:rPr lang="ja-JP" altLang="en-US" sz="2200" dirty="0">
                <a:latin typeface="Gill Sans MT" charset="0"/>
              </a:rPr>
              <a:t>”</a:t>
            </a:r>
            <a:r>
              <a:rPr lang="en-US" altLang="ja-JP" sz="2200" dirty="0">
                <a:latin typeface="Gill Sans MT" charset="0"/>
              </a:rPr>
              <a:t> e.g., dest port = 80, ACK bit set, even though no TCP connection established:</a:t>
            </a:r>
            <a:endParaRPr lang="en-US" sz="2200" dirty="0">
              <a:latin typeface="Gill Sans MT" charset="0"/>
            </a:endParaRPr>
          </a:p>
        </p:txBody>
      </p:sp>
      <p:graphicFrame>
        <p:nvGraphicFramePr>
          <p:cNvPr id="137248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47577"/>
              </p:ext>
            </p:extLst>
          </p:nvPr>
        </p:nvGraphicFramePr>
        <p:xfrm>
          <a:off x="895350" y="2743200"/>
          <a:ext cx="7643813" cy="1325751"/>
        </p:xfrm>
        <a:graphic>
          <a:graphicData uri="http://schemas.openxmlformats.org/drawingml/2006/table">
            <a:tbl>
              <a:tblPr/>
              <a:tblGrid>
                <a:gridCol w="111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8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2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7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67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action</a:t>
                      </a:r>
                    </a:p>
                  </a:txBody>
                  <a:tcPr marT="45229" marB="452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protocol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bit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8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229" marB="452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6159" name="Rectangle 283"/>
          <p:cNvSpPr>
            <a:spLocks noChangeArrowheads="1"/>
          </p:cNvSpPr>
          <p:nvPr/>
        </p:nvSpPr>
        <p:spPr bwMode="auto">
          <a:xfrm>
            <a:off x="641350" y="4329113"/>
            <a:ext cx="8262938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8125" indent="-23812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stateful packet filter: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 </a:t>
            </a:r>
            <a:r>
              <a:rPr lang="en-US" sz="2400" dirty="0">
                <a:latin typeface="Gill Sans MT" charset="0"/>
                <a:cs typeface="Gill Sans MT" charset="0"/>
              </a:rPr>
              <a:t>track status of every TCP connection</a:t>
            </a: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sz="2400" dirty="0">
                <a:latin typeface="Gill Sans MT" charset="0"/>
                <a:cs typeface="Gill Sans MT" charset="0"/>
              </a:rPr>
              <a:t>track connection setup (SYN), teardown (FIN): determine whether incoming, outgoing packets </a:t>
            </a:r>
            <a:r>
              <a:rPr lang="ja-JP" altLang="en-US" sz="2400" dirty="0">
                <a:latin typeface="Gill Sans MT" charset="0"/>
                <a:cs typeface="Gill Sans MT" charset="0"/>
              </a:rPr>
              <a:t>“</a:t>
            </a:r>
            <a:r>
              <a:rPr lang="en-US" altLang="ja-JP" sz="2400" dirty="0">
                <a:latin typeface="Gill Sans MT" charset="0"/>
                <a:cs typeface="Gill Sans MT" charset="0"/>
              </a:rPr>
              <a:t>makes sense</a:t>
            </a:r>
            <a:r>
              <a:rPr lang="ja-JP" altLang="en-US" sz="2400" dirty="0">
                <a:latin typeface="Gill Sans MT" charset="0"/>
                <a:cs typeface="Gill Sans MT" charset="0"/>
              </a:rPr>
              <a:t>”</a:t>
            </a:r>
            <a:endParaRPr lang="en-US" altLang="ja-JP" sz="2400" dirty="0">
              <a:latin typeface="Gill Sans MT" charset="0"/>
              <a:cs typeface="Gill Sans MT" charset="0"/>
            </a:endParaRP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sz="2400" dirty="0">
                <a:latin typeface="Gill Sans MT" charset="0"/>
                <a:cs typeface="Gill Sans MT" charset="0"/>
              </a:rPr>
              <a:t>timeout inactive connections at firewall: no longer admit packets</a:t>
            </a:r>
          </a:p>
          <a:p>
            <a:pPr marL="695325" lvl="1" indent="-238125">
              <a:spcBef>
                <a:spcPct val="20000"/>
              </a:spcBef>
              <a:buClr>
                <a:schemeClr val="accent2"/>
              </a:buClr>
              <a:buSzPct val="75000"/>
              <a:buFont typeface="Arial"/>
              <a:buChar char="•"/>
            </a:pP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67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8549949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7" name="Picture 20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02076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8312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282299"/>
              </p:ext>
            </p:extLst>
          </p:nvPr>
        </p:nvGraphicFramePr>
        <p:xfrm>
          <a:off x="531813" y="2543175"/>
          <a:ext cx="8380412" cy="3735390"/>
        </p:xfrm>
        <a:graphic>
          <a:graphicData uri="http://schemas.openxmlformats.org/drawingml/2006/table">
            <a:tbl>
              <a:tblPr/>
              <a:tblGrid>
                <a:gridCol w="1173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5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action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proto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bit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check conxion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any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5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/>
                          <a:cs typeface="Arial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2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----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/>
                          <a:cs typeface="Arial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deny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8244" name="Text Box 67"/>
          <p:cNvSpPr txBox="1">
            <a:spLocks noChangeArrowheads="1"/>
          </p:cNvSpPr>
          <p:nvPr/>
        </p:nvSpPr>
        <p:spPr bwMode="auto">
          <a:xfrm>
            <a:off x="1082675" y="13446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dirty="0"/>
          </a:p>
        </p:txBody>
      </p:sp>
      <p:sp>
        <p:nvSpPr>
          <p:cNvPr id="178245" name="Text Box 68"/>
          <p:cNvSpPr txBox="1">
            <a:spLocks noChangeArrowheads="1"/>
          </p:cNvSpPr>
          <p:nvPr/>
        </p:nvSpPr>
        <p:spPr bwMode="auto">
          <a:xfrm>
            <a:off x="1573213" y="59880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78246" name="Rectangle 70"/>
          <p:cNvSpPr>
            <a:spLocks noGrp="1" noChangeArrowheads="1"/>
          </p:cNvSpPr>
          <p:nvPr>
            <p:ph type="title"/>
          </p:nvPr>
        </p:nvSpPr>
        <p:spPr>
          <a:xfrm>
            <a:off x="409575" y="200025"/>
            <a:ext cx="7772400" cy="1143000"/>
          </a:xfrm>
          <a:noFill/>
        </p:spPr>
        <p:txBody>
          <a:bodyPr/>
          <a:lstStyle/>
          <a:p>
            <a:r>
              <a:rPr lang="en-US" dirty="0">
                <a:latin typeface="Gill Sans MT" charset="0"/>
              </a:rPr>
              <a:t>Stateful packet filtering</a:t>
            </a:r>
          </a:p>
        </p:txBody>
      </p:sp>
      <p:sp>
        <p:nvSpPr>
          <p:cNvPr id="178247" name="Rectangle 71"/>
          <p:cNvSpPr>
            <a:spLocks noChangeArrowheads="1"/>
          </p:cNvSpPr>
          <p:nvPr/>
        </p:nvSpPr>
        <p:spPr bwMode="auto">
          <a:xfrm>
            <a:off x="488949" y="1416848"/>
            <a:ext cx="8342477" cy="1103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000099"/>
              </a:buClr>
              <a:buSzPct val="75000"/>
            </a:pPr>
            <a:r>
              <a:rPr lang="en-US" sz="2400" dirty="0">
                <a:latin typeface="Gill Sans MT" charset="0"/>
                <a:cs typeface="Gill Sans MT" charset="0"/>
              </a:rPr>
              <a:t>ACL augmented to indicate need to check connection state table before admitting packet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68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7056241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73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1050925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Application gateways</a:t>
            </a:r>
          </a:p>
        </p:txBody>
      </p:sp>
      <p:sp>
        <p:nvSpPr>
          <p:cNvPr id="1822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6863" y="1490663"/>
            <a:ext cx="3886200" cy="2236787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filter packets on application data as well as on IP/TCP/UDP fields.</a:t>
            </a:r>
          </a:p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example: </a:t>
            </a:r>
            <a:r>
              <a:rPr lang="en-US" sz="2400" dirty="0">
                <a:latin typeface="Gill Sans MT" charset="0"/>
              </a:rPr>
              <a:t>allow select internal users to telnet outside</a:t>
            </a:r>
            <a:endParaRPr lang="en-US" sz="2000" dirty="0">
              <a:latin typeface="Gill Sans MT" charset="0"/>
            </a:endParaRPr>
          </a:p>
        </p:txBody>
      </p:sp>
      <p:sp>
        <p:nvSpPr>
          <p:cNvPr id="182277" name="Rectangle 110"/>
          <p:cNvSpPr>
            <a:spLocks noChangeArrowheads="1"/>
          </p:cNvSpPr>
          <p:nvPr/>
        </p:nvSpPr>
        <p:spPr bwMode="auto">
          <a:xfrm>
            <a:off x="649288" y="4278313"/>
            <a:ext cx="76422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400" dirty="0">
                <a:solidFill>
                  <a:srgbClr val="FF0000"/>
                </a:solidFill>
                <a:latin typeface="Gill Sans MT" charset="0"/>
                <a:cs typeface="Gill Sans MT" charset="0"/>
              </a:rPr>
              <a:t>1.</a:t>
            </a:r>
            <a:r>
              <a:rPr lang="en-US" sz="2400" dirty="0">
                <a:latin typeface="Gill Sans MT" charset="0"/>
                <a:cs typeface="Gill Sans MT" charset="0"/>
              </a:rPr>
              <a:t> require all telnet users to telnet through gateway.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400" dirty="0">
                <a:solidFill>
                  <a:srgbClr val="FF0000"/>
                </a:solidFill>
                <a:latin typeface="Gill Sans MT" charset="0"/>
                <a:cs typeface="Gill Sans MT" charset="0"/>
              </a:rPr>
              <a:t>2.</a:t>
            </a:r>
            <a:r>
              <a:rPr lang="en-US" sz="2400" dirty="0">
                <a:latin typeface="Gill Sans MT" charset="0"/>
                <a:cs typeface="Gill Sans MT" charset="0"/>
              </a:rPr>
              <a:t> for authorized users, gateway sets up telnet connection to dest host. Gateway relays data between 2 connections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400" dirty="0">
                <a:solidFill>
                  <a:srgbClr val="FF0000"/>
                </a:solidFill>
                <a:latin typeface="Gill Sans MT" charset="0"/>
                <a:cs typeface="Gill Sans MT" charset="0"/>
              </a:rPr>
              <a:t>3.</a:t>
            </a:r>
            <a:r>
              <a:rPr lang="en-US" sz="2400" dirty="0">
                <a:latin typeface="Gill Sans MT" charset="0"/>
                <a:cs typeface="Gill Sans MT" charset="0"/>
              </a:rPr>
              <a:t> router filter blocks all telnet connections not originating from gateway.</a:t>
            </a:r>
          </a:p>
        </p:txBody>
      </p:sp>
      <p:grpSp>
        <p:nvGrpSpPr>
          <p:cNvPr id="182278" name="Group 4"/>
          <p:cNvGrpSpPr>
            <a:grpSpLocks/>
          </p:cNvGrpSpPr>
          <p:nvPr/>
        </p:nvGrpSpPr>
        <p:grpSpPr bwMode="auto">
          <a:xfrm>
            <a:off x="3938588" y="1585913"/>
            <a:ext cx="4997450" cy="2270125"/>
            <a:chOff x="3983577" y="1287140"/>
            <a:chExt cx="4997021" cy="2269618"/>
          </a:xfrm>
        </p:grpSpPr>
        <p:sp>
          <p:nvSpPr>
            <p:cNvPr id="182279" name="Text Box 108"/>
            <p:cNvSpPr txBox="1">
              <a:spLocks noChangeArrowheads="1"/>
            </p:cNvSpPr>
            <p:nvPr/>
          </p:nvSpPr>
          <p:spPr bwMode="auto">
            <a:xfrm>
              <a:off x="5827059" y="1479548"/>
              <a:ext cx="9366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200" dirty="0">
                  <a:latin typeface="Arial" charset="0"/>
                  <a:cs typeface="Arial" charset="0"/>
                </a:rPr>
                <a:t>application</a:t>
              </a:r>
            </a:p>
            <a:p>
              <a:pPr algn="ctr"/>
              <a:r>
                <a:rPr lang="en-US" sz="1200" dirty="0">
                  <a:latin typeface="Arial" charset="0"/>
                  <a:cs typeface="Arial" charset="0"/>
                </a:rPr>
                <a:t>gateway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2280" name="Freeform 17"/>
            <p:cNvSpPr>
              <a:spLocks/>
            </p:cNvSpPr>
            <p:nvPr/>
          </p:nvSpPr>
          <p:spPr bwMode="auto">
            <a:xfrm>
              <a:off x="4194135" y="1748877"/>
              <a:ext cx="3648681" cy="1807881"/>
            </a:xfrm>
            <a:custGeom>
              <a:avLst/>
              <a:gdLst/>
              <a:ahLst/>
              <a:cxnLst/>
              <a:rect l="0" t="0" r="r" b="b"/>
              <a:pathLst>
                <a:path w="10000" h="10000">
                  <a:moveTo>
                    <a:pt x="323" y="164"/>
                  </a:moveTo>
                  <a:lnTo>
                    <a:pt x="341" y="143"/>
                  </a:lnTo>
                  <a:cubicBezTo>
                    <a:pt x="349" y="129"/>
                    <a:pt x="357" y="116"/>
                    <a:pt x="365" y="102"/>
                  </a:cubicBezTo>
                  <a:lnTo>
                    <a:pt x="413" y="72"/>
                  </a:lnTo>
                  <a:cubicBezTo>
                    <a:pt x="429" y="58"/>
                    <a:pt x="445" y="45"/>
                    <a:pt x="461" y="31"/>
                  </a:cubicBezTo>
                  <a:lnTo>
                    <a:pt x="514" y="10"/>
                  </a:lnTo>
                  <a:cubicBezTo>
                    <a:pt x="534" y="7"/>
                    <a:pt x="554" y="3"/>
                    <a:pt x="574" y="0"/>
                  </a:cubicBezTo>
                  <a:lnTo>
                    <a:pt x="628" y="0"/>
                  </a:lnTo>
                  <a:lnTo>
                    <a:pt x="694" y="0"/>
                  </a:lnTo>
                  <a:cubicBezTo>
                    <a:pt x="716" y="3"/>
                    <a:pt x="738" y="7"/>
                    <a:pt x="760" y="10"/>
                  </a:cubicBezTo>
                  <a:lnTo>
                    <a:pt x="825" y="31"/>
                  </a:lnTo>
                  <a:lnTo>
                    <a:pt x="891" y="61"/>
                  </a:lnTo>
                  <a:cubicBezTo>
                    <a:pt x="915" y="71"/>
                    <a:pt x="939" y="82"/>
                    <a:pt x="963" y="92"/>
                  </a:cubicBezTo>
                  <a:cubicBezTo>
                    <a:pt x="989" y="106"/>
                    <a:pt x="1015" y="119"/>
                    <a:pt x="1041" y="133"/>
                  </a:cubicBezTo>
                  <a:lnTo>
                    <a:pt x="1118" y="174"/>
                  </a:lnTo>
                  <a:lnTo>
                    <a:pt x="1196" y="225"/>
                  </a:lnTo>
                  <a:lnTo>
                    <a:pt x="1268" y="276"/>
                  </a:lnTo>
                  <a:cubicBezTo>
                    <a:pt x="1294" y="290"/>
                    <a:pt x="1320" y="303"/>
                    <a:pt x="1346" y="317"/>
                  </a:cubicBezTo>
                  <a:lnTo>
                    <a:pt x="1513" y="440"/>
                  </a:lnTo>
                  <a:lnTo>
                    <a:pt x="1681" y="553"/>
                  </a:lnTo>
                  <a:lnTo>
                    <a:pt x="1848" y="665"/>
                  </a:lnTo>
                  <a:lnTo>
                    <a:pt x="2022" y="778"/>
                  </a:lnTo>
                  <a:cubicBezTo>
                    <a:pt x="2050" y="798"/>
                    <a:pt x="2077" y="819"/>
                    <a:pt x="2105" y="839"/>
                  </a:cubicBezTo>
                  <a:cubicBezTo>
                    <a:pt x="2133" y="853"/>
                    <a:pt x="2161" y="866"/>
                    <a:pt x="2189" y="880"/>
                  </a:cubicBezTo>
                  <a:cubicBezTo>
                    <a:pt x="2217" y="894"/>
                    <a:pt x="2245" y="907"/>
                    <a:pt x="2273" y="921"/>
                  </a:cubicBezTo>
                  <a:lnTo>
                    <a:pt x="2356" y="972"/>
                  </a:lnTo>
                  <a:lnTo>
                    <a:pt x="2440" y="993"/>
                  </a:lnTo>
                  <a:cubicBezTo>
                    <a:pt x="2468" y="1003"/>
                    <a:pt x="2496" y="1014"/>
                    <a:pt x="2524" y="1024"/>
                  </a:cubicBezTo>
                  <a:lnTo>
                    <a:pt x="2608" y="1054"/>
                  </a:lnTo>
                  <a:cubicBezTo>
                    <a:pt x="2638" y="1057"/>
                    <a:pt x="2667" y="1061"/>
                    <a:pt x="2697" y="1064"/>
                  </a:cubicBezTo>
                  <a:cubicBezTo>
                    <a:pt x="2725" y="1068"/>
                    <a:pt x="2753" y="1071"/>
                    <a:pt x="2781" y="1075"/>
                  </a:cubicBezTo>
                  <a:lnTo>
                    <a:pt x="2853" y="1075"/>
                  </a:lnTo>
                  <a:cubicBezTo>
                    <a:pt x="2881" y="1262"/>
                    <a:pt x="2909" y="1143"/>
                    <a:pt x="2937" y="1330"/>
                  </a:cubicBezTo>
                  <a:cubicBezTo>
                    <a:pt x="2963" y="1118"/>
                    <a:pt x="2988" y="1287"/>
                    <a:pt x="3014" y="1075"/>
                  </a:cubicBezTo>
                  <a:cubicBezTo>
                    <a:pt x="3042" y="1071"/>
                    <a:pt x="3070" y="1068"/>
                    <a:pt x="3098" y="1064"/>
                  </a:cubicBezTo>
                  <a:lnTo>
                    <a:pt x="3182" y="1064"/>
                  </a:lnTo>
                  <a:lnTo>
                    <a:pt x="3343" y="1024"/>
                  </a:lnTo>
                  <a:lnTo>
                    <a:pt x="3505" y="1003"/>
                  </a:lnTo>
                  <a:lnTo>
                    <a:pt x="3672" y="972"/>
                  </a:lnTo>
                  <a:lnTo>
                    <a:pt x="3834" y="921"/>
                  </a:lnTo>
                  <a:lnTo>
                    <a:pt x="4007" y="880"/>
                  </a:lnTo>
                  <a:lnTo>
                    <a:pt x="4175" y="850"/>
                  </a:lnTo>
                  <a:lnTo>
                    <a:pt x="4348" y="809"/>
                  </a:lnTo>
                  <a:lnTo>
                    <a:pt x="4528" y="788"/>
                  </a:lnTo>
                  <a:cubicBezTo>
                    <a:pt x="4562" y="785"/>
                    <a:pt x="4595" y="781"/>
                    <a:pt x="4629" y="778"/>
                  </a:cubicBezTo>
                  <a:cubicBezTo>
                    <a:pt x="4659" y="775"/>
                    <a:pt x="4689" y="771"/>
                    <a:pt x="4719" y="768"/>
                  </a:cubicBezTo>
                  <a:lnTo>
                    <a:pt x="4809" y="768"/>
                  </a:lnTo>
                  <a:lnTo>
                    <a:pt x="4904" y="768"/>
                  </a:lnTo>
                  <a:lnTo>
                    <a:pt x="5006" y="778"/>
                  </a:lnTo>
                  <a:lnTo>
                    <a:pt x="5102" y="778"/>
                  </a:lnTo>
                  <a:cubicBezTo>
                    <a:pt x="5138" y="781"/>
                    <a:pt x="5173" y="785"/>
                    <a:pt x="5209" y="788"/>
                  </a:cubicBezTo>
                  <a:lnTo>
                    <a:pt x="5311" y="809"/>
                  </a:lnTo>
                  <a:lnTo>
                    <a:pt x="5419" y="839"/>
                  </a:lnTo>
                  <a:lnTo>
                    <a:pt x="5520" y="860"/>
                  </a:lnTo>
                  <a:lnTo>
                    <a:pt x="5634" y="901"/>
                  </a:lnTo>
                  <a:lnTo>
                    <a:pt x="5748" y="931"/>
                  </a:lnTo>
                  <a:lnTo>
                    <a:pt x="5861" y="972"/>
                  </a:lnTo>
                  <a:lnTo>
                    <a:pt x="5999" y="1003"/>
                  </a:lnTo>
                  <a:lnTo>
                    <a:pt x="6124" y="1044"/>
                  </a:lnTo>
                  <a:lnTo>
                    <a:pt x="6256" y="1085"/>
                  </a:lnTo>
                  <a:lnTo>
                    <a:pt x="6394" y="1126"/>
                  </a:lnTo>
                  <a:lnTo>
                    <a:pt x="6531" y="1167"/>
                  </a:lnTo>
                  <a:lnTo>
                    <a:pt x="6681" y="1218"/>
                  </a:lnTo>
                  <a:lnTo>
                    <a:pt x="6824" y="1269"/>
                  </a:lnTo>
                  <a:lnTo>
                    <a:pt x="7117" y="1372"/>
                  </a:lnTo>
                  <a:lnTo>
                    <a:pt x="7410" y="1494"/>
                  </a:lnTo>
                  <a:lnTo>
                    <a:pt x="7703" y="1627"/>
                  </a:lnTo>
                  <a:lnTo>
                    <a:pt x="7853" y="1699"/>
                  </a:lnTo>
                  <a:lnTo>
                    <a:pt x="7996" y="1771"/>
                  </a:lnTo>
                  <a:lnTo>
                    <a:pt x="8140" y="1842"/>
                  </a:lnTo>
                  <a:lnTo>
                    <a:pt x="8278" y="1914"/>
                  </a:lnTo>
                  <a:cubicBezTo>
                    <a:pt x="8322" y="1941"/>
                    <a:pt x="8365" y="1969"/>
                    <a:pt x="8409" y="1996"/>
                  </a:cubicBezTo>
                  <a:lnTo>
                    <a:pt x="8547" y="2078"/>
                  </a:lnTo>
                  <a:cubicBezTo>
                    <a:pt x="8589" y="2105"/>
                    <a:pt x="8630" y="2133"/>
                    <a:pt x="8672" y="2160"/>
                  </a:cubicBezTo>
                  <a:lnTo>
                    <a:pt x="8798" y="2252"/>
                  </a:lnTo>
                  <a:lnTo>
                    <a:pt x="8911" y="2344"/>
                  </a:lnTo>
                  <a:lnTo>
                    <a:pt x="9025" y="2436"/>
                  </a:lnTo>
                  <a:lnTo>
                    <a:pt x="9133" y="2538"/>
                  </a:lnTo>
                  <a:cubicBezTo>
                    <a:pt x="9149" y="2552"/>
                    <a:pt x="9165" y="2565"/>
                    <a:pt x="9181" y="2579"/>
                  </a:cubicBezTo>
                  <a:lnTo>
                    <a:pt x="9228" y="2641"/>
                  </a:lnTo>
                  <a:lnTo>
                    <a:pt x="9276" y="2692"/>
                  </a:lnTo>
                  <a:cubicBezTo>
                    <a:pt x="9290" y="2706"/>
                    <a:pt x="9304" y="2719"/>
                    <a:pt x="9318" y="2733"/>
                  </a:cubicBezTo>
                  <a:cubicBezTo>
                    <a:pt x="9332" y="2753"/>
                    <a:pt x="9346" y="2774"/>
                    <a:pt x="9360" y="2794"/>
                  </a:cubicBezTo>
                  <a:cubicBezTo>
                    <a:pt x="9374" y="2815"/>
                    <a:pt x="9388" y="2835"/>
                    <a:pt x="9402" y="2856"/>
                  </a:cubicBezTo>
                  <a:lnTo>
                    <a:pt x="9444" y="2907"/>
                  </a:lnTo>
                  <a:cubicBezTo>
                    <a:pt x="9456" y="2927"/>
                    <a:pt x="9468" y="2948"/>
                    <a:pt x="9480" y="2968"/>
                  </a:cubicBezTo>
                  <a:cubicBezTo>
                    <a:pt x="9492" y="2989"/>
                    <a:pt x="9504" y="3009"/>
                    <a:pt x="9516" y="3030"/>
                  </a:cubicBezTo>
                  <a:cubicBezTo>
                    <a:pt x="9528" y="3047"/>
                    <a:pt x="9539" y="3064"/>
                    <a:pt x="9551" y="3081"/>
                  </a:cubicBezTo>
                  <a:lnTo>
                    <a:pt x="9611" y="3204"/>
                  </a:lnTo>
                  <a:cubicBezTo>
                    <a:pt x="9629" y="3248"/>
                    <a:pt x="9647" y="3293"/>
                    <a:pt x="9665" y="3337"/>
                  </a:cubicBezTo>
                  <a:cubicBezTo>
                    <a:pt x="9683" y="3385"/>
                    <a:pt x="9701" y="3432"/>
                    <a:pt x="9719" y="3480"/>
                  </a:cubicBezTo>
                  <a:cubicBezTo>
                    <a:pt x="9735" y="3531"/>
                    <a:pt x="9751" y="3583"/>
                    <a:pt x="9767" y="3634"/>
                  </a:cubicBezTo>
                  <a:lnTo>
                    <a:pt x="9809" y="3787"/>
                  </a:lnTo>
                  <a:cubicBezTo>
                    <a:pt x="9823" y="3838"/>
                    <a:pt x="9836" y="3890"/>
                    <a:pt x="9850" y="3941"/>
                  </a:cubicBezTo>
                  <a:cubicBezTo>
                    <a:pt x="9858" y="4002"/>
                    <a:pt x="9866" y="4064"/>
                    <a:pt x="9874" y="4125"/>
                  </a:cubicBezTo>
                  <a:cubicBezTo>
                    <a:pt x="9884" y="4180"/>
                    <a:pt x="9894" y="4234"/>
                    <a:pt x="9904" y="4289"/>
                  </a:cubicBezTo>
                  <a:cubicBezTo>
                    <a:pt x="9914" y="4354"/>
                    <a:pt x="9924" y="4418"/>
                    <a:pt x="9934" y="4483"/>
                  </a:cubicBezTo>
                  <a:cubicBezTo>
                    <a:pt x="9940" y="4544"/>
                    <a:pt x="9946" y="4606"/>
                    <a:pt x="9952" y="4667"/>
                  </a:cubicBezTo>
                  <a:cubicBezTo>
                    <a:pt x="9958" y="4729"/>
                    <a:pt x="9964" y="4790"/>
                    <a:pt x="9970" y="4852"/>
                  </a:cubicBezTo>
                  <a:cubicBezTo>
                    <a:pt x="9974" y="4917"/>
                    <a:pt x="9978" y="4981"/>
                    <a:pt x="9982" y="5046"/>
                  </a:cubicBezTo>
                  <a:lnTo>
                    <a:pt x="9994" y="5241"/>
                  </a:lnTo>
                  <a:lnTo>
                    <a:pt x="9994" y="5425"/>
                  </a:lnTo>
                  <a:lnTo>
                    <a:pt x="10000" y="5629"/>
                  </a:lnTo>
                  <a:lnTo>
                    <a:pt x="9994" y="5824"/>
                  </a:lnTo>
                  <a:lnTo>
                    <a:pt x="9994" y="6018"/>
                  </a:lnTo>
                  <a:lnTo>
                    <a:pt x="9988" y="6213"/>
                  </a:lnTo>
                  <a:cubicBezTo>
                    <a:pt x="9984" y="6278"/>
                    <a:pt x="9980" y="6342"/>
                    <a:pt x="9976" y="6407"/>
                  </a:cubicBezTo>
                  <a:lnTo>
                    <a:pt x="9958" y="6602"/>
                  </a:lnTo>
                  <a:lnTo>
                    <a:pt x="9946" y="6776"/>
                  </a:lnTo>
                  <a:cubicBezTo>
                    <a:pt x="9940" y="6837"/>
                    <a:pt x="9934" y="6899"/>
                    <a:pt x="9928" y="6960"/>
                  </a:cubicBezTo>
                  <a:lnTo>
                    <a:pt x="9904" y="7134"/>
                  </a:lnTo>
                  <a:cubicBezTo>
                    <a:pt x="9894" y="7195"/>
                    <a:pt x="9884" y="7257"/>
                    <a:pt x="9874" y="7318"/>
                  </a:cubicBezTo>
                  <a:cubicBezTo>
                    <a:pt x="9868" y="7373"/>
                    <a:pt x="9862" y="7427"/>
                    <a:pt x="9856" y="7482"/>
                  </a:cubicBezTo>
                  <a:cubicBezTo>
                    <a:pt x="9846" y="7537"/>
                    <a:pt x="9837" y="7591"/>
                    <a:pt x="9827" y="7646"/>
                  </a:cubicBezTo>
                  <a:lnTo>
                    <a:pt x="9791" y="7799"/>
                  </a:lnTo>
                  <a:lnTo>
                    <a:pt x="9761" y="7943"/>
                  </a:lnTo>
                  <a:cubicBezTo>
                    <a:pt x="9749" y="7991"/>
                    <a:pt x="9737" y="8038"/>
                    <a:pt x="9725" y="8086"/>
                  </a:cubicBezTo>
                  <a:cubicBezTo>
                    <a:pt x="9713" y="8130"/>
                    <a:pt x="9701" y="8175"/>
                    <a:pt x="9689" y="8219"/>
                  </a:cubicBezTo>
                  <a:cubicBezTo>
                    <a:pt x="9677" y="8257"/>
                    <a:pt x="9665" y="8294"/>
                    <a:pt x="9653" y="8332"/>
                  </a:cubicBezTo>
                  <a:cubicBezTo>
                    <a:pt x="9639" y="8369"/>
                    <a:pt x="9625" y="8407"/>
                    <a:pt x="9611" y="8444"/>
                  </a:cubicBezTo>
                  <a:cubicBezTo>
                    <a:pt x="9597" y="8475"/>
                    <a:pt x="9583" y="8505"/>
                    <a:pt x="9569" y="8536"/>
                  </a:cubicBezTo>
                  <a:cubicBezTo>
                    <a:pt x="9553" y="8567"/>
                    <a:pt x="9538" y="8597"/>
                    <a:pt x="9522" y="8628"/>
                  </a:cubicBezTo>
                  <a:lnTo>
                    <a:pt x="9474" y="8721"/>
                  </a:lnTo>
                  <a:cubicBezTo>
                    <a:pt x="9454" y="8745"/>
                    <a:pt x="9434" y="8768"/>
                    <a:pt x="9414" y="8792"/>
                  </a:cubicBezTo>
                  <a:cubicBezTo>
                    <a:pt x="9394" y="8819"/>
                    <a:pt x="9374" y="8847"/>
                    <a:pt x="9354" y="8874"/>
                  </a:cubicBezTo>
                  <a:cubicBezTo>
                    <a:pt x="9332" y="8895"/>
                    <a:pt x="9310" y="8915"/>
                    <a:pt x="9288" y="8936"/>
                  </a:cubicBezTo>
                  <a:cubicBezTo>
                    <a:pt x="9268" y="8956"/>
                    <a:pt x="9248" y="8977"/>
                    <a:pt x="9228" y="8997"/>
                  </a:cubicBezTo>
                  <a:lnTo>
                    <a:pt x="9157" y="9048"/>
                  </a:lnTo>
                  <a:cubicBezTo>
                    <a:pt x="9131" y="9069"/>
                    <a:pt x="9105" y="9089"/>
                    <a:pt x="9079" y="9110"/>
                  </a:cubicBezTo>
                  <a:lnTo>
                    <a:pt x="9007" y="9161"/>
                  </a:lnTo>
                  <a:lnTo>
                    <a:pt x="8929" y="9191"/>
                  </a:lnTo>
                  <a:lnTo>
                    <a:pt x="8846" y="9232"/>
                  </a:lnTo>
                  <a:cubicBezTo>
                    <a:pt x="8818" y="9242"/>
                    <a:pt x="8790" y="9253"/>
                    <a:pt x="8762" y="9263"/>
                  </a:cubicBezTo>
                  <a:cubicBezTo>
                    <a:pt x="8734" y="9277"/>
                    <a:pt x="8706" y="9290"/>
                    <a:pt x="8678" y="9304"/>
                  </a:cubicBezTo>
                  <a:cubicBezTo>
                    <a:pt x="8648" y="9314"/>
                    <a:pt x="8619" y="9325"/>
                    <a:pt x="8589" y="9335"/>
                  </a:cubicBezTo>
                  <a:lnTo>
                    <a:pt x="8493" y="9365"/>
                  </a:lnTo>
                  <a:lnTo>
                    <a:pt x="8313" y="9406"/>
                  </a:lnTo>
                  <a:lnTo>
                    <a:pt x="8122" y="9447"/>
                  </a:lnTo>
                  <a:lnTo>
                    <a:pt x="7931" y="9478"/>
                  </a:lnTo>
                  <a:lnTo>
                    <a:pt x="7733" y="9519"/>
                  </a:lnTo>
                  <a:lnTo>
                    <a:pt x="7530" y="9539"/>
                  </a:lnTo>
                  <a:lnTo>
                    <a:pt x="7339" y="9580"/>
                  </a:lnTo>
                  <a:lnTo>
                    <a:pt x="7141" y="9611"/>
                  </a:lnTo>
                  <a:lnTo>
                    <a:pt x="6950" y="9662"/>
                  </a:lnTo>
                  <a:lnTo>
                    <a:pt x="6854" y="9683"/>
                  </a:lnTo>
                  <a:lnTo>
                    <a:pt x="6758" y="9713"/>
                  </a:lnTo>
                  <a:lnTo>
                    <a:pt x="6651" y="9724"/>
                  </a:lnTo>
                  <a:lnTo>
                    <a:pt x="6549" y="9744"/>
                  </a:lnTo>
                  <a:lnTo>
                    <a:pt x="6441" y="9765"/>
                  </a:lnTo>
                  <a:lnTo>
                    <a:pt x="6334" y="9785"/>
                  </a:lnTo>
                  <a:lnTo>
                    <a:pt x="6226" y="9806"/>
                  </a:lnTo>
                  <a:lnTo>
                    <a:pt x="6112" y="9816"/>
                  </a:lnTo>
                  <a:lnTo>
                    <a:pt x="5885" y="9857"/>
                  </a:lnTo>
                  <a:lnTo>
                    <a:pt x="5652" y="9887"/>
                  </a:lnTo>
                  <a:lnTo>
                    <a:pt x="5425" y="9918"/>
                  </a:lnTo>
                  <a:lnTo>
                    <a:pt x="5185" y="9928"/>
                  </a:lnTo>
                  <a:lnTo>
                    <a:pt x="4958" y="9949"/>
                  </a:lnTo>
                  <a:lnTo>
                    <a:pt x="4731" y="9959"/>
                  </a:lnTo>
                  <a:lnTo>
                    <a:pt x="4623" y="9969"/>
                  </a:lnTo>
                  <a:lnTo>
                    <a:pt x="4510" y="9969"/>
                  </a:lnTo>
                  <a:lnTo>
                    <a:pt x="4402" y="9990"/>
                  </a:lnTo>
                  <a:lnTo>
                    <a:pt x="4294" y="9990"/>
                  </a:lnTo>
                  <a:lnTo>
                    <a:pt x="4193" y="9990"/>
                  </a:lnTo>
                  <a:lnTo>
                    <a:pt x="4091" y="10000"/>
                  </a:lnTo>
                  <a:lnTo>
                    <a:pt x="3995" y="10000"/>
                  </a:lnTo>
                  <a:lnTo>
                    <a:pt x="3894" y="10000"/>
                  </a:lnTo>
                  <a:lnTo>
                    <a:pt x="3804" y="10000"/>
                  </a:lnTo>
                  <a:lnTo>
                    <a:pt x="3714" y="10000"/>
                  </a:lnTo>
                  <a:lnTo>
                    <a:pt x="3630" y="10000"/>
                  </a:lnTo>
                  <a:lnTo>
                    <a:pt x="3547" y="10000"/>
                  </a:lnTo>
                  <a:cubicBezTo>
                    <a:pt x="3521" y="9997"/>
                    <a:pt x="3495" y="9993"/>
                    <a:pt x="3469" y="9990"/>
                  </a:cubicBezTo>
                  <a:lnTo>
                    <a:pt x="3391" y="9990"/>
                  </a:lnTo>
                  <a:lnTo>
                    <a:pt x="3325" y="9990"/>
                  </a:lnTo>
                  <a:lnTo>
                    <a:pt x="3254" y="9969"/>
                  </a:lnTo>
                  <a:lnTo>
                    <a:pt x="3182" y="9969"/>
                  </a:lnTo>
                  <a:lnTo>
                    <a:pt x="3122" y="9969"/>
                  </a:lnTo>
                  <a:cubicBezTo>
                    <a:pt x="3100" y="9966"/>
                    <a:pt x="3078" y="9962"/>
                    <a:pt x="3056" y="9959"/>
                  </a:cubicBezTo>
                  <a:cubicBezTo>
                    <a:pt x="3038" y="9956"/>
                    <a:pt x="3020" y="9952"/>
                    <a:pt x="3002" y="9949"/>
                  </a:cubicBezTo>
                  <a:lnTo>
                    <a:pt x="2949" y="9949"/>
                  </a:lnTo>
                  <a:cubicBezTo>
                    <a:pt x="2929" y="9946"/>
                    <a:pt x="2909" y="9942"/>
                    <a:pt x="2889" y="9939"/>
                  </a:cubicBezTo>
                  <a:cubicBezTo>
                    <a:pt x="2871" y="9935"/>
                    <a:pt x="2853" y="9932"/>
                    <a:pt x="2835" y="9928"/>
                  </a:cubicBezTo>
                  <a:cubicBezTo>
                    <a:pt x="2817" y="9925"/>
                    <a:pt x="2799" y="9921"/>
                    <a:pt x="2781" y="9918"/>
                  </a:cubicBezTo>
                  <a:lnTo>
                    <a:pt x="2679" y="9887"/>
                  </a:lnTo>
                  <a:lnTo>
                    <a:pt x="2584" y="9867"/>
                  </a:lnTo>
                  <a:cubicBezTo>
                    <a:pt x="2554" y="9853"/>
                    <a:pt x="2524" y="9840"/>
                    <a:pt x="2494" y="9826"/>
                  </a:cubicBezTo>
                  <a:cubicBezTo>
                    <a:pt x="2462" y="9819"/>
                    <a:pt x="2430" y="9813"/>
                    <a:pt x="2398" y="9806"/>
                  </a:cubicBezTo>
                  <a:lnTo>
                    <a:pt x="2225" y="9724"/>
                  </a:lnTo>
                  <a:cubicBezTo>
                    <a:pt x="2195" y="9710"/>
                    <a:pt x="2165" y="9697"/>
                    <a:pt x="2135" y="9683"/>
                  </a:cubicBezTo>
                  <a:cubicBezTo>
                    <a:pt x="2105" y="9669"/>
                    <a:pt x="2075" y="9656"/>
                    <a:pt x="2045" y="9642"/>
                  </a:cubicBezTo>
                  <a:lnTo>
                    <a:pt x="1950" y="9591"/>
                  </a:lnTo>
                  <a:lnTo>
                    <a:pt x="1842" y="9539"/>
                  </a:lnTo>
                  <a:lnTo>
                    <a:pt x="1740" y="9498"/>
                  </a:lnTo>
                  <a:lnTo>
                    <a:pt x="1633" y="9447"/>
                  </a:lnTo>
                  <a:lnTo>
                    <a:pt x="1519" y="9396"/>
                  </a:lnTo>
                  <a:lnTo>
                    <a:pt x="1411" y="9355"/>
                  </a:lnTo>
                  <a:cubicBezTo>
                    <a:pt x="1371" y="9335"/>
                    <a:pt x="1332" y="9314"/>
                    <a:pt x="1292" y="9294"/>
                  </a:cubicBezTo>
                  <a:lnTo>
                    <a:pt x="1178" y="9243"/>
                  </a:lnTo>
                  <a:lnTo>
                    <a:pt x="1071" y="9181"/>
                  </a:lnTo>
                  <a:lnTo>
                    <a:pt x="957" y="9120"/>
                  </a:lnTo>
                  <a:lnTo>
                    <a:pt x="849" y="9069"/>
                  </a:lnTo>
                  <a:lnTo>
                    <a:pt x="748" y="8976"/>
                  </a:lnTo>
                  <a:cubicBezTo>
                    <a:pt x="716" y="8952"/>
                    <a:pt x="684" y="8929"/>
                    <a:pt x="652" y="8905"/>
                  </a:cubicBezTo>
                  <a:lnTo>
                    <a:pt x="550" y="8813"/>
                  </a:lnTo>
                  <a:lnTo>
                    <a:pt x="508" y="8762"/>
                  </a:lnTo>
                  <a:lnTo>
                    <a:pt x="467" y="8721"/>
                  </a:lnTo>
                  <a:cubicBezTo>
                    <a:pt x="453" y="8700"/>
                    <a:pt x="439" y="8680"/>
                    <a:pt x="425" y="8659"/>
                  </a:cubicBezTo>
                  <a:lnTo>
                    <a:pt x="383" y="8608"/>
                  </a:lnTo>
                  <a:cubicBezTo>
                    <a:pt x="371" y="8588"/>
                    <a:pt x="359" y="8567"/>
                    <a:pt x="347" y="8547"/>
                  </a:cubicBezTo>
                  <a:lnTo>
                    <a:pt x="317" y="8475"/>
                  </a:lnTo>
                  <a:cubicBezTo>
                    <a:pt x="305" y="8455"/>
                    <a:pt x="293" y="8434"/>
                    <a:pt x="281" y="8414"/>
                  </a:cubicBezTo>
                  <a:lnTo>
                    <a:pt x="251" y="8342"/>
                  </a:lnTo>
                  <a:lnTo>
                    <a:pt x="221" y="8270"/>
                  </a:lnTo>
                  <a:cubicBezTo>
                    <a:pt x="215" y="8246"/>
                    <a:pt x="209" y="8223"/>
                    <a:pt x="203" y="8199"/>
                  </a:cubicBezTo>
                  <a:cubicBezTo>
                    <a:pt x="193" y="8172"/>
                    <a:pt x="183" y="8144"/>
                    <a:pt x="173" y="8117"/>
                  </a:cubicBezTo>
                  <a:cubicBezTo>
                    <a:pt x="167" y="8093"/>
                    <a:pt x="162" y="8069"/>
                    <a:pt x="156" y="8045"/>
                  </a:cubicBezTo>
                  <a:cubicBezTo>
                    <a:pt x="148" y="8018"/>
                    <a:pt x="140" y="7990"/>
                    <a:pt x="132" y="7963"/>
                  </a:cubicBezTo>
                  <a:cubicBezTo>
                    <a:pt x="128" y="7936"/>
                    <a:pt x="124" y="7908"/>
                    <a:pt x="120" y="7881"/>
                  </a:cubicBezTo>
                  <a:cubicBezTo>
                    <a:pt x="108" y="7820"/>
                    <a:pt x="96" y="7758"/>
                    <a:pt x="84" y="7697"/>
                  </a:cubicBezTo>
                  <a:lnTo>
                    <a:pt x="54" y="7523"/>
                  </a:lnTo>
                  <a:cubicBezTo>
                    <a:pt x="50" y="7458"/>
                    <a:pt x="46" y="7394"/>
                    <a:pt x="42" y="7329"/>
                  </a:cubicBezTo>
                  <a:cubicBezTo>
                    <a:pt x="38" y="7261"/>
                    <a:pt x="34" y="7192"/>
                    <a:pt x="30" y="7124"/>
                  </a:cubicBezTo>
                  <a:cubicBezTo>
                    <a:pt x="24" y="7052"/>
                    <a:pt x="18" y="6981"/>
                    <a:pt x="12" y="6909"/>
                  </a:cubicBezTo>
                  <a:cubicBezTo>
                    <a:pt x="10" y="6837"/>
                    <a:pt x="8" y="6766"/>
                    <a:pt x="6" y="6694"/>
                  </a:cubicBezTo>
                  <a:lnTo>
                    <a:pt x="6" y="6479"/>
                  </a:lnTo>
                  <a:lnTo>
                    <a:pt x="0" y="6254"/>
                  </a:lnTo>
                  <a:lnTo>
                    <a:pt x="0" y="6018"/>
                  </a:lnTo>
                  <a:cubicBezTo>
                    <a:pt x="2" y="5936"/>
                    <a:pt x="4" y="5855"/>
                    <a:pt x="6" y="5773"/>
                  </a:cubicBezTo>
                  <a:lnTo>
                    <a:pt x="6" y="5527"/>
                  </a:lnTo>
                  <a:cubicBezTo>
                    <a:pt x="8" y="5442"/>
                    <a:pt x="10" y="5356"/>
                    <a:pt x="12" y="5271"/>
                  </a:cubicBezTo>
                  <a:lnTo>
                    <a:pt x="12" y="5026"/>
                  </a:lnTo>
                  <a:lnTo>
                    <a:pt x="12" y="4893"/>
                  </a:lnTo>
                  <a:lnTo>
                    <a:pt x="12" y="4749"/>
                  </a:lnTo>
                  <a:lnTo>
                    <a:pt x="12" y="4606"/>
                  </a:lnTo>
                  <a:lnTo>
                    <a:pt x="12" y="4452"/>
                  </a:lnTo>
                  <a:lnTo>
                    <a:pt x="6" y="4278"/>
                  </a:lnTo>
                  <a:lnTo>
                    <a:pt x="6" y="4115"/>
                  </a:lnTo>
                  <a:lnTo>
                    <a:pt x="6" y="3941"/>
                  </a:lnTo>
                  <a:lnTo>
                    <a:pt x="0" y="3767"/>
                  </a:lnTo>
                  <a:lnTo>
                    <a:pt x="0" y="3582"/>
                  </a:lnTo>
                  <a:lnTo>
                    <a:pt x="0" y="3408"/>
                  </a:lnTo>
                  <a:lnTo>
                    <a:pt x="0" y="3040"/>
                  </a:lnTo>
                  <a:lnTo>
                    <a:pt x="0" y="2661"/>
                  </a:lnTo>
                  <a:lnTo>
                    <a:pt x="0" y="2293"/>
                  </a:lnTo>
                  <a:lnTo>
                    <a:pt x="6" y="2119"/>
                  </a:lnTo>
                  <a:cubicBezTo>
                    <a:pt x="8" y="2057"/>
                    <a:pt x="10" y="1996"/>
                    <a:pt x="12" y="1934"/>
                  </a:cubicBezTo>
                  <a:cubicBezTo>
                    <a:pt x="16" y="1880"/>
                    <a:pt x="20" y="1825"/>
                    <a:pt x="24" y="1771"/>
                  </a:cubicBezTo>
                  <a:lnTo>
                    <a:pt x="30" y="1597"/>
                  </a:lnTo>
                  <a:cubicBezTo>
                    <a:pt x="34" y="1542"/>
                    <a:pt x="38" y="1488"/>
                    <a:pt x="42" y="1433"/>
                  </a:cubicBezTo>
                  <a:cubicBezTo>
                    <a:pt x="44" y="1382"/>
                    <a:pt x="46" y="1330"/>
                    <a:pt x="48" y="1279"/>
                  </a:cubicBezTo>
                  <a:lnTo>
                    <a:pt x="72" y="1126"/>
                  </a:lnTo>
                  <a:cubicBezTo>
                    <a:pt x="76" y="1078"/>
                    <a:pt x="80" y="1031"/>
                    <a:pt x="84" y="983"/>
                  </a:cubicBezTo>
                  <a:lnTo>
                    <a:pt x="108" y="839"/>
                  </a:lnTo>
                  <a:lnTo>
                    <a:pt x="126" y="716"/>
                  </a:lnTo>
                  <a:cubicBezTo>
                    <a:pt x="136" y="675"/>
                    <a:pt x="146" y="635"/>
                    <a:pt x="156" y="594"/>
                  </a:cubicBezTo>
                  <a:cubicBezTo>
                    <a:pt x="162" y="560"/>
                    <a:pt x="167" y="525"/>
                    <a:pt x="173" y="491"/>
                  </a:cubicBezTo>
                  <a:cubicBezTo>
                    <a:pt x="185" y="454"/>
                    <a:pt x="197" y="416"/>
                    <a:pt x="209" y="379"/>
                  </a:cubicBezTo>
                  <a:cubicBezTo>
                    <a:pt x="213" y="369"/>
                    <a:pt x="217" y="358"/>
                    <a:pt x="221" y="348"/>
                  </a:cubicBezTo>
                  <a:lnTo>
                    <a:pt x="245" y="297"/>
                  </a:lnTo>
                  <a:cubicBezTo>
                    <a:pt x="249" y="287"/>
                    <a:pt x="253" y="276"/>
                    <a:pt x="257" y="266"/>
                  </a:cubicBezTo>
                  <a:cubicBezTo>
                    <a:pt x="265" y="252"/>
                    <a:pt x="273" y="239"/>
                    <a:pt x="281" y="225"/>
                  </a:cubicBezTo>
                  <a:cubicBezTo>
                    <a:pt x="287" y="215"/>
                    <a:pt x="293" y="204"/>
                    <a:pt x="299" y="194"/>
                  </a:cubicBezTo>
                  <a:lnTo>
                    <a:pt x="323" y="164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281" name="Rectangle 198"/>
            <p:cNvSpPr>
              <a:spLocks noChangeArrowheads="1"/>
            </p:cNvSpPr>
            <p:nvPr/>
          </p:nvSpPr>
          <p:spPr bwMode="auto">
            <a:xfrm>
              <a:off x="7622154" y="2851909"/>
              <a:ext cx="4127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dirty="0">
                  <a:solidFill>
                    <a:srgbClr val="000000"/>
                  </a:solidFill>
                </a:rPr>
                <a:t> </a:t>
              </a:r>
              <a:endParaRPr lang="en-US" dirty="0"/>
            </a:p>
          </p:txBody>
        </p:sp>
        <p:sp>
          <p:nvSpPr>
            <p:cNvPr id="182282" name="Line 334"/>
            <p:cNvSpPr>
              <a:spLocks noChangeShapeType="1"/>
            </p:cNvSpPr>
            <p:nvPr/>
          </p:nvSpPr>
          <p:spPr bwMode="auto">
            <a:xfrm>
              <a:off x="6445410" y="2699091"/>
              <a:ext cx="837020" cy="18139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2283" name="Group 332"/>
            <p:cNvGrpSpPr>
              <a:grpSpLocks/>
            </p:cNvGrpSpPr>
            <p:nvPr/>
          </p:nvGrpSpPr>
          <p:grpSpPr bwMode="auto">
            <a:xfrm>
              <a:off x="6770832" y="2635170"/>
              <a:ext cx="764491" cy="376020"/>
              <a:chOff x="2356" y="1300"/>
              <a:chExt cx="555" cy="194"/>
            </a:xfrm>
          </p:grpSpPr>
          <p:sp>
            <p:nvSpPr>
              <p:cNvPr id="182380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82381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82382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82383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82386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2387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20" name="Line 33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21" name="Line 33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grpSp>
          <p:nvGrpSpPr>
            <p:cNvPr id="182284" name="Group 906"/>
            <p:cNvGrpSpPr>
              <a:grpSpLocks/>
            </p:cNvGrpSpPr>
            <p:nvPr/>
          </p:nvGrpSpPr>
          <p:grpSpPr bwMode="auto">
            <a:xfrm>
              <a:off x="7113844" y="2225617"/>
              <a:ext cx="297216" cy="540453"/>
              <a:chOff x="4140" y="429"/>
              <a:chExt cx="1425" cy="2396"/>
            </a:xfrm>
          </p:grpSpPr>
          <p:sp>
            <p:nvSpPr>
              <p:cNvPr id="182348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6" name="Rectangle 908"/>
              <p:cNvSpPr>
                <a:spLocks noChangeArrowheads="1"/>
              </p:cNvSpPr>
              <p:nvPr/>
            </p:nvSpPr>
            <p:spPr bwMode="auto">
              <a:xfrm>
                <a:off x="4209" y="427"/>
                <a:ext cx="1043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50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51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9" name="Rectangle 911"/>
              <p:cNvSpPr>
                <a:spLocks noChangeArrowheads="1"/>
              </p:cNvSpPr>
              <p:nvPr/>
            </p:nvSpPr>
            <p:spPr bwMode="auto">
              <a:xfrm>
                <a:off x="4216" y="687"/>
                <a:ext cx="586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53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55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2" cy="12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56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3" y="2580"/>
                  <a:ext cx="693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31" name="Rectangle 915"/>
              <p:cNvSpPr>
                <a:spLocks noChangeArrowheads="1"/>
              </p:cNvSpPr>
              <p:nvPr/>
            </p:nvSpPr>
            <p:spPr bwMode="auto">
              <a:xfrm>
                <a:off x="4224" y="1018"/>
                <a:ext cx="594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55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53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6" y="2564"/>
                  <a:ext cx="722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54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6" y="2578"/>
                  <a:ext cx="703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33" name="Rectangle 919"/>
              <p:cNvSpPr>
                <a:spLocks noChangeArrowheads="1"/>
              </p:cNvSpPr>
              <p:nvPr/>
            </p:nvSpPr>
            <p:spPr bwMode="auto">
              <a:xfrm>
                <a:off x="4216" y="1363"/>
                <a:ext cx="594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34" name="Rectangle 920"/>
              <p:cNvSpPr>
                <a:spLocks noChangeArrowheads="1"/>
              </p:cNvSpPr>
              <p:nvPr/>
            </p:nvSpPr>
            <p:spPr bwMode="auto">
              <a:xfrm>
                <a:off x="4224" y="1658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58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151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2" y="2571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52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1" y="2591"/>
                  <a:ext cx="692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82359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82360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49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11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50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6" y="2583"/>
                  <a:ext cx="68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38" name="Rectangle 928"/>
              <p:cNvSpPr>
                <a:spLocks noChangeArrowheads="1"/>
              </p:cNvSpPr>
              <p:nvPr/>
            </p:nvSpPr>
            <p:spPr bwMode="auto">
              <a:xfrm>
                <a:off x="5251" y="427"/>
                <a:ext cx="68" cy="2294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62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63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1" name="Oval 931"/>
              <p:cNvSpPr>
                <a:spLocks noChangeArrowheads="1"/>
              </p:cNvSpPr>
              <p:nvPr/>
            </p:nvSpPr>
            <p:spPr bwMode="auto">
              <a:xfrm>
                <a:off x="5518" y="2608"/>
                <a:ext cx="46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65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3" name="AutoShape 933"/>
              <p:cNvSpPr>
                <a:spLocks noChangeArrowheads="1"/>
              </p:cNvSpPr>
              <p:nvPr/>
            </p:nvSpPr>
            <p:spPr bwMode="auto">
              <a:xfrm>
                <a:off x="4140" y="2686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4" name="AutoShape 934"/>
              <p:cNvSpPr>
                <a:spLocks noChangeArrowheads="1"/>
              </p:cNvSpPr>
              <p:nvPr/>
            </p:nvSpPr>
            <p:spPr bwMode="auto">
              <a:xfrm>
                <a:off x="4209" y="2714"/>
                <a:ext cx="1065" cy="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5" name="Oval 935"/>
              <p:cNvSpPr>
                <a:spLocks noChangeArrowheads="1"/>
              </p:cNvSpPr>
              <p:nvPr/>
            </p:nvSpPr>
            <p:spPr bwMode="auto">
              <a:xfrm>
                <a:off x="4308" y="2383"/>
                <a:ext cx="160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6" name="Oval 936"/>
              <p:cNvSpPr>
                <a:spLocks noChangeArrowheads="1"/>
              </p:cNvSpPr>
              <p:nvPr/>
            </p:nvSpPr>
            <p:spPr bwMode="auto">
              <a:xfrm>
                <a:off x="4483" y="2383"/>
                <a:ext cx="160" cy="1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7" name="Oval 937"/>
              <p:cNvSpPr>
                <a:spLocks noChangeArrowheads="1"/>
              </p:cNvSpPr>
              <p:nvPr/>
            </p:nvSpPr>
            <p:spPr bwMode="auto">
              <a:xfrm>
                <a:off x="4665" y="2383"/>
                <a:ext cx="152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8" name="Rectangle 938"/>
              <p:cNvSpPr>
                <a:spLocks noChangeArrowheads="1"/>
              </p:cNvSpPr>
              <p:nvPr/>
            </p:nvSpPr>
            <p:spPr bwMode="auto">
              <a:xfrm>
                <a:off x="5061" y="1834"/>
                <a:ext cx="84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58" name="Line 20"/>
            <p:cNvSpPr>
              <a:spLocks noChangeShapeType="1"/>
            </p:cNvSpPr>
            <p:nvPr/>
          </p:nvSpPr>
          <p:spPr bwMode="auto">
            <a:xfrm flipH="1">
              <a:off x="4624872" y="2293390"/>
              <a:ext cx="55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59" name="Line 21"/>
            <p:cNvSpPr>
              <a:spLocks noChangeShapeType="1"/>
            </p:cNvSpPr>
            <p:nvPr/>
          </p:nvSpPr>
          <p:spPr bwMode="auto">
            <a:xfrm flipH="1">
              <a:off x="5012189" y="2341005"/>
              <a:ext cx="271439" cy="314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0" name="Line 22"/>
            <p:cNvSpPr>
              <a:spLocks noChangeShapeType="1"/>
            </p:cNvSpPr>
            <p:nvPr/>
          </p:nvSpPr>
          <p:spPr bwMode="auto">
            <a:xfrm>
              <a:off x="5431253" y="2369573"/>
              <a:ext cx="73019" cy="295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82288" name="Group 44"/>
            <p:cNvGrpSpPr>
              <a:grpSpLocks/>
            </p:cNvGrpSpPr>
            <p:nvPr/>
          </p:nvGrpSpPr>
          <p:grpSpPr bwMode="auto">
            <a:xfrm>
              <a:off x="4168820" y="2096244"/>
              <a:ext cx="568325" cy="481012"/>
              <a:chOff x="-44" y="1473"/>
              <a:chExt cx="981" cy="1105"/>
            </a:xfrm>
          </p:grpSpPr>
          <p:pic>
            <p:nvPicPr>
              <p:cNvPr id="18234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4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289" name="Group 44"/>
            <p:cNvGrpSpPr>
              <a:grpSpLocks/>
            </p:cNvGrpSpPr>
            <p:nvPr/>
          </p:nvGrpSpPr>
          <p:grpSpPr bwMode="auto">
            <a:xfrm>
              <a:off x="5103858" y="2585194"/>
              <a:ext cx="568325" cy="481012"/>
              <a:chOff x="-44" y="1473"/>
              <a:chExt cx="981" cy="1105"/>
            </a:xfrm>
          </p:grpSpPr>
          <p:pic>
            <p:nvPicPr>
              <p:cNvPr id="18234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4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63" name="Line 21"/>
            <p:cNvSpPr>
              <a:spLocks noChangeShapeType="1"/>
            </p:cNvSpPr>
            <p:nvPr/>
          </p:nvSpPr>
          <p:spPr bwMode="auto">
            <a:xfrm>
              <a:off x="5650309" y="2299739"/>
              <a:ext cx="377793" cy="304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4" name="Line 22"/>
            <p:cNvSpPr>
              <a:spLocks noChangeShapeType="1"/>
            </p:cNvSpPr>
            <p:nvPr/>
          </p:nvSpPr>
          <p:spPr bwMode="auto">
            <a:xfrm flipH="1">
              <a:off x="5882064" y="2794928"/>
              <a:ext cx="120640" cy="2936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5" name="Line 22"/>
            <p:cNvSpPr>
              <a:spLocks noChangeShapeType="1"/>
            </p:cNvSpPr>
            <p:nvPr/>
          </p:nvSpPr>
          <p:spPr bwMode="auto">
            <a:xfrm>
              <a:off x="6286841" y="2806038"/>
              <a:ext cx="73019" cy="295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6" name="Line 20"/>
            <p:cNvSpPr>
              <a:spLocks noChangeShapeType="1"/>
            </p:cNvSpPr>
            <p:nvPr/>
          </p:nvSpPr>
          <p:spPr bwMode="auto">
            <a:xfrm flipH="1">
              <a:off x="5482048" y="2253711"/>
              <a:ext cx="55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82294" name="Group 44"/>
            <p:cNvGrpSpPr>
              <a:grpSpLocks/>
            </p:cNvGrpSpPr>
            <p:nvPr/>
          </p:nvGrpSpPr>
          <p:grpSpPr bwMode="auto">
            <a:xfrm>
              <a:off x="5508670" y="2958256"/>
              <a:ext cx="568325" cy="481013"/>
              <a:chOff x="-44" y="1473"/>
              <a:chExt cx="981" cy="1105"/>
            </a:xfrm>
          </p:grpSpPr>
          <p:pic>
            <p:nvPicPr>
              <p:cNvPr id="18234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4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295" name="Group 44"/>
            <p:cNvGrpSpPr>
              <a:grpSpLocks/>
            </p:cNvGrpSpPr>
            <p:nvPr/>
          </p:nvGrpSpPr>
          <p:grpSpPr bwMode="auto">
            <a:xfrm>
              <a:off x="5965870" y="3026519"/>
              <a:ext cx="568325" cy="481012"/>
              <a:chOff x="-44" y="1473"/>
              <a:chExt cx="981" cy="1105"/>
            </a:xfrm>
          </p:grpSpPr>
          <p:pic>
            <p:nvPicPr>
              <p:cNvPr id="18234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4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69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635" y="2141024"/>
              <a:ext cx="677804" cy="301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170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7457" y="2556856"/>
              <a:ext cx="677805" cy="301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82298" name="Group 44"/>
            <p:cNvGrpSpPr>
              <a:grpSpLocks/>
            </p:cNvGrpSpPr>
            <p:nvPr/>
          </p:nvGrpSpPr>
          <p:grpSpPr bwMode="auto">
            <a:xfrm>
              <a:off x="4563080" y="2530005"/>
              <a:ext cx="568325" cy="481013"/>
              <a:chOff x="-44" y="1473"/>
              <a:chExt cx="981" cy="1105"/>
            </a:xfrm>
          </p:grpSpPr>
          <p:pic>
            <p:nvPicPr>
              <p:cNvPr id="18233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3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299" name="Group 906"/>
            <p:cNvGrpSpPr>
              <a:grpSpLocks/>
            </p:cNvGrpSpPr>
            <p:nvPr/>
          </p:nvGrpSpPr>
          <p:grpSpPr bwMode="auto">
            <a:xfrm>
              <a:off x="5953171" y="1976062"/>
              <a:ext cx="285924" cy="537882"/>
              <a:chOff x="4140" y="429"/>
              <a:chExt cx="1425" cy="2396"/>
            </a:xfrm>
          </p:grpSpPr>
          <p:sp>
            <p:nvSpPr>
              <p:cNvPr id="182306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4" name="Rectangle 908"/>
              <p:cNvSpPr>
                <a:spLocks noChangeArrowheads="1"/>
              </p:cNvSpPr>
              <p:nvPr/>
            </p:nvSpPr>
            <p:spPr bwMode="auto">
              <a:xfrm>
                <a:off x="4213" y="429"/>
                <a:ext cx="103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08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09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7" name="Rectangle 911"/>
              <p:cNvSpPr>
                <a:spLocks noChangeArrowheads="1"/>
              </p:cNvSpPr>
              <p:nvPr/>
            </p:nvSpPr>
            <p:spPr bwMode="auto">
              <a:xfrm>
                <a:off x="4213" y="690"/>
                <a:ext cx="593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11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03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6" y="2569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04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6" y="2582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79" name="Rectangle 915"/>
              <p:cNvSpPr>
                <a:spLocks noChangeArrowheads="1"/>
              </p:cNvSpPr>
              <p:nvPr/>
            </p:nvSpPr>
            <p:spPr bwMode="auto">
              <a:xfrm>
                <a:off x="4229" y="1022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13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01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9" y="2568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02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9" y="2583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81" name="Rectangle 919"/>
              <p:cNvSpPr>
                <a:spLocks noChangeArrowheads="1"/>
              </p:cNvSpPr>
              <p:nvPr/>
            </p:nvSpPr>
            <p:spPr bwMode="auto">
              <a:xfrm>
                <a:off x="4213" y="1362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" name="Rectangle 920"/>
              <p:cNvSpPr>
                <a:spLocks noChangeArrowheads="1"/>
              </p:cNvSpPr>
              <p:nvPr/>
            </p:nvSpPr>
            <p:spPr bwMode="auto">
              <a:xfrm>
                <a:off x="4229" y="1659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16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199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00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3" y="2591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82317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82318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97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9" y="2567"/>
                  <a:ext cx="710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98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9" y="2582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86" name="Rectangle 928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71" cy="2291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20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21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9" name="Oval 931"/>
              <p:cNvSpPr>
                <a:spLocks noChangeArrowheads="1"/>
              </p:cNvSpPr>
              <p:nvPr/>
            </p:nvSpPr>
            <p:spPr bwMode="auto">
              <a:xfrm>
                <a:off x="5518" y="2606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23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1" name="AutoShape 933"/>
              <p:cNvSpPr>
                <a:spLocks noChangeArrowheads="1"/>
              </p:cNvSpPr>
              <p:nvPr/>
            </p:nvSpPr>
            <p:spPr bwMode="auto">
              <a:xfrm>
                <a:off x="4142" y="2684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2" name="AutoShape 934"/>
              <p:cNvSpPr>
                <a:spLocks noChangeArrowheads="1"/>
              </p:cNvSpPr>
              <p:nvPr/>
            </p:nvSpPr>
            <p:spPr bwMode="auto">
              <a:xfrm>
                <a:off x="4213" y="2712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3" name="Oval 935"/>
              <p:cNvSpPr>
                <a:spLocks noChangeArrowheads="1"/>
              </p:cNvSpPr>
              <p:nvPr/>
            </p:nvSpPr>
            <p:spPr bwMode="auto">
              <a:xfrm>
                <a:off x="4308" y="2387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4" name="Oval 936"/>
              <p:cNvSpPr>
                <a:spLocks noChangeArrowheads="1"/>
              </p:cNvSpPr>
              <p:nvPr/>
            </p:nvSpPr>
            <p:spPr bwMode="auto">
              <a:xfrm>
                <a:off x="4490" y="2387"/>
                <a:ext cx="158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5" name="Oval 937"/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8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6" name="Rectangle 938"/>
              <p:cNvSpPr>
                <a:spLocks noChangeArrowheads="1"/>
              </p:cNvSpPr>
              <p:nvPr/>
            </p:nvSpPr>
            <p:spPr bwMode="auto">
              <a:xfrm>
                <a:off x="5059" y="1835"/>
                <a:ext cx="87" cy="75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2300" name="Text Box 106"/>
            <p:cNvSpPr txBox="1">
              <a:spLocks noChangeArrowheads="1"/>
            </p:cNvSpPr>
            <p:nvPr/>
          </p:nvSpPr>
          <p:spPr bwMode="auto">
            <a:xfrm>
              <a:off x="3983577" y="1287140"/>
              <a:ext cx="14798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host-to-gateway</a:t>
              </a:r>
            </a:p>
            <a:p>
              <a:r>
                <a:rPr lang="en-US" sz="1400" dirty="0">
                  <a:latin typeface="Arial" charset="0"/>
                  <a:cs typeface="Arial" charset="0"/>
                </a:rPr>
                <a:t>telnet session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2301" name="Freeform 104"/>
            <p:cNvSpPr>
              <a:spLocks/>
            </p:cNvSpPr>
            <p:nvPr/>
          </p:nvSpPr>
          <p:spPr bwMode="auto">
            <a:xfrm>
              <a:off x="4712073" y="1670959"/>
              <a:ext cx="1239221" cy="414979"/>
            </a:xfrm>
            <a:custGeom>
              <a:avLst/>
              <a:gdLst>
                <a:gd name="T0" fmla="*/ 0 w 636"/>
                <a:gd name="T1" fmla="*/ 2147483647 h 144"/>
                <a:gd name="T2" fmla="*/ 2147483647 w 636"/>
                <a:gd name="T3" fmla="*/ 2147483647 h 144"/>
                <a:gd name="T4" fmla="*/ 0 60000 65536"/>
                <a:gd name="T5" fmla="*/ 0 60000 65536"/>
                <a:gd name="T6" fmla="*/ 0 w 636"/>
                <a:gd name="T7" fmla="*/ 0 h 144"/>
                <a:gd name="T8" fmla="*/ 636 w 636"/>
                <a:gd name="T9" fmla="*/ 144 h 1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36" h="144">
                  <a:moveTo>
                    <a:pt x="0" y="144"/>
                  </a:moveTo>
                  <a:cubicBezTo>
                    <a:pt x="180" y="6"/>
                    <a:pt x="450" y="0"/>
                    <a:pt x="636" y="11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2302" name="Freeform 105"/>
            <p:cNvSpPr>
              <a:spLocks/>
            </p:cNvSpPr>
            <p:nvPr/>
          </p:nvSpPr>
          <p:spPr bwMode="auto">
            <a:xfrm>
              <a:off x="6303749" y="2328195"/>
              <a:ext cx="2115113" cy="560360"/>
            </a:xfrm>
            <a:custGeom>
              <a:avLst/>
              <a:gdLst>
                <a:gd name="T0" fmla="*/ 0 w 9169"/>
                <a:gd name="T1" fmla="*/ 2512 h 9369"/>
                <a:gd name="T2" fmla="*/ 703115 w 9169"/>
                <a:gd name="T3" fmla="*/ 267650 h 9369"/>
                <a:gd name="T4" fmla="*/ 1297580 w 9169"/>
                <a:gd name="T5" fmla="*/ 331288 h 9369"/>
                <a:gd name="T6" fmla="*/ 2115113 w 9169"/>
                <a:gd name="T7" fmla="*/ 560360 h 936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169" h="9369">
                  <a:moveTo>
                    <a:pt x="0" y="42"/>
                  </a:moveTo>
                  <a:cubicBezTo>
                    <a:pt x="172" y="-490"/>
                    <a:pt x="1259" y="4154"/>
                    <a:pt x="3048" y="4475"/>
                  </a:cubicBezTo>
                  <a:cubicBezTo>
                    <a:pt x="4280" y="2061"/>
                    <a:pt x="4508" y="-199"/>
                    <a:pt x="5625" y="5539"/>
                  </a:cubicBezTo>
                  <a:cubicBezTo>
                    <a:pt x="6872" y="6531"/>
                    <a:pt x="7556" y="7648"/>
                    <a:pt x="9169" y="9369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2303" name="Text Box 109"/>
            <p:cNvSpPr txBox="1">
              <a:spLocks noChangeArrowheads="1"/>
            </p:cNvSpPr>
            <p:nvPr/>
          </p:nvSpPr>
          <p:spPr bwMode="auto">
            <a:xfrm>
              <a:off x="6718673" y="1953386"/>
              <a:ext cx="122341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Arial" charset="0"/>
                  <a:cs typeface="Arial" charset="0"/>
                </a:rPr>
                <a:t>router and filter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2304" name="Text Box 107"/>
            <p:cNvSpPr txBox="1">
              <a:spLocks noChangeArrowheads="1"/>
            </p:cNvSpPr>
            <p:nvPr/>
          </p:nvSpPr>
          <p:spPr bwMode="auto">
            <a:xfrm>
              <a:off x="7299153" y="2987956"/>
              <a:ext cx="168144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gateway-to-remote </a:t>
              </a:r>
            </a:p>
            <a:p>
              <a:r>
                <a:rPr lang="en-US" sz="1400" dirty="0">
                  <a:latin typeface="Arial" charset="0"/>
                  <a:cs typeface="Arial" charset="0"/>
                </a:rPr>
                <a:t>host telnet session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2305" name="Line 334"/>
            <p:cNvSpPr>
              <a:spLocks noChangeShapeType="1"/>
            </p:cNvSpPr>
            <p:nvPr/>
          </p:nvSpPr>
          <p:spPr bwMode="auto">
            <a:xfrm>
              <a:off x="7499671" y="2819280"/>
              <a:ext cx="837020" cy="18139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69</a:t>
            </a:fld>
            <a:endParaRPr lang="en-US" sz="1200" dirty="0">
              <a:latin typeface="Tahoma" charset="0"/>
            </a:endParaRPr>
          </a:p>
        </p:txBody>
      </p:sp>
      <p:sp>
        <p:nvSpPr>
          <p:cNvPr id="11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473780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77B85-A1A5-AFAF-0EAA-0F783E12E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공격 유형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A3B7F8-C6F7-3558-0AD7-37F18AAE86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8327796" cy="4648200"/>
          </a:xfrm>
        </p:spPr>
        <p:txBody>
          <a:bodyPr/>
          <a:lstStyle/>
          <a:p>
            <a:r>
              <a:rPr lang="ko-KR" altLang="en-US" dirty="0" err="1"/>
              <a:t>스니핑</a:t>
            </a:r>
            <a:r>
              <a:rPr lang="en-US" altLang="ko-KR" dirty="0"/>
              <a:t>(sniffing) : </a:t>
            </a:r>
            <a:r>
              <a:rPr lang="ko-KR" altLang="en-US" dirty="0"/>
              <a:t>해커가 데이터를 몰래 도청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스푸핑</a:t>
            </a:r>
            <a:r>
              <a:rPr lang="en-US" altLang="ko-KR" dirty="0"/>
              <a:t>(Spoofing) : </a:t>
            </a:r>
            <a:r>
              <a:rPr lang="ko-KR" altLang="en-US" dirty="0"/>
              <a:t>네트워크 패킷을 변조하는 공격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세션 </a:t>
            </a:r>
            <a:r>
              <a:rPr lang="ko-KR" altLang="en-US" dirty="0" err="1"/>
              <a:t>하이재킹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DoS </a:t>
            </a:r>
            <a:r>
              <a:rPr lang="ko-KR" altLang="en-US" dirty="0"/>
              <a:t>서버에 무의미한 데이터를 무작정 보내 서버를 </a:t>
            </a:r>
            <a:r>
              <a:rPr lang="ko-KR" altLang="en-US" dirty="0" err="1"/>
              <a:t>다운시키는</a:t>
            </a:r>
            <a:r>
              <a:rPr lang="ko-KR" altLang="en-US" dirty="0"/>
              <a:t> 행위  </a:t>
            </a:r>
            <a:endParaRPr lang="en-US" altLang="ko-KR" dirty="0"/>
          </a:p>
          <a:p>
            <a:r>
              <a:rPr lang="en-US" altLang="ko-KR" dirty="0"/>
              <a:t>DDoS?</a:t>
            </a:r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C5B4BB-76E3-B978-7B89-9239087A55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7468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21" name="Picture 1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10636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34338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Limitations of firewalls, gateways</a:t>
            </a:r>
          </a:p>
        </p:txBody>
      </p:sp>
      <p:sp>
        <p:nvSpPr>
          <p:cNvPr id="1843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60400" y="1504950"/>
            <a:ext cx="3879850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Only</a:t>
            </a:r>
            <a:r>
              <a:rPr lang="ko-KR" altLang="en-US" dirty="0">
                <a:latin typeface="Gill Sans MT" charset="0"/>
              </a:rPr>
              <a:t> </a:t>
            </a:r>
            <a:r>
              <a:rPr lang="en-US" altLang="ko-KR" dirty="0">
                <a:latin typeface="Gill Sans MT" charset="0"/>
              </a:rPr>
              <a:t>check</a:t>
            </a:r>
            <a:r>
              <a:rPr lang="ko-KR" altLang="en-US" dirty="0">
                <a:latin typeface="Gill Sans MT" charset="0"/>
              </a:rPr>
              <a:t> </a:t>
            </a:r>
            <a:r>
              <a:rPr lang="en-US" altLang="ko-KR" dirty="0">
                <a:latin typeface="Gill Sans MT" charset="0"/>
              </a:rPr>
              <a:t>TCP/IP</a:t>
            </a:r>
            <a:r>
              <a:rPr lang="ko-KR" altLang="en-US" dirty="0">
                <a:latin typeface="Gill Sans MT" charset="0"/>
              </a:rPr>
              <a:t> </a:t>
            </a:r>
            <a:r>
              <a:rPr lang="en-US" altLang="ko-KR" dirty="0">
                <a:latin typeface="Gill Sans MT" charset="0"/>
              </a:rPr>
              <a:t>headers</a:t>
            </a:r>
            <a:endParaRPr lang="en-US" dirty="0">
              <a:latin typeface="Gill Sans MT" charset="0"/>
            </a:endParaRPr>
          </a:p>
        </p:txBody>
      </p:sp>
      <p:sp>
        <p:nvSpPr>
          <p:cNvPr id="18432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81538" y="1554163"/>
            <a:ext cx="3810000" cy="4648200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filters often use all or nothing policy for UDP</a:t>
            </a:r>
          </a:p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tradeoff: 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degree of communication with outside world, level of security</a:t>
            </a:r>
          </a:p>
          <a:p>
            <a:r>
              <a:rPr lang="en-US" sz="2400" dirty="0">
                <a:latin typeface="Gill Sans MT" charset="0"/>
              </a:rPr>
              <a:t>many highly protected sites still suffer from attacks</a:t>
            </a:r>
            <a:endParaRPr lang="en-US" sz="2000" dirty="0">
              <a:solidFill>
                <a:srgbClr val="FF0000"/>
              </a:solidFill>
              <a:latin typeface="Gill Sans MT" charset="0"/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595143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369" name="Picture 18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1049338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37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416636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Intrusion detection systems (IDS)</a:t>
            </a:r>
          </a:p>
        </p:txBody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8475" y="1482725"/>
            <a:ext cx="7772400" cy="487045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packet filtering:  (Firewall</a:t>
            </a:r>
            <a:r>
              <a:rPr lang="ko-KR" altLang="en-US" dirty="0">
                <a:latin typeface="Gill Sans MT" charset="0"/>
              </a:rPr>
              <a:t>의 한계</a:t>
            </a:r>
            <a:r>
              <a:rPr lang="en-US" altLang="ko-KR" dirty="0">
                <a:latin typeface="Gill Sans MT" charset="0"/>
              </a:rPr>
              <a:t>)</a:t>
            </a:r>
            <a:endParaRPr lang="en-US" dirty="0">
              <a:latin typeface="Gill Sans MT" charset="0"/>
            </a:endParaRPr>
          </a:p>
          <a:p>
            <a:pPr lvl="1"/>
            <a:r>
              <a:rPr lang="en-US" dirty="0">
                <a:latin typeface="Gill Sans MT" charset="0"/>
              </a:rPr>
              <a:t>operates on TCP/IP headers only</a:t>
            </a:r>
          </a:p>
          <a:p>
            <a:pPr lvl="1"/>
            <a:r>
              <a:rPr lang="en-US" dirty="0">
                <a:latin typeface="Gill Sans MT" charset="0"/>
              </a:rPr>
              <a:t>no correlation check among sessions </a:t>
            </a:r>
          </a:p>
          <a:p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IDS: intrusion detection system  </a:t>
            </a:r>
          </a:p>
          <a:p>
            <a:pPr lvl="1"/>
            <a:r>
              <a:rPr lang="ko-KR" altLang="en-US" dirty="0">
                <a:solidFill>
                  <a:srgbClr val="0070C0"/>
                </a:solidFill>
                <a:latin typeface="Gill Sans MT" charset="0"/>
              </a:rPr>
              <a:t>내부 데이터를 검사하고 감지하고 로그만 남김</a:t>
            </a:r>
            <a:endParaRPr lang="en-US" dirty="0">
              <a:solidFill>
                <a:srgbClr val="0070C0"/>
              </a:solidFill>
              <a:latin typeface="Gill Sans MT" charset="0"/>
            </a:endParaRPr>
          </a:p>
          <a:p>
            <a:pPr lvl="1"/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deep packet inspection:</a:t>
            </a:r>
            <a:r>
              <a:rPr lang="en-US" dirty="0">
                <a:latin typeface="Gill Sans MT" charset="0"/>
              </a:rPr>
              <a:t> look at packet contents (e.g., check character strings in packet against database of known virus, attack strings)</a:t>
            </a:r>
          </a:p>
          <a:p>
            <a:pPr lvl="1"/>
            <a:r>
              <a:rPr lang="en-US" dirty="0">
                <a:solidFill>
                  <a:srgbClr val="000099"/>
                </a:solidFill>
                <a:latin typeface="Gill Sans MT" charset="0"/>
              </a:rPr>
              <a:t>examine correlation</a:t>
            </a:r>
            <a:r>
              <a:rPr lang="en-US" dirty="0">
                <a:latin typeface="Gill Sans MT" charset="0"/>
              </a:rPr>
              <a:t> among multiple packets</a:t>
            </a:r>
          </a:p>
          <a:p>
            <a:pPr lvl="2"/>
            <a:r>
              <a:rPr lang="en-US" sz="2400" dirty="0">
                <a:latin typeface="Gill Sans MT" charset="0"/>
                <a:cs typeface="Gill Sans MT" charset="0"/>
              </a:rPr>
              <a:t>port scanning</a:t>
            </a:r>
          </a:p>
          <a:p>
            <a:pPr lvl="2"/>
            <a:r>
              <a:rPr lang="en-US" sz="2400" dirty="0">
                <a:latin typeface="Gill Sans MT" charset="0"/>
                <a:cs typeface="Gill Sans MT" charset="0"/>
              </a:rPr>
              <a:t>network mapping</a:t>
            </a:r>
          </a:p>
          <a:p>
            <a:pPr lvl="2"/>
            <a:r>
              <a:rPr lang="en-US" sz="2400" dirty="0">
                <a:latin typeface="Gill Sans MT" charset="0"/>
                <a:cs typeface="Gill Sans MT" charset="0"/>
              </a:rPr>
              <a:t>DoS attack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6573757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03A93-053F-4DAA-B461-C0084129B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IPS</a:t>
            </a:r>
            <a:r>
              <a:rPr lang="ko-KR" altLang="en-US" dirty="0"/>
              <a:t> </a:t>
            </a:r>
            <a:r>
              <a:rPr lang="en-US" altLang="ko-KR" dirty="0"/>
              <a:t>(Intrusion</a:t>
            </a:r>
            <a:r>
              <a:rPr lang="ko-KR" altLang="en-US" dirty="0"/>
              <a:t> </a:t>
            </a:r>
            <a:r>
              <a:rPr lang="en-US" altLang="ko-KR" dirty="0"/>
              <a:t>Protection</a:t>
            </a:r>
            <a:r>
              <a:rPr lang="ko-KR" altLang="en-US" dirty="0"/>
              <a:t> </a:t>
            </a:r>
            <a:r>
              <a:rPr lang="en-US" altLang="ko-KR" dirty="0"/>
              <a:t>System)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DA0D0-D8C6-49FD-97EB-3D5C1C1CB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잘못된 패킷을 발견한 후에 차단</a:t>
            </a:r>
            <a:endParaRPr lang="en-US" altLang="ko-KR" dirty="0"/>
          </a:p>
          <a:p>
            <a:r>
              <a:rPr lang="ko-KR" altLang="en-US" dirty="0"/>
              <a:t>기존의 잘못된 형태를 계속 기억함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70303E-D212-43A3-9136-CFD7C71FDB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106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417" name="Picture 18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1049338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19" name="Freeform 2"/>
          <p:cNvSpPr>
            <a:spLocks/>
          </p:cNvSpPr>
          <p:nvPr/>
        </p:nvSpPr>
        <p:spPr bwMode="auto">
          <a:xfrm>
            <a:off x="5554663" y="3381375"/>
            <a:ext cx="3324225" cy="1131888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0" name="Freeform 4"/>
          <p:cNvSpPr>
            <a:spLocks/>
          </p:cNvSpPr>
          <p:nvPr/>
        </p:nvSpPr>
        <p:spPr bwMode="auto">
          <a:xfrm>
            <a:off x="3336925" y="4246563"/>
            <a:ext cx="2092325" cy="1847850"/>
          </a:xfrm>
          <a:custGeom>
            <a:avLst/>
            <a:gdLst>
              <a:gd name="T0" fmla="*/ 1141628 w 10000"/>
              <a:gd name="T1" fmla="*/ 0 h 9947"/>
              <a:gd name="T2" fmla="*/ 1229300 w 10000"/>
              <a:gd name="T3" fmla="*/ 25820 h 9947"/>
              <a:gd name="T4" fmla="*/ 1301698 w 10000"/>
              <a:gd name="T5" fmla="*/ 74303 h 9947"/>
              <a:gd name="T6" fmla="*/ 1376398 w 10000"/>
              <a:gd name="T7" fmla="*/ 98637 h 9947"/>
              <a:gd name="T8" fmla="*/ 1487715 w 10000"/>
              <a:gd name="T9" fmla="*/ 160680 h 9947"/>
              <a:gd name="T10" fmla="*/ 1562624 w 10000"/>
              <a:gd name="T11" fmla="*/ 234983 h 9947"/>
              <a:gd name="T12" fmla="*/ 1635859 w 10000"/>
              <a:gd name="T13" fmla="*/ 260617 h 9947"/>
              <a:gd name="T14" fmla="*/ 1746548 w 10000"/>
              <a:gd name="T15" fmla="*/ 346251 h 9947"/>
              <a:gd name="T16" fmla="*/ 1771866 w 10000"/>
              <a:gd name="T17" fmla="*/ 382659 h 9947"/>
              <a:gd name="T18" fmla="*/ 1846566 w 10000"/>
              <a:gd name="T19" fmla="*/ 433371 h 9947"/>
              <a:gd name="T20" fmla="*/ 1908502 w 10000"/>
              <a:gd name="T21" fmla="*/ 581234 h 9947"/>
              <a:gd name="T22" fmla="*/ 1957883 w 10000"/>
              <a:gd name="T23" fmla="*/ 655722 h 9947"/>
              <a:gd name="T24" fmla="*/ 2019610 w 10000"/>
              <a:gd name="T25" fmla="*/ 766991 h 9947"/>
              <a:gd name="T26" fmla="*/ 2030281 w 10000"/>
              <a:gd name="T27" fmla="*/ 803399 h 9947"/>
              <a:gd name="T28" fmla="*/ 2056227 w 10000"/>
              <a:gd name="T29" fmla="*/ 839807 h 9947"/>
              <a:gd name="T30" fmla="*/ 2092426 w 10000"/>
              <a:gd name="T31" fmla="*/ 989156 h 9947"/>
              <a:gd name="T32" fmla="*/ 2081336 w 10000"/>
              <a:gd name="T33" fmla="*/ 1446304 h 9947"/>
              <a:gd name="T34" fmla="*/ 1554045 w 10000"/>
              <a:gd name="T35" fmla="*/ 1835651 h 9947"/>
              <a:gd name="T36" fmla="*/ 595923 w 10000"/>
              <a:gd name="T37" fmla="*/ 1757447 h 9947"/>
              <a:gd name="T38" fmla="*/ 151910 w 10000"/>
              <a:gd name="T39" fmla="*/ 1492558 h 9947"/>
              <a:gd name="T40" fmla="*/ 66958 w 10000"/>
              <a:gd name="T41" fmla="*/ 819374 h 9947"/>
              <a:gd name="T42" fmla="*/ 170114 w 10000"/>
              <a:gd name="T43" fmla="*/ 462721 h 9947"/>
              <a:gd name="T44" fmla="*/ 462217 w 10000"/>
              <a:gd name="T45" fmla="*/ 234983 h 9947"/>
              <a:gd name="T46" fmla="*/ 684642 w 10000"/>
              <a:gd name="T47" fmla="*/ 147863 h 9947"/>
              <a:gd name="T48" fmla="*/ 759132 w 10000"/>
              <a:gd name="T49" fmla="*/ 111268 h 9947"/>
              <a:gd name="T50" fmla="*/ 981557 w 10000"/>
              <a:gd name="T51" fmla="*/ 49226 h 9947"/>
              <a:gd name="T52" fmla="*/ 1141628 w 10000"/>
              <a:gd name="T53" fmla="*/ 0 h 994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0000" h="9947">
                <a:moveTo>
                  <a:pt x="5456" y="0"/>
                </a:moveTo>
                <a:cubicBezTo>
                  <a:pt x="5509" y="17"/>
                  <a:pt x="5804" y="93"/>
                  <a:pt x="5875" y="139"/>
                </a:cubicBezTo>
                <a:cubicBezTo>
                  <a:pt x="5994" y="213"/>
                  <a:pt x="6085" y="350"/>
                  <a:pt x="6221" y="400"/>
                </a:cubicBezTo>
                <a:lnTo>
                  <a:pt x="6578" y="531"/>
                </a:lnTo>
                <a:cubicBezTo>
                  <a:pt x="6749" y="666"/>
                  <a:pt x="6957" y="710"/>
                  <a:pt x="7110" y="865"/>
                </a:cubicBezTo>
                <a:cubicBezTo>
                  <a:pt x="7237" y="991"/>
                  <a:pt x="7344" y="1129"/>
                  <a:pt x="7468" y="1265"/>
                </a:cubicBezTo>
                <a:cubicBezTo>
                  <a:pt x="7551" y="1359"/>
                  <a:pt x="7701" y="1359"/>
                  <a:pt x="7818" y="1403"/>
                </a:cubicBezTo>
                <a:cubicBezTo>
                  <a:pt x="8021" y="1478"/>
                  <a:pt x="8174" y="1726"/>
                  <a:pt x="8347" y="1864"/>
                </a:cubicBezTo>
                <a:cubicBezTo>
                  <a:pt x="8384" y="1931"/>
                  <a:pt x="8413" y="2008"/>
                  <a:pt x="8468" y="2060"/>
                </a:cubicBezTo>
                <a:cubicBezTo>
                  <a:pt x="8574" y="2163"/>
                  <a:pt x="8825" y="2333"/>
                  <a:pt x="8825" y="2333"/>
                </a:cubicBezTo>
                <a:cubicBezTo>
                  <a:pt x="8906" y="2606"/>
                  <a:pt x="8997" y="2879"/>
                  <a:pt x="9121" y="3129"/>
                </a:cubicBezTo>
                <a:cubicBezTo>
                  <a:pt x="9188" y="3264"/>
                  <a:pt x="9309" y="3375"/>
                  <a:pt x="9357" y="3530"/>
                </a:cubicBezTo>
                <a:cubicBezTo>
                  <a:pt x="9425" y="3743"/>
                  <a:pt x="9652" y="4129"/>
                  <a:pt x="9652" y="4129"/>
                </a:cubicBezTo>
                <a:cubicBezTo>
                  <a:pt x="9667" y="4196"/>
                  <a:pt x="9675" y="4265"/>
                  <a:pt x="9703" y="4325"/>
                </a:cubicBezTo>
                <a:cubicBezTo>
                  <a:pt x="9737" y="4392"/>
                  <a:pt x="9802" y="4443"/>
                  <a:pt x="9827" y="4521"/>
                </a:cubicBezTo>
                <a:cubicBezTo>
                  <a:pt x="9910" y="4761"/>
                  <a:pt x="9934" y="5068"/>
                  <a:pt x="10000" y="5325"/>
                </a:cubicBezTo>
                <a:cubicBezTo>
                  <a:pt x="9988" y="6145"/>
                  <a:pt x="9981" y="6963"/>
                  <a:pt x="9947" y="7786"/>
                </a:cubicBezTo>
                <a:cubicBezTo>
                  <a:pt x="9700" y="9068"/>
                  <a:pt x="8610" y="9603"/>
                  <a:pt x="7427" y="9882"/>
                </a:cubicBezTo>
                <a:cubicBezTo>
                  <a:pt x="6244" y="10161"/>
                  <a:pt x="3605" y="9461"/>
                  <a:pt x="2848" y="9461"/>
                </a:cubicBezTo>
                <a:cubicBezTo>
                  <a:pt x="2091" y="9461"/>
                  <a:pt x="1754" y="9354"/>
                  <a:pt x="726" y="8035"/>
                </a:cubicBezTo>
                <a:cubicBezTo>
                  <a:pt x="-302" y="6716"/>
                  <a:pt x="-43" y="5310"/>
                  <a:pt x="320" y="4411"/>
                </a:cubicBezTo>
                <a:cubicBezTo>
                  <a:pt x="685" y="3512"/>
                  <a:pt x="302" y="2835"/>
                  <a:pt x="813" y="2491"/>
                </a:cubicBezTo>
                <a:cubicBezTo>
                  <a:pt x="1325" y="2147"/>
                  <a:pt x="1798" y="1547"/>
                  <a:pt x="2209" y="1265"/>
                </a:cubicBezTo>
                <a:cubicBezTo>
                  <a:pt x="2618" y="983"/>
                  <a:pt x="2908" y="939"/>
                  <a:pt x="3272" y="796"/>
                </a:cubicBezTo>
                <a:cubicBezTo>
                  <a:pt x="3506" y="685"/>
                  <a:pt x="3390" y="687"/>
                  <a:pt x="3628" y="599"/>
                </a:cubicBezTo>
                <a:cubicBezTo>
                  <a:pt x="3971" y="487"/>
                  <a:pt x="4347" y="334"/>
                  <a:pt x="4691" y="265"/>
                </a:cubicBezTo>
                <a:cubicBezTo>
                  <a:pt x="4993" y="205"/>
                  <a:pt x="5206" y="197"/>
                  <a:pt x="5456" y="0"/>
                </a:cubicBez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188421" name="Group 199"/>
          <p:cNvGrpSpPr>
            <a:grpSpLocks/>
          </p:cNvGrpSpPr>
          <p:nvPr/>
        </p:nvGrpSpPr>
        <p:grpSpPr bwMode="auto">
          <a:xfrm>
            <a:off x="4273550" y="3108325"/>
            <a:ext cx="261938" cy="866775"/>
            <a:chOff x="2550" y="2912"/>
            <a:chExt cx="278" cy="690"/>
          </a:xfrm>
        </p:grpSpPr>
        <p:sp>
          <p:nvSpPr>
            <p:cNvPr id="188620" name="Freeform 200"/>
            <p:cNvSpPr>
              <a:spLocks/>
            </p:cNvSpPr>
            <p:nvPr/>
          </p:nvSpPr>
          <p:spPr bwMode="auto">
            <a:xfrm>
              <a:off x="2578" y="2963"/>
              <a:ext cx="138" cy="638"/>
            </a:xfrm>
            <a:custGeom>
              <a:avLst/>
              <a:gdLst>
                <a:gd name="T0" fmla="*/ 0 w 138"/>
                <a:gd name="T1" fmla="*/ 485 h 638"/>
                <a:gd name="T2" fmla="*/ 138 w 138"/>
                <a:gd name="T3" fmla="*/ 638 h 638"/>
                <a:gd name="T4" fmla="*/ 138 w 138"/>
                <a:gd name="T5" fmla="*/ 77 h 638"/>
                <a:gd name="T6" fmla="*/ 116 w 138"/>
                <a:gd name="T7" fmla="*/ 49 h 638"/>
                <a:gd name="T8" fmla="*/ 0 w 138"/>
                <a:gd name="T9" fmla="*/ 0 h 638"/>
                <a:gd name="T10" fmla="*/ 0 w 138"/>
                <a:gd name="T11" fmla="*/ 485 h 6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638"/>
                <a:gd name="T20" fmla="*/ 138 w 138"/>
                <a:gd name="T21" fmla="*/ 638 h 6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638">
                  <a:moveTo>
                    <a:pt x="0" y="485"/>
                  </a:moveTo>
                  <a:lnTo>
                    <a:pt x="138" y="638"/>
                  </a:lnTo>
                  <a:lnTo>
                    <a:pt x="138" y="77"/>
                  </a:lnTo>
                  <a:lnTo>
                    <a:pt x="116" y="49"/>
                  </a:lnTo>
                  <a:lnTo>
                    <a:pt x="0" y="0"/>
                  </a:lnTo>
                  <a:lnTo>
                    <a:pt x="0" y="48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1" name="Rectangle 201"/>
            <p:cNvSpPr>
              <a:spLocks noChangeArrowheads="1"/>
            </p:cNvSpPr>
            <p:nvPr/>
          </p:nvSpPr>
          <p:spPr bwMode="auto">
            <a:xfrm>
              <a:off x="2716" y="3035"/>
              <a:ext cx="84" cy="567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2" name="Freeform 202"/>
            <p:cNvSpPr>
              <a:spLocks/>
            </p:cNvSpPr>
            <p:nvPr/>
          </p:nvSpPr>
          <p:spPr bwMode="auto">
            <a:xfrm>
              <a:off x="2713" y="3035"/>
              <a:ext cx="86" cy="64"/>
            </a:xfrm>
            <a:custGeom>
              <a:avLst/>
              <a:gdLst>
                <a:gd name="T0" fmla="*/ 0 w 86"/>
                <a:gd name="T1" fmla="*/ 0 h 64"/>
                <a:gd name="T2" fmla="*/ 86 w 86"/>
                <a:gd name="T3" fmla="*/ 0 h 64"/>
                <a:gd name="T4" fmla="*/ 86 w 86"/>
                <a:gd name="T5" fmla="*/ 64 h 64"/>
                <a:gd name="T6" fmla="*/ 0 w 86"/>
                <a:gd name="T7" fmla="*/ 30 h 64"/>
                <a:gd name="T8" fmla="*/ 0 w 86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64"/>
                <a:gd name="T17" fmla="*/ 86 w 8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3" name="Rectangle 203"/>
            <p:cNvSpPr>
              <a:spLocks noChangeArrowheads="1"/>
            </p:cNvSpPr>
            <p:nvPr/>
          </p:nvSpPr>
          <p:spPr bwMode="auto">
            <a:xfrm>
              <a:off x="2716" y="3118"/>
              <a:ext cx="41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4" name="Rectangle 204"/>
            <p:cNvSpPr>
              <a:spLocks noChangeArrowheads="1"/>
            </p:cNvSpPr>
            <p:nvPr/>
          </p:nvSpPr>
          <p:spPr bwMode="auto">
            <a:xfrm>
              <a:off x="2759" y="3117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5" name="Rectangle 205"/>
            <p:cNvSpPr>
              <a:spLocks noChangeArrowheads="1"/>
            </p:cNvSpPr>
            <p:nvPr/>
          </p:nvSpPr>
          <p:spPr bwMode="auto">
            <a:xfrm>
              <a:off x="2737" y="3080"/>
              <a:ext cx="43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6" name="Rectangle 206"/>
            <p:cNvSpPr>
              <a:spLocks noChangeArrowheads="1"/>
            </p:cNvSpPr>
            <p:nvPr/>
          </p:nvSpPr>
          <p:spPr bwMode="auto">
            <a:xfrm>
              <a:off x="2781" y="3080"/>
              <a:ext cx="21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7" name="Rectangle 207"/>
            <p:cNvSpPr>
              <a:spLocks noChangeArrowheads="1"/>
            </p:cNvSpPr>
            <p:nvPr/>
          </p:nvSpPr>
          <p:spPr bwMode="auto">
            <a:xfrm>
              <a:off x="2712" y="3080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8" name="Rectangle 208"/>
            <p:cNvSpPr>
              <a:spLocks noChangeArrowheads="1"/>
            </p:cNvSpPr>
            <p:nvPr/>
          </p:nvSpPr>
          <p:spPr bwMode="auto">
            <a:xfrm>
              <a:off x="2715" y="3041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9" name="Rectangle 209"/>
            <p:cNvSpPr>
              <a:spLocks noChangeArrowheads="1"/>
            </p:cNvSpPr>
            <p:nvPr/>
          </p:nvSpPr>
          <p:spPr bwMode="auto">
            <a:xfrm>
              <a:off x="2760" y="3042"/>
              <a:ext cx="43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0" name="Rectangle 210"/>
            <p:cNvSpPr>
              <a:spLocks noChangeArrowheads="1"/>
            </p:cNvSpPr>
            <p:nvPr/>
          </p:nvSpPr>
          <p:spPr bwMode="auto">
            <a:xfrm>
              <a:off x="2715" y="3193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1" name="Rectangle 211"/>
            <p:cNvSpPr>
              <a:spLocks noChangeArrowheads="1"/>
            </p:cNvSpPr>
            <p:nvPr/>
          </p:nvSpPr>
          <p:spPr bwMode="auto">
            <a:xfrm>
              <a:off x="2759" y="3193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2" name="Rectangle 212"/>
            <p:cNvSpPr>
              <a:spLocks noChangeArrowheads="1"/>
            </p:cNvSpPr>
            <p:nvPr/>
          </p:nvSpPr>
          <p:spPr bwMode="auto">
            <a:xfrm>
              <a:off x="2780" y="3155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3" name="Rectangle 213"/>
            <p:cNvSpPr>
              <a:spLocks noChangeArrowheads="1"/>
            </p:cNvSpPr>
            <p:nvPr/>
          </p:nvSpPr>
          <p:spPr bwMode="auto">
            <a:xfrm>
              <a:off x="2716" y="3155"/>
              <a:ext cx="17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4" name="Rectangle 214"/>
            <p:cNvSpPr>
              <a:spLocks noChangeArrowheads="1"/>
            </p:cNvSpPr>
            <p:nvPr/>
          </p:nvSpPr>
          <p:spPr bwMode="auto">
            <a:xfrm>
              <a:off x="2715" y="3266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5" name="Rectangle 215"/>
            <p:cNvSpPr>
              <a:spLocks noChangeArrowheads="1"/>
            </p:cNvSpPr>
            <p:nvPr/>
          </p:nvSpPr>
          <p:spPr bwMode="auto">
            <a:xfrm>
              <a:off x="2759" y="3266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6" name="Rectangle 216"/>
            <p:cNvSpPr>
              <a:spLocks noChangeArrowheads="1"/>
            </p:cNvSpPr>
            <p:nvPr/>
          </p:nvSpPr>
          <p:spPr bwMode="auto">
            <a:xfrm>
              <a:off x="2737" y="3229"/>
              <a:ext cx="4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7" name="Rectangle 217"/>
            <p:cNvSpPr>
              <a:spLocks noChangeArrowheads="1"/>
            </p:cNvSpPr>
            <p:nvPr/>
          </p:nvSpPr>
          <p:spPr bwMode="auto">
            <a:xfrm>
              <a:off x="2780" y="3229"/>
              <a:ext cx="22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8" name="Rectangle 218"/>
            <p:cNvSpPr>
              <a:spLocks noChangeArrowheads="1"/>
            </p:cNvSpPr>
            <p:nvPr/>
          </p:nvSpPr>
          <p:spPr bwMode="auto">
            <a:xfrm>
              <a:off x="2715" y="3229"/>
              <a:ext cx="18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9" name="Rectangle 219"/>
            <p:cNvSpPr>
              <a:spLocks noChangeArrowheads="1"/>
            </p:cNvSpPr>
            <p:nvPr/>
          </p:nvSpPr>
          <p:spPr bwMode="auto">
            <a:xfrm>
              <a:off x="2715" y="3342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0" name="Rectangle 220"/>
            <p:cNvSpPr>
              <a:spLocks noChangeArrowheads="1"/>
            </p:cNvSpPr>
            <p:nvPr/>
          </p:nvSpPr>
          <p:spPr bwMode="auto">
            <a:xfrm>
              <a:off x="2759" y="3342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1" name="Rectangle 221"/>
            <p:cNvSpPr>
              <a:spLocks noChangeArrowheads="1"/>
            </p:cNvSpPr>
            <p:nvPr/>
          </p:nvSpPr>
          <p:spPr bwMode="auto">
            <a:xfrm>
              <a:off x="2736" y="3304"/>
              <a:ext cx="43" cy="33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2" name="Rectangle 222"/>
            <p:cNvSpPr>
              <a:spLocks noChangeArrowheads="1"/>
            </p:cNvSpPr>
            <p:nvPr/>
          </p:nvSpPr>
          <p:spPr bwMode="auto">
            <a:xfrm>
              <a:off x="2780" y="3304"/>
              <a:ext cx="21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3" name="Rectangle 223"/>
            <p:cNvSpPr>
              <a:spLocks noChangeArrowheads="1"/>
            </p:cNvSpPr>
            <p:nvPr/>
          </p:nvSpPr>
          <p:spPr bwMode="auto">
            <a:xfrm>
              <a:off x="2716" y="3304"/>
              <a:ext cx="17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4" name="Rectangle 224"/>
            <p:cNvSpPr>
              <a:spLocks noChangeArrowheads="1"/>
            </p:cNvSpPr>
            <p:nvPr/>
          </p:nvSpPr>
          <p:spPr bwMode="auto">
            <a:xfrm>
              <a:off x="2715" y="3417"/>
              <a:ext cx="4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5" name="Rectangle 225"/>
            <p:cNvSpPr>
              <a:spLocks noChangeArrowheads="1"/>
            </p:cNvSpPr>
            <p:nvPr/>
          </p:nvSpPr>
          <p:spPr bwMode="auto">
            <a:xfrm>
              <a:off x="2759" y="3416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6" name="Rectangle 226"/>
            <p:cNvSpPr>
              <a:spLocks noChangeArrowheads="1"/>
            </p:cNvSpPr>
            <p:nvPr/>
          </p:nvSpPr>
          <p:spPr bwMode="auto">
            <a:xfrm>
              <a:off x="2737" y="3379"/>
              <a:ext cx="43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7" name="Rectangle 227"/>
            <p:cNvSpPr>
              <a:spLocks noChangeArrowheads="1"/>
            </p:cNvSpPr>
            <p:nvPr/>
          </p:nvSpPr>
          <p:spPr bwMode="auto">
            <a:xfrm>
              <a:off x="2781" y="3379"/>
              <a:ext cx="21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8" name="Rectangle 228"/>
            <p:cNvSpPr>
              <a:spLocks noChangeArrowheads="1"/>
            </p:cNvSpPr>
            <p:nvPr/>
          </p:nvSpPr>
          <p:spPr bwMode="auto">
            <a:xfrm>
              <a:off x="2715" y="3492"/>
              <a:ext cx="40" cy="33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9" name="Rectangle 229"/>
            <p:cNvSpPr>
              <a:spLocks noChangeArrowheads="1"/>
            </p:cNvSpPr>
            <p:nvPr/>
          </p:nvSpPr>
          <p:spPr bwMode="auto">
            <a:xfrm>
              <a:off x="2759" y="3492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0" name="Rectangle 230"/>
            <p:cNvSpPr>
              <a:spLocks noChangeArrowheads="1"/>
            </p:cNvSpPr>
            <p:nvPr/>
          </p:nvSpPr>
          <p:spPr bwMode="auto">
            <a:xfrm>
              <a:off x="2737" y="3455"/>
              <a:ext cx="42" cy="31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1" name="Rectangle 231"/>
            <p:cNvSpPr>
              <a:spLocks noChangeArrowheads="1"/>
            </p:cNvSpPr>
            <p:nvPr/>
          </p:nvSpPr>
          <p:spPr bwMode="auto">
            <a:xfrm>
              <a:off x="2780" y="3453"/>
              <a:ext cx="2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2" name="Rectangle 232"/>
            <p:cNvSpPr>
              <a:spLocks noChangeArrowheads="1"/>
            </p:cNvSpPr>
            <p:nvPr/>
          </p:nvSpPr>
          <p:spPr bwMode="auto">
            <a:xfrm>
              <a:off x="2716" y="3453"/>
              <a:ext cx="17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3" name="Rectangle 233"/>
            <p:cNvSpPr>
              <a:spLocks noChangeArrowheads="1"/>
            </p:cNvSpPr>
            <p:nvPr/>
          </p:nvSpPr>
          <p:spPr bwMode="auto">
            <a:xfrm>
              <a:off x="2715" y="3566"/>
              <a:ext cx="40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4" name="Rectangle 234"/>
            <p:cNvSpPr>
              <a:spLocks noChangeArrowheads="1"/>
            </p:cNvSpPr>
            <p:nvPr/>
          </p:nvSpPr>
          <p:spPr bwMode="auto">
            <a:xfrm>
              <a:off x="2759" y="3566"/>
              <a:ext cx="42" cy="32"/>
            </a:xfrm>
            <a:prstGeom prst="rect">
              <a:avLst/>
            </a:pr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5" name="Rectangle 235"/>
            <p:cNvSpPr>
              <a:spLocks noChangeArrowheads="1"/>
            </p:cNvSpPr>
            <p:nvPr/>
          </p:nvSpPr>
          <p:spPr bwMode="auto">
            <a:xfrm>
              <a:off x="2737" y="3528"/>
              <a:ext cx="42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6" name="Rectangle 236"/>
            <p:cNvSpPr>
              <a:spLocks noChangeArrowheads="1"/>
            </p:cNvSpPr>
            <p:nvPr/>
          </p:nvSpPr>
          <p:spPr bwMode="auto">
            <a:xfrm>
              <a:off x="2780" y="3528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7" name="Rectangle 237"/>
            <p:cNvSpPr>
              <a:spLocks noChangeArrowheads="1"/>
            </p:cNvSpPr>
            <p:nvPr/>
          </p:nvSpPr>
          <p:spPr bwMode="auto">
            <a:xfrm>
              <a:off x="2715" y="3528"/>
              <a:ext cx="18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8" name="Freeform 238"/>
            <p:cNvSpPr>
              <a:spLocks/>
            </p:cNvSpPr>
            <p:nvPr/>
          </p:nvSpPr>
          <p:spPr bwMode="auto">
            <a:xfrm>
              <a:off x="2704" y="3555"/>
              <a:ext cx="12" cy="41"/>
            </a:xfrm>
            <a:custGeom>
              <a:avLst/>
              <a:gdLst>
                <a:gd name="T0" fmla="*/ 12 w 12"/>
                <a:gd name="T1" fmla="*/ 11 h 41"/>
                <a:gd name="T2" fmla="*/ 12 w 12"/>
                <a:gd name="T3" fmla="*/ 41 h 41"/>
                <a:gd name="T4" fmla="*/ 0 w 12"/>
                <a:gd name="T5" fmla="*/ 29 h 41"/>
                <a:gd name="T6" fmla="*/ 0 w 12"/>
                <a:gd name="T7" fmla="*/ 0 h 41"/>
                <a:gd name="T8" fmla="*/ 12 w 12"/>
                <a:gd name="T9" fmla="*/ 1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9" name="Freeform 239"/>
            <p:cNvSpPr>
              <a:spLocks/>
            </p:cNvSpPr>
            <p:nvPr/>
          </p:nvSpPr>
          <p:spPr bwMode="auto">
            <a:xfrm>
              <a:off x="2667" y="3513"/>
              <a:ext cx="35" cy="70"/>
            </a:xfrm>
            <a:custGeom>
              <a:avLst/>
              <a:gdLst>
                <a:gd name="T0" fmla="*/ 35 w 35"/>
                <a:gd name="T1" fmla="*/ 40 h 70"/>
                <a:gd name="T2" fmla="*/ 35 w 35"/>
                <a:gd name="T3" fmla="*/ 70 h 70"/>
                <a:gd name="T4" fmla="*/ 0 w 35"/>
                <a:gd name="T5" fmla="*/ 30 h 70"/>
                <a:gd name="T6" fmla="*/ 0 w 35"/>
                <a:gd name="T7" fmla="*/ 0 h 70"/>
                <a:gd name="T8" fmla="*/ 35 w 35"/>
                <a:gd name="T9" fmla="*/ 4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0" name="Freeform 240"/>
            <p:cNvSpPr>
              <a:spLocks/>
            </p:cNvSpPr>
            <p:nvPr/>
          </p:nvSpPr>
          <p:spPr bwMode="auto">
            <a:xfrm>
              <a:off x="2631" y="3474"/>
              <a:ext cx="35" cy="67"/>
            </a:xfrm>
            <a:custGeom>
              <a:avLst/>
              <a:gdLst>
                <a:gd name="T0" fmla="*/ 35 w 35"/>
                <a:gd name="T1" fmla="*/ 39 h 67"/>
                <a:gd name="T2" fmla="*/ 35 w 35"/>
                <a:gd name="T3" fmla="*/ 67 h 67"/>
                <a:gd name="T4" fmla="*/ 0 w 35"/>
                <a:gd name="T5" fmla="*/ 28 h 67"/>
                <a:gd name="T6" fmla="*/ 0 w 35"/>
                <a:gd name="T7" fmla="*/ 0 h 67"/>
                <a:gd name="T8" fmla="*/ 35 w 35"/>
                <a:gd name="T9" fmla="*/ 39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7"/>
                <a:gd name="T17" fmla="*/ 35 w 35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7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1" name="Freeform 241"/>
            <p:cNvSpPr>
              <a:spLocks/>
            </p:cNvSpPr>
            <p:nvPr/>
          </p:nvSpPr>
          <p:spPr bwMode="auto">
            <a:xfrm>
              <a:off x="2594" y="3435"/>
              <a:ext cx="34" cy="65"/>
            </a:xfrm>
            <a:custGeom>
              <a:avLst/>
              <a:gdLst>
                <a:gd name="T0" fmla="*/ 34 w 34"/>
                <a:gd name="T1" fmla="*/ 37 h 65"/>
                <a:gd name="T2" fmla="*/ 34 w 34"/>
                <a:gd name="T3" fmla="*/ 65 h 65"/>
                <a:gd name="T4" fmla="*/ 0 w 34"/>
                <a:gd name="T5" fmla="*/ 28 h 65"/>
                <a:gd name="T6" fmla="*/ 0 w 34"/>
                <a:gd name="T7" fmla="*/ 0 h 65"/>
                <a:gd name="T8" fmla="*/ 34 w 34"/>
                <a:gd name="T9" fmla="*/ 3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5"/>
                <a:gd name="T17" fmla="*/ 34 w 3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5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2" name="Freeform 242"/>
            <p:cNvSpPr>
              <a:spLocks/>
            </p:cNvSpPr>
            <p:nvPr/>
          </p:nvSpPr>
          <p:spPr bwMode="auto">
            <a:xfrm>
              <a:off x="2575" y="3414"/>
              <a:ext cx="17" cy="46"/>
            </a:xfrm>
            <a:custGeom>
              <a:avLst/>
              <a:gdLst>
                <a:gd name="T0" fmla="*/ 17 w 17"/>
                <a:gd name="T1" fmla="*/ 18 h 46"/>
                <a:gd name="T2" fmla="*/ 17 w 17"/>
                <a:gd name="T3" fmla="*/ 46 h 46"/>
                <a:gd name="T4" fmla="*/ 0 w 17"/>
                <a:gd name="T5" fmla="*/ 27 h 46"/>
                <a:gd name="T6" fmla="*/ 0 w 17"/>
                <a:gd name="T7" fmla="*/ 0 h 46"/>
                <a:gd name="T8" fmla="*/ 17 w 17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6"/>
                <a:gd name="T17" fmla="*/ 17 w 1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6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3" name="Freeform 243"/>
            <p:cNvSpPr>
              <a:spLocks/>
            </p:cNvSpPr>
            <p:nvPr/>
          </p:nvSpPr>
          <p:spPr bwMode="auto">
            <a:xfrm>
              <a:off x="2704" y="3036"/>
              <a:ext cx="12" cy="36"/>
            </a:xfrm>
            <a:custGeom>
              <a:avLst/>
              <a:gdLst>
                <a:gd name="T0" fmla="*/ 12 w 12"/>
                <a:gd name="T1" fmla="*/ 5 h 36"/>
                <a:gd name="T2" fmla="*/ 12 w 12"/>
                <a:gd name="T3" fmla="*/ 36 h 36"/>
                <a:gd name="T4" fmla="*/ 0 w 12"/>
                <a:gd name="T5" fmla="*/ 31 h 36"/>
                <a:gd name="T6" fmla="*/ 0 w 12"/>
                <a:gd name="T7" fmla="*/ 0 h 36"/>
                <a:gd name="T8" fmla="*/ 12 w 12"/>
                <a:gd name="T9" fmla="*/ 5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6"/>
                <a:gd name="T17" fmla="*/ 12 w 1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6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4" name="Freeform 244"/>
            <p:cNvSpPr>
              <a:spLocks/>
            </p:cNvSpPr>
            <p:nvPr/>
          </p:nvSpPr>
          <p:spPr bwMode="auto">
            <a:xfrm>
              <a:off x="2667" y="3016"/>
              <a:ext cx="35" cy="49"/>
            </a:xfrm>
            <a:custGeom>
              <a:avLst/>
              <a:gdLst>
                <a:gd name="T0" fmla="*/ 35 w 35"/>
                <a:gd name="T1" fmla="*/ 19 h 49"/>
                <a:gd name="T2" fmla="*/ 35 w 35"/>
                <a:gd name="T3" fmla="*/ 49 h 49"/>
                <a:gd name="T4" fmla="*/ 0 w 35"/>
                <a:gd name="T5" fmla="*/ 30 h 49"/>
                <a:gd name="T6" fmla="*/ 0 w 35"/>
                <a:gd name="T7" fmla="*/ 0 h 49"/>
                <a:gd name="T8" fmla="*/ 35 w 35"/>
                <a:gd name="T9" fmla="*/ 19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9"/>
                <a:gd name="T17" fmla="*/ 35 w 3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9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5" name="Freeform 245"/>
            <p:cNvSpPr>
              <a:spLocks/>
            </p:cNvSpPr>
            <p:nvPr/>
          </p:nvSpPr>
          <p:spPr bwMode="auto">
            <a:xfrm>
              <a:off x="2631" y="2997"/>
              <a:ext cx="35" cy="46"/>
            </a:xfrm>
            <a:custGeom>
              <a:avLst/>
              <a:gdLst>
                <a:gd name="T0" fmla="*/ 35 w 35"/>
                <a:gd name="T1" fmla="*/ 18 h 46"/>
                <a:gd name="T2" fmla="*/ 35 w 35"/>
                <a:gd name="T3" fmla="*/ 46 h 46"/>
                <a:gd name="T4" fmla="*/ 0 w 35"/>
                <a:gd name="T5" fmla="*/ 28 h 46"/>
                <a:gd name="T6" fmla="*/ 0 w 35"/>
                <a:gd name="T7" fmla="*/ 0 h 46"/>
                <a:gd name="T8" fmla="*/ 35 w 35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6"/>
                <a:gd name="T17" fmla="*/ 35 w 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6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6" name="Freeform 246"/>
            <p:cNvSpPr>
              <a:spLocks/>
            </p:cNvSpPr>
            <p:nvPr/>
          </p:nvSpPr>
          <p:spPr bwMode="auto">
            <a:xfrm>
              <a:off x="2594" y="2977"/>
              <a:ext cx="34" cy="46"/>
            </a:xfrm>
            <a:custGeom>
              <a:avLst/>
              <a:gdLst>
                <a:gd name="T0" fmla="*/ 34 w 34"/>
                <a:gd name="T1" fmla="*/ 18 h 46"/>
                <a:gd name="T2" fmla="*/ 34 w 34"/>
                <a:gd name="T3" fmla="*/ 46 h 46"/>
                <a:gd name="T4" fmla="*/ 0 w 34"/>
                <a:gd name="T5" fmla="*/ 28 h 46"/>
                <a:gd name="T6" fmla="*/ 0 w 34"/>
                <a:gd name="T7" fmla="*/ 0 h 46"/>
                <a:gd name="T8" fmla="*/ 34 w 34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6"/>
                <a:gd name="T17" fmla="*/ 34 w 3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6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7" name="Freeform 247"/>
            <p:cNvSpPr>
              <a:spLocks/>
            </p:cNvSpPr>
            <p:nvPr/>
          </p:nvSpPr>
          <p:spPr bwMode="auto">
            <a:xfrm>
              <a:off x="2575" y="2966"/>
              <a:ext cx="17" cy="36"/>
            </a:xfrm>
            <a:custGeom>
              <a:avLst/>
              <a:gdLst>
                <a:gd name="T0" fmla="*/ 17 w 17"/>
                <a:gd name="T1" fmla="*/ 10 h 36"/>
                <a:gd name="T2" fmla="*/ 17 w 17"/>
                <a:gd name="T3" fmla="*/ 36 h 36"/>
                <a:gd name="T4" fmla="*/ 0 w 17"/>
                <a:gd name="T5" fmla="*/ 28 h 36"/>
                <a:gd name="T6" fmla="*/ 0 w 17"/>
                <a:gd name="T7" fmla="*/ 0 h 36"/>
                <a:gd name="T8" fmla="*/ 17 w 17"/>
                <a:gd name="T9" fmla="*/ 1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6"/>
                <a:gd name="T17" fmla="*/ 17 w 1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6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8" name="Freeform 248"/>
            <p:cNvSpPr>
              <a:spLocks/>
            </p:cNvSpPr>
            <p:nvPr/>
          </p:nvSpPr>
          <p:spPr bwMode="auto">
            <a:xfrm>
              <a:off x="2667" y="3087"/>
              <a:ext cx="35" cy="52"/>
            </a:xfrm>
            <a:custGeom>
              <a:avLst/>
              <a:gdLst>
                <a:gd name="T0" fmla="*/ 35 w 35"/>
                <a:gd name="T1" fmla="*/ 22 h 52"/>
                <a:gd name="T2" fmla="*/ 35 w 35"/>
                <a:gd name="T3" fmla="*/ 52 h 52"/>
                <a:gd name="T4" fmla="*/ 0 w 35"/>
                <a:gd name="T5" fmla="*/ 29 h 52"/>
                <a:gd name="T6" fmla="*/ 0 w 35"/>
                <a:gd name="T7" fmla="*/ 0 h 52"/>
                <a:gd name="T8" fmla="*/ 35 w 35"/>
                <a:gd name="T9" fmla="*/ 22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9" name="Freeform 249"/>
            <p:cNvSpPr>
              <a:spLocks/>
            </p:cNvSpPr>
            <p:nvPr/>
          </p:nvSpPr>
          <p:spPr bwMode="auto">
            <a:xfrm>
              <a:off x="2631" y="3064"/>
              <a:ext cx="35" cy="52"/>
            </a:xfrm>
            <a:custGeom>
              <a:avLst/>
              <a:gdLst>
                <a:gd name="T0" fmla="*/ 35 w 35"/>
                <a:gd name="T1" fmla="*/ 23 h 52"/>
                <a:gd name="T2" fmla="*/ 35 w 35"/>
                <a:gd name="T3" fmla="*/ 52 h 52"/>
                <a:gd name="T4" fmla="*/ 0 w 35"/>
                <a:gd name="T5" fmla="*/ 30 h 52"/>
                <a:gd name="T6" fmla="*/ 0 w 35"/>
                <a:gd name="T7" fmla="*/ 0 h 52"/>
                <a:gd name="T8" fmla="*/ 35 w 35"/>
                <a:gd name="T9" fmla="*/ 23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0" name="Freeform 250"/>
            <p:cNvSpPr>
              <a:spLocks/>
            </p:cNvSpPr>
            <p:nvPr/>
          </p:nvSpPr>
          <p:spPr bwMode="auto">
            <a:xfrm>
              <a:off x="2594" y="3042"/>
              <a:ext cx="34" cy="49"/>
            </a:xfrm>
            <a:custGeom>
              <a:avLst/>
              <a:gdLst>
                <a:gd name="T0" fmla="*/ 34 w 34"/>
                <a:gd name="T1" fmla="*/ 21 h 49"/>
                <a:gd name="T2" fmla="*/ 34 w 34"/>
                <a:gd name="T3" fmla="*/ 49 h 49"/>
                <a:gd name="T4" fmla="*/ 0 w 34"/>
                <a:gd name="T5" fmla="*/ 27 h 49"/>
                <a:gd name="T6" fmla="*/ 0 w 34"/>
                <a:gd name="T7" fmla="*/ 0 h 49"/>
                <a:gd name="T8" fmla="*/ 34 w 34"/>
                <a:gd name="T9" fmla="*/ 21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1" name="Freeform 251"/>
            <p:cNvSpPr>
              <a:spLocks/>
            </p:cNvSpPr>
            <p:nvPr/>
          </p:nvSpPr>
          <p:spPr bwMode="auto">
            <a:xfrm>
              <a:off x="2575" y="3030"/>
              <a:ext cx="17" cy="39"/>
            </a:xfrm>
            <a:custGeom>
              <a:avLst/>
              <a:gdLst>
                <a:gd name="T0" fmla="*/ 17 w 17"/>
                <a:gd name="T1" fmla="*/ 11 h 39"/>
                <a:gd name="T2" fmla="*/ 17 w 17"/>
                <a:gd name="T3" fmla="*/ 39 h 39"/>
                <a:gd name="T4" fmla="*/ 0 w 17"/>
                <a:gd name="T5" fmla="*/ 27 h 39"/>
                <a:gd name="T6" fmla="*/ 0 w 17"/>
                <a:gd name="T7" fmla="*/ 0 h 39"/>
                <a:gd name="T8" fmla="*/ 17 w 17"/>
                <a:gd name="T9" fmla="*/ 11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9"/>
                <a:gd name="T17" fmla="*/ 17 w 1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9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2" name="Freeform 252"/>
            <p:cNvSpPr>
              <a:spLocks/>
            </p:cNvSpPr>
            <p:nvPr/>
          </p:nvSpPr>
          <p:spPr bwMode="auto">
            <a:xfrm>
              <a:off x="2704" y="3185"/>
              <a:ext cx="12" cy="38"/>
            </a:xfrm>
            <a:custGeom>
              <a:avLst/>
              <a:gdLst>
                <a:gd name="T0" fmla="*/ 12 w 12"/>
                <a:gd name="T1" fmla="*/ 8 h 38"/>
                <a:gd name="T2" fmla="*/ 12 w 12"/>
                <a:gd name="T3" fmla="*/ 38 h 38"/>
                <a:gd name="T4" fmla="*/ 0 w 12"/>
                <a:gd name="T5" fmla="*/ 30 h 38"/>
                <a:gd name="T6" fmla="*/ 0 w 12"/>
                <a:gd name="T7" fmla="*/ 0 h 38"/>
                <a:gd name="T8" fmla="*/ 12 w 12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3" name="Freeform 253"/>
            <p:cNvSpPr>
              <a:spLocks/>
            </p:cNvSpPr>
            <p:nvPr/>
          </p:nvSpPr>
          <p:spPr bwMode="auto">
            <a:xfrm>
              <a:off x="2667" y="3158"/>
              <a:ext cx="35" cy="55"/>
            </a:xfrm>
            <a:custGeom>
              <a:avLst/>
              <a:gdLst>
                <a:gd name="T0" fmla="*/ 35 w 35"/>
                <a:gd name="T1" fmla="*/ 24 h 55"/>
                <a:gd name="T2" fmla="*/ 35 w 35"/>
                <a:gd name="T3" fmla="*/ 55 h 55"/>
                <a:gd name="T4" fmla="*/ 0 w 35"/>
                <a:gd name="T5" fmla="*/ 30 h 55"/>
                <a:gd name="T6" fmla="*/ 0 w 35"/>
                <a:gd name="T7" fmla="*/ 0 h 55"/>
                <a:gd name="T8" fmla="*/ 35 w 35"/>
                <a:gd name="T9" fmla="*/ 24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5"/>
                <a:gd name="T17" fmla="*/ 35 w 35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5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4" name="Freeform 254"/>
            <p:cNvSpPr>
              <a:spLocks/>
            </p:cNvSpPr>
            <p:nvPr/>
          </p:nvSpPr>
          <p:spPr bwMode="auto">
            <a:xfrm>
              <a:off x="2631" y="3132"/>
              <a:ext cx="35" cy="54"/>
            </a:xfrm>
            <a:custGeom>
              <a:avLst/>
              <a:gdLst>
                <a:gd name="T0" fmla="*/ 35 w 35"/>
                <a:gd name="T1" fmla="*/ 26 h 54"/>
                <a:gd name="T2" fmla="*/ 35 w 35"/>
                <a:gd name="T3" fmla="*/ 54 h 54"/>
                <a:gd name="T4" fmla="*/ 0 w 35"/>
                <a:gd name="T5" fmla="*/ 28 h 54"/>
                <a:gd name="T6" fmla="*/ 0 w 35"/>
                <a:gd name="T7" fmla="*/ 0 h 54"/>
                <a:gd name="T8" fmla="*/ 35 w 35"/>
                <a:gd name="T9" fmla="*/ 26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4"/>
                <a:gd name="T17" fmla="*/ 35 w 35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4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5" name="Freeform 255"/>
            <p:cNvSpPr>
              <a:spLocks/>
            </p:cNvSpPr>
            <p:nvPr/>
          </p:nvSpPr>
          <p:spPr bwMode="auto">
            <a:xfrm>
              <a:off x="2594" y="3108"/>
              <a:ext cx="34" cy="52"/>
            </a:xfrm>
            <a:custGeom>
              <a:avLst/>
              <a:gdLst>
                <a:gd name="T0" fmla="*/ 34 w 34"/>
                <a:gd name="T1" fmla="*/ 24 h 52"/>
                <a:gd name="T2" fmla="*/ 34 w 34"/>
                <a:gd name="T3" fmla="*/ 52 h 52"/>
                <a:gd name="T4" fmla="*/ 0 w 34"/>
                <a:gd name="T5" fmla="*/ 28 h 52"/>
                <a:gd name="T6" fmla="*/ 0 w 34"/>
                <a:gd name="T7" fmla="*/ 0 h 52"/>
                <a:gd name="T8" fmla="*/ 34 w 34"/>
                <a:gd name="T9" fmla="*/ 24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2"/>
                <a:gd name="T17" fmla="*/ 34 w 3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2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6" name="Freeform 256"/>
            <p:cNvSpPr>
              <a:spLocks/>
            </p:cNvSpPr>
            <p:nvPr/>
          </p:nvSpPr>
          <p:spPr bwMode="auto">
            <a:xfrm>
              <a:off x="2575" y="3095"/>
              <a:ext cx="17" cy="38"/>
            </a:xfrm>
            <a:custGeom>
              <a:avLst/>
              <a:gdLst>
                <a:gd name="T0" fmla="*/ 17 w 17"/>
                <a:gd name="T1" fmla="*/ 10 h 38"/>
                <a:gd name="T2" fmla="*/ 17 w 17"/>
                <a:gd name="T3" fmla="*/ 38 h 38"/>
                <a:gd name="T4" fmla="*/ 0 w 17"/>
                <a:gd name="T5" fmla="*/ 27 h 38"/>
                <a:gd name="T6" fmla="*/ 0 w 17"/>
                <a:gd name="T7" fmla="*/ 0 h 38"/>
                <a:gd name="T8" fmla="*/ 17 w 17"/>
                <a:gd name="T9" fmla="*/ 1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8"/>
                <a:gd name="T17" fmla="*/ 17 w 17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8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7" name="Freeform 257"/>
            <p:cNvSpPr>
              <a:spLocks/>
            </p:cNvSpPr>
            <p:nvPr/>
          </p:nvSpPr>
          <p:spPr bwMode="auto">
            <a:xfrm>
              <a:off x="2704" y="3257"/>
              <a:ext cx="11" cy="40"/>
            </a:xfrm>
            <a:custGeom>
              <a:avLst/>
              <a:gdLst>
                <a:gd name="T0" fmla="*/ 11 w 11"/>
                <a:gd name="T1" fmla="*/ 9 h 40"/>
                <a:gd name="T2" fmla="*/ 11 w 11"/>
                <a:gd name="T3" fmla="*/ 40 h 40"/>
                <a:gd name="T4" fmla="*/ 0 w 11"/>
                <a:gd name="T5" fmla="*/ 32 h 40"/>
                <a:gd name="T6" fmla="*/ 0 w 11"/>
                <a:gd name="T7" fmla="*/ 0 h 40"/>
                <a:gd name="T8" fmla="*/ 11 w 11"/>
                <a:gd name="T9" fmla="*/ 9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0"/>
                <a:gd name="T17" fmla="*/ 11 w 1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0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8" name="Freeform 258"/>
            <p:cNvSpPr>
              <a:spLocks/>
            </p:cNvSpPr>
            <p:nvPr/>
          </p:nvSpPr>
          <p:spPr bwMode="auto">
            <a:xfrm>
              <a:off x="2667" y="3229"/>
              <a:ext cx="35" cy="57"/>
            </a:xfrm>
            <a:custGeom>
              <a:avLst/>
              <a:gdLst>
                <a:gd name="T0" fmla="*/ 35 w 35"/>
                <a:gd name="T1" fmla="*/ 27 h 57"/>
                <a:gd name="T2" fmla="*/ 35 w 35"/>
                <a:gd name="T3" fmla="*/ 57 h 57"/>
                <a:gd name="T4" fmla="*/ 0 w 35"/>
                <a:gd name="T5" fmla="*/ 29 h 57"/>
                <a:gd name="T6" fmla="*/ 0 w 35"/>
                <a:gd name="T7" fmla="*/ 0 h 57"/>
                <a:gd name="T8" fmla="*/ 35 w 35"/>
                <a:gd name="T9" fmla="*/ 2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7"/>
                <a:gd name="T17" fmla="*/ 35 w 3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7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9" name="Freeform 259"/>
            <p:cNvSpPr>
              <a:spLocks/>
            </p:cNvSpPr>
            <p:nvPr/>
          </p:nvSpPr>
          <p:spPr bwMode="auto">
            <a:xfrm>
              <a:off x="2631" y="3201"/>
              <a:ext cx="35" cy="56"/>
            </a:xfrm>
            <a:custGeom>
              <a:avLst/>
              <a:gdLst>
                <a:gd name="T0" fmla="*/ 35 w 35"/>
                <a:gd name="T1" fmla="*/ 28 h 56"/>
                <a:gd name="T2" fmla="*/ 35 w 35"/>
                <a:gd name="T3" fmla="*/ 56 h 56"/>
                <a:gd name="T4" fmla="*/ 0 w 35"/>
                <a:gd name="T5" fmla="*/ 28 h 56"/>
                <a:gd name="T6" fmla="*/ 0 w 35"/>
                <a:gd name="T7" fmla="*/ 0 h 56"/>
                <a:gd name="T8" fmla="*/ 35 w 35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6"/>
                <a:gd name="T17" fmla="*/ 35 w 3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6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0" name="Freeform 260"/>
            <p:cNvSpPr>
              <a:spLocks/>
            </p:cNvSpPr>
            <p:nvPr/>
          </p:nvSpPr>
          <p:spPr bwMode="auto">
            <a:xfrm>
              <a:off x="2594" y="3172"/>
              <a:ext cx="34" cy="56"/>
            </a:xfrm>
            <a:custGeom>
              <a:avLst/>
              <a:gdLst>
                <a:gd name="T0" fmla="*/ 34 w 34"/>
                <a:gd name="T1" fmla="*/ 28 h 56"/>
                <a:gd name="T2" fmla="*/ 34 w 34"/>
                <a:gd name="T3" fmla="*/ 56 h 56"/>
                <a:gd name="T4" fmla="*/ 0 w 34"/>
                <a:gd name="T5" fmla="*/ 28 h 56"/>
                <a:gd name="T6" fmla="*/ 0 w 34"/>
                <a:gd name="T7" fmla="*/ 0 h 56"/>
                <a:gd name="T8" fmla="*/ 34 w 34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1" name="Freeform 261"/>
            <p:cNvSpPr>
              <a:spLocks/>
            </p:cNvSpPr>
            <p:nvPr/>
          </p:nvSpPr>
          <p:spPr bwMode="auto">
            <a:xfrm>
              <a:off x="2575" y="3158"/>
              <a:ext cx="17" cy="41"/>
            </a:xfrm>
            <a:custGeom>
              <a:avLst/>
              <a:gdLst>
                <a:gd name="T0" fmla="*/ 17 w 17"/>
                <a:gd name="T1" fmla="*/ 13 h 41"/>
                <a:gd name="T2" fmla="*/ 17 w 17"/>
                <a:gd name="T3" fmla="*/ 41 h 41"/>
                <a:gd name="T4" fmla="*/ 0 w 17"/>
                <a:gd name="T5" fmla="*/ 25 h 41"/>
                <a:gd name="T6" fmla="*/ 0 w 17"/>
                <a:gd name="T7" fmla="*/ 0 h 41"/>
                <a:gd name="T8" fmla="*/ 17 w 17"/>
                <a:gd name="T9" fmla="*/ 13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1"/>
                <a:gd name="T17" fmla="*/ 17 w 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1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2" name="Freeform 262"/>
            <p:cNvSpPr>
              <a:spLocks/>
            </p:cNvSpPr>
            <p:nvPr/>
          </p:nvSpPr>
          <p:spPr bwMode="auto">
            <a:xfrm>
              <a:off x="2704" y="3332"/>
              <a:ext cx="12" cy="41"/>
            </a:xfrm>
            <a:custGeom>
              <a:avLst/>
              <a:gdLst>
                <a:gd name="T0" fmla="*/ 12 w 12"/>
                <a:gd name="T1" fmla="*/ 10 h 41"/>
                <a:gd name="T2" fmla="*/ 12 w 12"/>
                <a:gd name="T3" fmla="*/ 41 h 41"/>
                <a:gd name="T4" fmla="*/ 0 w 12"/>
                <a:gd name="T5" fmla="*/ 30 h 41"/>
                <a:gd name="T6" fmla="*/ 0 w 12"/>
                <a:gd name="T7" fmla="*/ 0 h 41"/>
                <a:gd name="T8" fmla="*/ 12 w 12"/>
                <a:gd name="T9" fmla="*/ 1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3" name="Freeform 263"/>
            <p:cNvSpPr>
              <a:spLocks/>
            </p:cNvSpPr>
            <p:nvPr/>
          </p:nvSpPr>
          <p:spPr bwMode="auto">
            <a:xfrm>
              <a:off x="2667" y="3300"/>
              <a:ext cx="35" cy="59"/>
            </a:xfrm>
            <a:custGeom>
              <a:avLst/>
              <a:gdLst>
                <a:gd name="T0" fmla="*/ 35 w 35"/>
                <a:gd name="T1" fmla="*/ 30 h 59"/>
                <a:gd name="T2" fmla="*/ 35 w 35"/>
                <a:gd name="T3" fmla="*/ 59 h 59"/>
                <a:gd name="T4" fmla="*/ 0 w 35"/>
                <a:gd name="T5" fmla="*/ 30 h 59"/>
                <a:gd name="T6" fmla="*/ 0 w 35"/>
                <a:gd name="T7" fmla="*/ 0 h 59"/>
                <a:gd name="T8" fmla="*/ 35 w 35"/>
                <a:gd name="T9" fmla="*/ 3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4" name="Freeform 264"/>
            <p:cNvSpPr>
              <a:spLocks/>
            </p:cNvSpPr>
            <p:nvPr/>
          </p:nvSpPr>
          <p:spPr bwMode="auto">
            <a:xfrm>
              <a:off x="2631" y="3269"/>
              <a:ext cx="35" cy="59"/>
            </a:xfrm>
            <a:custGeom>
              <a:avLst/>
              <a:gdLst>
                <a:gd name="T0" fmla="*/ 35 w 35"/>
                <a:gd name="T1" fmla="*/ 30 h 59"/>
                <a:gd name="T2" fmla="*/ 35 w 35"/>
                <a:gd name="T3" fmla="*/ 59 h 59"/>
                <a:gd name="T4" fmla="*/ 0 w 35"/>
                <a:gd name="T5" fmla="*/ 28 h 59"/>
                <a:gd name="T6" fmla="*/ 0 w 35"/>
                <a:gd name="T7" fmla="*/ 0 h 59"/>
                <a:gd name="T8" fmla="*/ 35 w 35"/>
                <a:gd name="T9" fmla="*/ 3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5" name="Freeform 265"/>
            <p:cNvSpPr>
              <a:spLocks/>
            </p:cNvSpPr>
            <p:nvPr/>
          </p:nvSpPr>
          <p:spPr bwMode="auto">
            <a:xfrm>
              <a:off x="2594" y="3237"/>
              <a:ext cx="34" cy="59"/>
            </a:xfrm>
            <a:custGeom>
              <a:avLst/>
              <a:gdLst>
                <a:gd name="T0" fmla="*/ 34 w 34"/>
                <a:gd name="T1" fmla="*/ 31 h 59"/>
                <a:gd name="T2" fmla="*/ 34 w 34"/>
                <a:gd name="T3" fmla="*/ 59 h 59"/>
                <a:gd name="T4" fmla="*/ 0 w 34"/>
                <a:gd name="T5" fmla="*/ 28 h 59"/>
                <a:gd name="T6" fmla="*/ 0 w 34"/>
                <a:gd name="T7" fmla="*/ 0 h 59"/>
                <a:gd name="T8" fmla="*/ 34 w 34"/>
                <a:gd name="T9" fmla="*/ 31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9"/>
                <a:gd name="T17" fmla="*/ 34 w 3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9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6" name="Freeform 266"/>
            <p:cNvSpPr>
              <a:spLocks/>
            </p:cNvSpPr>
            <p:nvPr/>
          </p:nvSpPr>
          <p:spPr bwMode="auto">
            <a:xfrm>
              <a:off x="2575" y="3222"/>
              <a:ext cx="17" cy="42"/>
            </a:xfrm>
            <a:custGeom>
              <a:avLst/>
              <a:gdLst>
                <a:gd name="T0" fmla="*/ 17 w 17"/>
                <a:gd name="T1" fmla="*/ 14 h 42"/>
                <a:gd name="T2" fmla="*/ 17 w 17"/>
                <a:gd name="T3" fmla="*/ 42 h 42"/>
                <a:gd name="T4" fmla="*/ 0 w 17"/>
                <a:gd name="T5" fmla="*/ 27 h 42"/>
                <a:gd name="T6" fmla="*/ 0 w 17"/>
                <a:gd name="T7" fmla="*/ 0 h 42"/>
                <a:gd name="T8" fmla="*/ 17 w 17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7" name="Freeform 267"/>
            <p:cNvSpPr>
              <a:spLocks/>
            </p:cNvSpPr>
            <p:nvPr/>
          </p:nvSpPr>
          <p:spPr bwMode="auto">
            <a:xfrm>
              <a:off x="2704" y="3408"/>
              <a:ext cx="11" cy="38"/>
            </a:xfrm>
            <a:custGeom>
              <a:avLst/>
              <a:gdLst>
                <a:gd name="T0" fmla="*/ 11 w 11"/>
                <a:gd name="T1" fmla="*/ 8 h 38"/>
                <a:gd name="T2" fmla="*/ 11 w 11"/>
                <a:gd name="T3" fmla="*/ 38 h 38"/>
                <a:gd name="T4" fmla="*/ 0 w 11"/>
                <a:gd name="T5" fmla="*/ 27 h 38"/>
                <a:gd name="T6" fmla="*/ 0 w 11"/>
                <a:gd name="T7" fmla="*/ 0 h 38"/>
                <a:gd name="T8" fmla="*/ 11 w 11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38"/>
                <a:gd name="T17" fmla="*/ 11 w 1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38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8" name="Freeform 268"/>
            <p:cNvSpPr>
              <a:spLocks/>
            </p:cNvSpPr>
            <p:nvPr/>
          </p:nvSpPr>
          <p:spPr bwMode="auto">
            <a:xfrm>
              <a:off x="2667" y="3372"/>
              <a:ext cx="35" cy="63"/>
            </a:xfrm>
            <a:custGeom>
              <a:avLst/>
              <a:gdLst>
                <a:gd name="T0" fmla="*/ 35 w 35"/>
                <a:gd name="T1" fmla="*/ 32 h 63"/>
                <a:gd name="T2" fmla="*/ 35 w 35"/>
                <a:gd name="T3" fmla="*/ 63 h 63"/>
                <a:gd name="T4" fmla="*/ 0 w 35"/>
                <a:gd name="T5" fmla="*/ 29 h 63"/>
                <a:gd name="T6" fmla="*/ 0 w 35"/>
                <a:gd name="T7" fmla="*/ 0 h 63"/>
                <a:gd name="T8" fmla="*/ 35 w 35"/>
                <a:gd name="T9" fmla="*/ 32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3"/>
                <a:gd name="T17" fmla="*/ 35 w 3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3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9" name="Freeform 269"/>
            <p:cNvSpPr>
              <a:spLocks/>
            </p:cNvSpPr>
            <p:nvPr/>
          </p:nvSpPr>
          <p:spPr bwMode="auto">
            <a:xfrm>
              <a:off x="2631" y="3338"/>
              <a:ext cx="35" cy="60"/>
            </a:xfrm>
            <a:custGeom>
              <a:avLst/>
              <a:gdLst>
                <a:gd name="T0" fmla="*/ 35 w 35"/>
                <a:gd name="T1" fmla="*/ 32 h 60"/>
                <a:gd name="T2" fmla="*/ 35 w 35"/>
                <a:gd name="T3" fmla="*/ 60 h 60"/>
                <a:gd name="T4" fmla="*/ 0 w 35"/>
                <a:gd name="T5" fmla="*/ 28 h 60"/>
                <a:gd name="T6" fmla="*/ 0 w 35"/>
                <a:gd name="T7" fmla="*/ 0 h 60"/>
                <a:gd name="T8" fmla="*/ 35 w 35"/>
                <a:gd name="T9" fmla="*/ 3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0"/>
                <a:gd name="T17" fmla="*/ 35 w 35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0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0" name="Freeform 270"/>
            <p:cNvSpPr>
              <a:spLocks/>
            </p:cNvSpPr>
            <p:nvPr/>
          </p:nvSpPr>
          <p:spPr bwMode="auto">
            <a:xfrm>
              <a:off x="2593" y="3302"/>
              <a:ext cx="35" cy="61"/>
            </a:xfrm>
            <a:custGeom>
              <a:avLst/>
              <a:gdLst>
                <a:gd name="T0" fmla="*/ 35 w 35"/>
                <a:gd name="T1" fmla="*/ 35 h 61"/>
                <a:gd name="T2" fmla="*/ 35 w 35"/>
                <a:gd name="T3" fmla="*/ 61 h 61"/>
                <a:gd name="T4" fmla="*/ 0 w 35"/>
                <a:gd name="T5" fmla="*/ 29 h 61"/>
                <a:gd name="T6" fmla="*/ 0 w 35"/>
                <a:gd name="T7" fmla="*/ 0 h 61"/>
                <a:gd name="T8" fmla="*/ 35 w 35"/>
                <a:gd name="T9" fmla="*/ 35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1"/>
                <a:gd name="T17" fmla="*/ 35 w 35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1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1" name="Freeform 271"/>
            <p:cNvSpPr>
              <a:spLocks/>
            </p:cNvSpPr>
            <p:nvPr/>
          </p:nvSpPr>
          <p:spPr bwMode="auto">
            <a:xfrm>
              <a:off x="2575" y="3286"/>
              <a:ext cx="17" cy="42"/>
            </a:xfrm>
            <a:custGeom>
              <a:avLst/>
              <a:gdLst>
                <a:gd name="T0" fmla="*/ 17 w 17"/>
                <a:gd name="T1" fmla="*/ 14 h 42"/>
                <a:gd name="T2" fmla="*/ 17 w 17"/>
                <a:gd name="T3" fmla="*/ 42 h 42"/>
                <a:gd name="T4" fmla="*/ 0 w 17"/>
                <a:gd name="T5" fmla="*/ 26 h 42"/>
                <a:gd name="T6" fmla="*/ 0 w 17"/>
                <a:gd name="T7" fmla="*/ 0 h 42"/>
                <a:gd name="T8" fmla="*/ 17 w 17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2" name="Freeform 272"/>
            <p:cNvSpPr>
              <a:spLocks/>
            </p:cNvSpPr>
            <p:nvPr/>
          </p:nvSpPr>
          <p:spPr bwMode="auto">
            <a:xfrm>
              <a:off x="2704" y="3479"/>
              <a:ext cx="11" cy="44"/>
            </a:xfrm>
            <a:custGeom>
              <a:avLst/>
              <a:gdLst>
                <a:gd name="T0" fmla="*/ 11 w 11"/>
                <a:gd name="T1" fmla="*/ 13 h 44"/>
                <a:gd name="T2" fmla="*/ 11 w 11"/>
                <a:gd name="T3" fmla="*/ 44 h 44"/>
                <a:gd name="T4" fmla="*/ 0 w 11"/>
                <a:gd name="T5" fmla="*/ 32 h 44"/>
                <a:gd name="T6" fmla="*/ 0 w 11"/>
                <a:gd name="T7" fmla="*/ 0 h 44"/>
                <a:gd name="T8" fmla="*/ 11 w 11"/>
                <a:gd name="T9" fmla="*/ 13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4"/>
                <a:gd name="T17" fmla="*/ 11 w 11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4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3" name="Freeform 273"/>
            <p:cNvSpPr>
              <a:spLocks/>
            </p:cNvSpPr>
            <p:nvPr/>
          </p:nvSpPr>
          <p:spPr bwMode="auto">
            <a:xfrm>
              <a:off x="2667" y="3443"/>
              <a:ext cx="35" cy="65"/>
            </a:xfrm>
            <a:custGeom>
              <a:avLst/>
              <a:gdLst>
                <a:gd name="T0" fmla="*/ 35 w 35"/>
                <a:gd name="T1" fmla="*/ 35 h 65"/>
                <a:gd name="T2" fmla="*/ 35 w 35"/>
                <a:gd name="T3" fmla="*/ 65 h 65"/>
                <a:gd name="T4" fmla="*/ 0 w 35"/>
                <a:gd name="T5" fmla="*/ 29 h 65"/>
                <a:gd name="T6" fmla="*/ 0 w 35"/>
                <a:gd name="T7" fmla="*/ 0 h 65"/>
                <a:gd name="T8" fmla="*/ 35 w 35"/>
                <a:gd name="T9" fmla="*/ 35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4" name="Freeform 274"/>
            <p:cNvSpPr>
              <a:spLocks/>
            </p:cNvSpPr>
            <p:nvPr/>
          </p:nvSpPr>
          <p:spPr bwMode="auto">
            <a:xfrm>
              <a:off x="2631" y="3405"/>
              <a:ext cx="35" cy="65"/>
            </a:xfrm>
            <a:custGeom>
              <a:avLst/>
              <a:gdLst>
                <a:gd name="T0" fmla="*/ 35 w 35"/>
                <a:gd name="T1" fmla="*/ 37 h 65"/>
                <a:gd name="T2" fmla="*/ 35 w 35"/>
                <a:gd name="T3" fmla="*/ 65 h 65"/>
                <a:gd name="T4" fmla="*/ 0 w 35"/>
                <a:gd name="T5" fmla="*/ 30 h 65"/>
                <a:gd name="T6" fmla="*/ 0 w 35"/>
                <a:gd name="T7" fmla="*/ 0 h 65"/>
                <a:gd name="T8" fmla="*/ 35 w 35"/>
                <a:gd name="T9" fmla="*/ 3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5" name="Freeform 275"/>
            <p:cNvSpPr>
              <a:spLocks/>
            </p:cNvSpPr>
            <p:nvPr/>
          </p:nvSpPr>
          <p:spPr bwMode="auto">
            <a:xfrm>
              <a:off x="2594" y="3369"/>
              <a:ext cx="34" cy="63"/>
            </a:xfrm>
            <a:custGeom>
              <a:avLst/>
              <a:gdLst>
                <a:gd name="T0" fmla="*/ 34 w 34"/>
                <a:gd name="T1" fmla="*/ 35 h 63"/>
                <a:gd name="T2" fmla="*/ 34 w 34"/>
                <a:gd name="T3" fmla="*/ 63 h 63"/>
                <a:gd name="T4" fmla="*/ 0 w 34"/>
                <a:gd name="T5" fmla="*/ 28 h 63"/>
                <a:gd name="T6" fmla="*/ 0 w 34"/>
                <a:gd name="T7" fmla="*/ 0 h 63"/>
                <a:gd name="T8" fmla="*/ 34 w 34"/>
                <a:gd name="T9" fmla="*/ 35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3"/>
                <a:gd name="T17" fmla="*/ 34 w 3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3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6" name="Freeform 276"/>
            <p:cNvSpPr>
              <a:spLocks/>
            </p:cNvSpPr>
            <p:nvPr/>
          </p:nvSpPr>
          <p:spPr bwMode="auto">
            <a:xfrm>
              <a:off x="2575" y="3352"/>
              <a:ext cx="17" cy="44"/>
            </a:xfrm>
            <a:custGeom>
              <a:avLst/>
              <a:gdLst>
                <a:gd name="T0" fmla="*/ 17 w 17"/>
                <a:gd name="T1" fmla="*/ 16 h 44"/>
                <a:gd name="T2" fmla="*/ 17 w 17"/>
                <a:gd name="T3" fmla="*/ 44 h 44"/>
                <a:gd name="T4" fmla="*/ 0 w 17"/>
                <a:gd name="T5" fmla="*/ 24 h 44"/>
                <a:gd name="T6" fmla="*/ 0 w 17"/>
                <a:gd name="T7" fmla="*/ 0 h 44"/>
                <a:gd name="T8" fmla="*/ 17 w 17"/>
                <a:gd name="T9" fmla="*/ 1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7" name="Freeform 277"/>
            <p:cNvSpPr>
              <a:spLocks/>
            </p:cNvSpPr>
            <p:nvPr/>
          </p:nvSpPr>
          <p:spPr bwMode="auto">
            <a:xfrm>
              <a:off x="2575" y="3383"/>
              <a:ext cx="29" cy="55"/>
            </a:xfrm>
            <a:custGeom>
              <a:avLst/>
              <a:gdLst>
                <a:gd name="T0" fmla="*/ 29 w 29"/>
                <a:gd name="T1" fmla="*/ 30 h 55"/>
                <a:gd name="T2" fmla="*/ 29 w 29"/>
                <a:gd name="T3" fmla="*/ 55 h 55"/>
                <a:gd name="T4" fmla="*/ 0 w 29"/>
                <a:gd name="T5" fmla="*/ 27 h 55"/>
                <a:gd name="T6" fmla="*/ 0 w 29"/>
                <a:gd name="T7" fmla="*/ 0 h 55"/>
                <a:gd name="T8" fmla="*/ 29 w 29"/>
                <a:gd name="T9" fmla="*/ 3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5"/>
                <a:gd name="T17" fmla="*/ 29 w 29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5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8" name="Freeform 278"/>
            <p:cNvSpPr>
              <a:spLocks/>
            </p:cNvSpPr>
            <p:nvPr/>
          </p:nvSpPr>
          <p:spPr bwMode="auto">
            <a:xfrm>
              <a:off x="2676" y="3486"/>
              <a:ext cx="39" cy="71"/>
            </a:xfrm>
            <a:custGeom>
              <a:avLst/>
              <a:gdLst>
                <a:gd name="T0" fmla="*/ 39 w 39"/>
                <a:gd name="T1" fmla="*/ 43 h 71"/>
                <a:gd name="T2" fmla="*/ 39 w 39"/>
                <a:gd name="T3" fmla="*/ 71 h 71"/>
                <a:gd name="T4" fmla="*/ 0 w 39"/>
                <a:gd name="T5" fmla="*/ 30 h 71"/>
                <a:gd name="T6" fmla="*/ 0 w 39"/>
                <a:gd name="T7" fmla="*/ 0 h 71"/>
                <a:gd name="T8" fmla="*/ 39 w 39"/>
                <a:gd name="T9" fmla="*/ 43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71"/>
                <a:gd name="T17" fmla="*/ 39 w 39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71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9" name="Freeform 279"/>
            <p:cNvSpPr>
              <a:spLocks/>
            </p:cNvSpPr>
            <p:nvPr/>
          </p:nvSpPr>
          <p:spPr bwMode="auto">
            <a:xfrm>
              <a:off x="2642" y="3451"/>
              <a:ext cx="32" cy="64"/>
            </a:xfrm>
            <a:custGeom>
              <a:avLst/>
              <a:gdLst>
                <a:gd name="T0" fmla="*/ 32 w 32"/>
                <a:gd name="T1" fmla="*/ 34 h 64"/>
                <a:gd name="T2" fmla="*/ 32 w 32"/>
                <a:gd name="T3" fmla="*/ 64 h 64"/>
                <a:gd name="T4" fmla="*/ 0 w 32"/>
                <a:gd name="T5" fmla="*/ 29 h 64"/>
                <a:gd name="T6" fmla="*/ 0 w 32"/>
                <a:gd name="T7" fmla="*/ 0 h 64"/>
                <a:gd name="T8" fmla="*/ 32 w 32"/>
                <a:gd name="T9" fmla="*/ 34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4"/>
                <a:gd name="T17" fmla="*/ 32 w 3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4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0" name="Freeform 280"/>
            <p:cNvSpPr>
              <a:spLocks/>
            </p:cNvSpPr>
            <p:nvPr/>
          </p:nvSpPr>
          <p:spPr bwMode="auto">
            <a:xfrm>
              <a:off x="2606" y="3415"/>
              <a:ext cx="34" cy="62"/>
            </a:xfrm>
            <a:custGeom>
              <a:avLst/>
              <a:gdLst>
                <a:gd name="T0" fmla="*/ 34 w 34"/>
                <a:gd name="T1" fmla="*/ 34 h 62"/>
                <a:gd name="T2" fmla="*/ 34 w 34"/>
                <a:gd name="T3" fmla="*/ 62 h 62"/>
                <a:gd name="T4" fmla="*/ 0 w 34"/>
                <a:gd name="T5" fmla="*/ 26 h 62"/>
                <a:gd name="T6" fmla="*/ 0 w 34"/>
                <a:gd name="T7" fmla="*/ 0 h 62"/>
                <a:gd name="T8" fmla="*/ 34 w 34"/>
                <a:gd name="T9" fmla="*/ 34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1" name="Freeform 281"/>
            <p:cNvSpPr>
              <a:spLocks/>
            </p:cNvSpPr>
            <p:nvPr/>
          </p:nvSpPr>
          <p:spPr bwMode="auto">
            <a:xfrm>
              <a:off x="2575" y="2999"/>
              <a:ext cx="30" cy="44"/>
            </a:xfrm>
            <a:custGeom>
              <a:avLst/>
              <a:gdLst>
                <a:gd name="T0" fmla="*/ 30 w 30"/>
                <a:gd name="T1" fmla="*/ 17 h 44"/>
                <a:gd name="T2" fmla="*/ 30 w 30"/>
                <a:gd name="T3" fmla="*/ 44 h 44"/>
                <a:gd name="T4" fmla="*/ 0 w 30"/>
                <a:gd name="T5" fmla="*/ 27 h 44"/>
                <a:gd name="T6" fmla="*/ 0 w 30"/>
                <a:gd name="T7" fmla="*/ 0 h 44"/>
                <a:gd name="T8" fmla="*/ 30 w 30"/>
                <a:gd name="T9" fmla="*/ 1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4"/>
                <a:gd name="T17" fmla="*/ 30 w 30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4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2" name="Freeform 282"/>
            <p:cNvSpPr>
              <a:spLocks/>
            </p:cNvSpPr>
            <p:nvPr/>
          </p:nvSpPr>
          <p:spPr bwMode="auto">
            <a:xfrm>
              <a:off x="2643" y="3037"/>
              <a:ext cx="33" cy="50"/>
            </a:xfrm>
            <a:custGeom>
              <a:avLst/>
              <a:gdLst>
                <a:gd name="T0" fmla="*/ 33 w 33"/>
                <a:gd name="T1" fmla="*/ 19 h 50"/>
                <a:gd name="T2" fmla="*/ 33 w 33"/>
                <a:gd name="T3" fmla="*/ 50 h 50"/>
                <a:gd name="T4" fmla="*/ 0 w 33"/>
                <a:gd name="T5" fmla="*/ 30 h 50"/>
                <a:gd name="T6" fmla="*/ 0 w 33"/>
                <a:gd name="T7" fmla="*/ 0 h 50"/>
                <a:gd name="T8" fmla="*/ 33 w 33"/>
                <a:gd name="T9" fmla="*/ 19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0"/>
                <a:gd name="T17" fmla="*/ 33 w 33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0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3" name="Freeform 283"/>
            <p:cNvSpPr>
              <a:spLocks/>
            </p:cNvSpPr>
            <p:nvPr/>
          </p:nvSpPr>
          <p:spPr bwMode="auto">
            <a:xfrm>
              <a:off x="2607" y="3016"/>
              <a:ext cx="34" cy="49"/>
            </a:xfrm>
            <a:custGeom>
              <a:avLst/>
              <a:gdLst>
                <a:gd name="T0" fmla="*/ 34 w 34"/>
                <a:gd name="T1" fmla="*/ 21 h 49"/>
                <a:gd name="T2" fmla="*/ 34 w 34"/>
                <a:gd name="T3" fmla="*/ 49 h 49"/>
                <a:gd name="T4" fmla="*/ 0 w 34"/>
                <a:gd name="T5" fmla="*/ 28 h 49"/>
                <a:gd name="T6" fmla="*/ 0 w 34"/>
                <a:gd name="T7" fmla="*/ 0 h 49"/>
                <a:gd name="T8" fmla="*/ 34 w 34"/>
                <a:gd name="T9" fmla="*/ 21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4" name="Freeform 284"/>
            <p:cNvSpPr>
              <a:spLocks/>
            </p:cNvSpPr>
            <p:nvPr/>
          </p:nvSpPr>
          <p:spPr bwMode="auto">
            <a:xfrm>
              <a:off x="2575" y="3062"/>
              <a:ext cx="30" cy="48"/>
            </a:xfrm>
            <a:custGeom>
              <a:avLst/>
              <a:gdLst>
                <a:gd name="T0" fmla="*/ 30 w 30"/>
                <a:gd name="T1" fmla="*/ 21 h 48"/>
                <a:gd name="T2" fmla="*/ 30 w 30"/>
                <a:gd name="T3" fmla="*/ 48 h 48"/>
                <a:gd name="T4" fmla="*/ 0 w 30"/>
                <a:gd name="T5" fmla="*/ 27 h 48"/>
                <a:gd name="T6" fmla="*/ 0 w 30"/>
                <a:gd name="T7" fmla="*/ 0 h 48"/>
                <a:gd name="T8" fmla="*/ 30 w 30"/>
                <a:gd name="T9" fmla="*/ 21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8"/>
                <a:gd name="T17" fmla="*/ 30 w 3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8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5" name="Freeform 285"/>
            <p:cNvSpPr>
              <a:spLocks/>
            </p:cNvSpPr>
            <p:nvPr/>
          </p:nvSpPr>
          <p:spPr bwMode="auto">
            <a:xfrm>
              <a:off x="2677" y="3130"/>
              <a:ext cx="39" cy="56"/>
            </a:xfrm>
            <a:custGeom>
              <a:avLst/>
              <a:gdLst>
                <a:gd name="T0" fmla="*/ 39 w 39"/>
                <a:gd name="T1" fmla="*/ 25 h 56"/>
                <a:gd name="T2" fmla="*/ 39 w 39"/>
                <a:gd name="T3" fmla="*/ 56 h 56"/>
                <a:gd name="T4" fmla="*/ 0 w 39"/>
                <a:gd name="T5" fmla="*/ 30 h 56"/>
                <a:gd name="T6" fmla="*/ 0 w 39"/>
                <a:gd name="T7" fmla="*/ 0 h 56"/>
                <a:gd name="T8" fmla="*/ 39 w 39"/>
                <a:gd name="T9" fmla="*/ 25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56"/>
                <a:gd name="T17" fmla="*/ 39 w 3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56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6" name="Freeform 286"/>
            <p:cNvSpPr>
              <a:spLocks/>
            </p:cNvSpPr>
            <p:nvPr/>
          </p:nvSpPr>
          <p:spPr bwMode="auto">
            <a:xfrm>
              <a:off x="2643" y="3108"/>
              <a:ext cx="33" cy="51"/>
            </a:xfrm>
            <a:custGeom>
              <a:avLst/>
              <a:gdLst>
                <a:gd name="T0" fmla="*/ 33 w 33"/>
                <a:gd name="T1" fmla="*/ 21 h 51"/>
                <a:gd name="T2" fmla="*/ 33 w 33"/>
                <a:gd name="T3" fmla="*/ 51 h 51"/>
                <a:gd name="T4" fmla="*/ 0 w 33"/>
                <a:gd name="T5" fmla="*/ 29 h 51"/>
                <a:gd name="T6" fmla="*/ 0 w 33"/>
                <a:gd name="T7" fmla="*/ 0 h 51"/>
                <a:gd name="T8" fmla="*/ 33 w 33"/>
                <a:gd name="T9" fmla="*/ 2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1"/>
                <a:gd name="T17" fmla="*/ 33 w 33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1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7" name="Freeform 287"/>
            <p:cNvSpPr>
              <a:spLocks/>
            </p:cNvSpPr>
            <p:nvPr/>
          </p:nvSpPr>
          <p:spPr bwMode="auto">
            <a:xfrm>
              <a:off x="2607" y="3084"/>
              <a:ext cx="34" cy="50"/>
            </a:xfrm>
            <a:custGeom>
              <a:avLst/>
              <a:gdLst>
                <a:gd name="T0" fmla="*/ 34 w 34"/>
                <a:gd name="T1" fmla="*/ 22 h 50"/>
                <a:gd name="T2" fmla="*/ 34 w 34"/>
                <a:gd name="T3" fmla="*/ 50 h 50"/>
                <a:gd name="T4" fmla="*/ 0 w 34"/>
                <a:gd name="T5" fmla="*/ 27 h 50"/>
                <a:gd name="T6" fmla="*/ 0 w 34"/>
                <a:gd name="T7" fmla="*/ 0 h 50"/>
                <a:gd name="T8" fmla="*/ 34 w 34"/>
                <a:gd name="T9" fmla="*/ 22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0"/>
                <a:gd name="T17" fmla="*/ 34 w 34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0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8" name="Freeform 288"/>
            <p:cNvSpPr>
              <a:spLocks/>
            </p:cNvSpPr>
            <p:nvPr/>
          </p:nvSpPr>
          <p:spPr bwMode="auto">
            <a:xfrm>
              <a:off x="2575" y="3126"/>
              <a:ext cx="30" cy="49"/>
            </a:xfrm>
            <a:custGeom>
              <a:avLst/>
              <a:gdLst>
                <a:gd name="T0" fmla="*/ 30 w 30"/>
                <a:gd name="T1" fmla="*/ 24 h 49"/>
                <a:gd name="T2" fmla="*/ 30 w 30"/>
                <a:gd name="T3" fmla="*/ 49 h 49"/>
                <a:gd name="T4" fmla="*/ 0 w 30"/>
                <a:gd name="T5" fmla="*/ 27 h 49"/>
                <a:gd name="T6" fmla="*/ 0 w 30"/>
                <a:gd name="T7" fmla="*/ 0 h 49"/>
                <a:gd name="T8" fmla="*/ 30 w 30"/>
                <a:gd name="T9" fmla="*/ 24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9"/>
                <a:gd name="T17" fmla="*/ 30 w 30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9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9" name="Freeform 289"/>
            <p:cNvSpPr>
              <a:spLocks/>
            </p:cNvSpPr>
            <p:nvPr/>
          </p:nvSpPr>
          <p:spPr bwMode="auto">
            <a:xfrm>
              <a:off x="2643" y="3176"/>
              <a:ext cx="33" cy="54"/>
            </a:xfrm>
            <a:custGeom>
              <a:avLst/>
              <a:gdLst>
                <a:gd name="T0" fmla="*/ 33 w 33"/>
                <a:gd name="T1" fmla="*/ 24 h 54"/>
                <a:gd name="T2" fmla="*/ 33 w 33"/>
                <a:gd name="T3" fmla="*/ 54 h 54"/>
                <a:gd name="T4" fmla="*/ 0 w 33"/>
                <a:gd name="T5" fmla="*/ 30 h 54"/>
                <a:gd name="T6" fmla="*/ 0 w 33"/>
                <a:gd name="T7" fmla="*/ 0 h 54"/>
                <a:gd name="T8" fmla="*/ 33 w 33"/>
                <a:gd name="T9" fmla="*/ 24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4"/>
                <a:gd name="T17" fmla="*/ 33 w 3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4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0" name="Freeform 290"/>
            <p:cNvSpPr>
              <a:spLocks/>
            </p:cNvSpPr>
            <p:nvPr/>
          </p:nvSpPr>
          <p:spPr bwMode="auto">
            <a:xfrm>
              <a:off x="2607" y="3150"/>
              <a:ext cx="34" cy="53"/>
            </a:xfrm>
            <a:custGeom>
              <a:avLst/>
              <a:gdLst>
                <a:gd name="T0" fmla="*/ 34 w 34"/>
                <a:gd name="T1" fmla="*/ 25 h 53"/>
                <a:gd name="T2" fmla="*/ 34 w 34"/>
                <a:gd name="T3" fmla="*/ 53 h 53"/>
                <a:gd name="T4" fmla="*/ 0 w 34"/>
                <a:gd name="T5" fmla="*/ 28 h 53"/>
                <a:gd name="T6" fmla="*/ 0 w 34"/>
                <a:gd name="T7" fmla="*/ 0 h 53"/>
                <a:gd name="T8" fmla="*/ 34 w 34"/>
                <a:gd name="T9" fmla="*/ 25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3"/>
                <a:gd name="T17" fmla="*/ 34 w 3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3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1" name="Freeform 291"/>
            <p:cNvSpPr>
              <a:spLocks/>
            </p:cNvSpPr>
            <p:nvPr/>
          </p:nvSpPr>
          <p:spPr bwMode="auto">
            <a:xfrm>
              <a:off x="2575" y="3191"/>
              <a:ext cx="29" cy="50"/>
            </a:xfrm>
            <a:custGeom>
              <a:avLst/>
              <a:gdLst>
                <a:gd name="T0" fmla="*/ 29 w 29"/>
                <a:gd name="T1" fmla="*/ 23 h 50"/>
                <a:gd name="T2" fmla="*/ 29 w 29"/>
                <a:gd name="T3" fmla="*/ 50 h 50"/>
                <a:gd name="T4" fmla="*/ 0 w 29"/>
                <a:gd name="T5" fmla="*/ 26 h 50"/>
                <a:gd name="T6" fmla="*/ 0 w 29"/>
                <a:gd name="T7" fmla="*/ 0 h 50"/>
                <a:gd name="T8" fmla="*/ 29 w 29"/>
                <a:gd name="T9" fmla="*/ 23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0"/>
                <a:gd name="T17" fmla="*/ 29 w 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0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2" name="Freeform 292"/>
            <p:cNvSpPr>
              <a:spLocks/>
            </p:cNvSpPr>
            <p:nvPr/>
          </p:nvSpPr>
          <p:spPr bwMode="auto">
            <a:xfrm>
              <a:off x="2676" y="3271"/>
              <a:ext cx="40" cy="63"/>
            </a:xfrm>
            <a:custGeom>
              <a:avLst/>
              <a:gdLst>
                <a:gd name="T0" fmla="*/ 40 w 40"/>
                <a:gd name="T1" fmla="*/ 33 h 63"/>
                <a:gd name="T2" fmla="*/ 40 w 40"/>
                <a:gd name="T3" fmla="*/ 63 h 63"/>
                <a:gd name="T4" fmla="*/ 0 w 40"/>
                <a:gd name="T5" fmla="*/ 32 h 63"/>
                <a:gd name="T6" fmla="*/ 0 w 40"/>
                <a:gd name="T7" fmla="*/ 0 h 63"/>
                <a:gd name="T8" fmla="*/ 40 w 40"/>
                <a:gd name="T9" fmla="*/ 33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3"/>
                <a:gd name="T17" fmla="*/ 40 w 40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3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3" name="Freeform 293"/>
            <p:cNvSpPr>
              <a:spLocks/>
            </p:cNvSpPr>
            <p:nvPr/>
          </p:nvSpPr>
          <p:spPr bwMode="auto">
            <a:xfrm>
              <a:off x="2642" y="3244"/>
              <a:ext cx="32" cy="58"/>
            </a:xfrm>
            <a:custGeom>
              <a:avLst/>
              <a:gdLst>
                <a:gd name="T0" fmla="*/ 32 w 32"/>
                <a:gd name="T1" fmla="*/ 26 h 58"/>
                <a:gd name="T2" fmla="*/ 32 w 32"/>
                <a:gd name="T3" fmla="*/ 58 h 58"/>
                <a:gd name="T4" fmla="*/ 0 w 32"/>
                <a:gd name="T5" fmla="*/ 29 h 58"/>
                <a:gd name="T6" fmla="*/ 0 w 32"/>
                <a:gd name="T7" fmla="*/ 0 h 58"/>
                <a:gd name="T8" fmla="*/ 32 w 32"/>
                <a:gd name="T9" fmla="*/ 26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58"/>
                <a:gd name="T17" fmla="*/ 32 w 32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58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4" name="Freeform 294"/>
            <p:cNvSpPr>
              <a:spLocks/>
            </p:cNvSpPr>
            <p:nvPr/>
          </p:nvSpPr>
          <p:spPr bwMode="auto">
            <a:xfrm>
              <a:off x="2606" y="3215"/>
              <a:ext cx="34" cy="56"/>
            </a:xfrm>
            <a:custGeom>
              <a:avLst/>
              <a:gdLst>
                <a:gd name="T0" fmla="*/ 34 w 34"/>
                <a:gd name="T1" fmla="*/ 28 h 56"/>
                <a:gd name="T2" fmla="*/ 34 w 34"/>
                <a:gd name="T3" fmla="*/ 56 h 56"/>
                <a:gd name="T4" fmla="*/ 0 w 34"/>
                <a:gd name="T5" fmla="*/ 29 h 56"/>
                <a:gd name="T6" fmla="*/ 0 w 34"/>
                <a:gd name="T7" fmla="*/ 0 h 56"/>
                <a:gd name="T8" fmla="*/ 34 w 34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5" name="Freeform 295"/>
            <p:cNvSpPr>
              <a:spLocks/>
            </p:cNvSpPr>
            <p:nvPr/>
          </p:nvSpPr>
          <p:spPr bwMode="auto">
            <a:xfrm>
              <a:off x="2575" y="3255"/>
              <a:ext cx="29" cy="51"/>
            </a:xfrm>
            <a:custGeom>
              <a:avLst/>
              <a:gdLst>
                <a:gd name="T0" fmla="*/ 29 w 29"/>
                <a:gd name="T1" fmla="*/ 24 h 51"/>
                <a:gd name="T2" fmla="*/ 29 w 29"/>
                <a:gd name="T3" fmla="*/ 51 h 51"/>
                <a:gd name="T4" fmla="*/ 0 w 29"/>
                <a:gd name="T5" fmla="*/ 25 h 51"/>
                <a:gd name="T6" fmla="*/ 0 w 29"/>
                <a:gd name="T7" fmla="*/ 0 h 51"/>
                <a:gd name="T8" fmla="*/ 29 w 29"/>
                <a:gd name="T9" fmla="*/ 24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6" name="Freeform 296"/>
            <p:cNvSpPr>
              <a:spLocks/>
            </p:cNvSpPr>
            <p:nvPr/>
          </p:nvSpPr>
          <p:spPr bwMode="auto">
            <a:xfrm>
              <a:off x="2676" y="3344"/>
              <a:ext cx="40" cy="64"/>
            </a:xfrm>
            <a:custGeom>
              <a:avLst/>
              <a:gdLst>
                <a:gd name="T0" fmla="*/ 40 w 40"/>
                <a:gd name="T1" fmla="*/ 35 h 64"/>
                <a:gd name="T2" fmla="*/ 40 w 40"/>
                <a:gd name="T3" fmla="*/ 64 h 64"/>
                <a:gd name="T4" fmla="*/ 0 w 40"/>
                <a:gd name="T5" fmla="*/ 30 h 64"/>
                <a:gd name="T6" fmla="*/ 0 w 40"/>
                <a:gd name="T7" fmla="*/ 0 h 64"/>
                <a:gd name="T8" fmla="*/ 40 w 40"/>
                <a:gd name="T9" fmla="*/ 35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4"/>
                <a:gd name="T17" fmla="*/ 40 w 4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4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7" name="Freeform 297"/>
            <p:cNvSpPr>
              <a:spLocks/>
            </p:cNvSpPr>
            <p:nvPr/>
          </p:nvSpPr>
          <p:spPr bwMode="auto">
            <a:xfrm>
              <a:off x="2642" y="3313"/>
              <a:ext cx="32" cy="60"/>
            </a:xfrm>
            <a:custGeom>
              <a:avLst/>
              <a:gdLst>
                <a:gd name="T0" fmla="*/ 32 w 32"/>
                <a:gd name="T1" fmla="*/ 29 h 60"/>
                <a:gd name="T2" fmla="*/ 32 w 32"/>
                <a:gd name="T3" fmla="*/ 60 h 60"/>
                <a:gd name="T4" fmla="*/ 0 w 32"/>
                <a:gd name="T5" fmla="*/ 29 h 60"/>
                <a:gd name="T6" fmla="*/ 0 w 32"/>
                <a:gd name="T7" fmla="*/ 0 h 60"/>
                <a:gd name="T8" fmla="*/ 32 w 32"/>
                <a:gd name="T9" fmla="*/ 29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0"/>
                <a:gd name="T17" fmla="*/ 32 w 3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0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8" name="Freeform 298"/>
            <p:cNvSpPr>
              <a:spLocks/>
            </p:cNvSpPr>
            <p:nvPr/>
          </p:nvSpPr>
          <p:spPr bwMode="auto">
            <a:xfrm>
              <a:off x="2606" y="3280"/>
              <a:ext cx="34" cy="60"/>
            </a:xfrm>
            <a:custGeom>
              <a:avLst/>
              <a:gdLst>
                <a:gd name="T0" fmla="*/ 34 w 34"/>
                <a:gd name="T1" fmla="*/ 32 h 60"/>
                <a:gd name="T2" fmla="*/ 34 w 34"/>
                <a:gd name="T3" fmla="*/ 60 h 60"/>
                <a:gd name="T4" fmla="*/ 0 w 34"/>
                <a:gd name="T5" fmla="*/ 30 h 60"/>
                <a:gd name="T6" fmla="*/ 0 w 34"/>
                <a:gd name="T7" fmla="*/ 0 h 60"/>
                <a:gd name="T8" fmla="*/ 34 w 34"/>
                <a:gd name="T9" fmla="*/ 3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0"/>
                <a:gd name="T17" fmla="*/ 34 w 34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0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9" name="Freeform 299"/>
            <p:cNvSpPr>
              <a:spLocks/>
            </p:cNvSpPr>
            <p:nvPr/>
          </p:nvSpPr>
          <p:spPr bwMode="auto">
            <a:xfrm>
              <a:off x="2575" y="3318"/>
              <a:ext cx="29" cy="56"/>
            </a:xfrm>
            <a:custGeom>
              <a:avLst/>
              <a:gdLst>
                <a:gd name="T0" fmla="*/ 29 w 29"/>
                <a:gd name="T1" fmla="*/ 29 h 56"/>
                <a:gd name="T2" fmla="*/ 29 w 29"/>
                <a:gd name="T3" fmla="*/ 56 h 56"/>
                <a:gd name="T4" fmla="*/ 0 w 29"/>
                <a:gd name="T5" fmla="*/ 28 h 56"/>
                <a:gd name="T6" fmla="*/ 0 w 29"/>
                <a:gd name="T7" fmla="*/ 0 h 56"/>
                <a:gd name="T8" fmla="*/ 29 w 29"/>
                <a:gd name="T9" fmla="*/ 29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6"/>
                <a:gd name="T17" fmla="*/ 29 w 2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6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0" name="Freeform 300"/>
            <p:cNvSpPr>
              <a:spLocks/>
            </p:cNvSpPr>
            <p:nvPr/>
          </p:nvSpPr>
          <p:spPr bwMode="auto">
            <a:xfrm>
              <a:off x="2676" y="3415"/>
              <a:ext cx="40" cy="70"/>
            </a:xfrm>
            <a:custGeom>
              <a:avLst/>
              <a:gdLst>
                <a:gd name="T0" fmla="*/ 40 w 40"/>
                <a:gd name="T1" fmla="*/ 38 h 70"/>
                <a:gd name="T2" fmla="*/ 40 w 40"/>
                <a:gd name="T3" fmla="*/ 70 h 70"/>
                <a:gd name="T4" fmla="*/ 0 w 40"/>
                <a:gd name="T5" fmla="*/ 31 h 70"/>
                <a:gd name="T6" fmla="*/ 0 w 40"/>
                <a:gd name="T7" fmla="*/ 0 h 70"/>
                <a:gd name="T8" fmla="*/ 40 w 40"/>
                <a:gd name="T9" fmla="*/ 38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70"/>
                <a:gd name="T17" fmla="*/ 40 w 4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7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1" name="Freeform 301"/>
            <p:cNvSpPr>
              <a:spLocks/>
            </p:cNvSpPr>
            <p:nvPr/>
          </p:nvSpPr>
          <p:spPr bwMode="auto">
            <a:xfrm>
              <a:off x="2642" y="3383"/>
              <a:ext cx="32" cy="62"/>
            </a:xfrm>
            <a:custGeom>
              <a:avLst/>
              <a:gdLst>
                <a:gd name="T0" fmla="*/ 32 w 32"/>
                <a:gd name="T1" fmla="*/ 31 h 62"/>
                <a:gd name="T2" fmla="*/ 32 w 32"/>
                <a:gd name="T3" fmla="*/ 62 h 62"/>
                <a:gd name="T4" fmla="*/ 0 w 32"/>
                <a:gd name="T5" fmla="*/ 30 h 62"/>
                <a:gd name="T6" fmla="*/ 0 w 32"/>
                <a:gd name="T7" fmla="*/ 0 h 62"/>
                <a:gd name="T8" fmla="*/ 32 w 32"/>
                <a:gd name="T9" fmla="*/ 3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2"/>
                <a:gd name="T17" fmla="*/ 32 w 3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2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2" name="Freeform 302"/>
            <p:cNvSpPr>
              <a:spLocks/>
            </p:cNvSpPr>
            <p:nvPr/>
          </p:nvSpPr>
          <p:spPr bwMode="auto">
            <a:xfrm>
              <a:off x="2606" y="3348"/>
              <a:ext cx="34" cy="62"/>
            </a:xfrm>
            <a:custGeom>
              <a:avLst/>
              <a:gdLst>
                <a:gd name="T0" fmla="*/ 34 w 34"/>
                <a:gd name="T1" fmla="*/ 34 h 62"/>
                <a:gd name="T2" fmla="*/ 34 w 34"/>
                <a:gd name="T3" fmla="*/ 62 h 62"/>
                <a:gd name="T4" fmla="*/ 0 w 34"/>
                <a:gd name="T5" fmla="*/ 28 h 62"/>
                <a:gd name="T6" fmla="*/ 0 w 34"/>
                <a:gd name="T7" fmla="*/ 0 h 62"/>
                <a:gd name="T8" fmla="*/ 34 w 34"/>
                <a:gd name="T9" fmla="*/ 34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3" name="Freeform 303"/>
            <p:cNvSpPr>
              <a:spLocks/>
            </p:cNvSpPr>
            <p:nvPr/>
          </p:nvSpPr>
          <p:spPr bwMode="auto">
            <a:xfrm>
              <a:off x="2677" y="3057"/>
              <a:ext cx="38" cy="54"/>
            </a:xfrm>
            <a:custGeom>
              <a:avLst/>
              <a:gdLst>
                <a:gd name="T0" fmla="*/ 38 w 38"/>
                <a:gd name="T1" fmla="*/ 23 h 54"/>
                <a:gd name="T2" fmla="*/ 38 w 38"/>
                <a:gd name="T3" fmla="*/ 54 h 54"/>
                <a:gd name="T4" fmla="*/ 0 w 38"/>
                <a:gd name="T5" fmla="*/ 31 h 54"/>
                <a:gd name="T6" fmla="*/ 0 w 38"/>
                <a:gd name="T7" fmla="*/ 0 h 54"/>
                <a:gd name="T8" fmla="*/ 38 w 38"/>
                <a:gd name="T9" fmla="*/ 23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4"/>
                <a:gd name="T17" fmla="*/ 38 w 3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4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4" name="Freeform 304"/>
            <p:cNvSpPr>
              <a:spLocks/>
            </p:cNvSpPr>
            <p:nvPr/>
          </p:nvSpPr>
          <p:spPr bwMode="auto">
            <a:xfrm>
              <a:off x="2704" y="3110"/>
              <a:ext cx="12" cy="38"/>
            </a:xfrm>
            <a:custGeom>
              <a:avLst/>
              <a:gdLst>
                <a:gd name="T0" fmla="*/ 12 w 12"/>
                <a:gd name="T1" fmla="*/ 8 h 38"/>
                <a:gd name="T2" fmla="*/ 12 w 12"/>
                <a:gd name="T3" fmla="*/ 38 h 38"/>
                <a:gd name="T4" fmla="*/ 0 w 12"/>
                <a:gd name="T5" fmla="*/ 30 h 38"/>
                <a:gd name="T6" fmla="*/ 0 w 12"/>
                <a:gd name="T7" fmla="*/ 0 h 38"/>
                <a:gd name="T8" fmla="*/ 12 w 12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5" name="Freeform 305"/>
            <p:cNvSpPr>
              <a:spLocks/>
            </p:cNvSpPr>
            <p:nvPr/>
          </p:nvSpPr>
          <p:spPr bwMode="auto">
            <a:xfrm>
              <a:off x="2677" y="3201"/>
              <a:ext cx="38" cy="58"/>
            </a:xfrm>
            <a:custGeom>
              <a:avLst/>
              <a:gdLst>
                <a:gd name="T0" fmla="*/ 38 w 38"/>
                <a:gd name="T1" fmla="*/ 27 h 58"/>
                <a:gd name="T2" fmla="*/ 38 w 38"/>
                <a:gd name="T3" fmla="*/ 58 h 58"/>
                <a:gd name="T4" fmla="*/ 0 w 38"/>
                <a:gd name="T5" fmla="*/ 30 h 58"/>
                <a:gd name="T6" fmla="*/ 0 w 38"/>
                <a:gd name="T7" fmla="*/ 0 h 58"/>
                <a:gd name="T8" fmla="*/ 38 w 38"/>
                <a:gd name="T9" fmla="*/ 2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8"/>
                <a:gd name="T17" fmla="*/ 38 w 38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8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6" name="Rectangle 306"/>
            <p:cNvSpPr>
              <a:spLocks noChangeArrowheads="1"/>
            </p:cNvSpPr>
            <p:nvPr/>
          </p:nvSpPr>
          <p:spPr bwMode="auto">
            <a:xfrm>
              <a:off x="2715" y="3379"/>
              <a:ext cx="18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7" name="Freeform 307"/>
            <p:cNvSpPr>
              <a:spLocks/>
            </p:cNvSpPr>
            <p:nvPr/>
          </p:nvSpPr>
          <p:spPr bwMode="auto">
            <a:xfrm>
              <a:off x="2550" y="2912"/>
              <a:ext cx="278" cy="79"/>
            </a:xfrm>
            <a:custGeom>
              <a:avLst/>
              <a:gdLst>
                <a:gd name="T0" fmla="*/ 0 w 278"/>
                <a:gd name="T1" fmla="*/ 0 h 79"/>
                <a:gd name="T2" fmla="*/ 119 w 278"/>
                <a:gd name="T3" fmla="*/ 6 h 79"/>
                <a:gd name="T4" fmla="*/ 278 w 278"/>
                <a:gd name="T5" fmla="*/ 75 h 79"/>
                <a:gd name="T6" fmla="*/ 168 w 278"/>
                <a:gd name="T7" fmla="*/ 79 h 79"/>
                <a:gd name="T8" fmla="*/ 0 w 278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8"/>
                <a:gd name="T16" fmla="*/ 0 h 79"/>
                <a:gd name="T17" fmla="*/ 278 w 278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8" h="79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8" name="Freeform 308"/>
            <p:cNvSpPr>
              <a:spLocks/>
            </p:cNvSpPr>
            <p:nvPr/>
          </p:nvSpPr>
          <p:spPr bwMode="auto">
            <a:xfrm>
              <a:off x="2719" y="2985"/>
              <a:ext cx="108" cy="59"/>
            </a:xfrm>
            <a:custGeom>
              <a:avLst/>
              <a:gdLst>
                <a:gd name="T0" fmla="*/ 1 w 108"/>
                <a:gd name="T1" fmla="*/ 1 h 59"/>
                <a:gd name="T2" fmla="*/ 108 w 108"/>
                <a:gd name="T3" fmla="*/ 0 h 59"/>
                <a:gd name="T4" fmla="*/ 108 w 108"/>
                <a:gd name="T5" fmla="*/ 59 h 59"/>
                <a:gd name="T6" fmla="*/ 0 w 108"/>
                <a:gd name="T7" fmla="*/ 59 h 59"/>
                <a:gd name="T8" fmla="*/ 1 w 108"/>
                <a:gd name="T9" fmla="*/ 1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59"/>
                <a:gd name="T17" fmla="*/ 108 w 108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59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9" name="Freeform 309"/>
            <p:cNvSpPr>
              <a:spLocks/>
            </p:cNvSpPr>
            <p:nvPr/>
          </p:nvSpPr>
          <p:spPr bwMode="auto">
            <a:xfrm>
              <a:off x="2551" y="2912"/>
              <a:ext cx="172" cy="131"/>
            </a:xfrm>
            <a:custGeom>
              <a:avLst/>
              <a:gdLst>
                <a:gd name="T0" fmla="*/ 0 w 172"/>
                <a:gd name="T1" fmla="*/ 0 h 131"/>
                <a:gd name="T2" fmla="*/ 0 w 172"/>
                <a:gd name="T3" fmla="*/ 45 h 131"/>
                <a:gd name="T4" fmla="*/ 172 w 172"/>
                <a:gd name="T5" fmla="*/ 131 h 131"/>
                <a:gd name="T6" fmla="*/ 172 w 172"/>
                <a:gd name="T7" fmla="*/ 73 h 131"/>
                <a:gd name="T8" fmla="*/ 0 w 172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31"/>
                <a:gd name="T17" fmla="*/ 172 w 172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31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88422" name="Line 310"/>
          <p:cNvSpPr>
            <a:spLocks noChangeShapeType="1"/>
          </p:cNvSpPr>
          <p:nvPr/>
        </p:nvSpPr>
        <p:spPr bwMode="auto">
          <a:xfrm>
            <a:off x="4703763" y="39147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3" name="Line 320"/>
          <p:cNvSpPr>
            <a:spLocks noChangeShapeType="1"/>
          </p:cNvSpPr>
          <p:nvPr/>
        </p:nvSpPr>
        <p:spPr bwMode="auto">
          <a:xfrm>
            <a:off x="4403725" y="3937000"/>
            <a:ext cx="11113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4" name="Line 354"/>
          <p:cNvSpPr>
            <a:spLocks noChangeShapeType="1"/>
          </p:cNvSpPr>
          <p:nvPr/>
        </p:nvSpPr>
        <p:spPr bwMode="auto">
          <a:xfrm flipH="1">
            <a:off x="3917950" y="4740275"/>
            <a:ext cx="32543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5" name="Line 355"/>
          <p:cNvSpPr>
            <a:spLocks noChangeShapeType="1"/>
          </p:cNvSpPr>
          <p:nvPr/>
        </p:nvSpPr>
        <p:spPr bwMode="auto">
          <a:xfrm flipH="1">
            <a:off x="4330700" y="4740275"/>
            <a:ext cx="61913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6" name="Line 356"/>
          <p:cNvSpPr>
            <a:spLocks noChangeShapeType="1"/>
          </p:cNvSpPr>
          <p:nvPr/>
        </p:nvSpPr>
        <p:spPr bwMode="auto">
          <a:xfrm>
            <a:off x="4700588" y="4679950"/>
            <a:ext cx="136525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7" name="Text Box 357"/>
          <p:cNvSpPr txBox="1">
            <a:spLocks noChangeArrowheads="1"/>
          </p:cNvSpPr>
          <p:nvPr/>
        </p:nvSpPr>
        <p:spPr bwMode="auto">
          <a:xfrm>
            <a:off x="3351213" y="5130800"/>
            <a:ext cx="75406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Web</a:t>
            </a:r>
          </a:p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server</a:t>
            </a:r>
          </a:p>
        </p:txBody>
      </p:sp>
      <p:sp>
        <p:nvSpPr>
          <p:cNvPr id="188428" name="Text Box 358"/>
          <p:cNvSpPr txBox="1">
            <a:spLocks noChangeArrowheads="1"/>
          </p:cNvSpPr>
          <p:nvPr/>
        </p:nvSpPr>
        <p:spPr bwMode="auto">
          <a:xfrm>
            <a:off x="3967163" y="5427663"/>
            <a:ext cx="7556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FTP</a:t>
            </a:r>
          </a:p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server</a:t>
            </a:r>
          </a:p>
        </p:txBody>
      </p:sp>
      <p:sp>
        <p:nvSpPr>
          <p:cNvPr id="188429" name="Text Box 359"/>
          <p:cNvSpPr txBox="1">
            <a:spLocks noChangeArrowheads="1"/>
          </p:cNvSpPr>
          <p:nvPr/>
        </p:nvSpPr>
        <p:spPr bwMode="auto">
          <a:xfrm>
            <a:off x="4605338" y="5213350"/>
            <a:ext cx="7556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DNS</a:t>
            </a:r>
          </a:p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server</a:t>
            </a:r>
          </a:p>
        </p:txBody>
      </p:sp>
      <p:grpSp>
        <p:nvGrpSpPr>
          <p:cNvPr id="188430" name="Group 361"/>
          <p:cNvGrpSpPr>
            <a:grpSpLocks/>
          </p:cNvGrpSpPr>
          <p:nvPr/>
        </p:nvGrpSpPr>
        <p:grpSpPr bwMode="auto">
          <a:xfrm>
            <a:off x="4102100" y="3779838"/>
            <a:ext cx="569913" cy="285750"/>
            <a:chOff x="533" y="321"/>
            <a:chExt cx="359" cy="180"/>
          </a:xfrm>
        </p:grpSpPr>
        <p:grpSp>
          <p:nvGrpSpPr>
            <p:cNvPr id="188605" name="Group 362"/>
            <p:cNvGrpSpPr>
              <a:grpSpLocks/>
            </p:cNvGrpSpPr>
            <p:nvPr/>
          </p:nvGrpSpPr>
          <p:grpSpPr bwMode="auto">
            <a:xfrm>
              <a:off x="533" y="321"/>
              <a:ext cx="359" cy="180"/>
              <a:chOff x="1009" y="655"/>
              <a:chExt cx="359" cy="180"/>
            </a:xfrm>
          </p:grpSpPr>
          <p:sp>
            <p:nvSpPr>
              <p:cNvPr id="188607" name="Oval 363"/>
              <p:cNvSpPr>
                <a:spLocks noChangeArrowheads="1"/>
              </p:cNvSpPr>
              <p:nvPr/>
            </p:nvSpPr>
            <p:spPr bwMode="auto">
              <a:xfrm>
                <a:off x="1012" y="735"/>
                <a:ext cx="356" cy="10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8608" name="Line 364"/>
              <p:cNvSpPr>
                <a:spLocks noChangeShapeType="1"/>
              </p:cNvSpPr>
              <p:nvPr/>
            </p:nvSpPr>
            <p:spPr bwMode="auto">
              <a:xfrm>
                <a:off x="1012" y="727"/>
                <a:ext cx="0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8609" name="Line 365"/>
              <p:cNvSpPr>
                <a:spLocks noChangeShapeType="1"/>
              </p:cNvSpPr>
              <p:nvPr/>
            </p:nvSpPr>
            <p:spPr bwMode="auto">
              <a:xfrm>
                <a:off x="1368" y="727"/>
                <a:ext cx="0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8610" name="Rectangle 366"/>
              <p:cNvSpPr>
                <a:spLocks noChangeArrowheads="1"/>
              </p:cNvSpPr>
              <p:nvPr/>
            </p:nvSpPr>
            <p:spPr bwMode="auto">
              <a:xfrm>
                <a:off x="1012" y="727"/>
                <a:ext cx="353" cy="6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8611" name="Oval 367"/>
              <p:cNvSpPr>
                <a:spLocks noChangeArrowheads="1"/>
              </p:cNvSpPr>
              <p:nvPr/>
            </p:nvSpPr>
            <p:spPr bwMode="auto">
              <a:xfrm>
                <a:off x="1009" y="655"/>
                <a:ext cx="356" cy="11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188612" name="Group 368"/>
              <p:cNvGrpSpPr>
                <a:grpSpLocks/>
              </p:cNvGrpSpPr>
              <p:nvPr/>
            </p:nvGrpSpPr>
            <p:grpSpPr bwMode="auto">
              <a:xfrm>
                <a:off x="1095" y="681"/>
                <a:ext cx="176" cy="68"/>
                <a:chOff x="2848" y="848"/>
                <a:chExt cx="140" cy="98"/>
              </a:xfrm>
            </p:grpSpPr>
            <p:sp>
              <p:nvSpPr>
                <p:cNvPr id="188617" name="Line 3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88618" name="Line 3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88619" name="Line 3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88613" name="Group 372"/>
              <p:cNvGrpSpPr>
                <a:grpSpLocks/>
              </p:cNvGrpSpPr>
              <p:nvPr/>
            </p:nvGrpSpPr>
            <p:grpSpPr bwMode="auto">
              <a:xfrm flipV="1">
                <a:off x="1095" y="680"/>
                <a:ext cx="176" cy="68"/>
                <a:chOff x="2848" y="848"/>
                <a:chExt cx="140" cy="98"/>
              </a:xfrm>
            </p:grpSpPr>
            <p:sp>
              <p:nvSpPr>
                <p:cNvPr id="188614" name="Line 37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88615" name="Line 37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88616" name="Line 37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88606" name="Line 376"/>
            <p:cNvSpPr>
              <a:spLocks noChangeShapeType="1"/>
            </p:cNvSpPr>
            <p:nvPr/>
          </p:nvSpPr>
          <p:spPr bwMode="auto">
            <a:xfrm>
              <a:off x="535" y="368"/>
              <a:ext cx="0" cy="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88431" name="Line 377"/>
          <p:cNvSpPr>
            <a:spLocks noChangeShapeType="1"/>
          </p:cNvSpPr>
          <p:nvPr/>
        </p:nvSpPr>
        <p:spPr bwMode="auto">
          <a:xfrm>
            <a:off x="5380038" y="3925888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32" name="Text Box 378"/>
          <p:cNvSpPr txBox="1">
            <a:spLocks noChangeArrowheads="1"/>
          </p:cNvSpPr>
          <p:nvPr/>
        </p:nvSpPr>
        <p:spPr bwMode="auto">
          <a:xfrm>
            <a:off x="6316663" y="3716338"/>
            <a:ext cx="10541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Internet</a:t>
            </a:r>
          </a:p>
        </p:txBody>
      </p:sp>
      <p:sp>
        <p:nvSpPr>
          <p:cNvPr id="188433" name="Text Box 379"/>
          <p:cNvSpPr txBox="1">
            <a:spLocks noChangeArrowheads="1"/>
          </p:cNvSpPr>
          <p:nvPr/>
        </p:nvSpPr>
        <p:spPr bwMode="auto">
          <a:xfrm>
            <a:off x="5377278" y="5556920"/>
            <a:ext cx="1625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demilitarized </a:t>
            </a:r>
          </a:p>
          <a:p>
            <a:r>
              <a:rPr lang="en-US" dirty="0">
                <a:latin typeface="Arial" charset="0"/>
                <a:cs typeface="Arial" charset="0"/>
              </a:rPr>
              <a:t>zone</a:t>
            </a:r>
          </a:p>
        </p:txBody>
      </p:sp>
      <p:sp>
        <p:nvSpPr>
          <p:cNvPr id="188434" name="Text Box 381"/>
          <p:cNvSpPr txBox="1">
            <a:spLocks noChangeArrowheads="1"/>
          </p:cNvSpPr>
          <p:nvPr/>
        </p:nvSpPr>
        <p:spPr bwMode="auto">
          <a:xfrm>
            <a:off x="4017963" y="2767013"/>
            <a:ext cx="8239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00" dirty="0">
                <a:latin typeface="Arial" charset="0"/>
                <a:cs typeface="Arial" charset="0"/>
              </a:rPr>
              <a:t>firewall</a:t>
            </a:r>
          </a:p>
        </p:txBody>
      </p:sp>
      <p:sp>
        <p:nvSpPr>
          <p:cNvPr id="188435" name="Oval 384"/>
          <p:cNvSpPr>
            <a:spLocks noChangeArrowheads="1"/>
          </p:cNvSpPr>
          <p:nvPr/>
        </p:nvSpPr>
        <p:spPr bwMode="auto">
          <a:xfrm>
            <a:off x="4337050" y="4229100"/>
            <a:ext cx="134938" cy="1349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8436" name="Text Box 385"/>
          <p:cNvSpPr txBox="1">
            <a:spLocks noChangeArrowheads="1"/>
          </p:cNvSpPr>
          <p:nvPr/>
        </p:nvSpPr>
        <p:spPr bwMode="auto">
          <a:xfrm>
            <a:off x="1498600" y="4997450"/>
            <a:ext cx="12620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IDS </a:t>
            </a:r>
          </a:p>
          <a:p>
            <a:pPr algn="ctr"/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sensors</a:t>
            </a:r>
          </a:p>
        </p:txBody>
      </p:sp>
      <p:sp>
        <p:nvSpPr>
          <p:cNvPr id="188437" name="Line 389"/>
          <p:cNvSpPr>
            <a:spLocks noChangeShapeType="1"/>
          </p:cNvSpPr>
          <p:nvPr/>
        </p:nvSpPr>
        <p:spPr bwMode="auto">
          <a:xfrm flipV="1">
            <a:off x="2166938" y="4354513"/>
            <a:ext cx="2152650" cy="6953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38" name="Rectangle 39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Gill Sans MT" charset="0"/>
              </a:rPr>
              <a:t>Intrusion detection systems</a:t>
            </a:r>
          </a:p>
        </p:txBody>
      </p:sp>
      <p:sp>
        <p:nvSpPr>
          <p:cNvPr id="188439" name="Rectangle 392"/>
          <p:cNvSpPr>
            <a:spLocks noGrp="1" noChangeArrowheads="1"/>
          </p:cNvSpPr>
          <p:nvPr>
            <p:ph type="body" idx="1"/>
          </p:nvPr>
        </p:nvSpPr>
        <p:spPr>
          <a:xfrm>
            <a:off x="596913" y="1513669"/>
            <a:ext cx="7772400" cy="11303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charset="0"/>
              </a:rPr>
              <a:t>multiple IDSs: different types of checking at different locations</a:t>
            </a:r>
          </a:p>
        </p:txBody>
      </p:sp>
      <p:sp>
        <p:nvSpPr>
          <p:cNvPr id="188440" name="Freeform 17"/>
          <p:cNvSpPr>
            <a:spLocks/>
          </p:cNvSpPr>
          <p:nvPr/>
        </p:nvSpPr>
        <p:spPr bwMode="auto">
          <a:xfrm>
            <a:off x="219075" y="2854325"/>
            <a:ext cx="3649663" cy="1808163"/>
          </a:xfrm>
          <a:custGeom>
            <a:avLst/>
            <a:gdLst/>
            <a:ahLst/>
            <a:cxnLst/>
            <a:rect l="0" t="0" r="r" b="b"/>
            <a:pathLst>
              <a:path w="10000" h="10000">
                <a:moveTo>
                  <a:pt x="323" y="164"/>
                </a:moveTo>
                <a:lnTo>
                  <a:pt x="341" y="143"/>
                </a:lnTo>
                <a:cubicBezTo>
                  <a:pt x="349" y="129"/>
                  <a:pt x="357" y="116"/>
                  <a:pt x="365" y="102"/>
                </a:cubicBezTo>
                <a:lnTo>
                  <a:pt x="413" y="72"/>
                </a:lnTo>
                <a:cubicBezTo>
                  <a:pt x="429" y="58"/>
                  <a:pt x="445" y="45"/>
                  <a:pt x="461" y="31"/>
                </a:cubicBezTo>
                <a:lnTo>
                  <a:pt x="514" y="10"/>
                </a:lnTo>
                <a:cubicBezTo>
                  <a:pt x="534" y="7"/>
                  <a:pt x="554" y="3"/>
                  <a:pt x="574" y="0"/>
                </a:cubicBezTo>
                <a:lnTo>
                  <a:pt x="628" y="0"/>
                </a:lnTo>
                <a:lnTo>
                  <a:pt x="694" y="0"/>
                </a:lnTo>
                <a:cubicBezTo>
                  <a:pt x="716" y="3"/>
                  <a:pt x="738" y="7"/>
                  <a:pt x="760" y="10"/>
                </a:cubicBezTo>
                <a:lnTo>
                  <a:pt x="825" y="31"/>
                </a:lnTo>
                <a:lnTo>
                  <a:pt x="891" y="61"/>
                </a:lnTo>
                <a:cubicBezTo>
                  <a:pt x="915" y="71"/>
                  <a:pt x="939" y="82"/>
                  <a:pt x="963" y="92"/>
                </a:cubicBezTo>
                <a:cubicBezTo>
                  <a:pt x="989" y="106"/>
                  <a:pt x="1015" y="119"/>
                  <a:pt x="1041" y="133"/>
                </a:cubicBezTo>
                <a:lnTo>
                  <a:pt x="1118" y="174"/>
                </a:lnTo>
                <a:lnTo>
                  <a:pt x="1196" y="225"/>
                </a:lnTo>
                <a:lnTo>
                  <a:pt x="1268" y="276"/>
                </a:lnTo>
                <a:cubicBezTo>
                  <a:pt x="1294" y="290"/>
                  <a:pt x="1320" y="303"/>
                  <a:pt x="1346" y="317"/>
                </a:cubicBezTo>
                <a:lnTo>
                  <a:pt x="1513" y="440"/>
                </a:lnTo>
                <a:lnTo>
                  <a:pt x="1681" y="553"/>
                </a:lnTo>
                <a:lnTo>
                  <a:pt x="1848" y="665"/>
                </a:lnTo>
                <a:lnTo>
                  <a:pt x="2022" y="778"/>
                </a:lnTo>
                <a:cubicBezTo>
                  <a:pt x="2050" y="798"/>
                  <a:pt x="2077" y="819"/>
                  <a:pt x="2105" y="839"/>
                </a:cubicBezTo>
                <a:cubicBezTo>
                  <a:pt x="2133" y="853"/>
                  <a:pt x="2161" y="866"/>
                  <a:pt x="2189" y="880"/>
                </a:cubicBezTo>
                <a:cubicBezTo>
                  <a:pt x="2217" y="894"/>
                  <a:pt x="2245" y="907"/>
                  <a:pt x="2273" y="921"/>
                </a:cubicBezTo>
                <a:lnTo>
                  <a:pt x="2356" y="972"/>
                </a:lnTo>
                <a:lnTo>
                  <a:pt x="2440" y="993"/>
                </a:lnTo>
                <a:cubicBezTo>
                  <a:pt x="2468" y="1003"/>
                  <a:pt x="2496" y="1014"/>
                  <a:pt x="2524" y="1024"/>
                </a:cubicBezTo>
                <a:lnTo>
                  <a:pt x="2608" y="1054"/>
                </a:lnTo>
                <a:cubicBezTo>
                  <a:pt x="2638" y="1057"/>
                  <a:pt x="2667" y="1061"/>
                  <a:pt x="2697" y="1064"/>
                </a:cubicBezTo>
                <a:cubicBezTo>
                  <a:pt x="2725" y="1068"/>
                  <a:pt x="2753" y="1071"/>
                  <a:pt x="2781" y="1075"/>
                </a:cubicBezTo>
                <a:lnTo>
                  <a:pt x="2853" y="1075"/>
                </a:lnTo>
                <a:cubicBezTo>
                  <a:pt x="2881" y="1262"/>
                  <a:pt x="2909" y="1143"/>
                  <a:pt x="2937" y="1330"/>
                </a:cubicBezTo>
                <a:cubicBezTo>
                  <a:pt x="2963" y="1118"/>
                  <a:pt x="2988" y="1287"/>
                  <a:pt x="3014" y="1075"/>
                </a:cubicBezTo>
                <a:cubicBezTo>
                  <a:pt x="3042" y="1071"/>
                  <a:pt x="3070" y="1068"/>
                  <a:pt x="3098" y="1064"/>
                </a:cubicBezTo>
                <a:lnTo>
                  <a:pt x="3182" y="1064"/>
                </a:lnTo>
                <a:lnTo>
                  <a:pt x="3343" y="1024"/>
                </a:lnTo>
                <a:lnTo>
                  <a:pt x="3505" y="1003"/>
                </a:lnTo>
                <a:lnTo>
                  <a:pt x="3672" y="972"/>
                </a:lnTo>
                <a:lnTo>
                  <a:pt x="3834" y="921"/>
                </a:lnTo>
                <a:lnTo>
                  <a:pt x="4007" y="880"/>
                </a:lnTo>
                <a:lnTo>
                  <a:pt x="4175" y="850"/>
                </a:lnTo>
                <a:lnTo>
                  <a:pt x="4348" y="809"/>
                </a:lnTo>
                <a:lnTo>
                  <a:pt x="4528" y="788"/>
                </a:lnTo>
                <a:cubicBezTo>
                  <a:pt x="4562" y="785"/>
                  <a:pt x="4595" y="781"/>
                  <a:pt x="4629" y="778"/>
                </a:cubicBezTo>
                <a:cubicBezTo>
                  <a:pt x="4659" y="775"/>
                  <a:pt x="4689" y="771"/>
                  <a:pt x="4719" y="768"/>
                </a:cubicBezTo>
                <a:lnTo>
                  <a:pt x="4809" y="768"/>
                </a:lnTo>
                <a:lnTo>
                  <a:pt x="4904" y="768"/>
                </a:lnTo>
                <a:lnTo>
                  <a:pt x="5006" y="778"/>
                </a:lnTo>
                <a:lnTo>
                  <a:pt x="5102" y="778"/>
                </a:lnTo>
                <a:cubicBezTo>
                  <a:pt x="5138" y="781"/>
                  <a:pt x="5173" y="785"/>
                  <a:pt x="5209" y="788"/>
                </a:cubicBezTo>
                <a:lnTo>
                  <a:pt x="5311" y="809"/>
                </a:lnTo>
                <a:lnTo>
                  <a:pt x="5419" y="839"/>
                </a:lnTo>
                <a:lnTo>
                  <a:pt x="5520" y="860"/>
                </a:lnTo>
                <a:lnTo>
                  <a:pt x="5634" y="901"/>
                </a:lnTo>
                <a:lnTo>
                  <a:pt x="5748" y="931"/>
                </a:lnTo>
                <a:lnTo>
                  <a:pt x="5861" y="972"/>
                </a:lnTo>
                <a:lnTo>
                  <a:pt x="5999" y="1003"/>
                </a:lnTo>
                <a:lnTo>
                  <a:pt x="6124" y="1044"/>
                </a:lnTo>
                <a:lnTo>
                  <a:pt x="6256" y="1085"/>
                </a:lnTo>
                <a:lnTo>
                  <a:pt x="6394" y="1126"/>
                </a:lnTo>
                <a:lnTo>
                  <a:pt x="6531" y="1167"/>
                </a:lnTo>
                <a:lnTo>
                  <a:pt x="6681" y="1218"/>
                </a:lnTo>
                <a:lnTo>
                  <a:pt x="6824" y="1269"/>
                </a:lnTo>
                <a:lnTo>
                  <a:pt x="7117" y="1372"/>
                </a:lnTo>
                <a:lnTo>
                  <a:pt x="7410" y="1494"/>
                </a:lnTo>
                <a:lnTo>
                  <a:pt x="7703" y="1627"/>
                </a:lnTo>
                <a:lnTo>
                  <a:pt x="7853" y="1699"/>
                </a:lnTo>
                <a:lnTo>
                  <a:pt x="7996" y="1771"/>
                </a:lnTo>
                <a:lnTo>
                  <a:pt x="8140" y="1842"/>
                </a:lnTo>
                <a:lnTo>
                  <a:pt x="8278" y="1914"/>
                </a:lnTo>
                <a:cubicBezTo>
                  <a:pt x="8322" y="1941"/>
                  <a:pt x="8365" y="1969"/>
                  <a:pt x="8409" y="1996"/>
                </a:cubicBezTo>
                <a:lnTo>
                  <a:pt x="8547" y="2078"/>
                </a:lnTo>
                <a:cubicBezTo>
                  <a:pt x="8589" y="2105"/>
                  <a:pt x="8630" y="2133"/>
                  <a:pt x="8672" y="2160"/>
                </a:cubicBezTo>
                <a:lnTo>
                  <a:pt x="8798" y="2252"/>
                </a:lnTo>
                <a:lnTo>
                  <a:pt x="8911" y="2344"/>
                </a:lnTo>
                <a:lnTo>
                  <a:pt x="9025" y="2436"/>
                </a:lnTo>
                <a:lnTo>
                  <a:pt x="9133" y="2538"/>
                </a:lnTo>
                <a:cubicBezTo>
                  <a:pt x="9149" y="2552"/>
                  <a:pt x="9165" y="2565"/>
                  <a:pt x="9181" y="2579"/>
                </a:cubicBezTo>
                <a:lnTo>
                  <a:pt x="9228" y="2641"/>
                </a:lnTo>
                <a:lnTo>
                  <a:pt x="9276" y="2692"/>
                </a:lnTo>
                <a:cubicBezTo>
                  <a:pt x="9290" y="2706"/>
                  <a:pt x="9304" y="2719"/>
                  <a:pt x="9318" y="2733"/>
                </a:cubicBezTo>
                <a:cubicBezTo>
                  <a:pt x="9332" y="2753"/>
                  <a:pt x="9346" y="2774"/>
                  <a:pt x="9360" y="2794"/>
                </a:cubicBezTo>
                <a:cubicBezTo>
                  <a:pt x="9374" y="2815"/>
                  <a:pt x="9388" y="2835"/>
                  <a:pt x="9402" y="2856"/>
                </a:cubicBezTo>
                <a:lnTo>
                  <a:pt x="9444" y="2907"/>
                </a:lnTo>
                <a:cubicBezTo>
                  <a:pt x="9456" y="2927"/>
                  <a:pt x="9468" y="2948"/>
                  <a:pt x="9480" y="2968"/>
                </a:cubicBezTo>
                <a:cubicBezTo>
                  <a:pt x="9492" y="2989"/>
                  <a:pt x="9504" y="3009"/>
                  <a:pt x="9516" y="3030"/>
                </a:cubicBezTo>
                <a:cubicBezTo>
                  <a:pt x="9528" y="3047"/>
                  <a:pt x="9539" y="3064"/>
                  <a:pt x="9551" y="3081"/>
                </a:cubicBezTo>
                <a:lnTo>
                  <a:pt x="9611" y="3204"/>
                </a:lnTo>
                <a:cubicBezTo>
                  <a:pt x="9629" y="3248"/>
                  <a:pt x="9647" y="3293"/>
                  <a:pt x="9665" y="3337"/>
                </a:cubicBezTo>
                <a:cubicBezTo>
                  <a:pt x="9683" y="3385"/>
                  <a:pt x="9701" y="3432"/>
                  <a:pt x="9719" y="3480"/>
                </a:cubicBezTo>
                <a:cubicBezTo>
                  <a:pt x="9735" y="3531"/>
                  <a:pt x="9751" y="3583"/>
                  <a:pt x="9767" y="3634"/>
                </a:cubicBezTo>
                <a:lnTo>
                  <a:pt x="9809" y="3787"/>
                </a:lnTo>
                <a:cubicBezTo>
                  <a:pt x="9823" y="3838"/>
                  <a:pt x="9836" y="3890"/>
                  <a:pt x="9850" y="3941"/>
                </a:cubicBezTo>
                <a:cubicBezTo>
                  <a:pt x="9858" y="4002"/>
                  <a:pt x="9866" y="4064"/>
                  <a:pt x="9874" y="4125"/>
                </a:cubicBezTo>
                <a:cubicBezTo>
                  <a:pt x="9884" y="4180"/>
                  <a:pt x="9894" y="4234"/>
                  <a:pt x="9904" y="4289"/>
                </a:cubicBezTo>
                <a:cubicBezTo>
                  <a:pt x="9914" y="4354"/>
                  <a:pt x="9924" y="4418"/>
                  <a:pt x="9934" y="4483"/>
                </a:cubicBezTo>
                <a:cubicBezTo>
                  <a:pt x="9940" y="4544"/>
                  <a:pt x="9946" y="4606"/>
                  <a:pt x="9952" y="4667"/>
                </a:cubicBezTo>
                <a:cubicBezTo>
                  <a:pt x="9958" y="4729"/>
                  <a:pt x="9964" y="4790"/>
                  <a:pt x="9970" y="4852"/>
                </a:cubicBezTo>
                <a:cubicBezTo>
                  <a:pt x="9974" y="4917"/>
                  <a:pt x="9978" y="4981"/>
                  <a:pt x="9982" y="5046"/>
                </a:cubicBezTo>
                <a:lnTo>
                  <a:pt x="9994" y="5241"/>
                </a:lnTo>
                <a:lnTo>
                  <a:pt x="9994" y="5425"/>
                </a:lnTo>
                <a:lnTo>
                  <a:pt x="10000" y="5629"/>
                </a:lnTo>
                <a:lnTo>
                  <a:pt x="9994" y="5824"/>
                </a:lnTo>
                <a:lnTo>
                  <a:pt x="9994" y="6018"/>
                </a:lnTo>
                <a:lnTo>
                  <a:pt x="9988" y="6213"/>
                </a:lnTo>
                <a:cubicBezTo>
                  <a:pt x="9984" y="6278"/>
                  <a:pt x="9980" y="6342"/>
                  <a:pt x="9976" y="6407"/>
                </a:cubicBezTo>
                <a:lnTo>
                  <a:pt x="9958" y="6602"/>
                </a:lnTo>
                <a:lnTo>
                  <a:pt x="9946" y="6776"/>
                </a:lnTo>
                <a:cubicBezTo>
                  <a:pt x="9940" y="6837"/>
                  <a:pt x="9934" y="6899"/>
                  <a:pt x="9928" y="6960"/>
                </a:cubicBezTo>
                <a:lnTo>
                  <a:pt x="9904" y="7134"/>
                </a:lnTo>
                <a:cubicBezTo>
                  <a:pt x="9894" y="7195"/>
                  <a:pt x="9884" y="7257"/>
                  <a:pt x="9874" y="7318"/>
                </a:cubicBezTo>
                <a:cubicBezTo>
                  <a:pt x="9868" y="7373"/>
                  <a:pt x="9862" y="7427"/>
                  <a:pt x="9856" y="7482"/>
                </a:cubicBezTo>
                <a:cubicBezTo>
                  <a:pt x="9846" y="7537"/>
                  <a:pt x="9837" y="7591"/>
                  <a:pt x="9827" y="7646"/>
                </a:cubicBezTo>
                <a:lnTo>
                  <a:pt x="9791" y="7799"/>
                </a:lnTo>
                <a:lnTo>
                  <a:pt x="9761" y="7943"/>
                </a:lnTo>
                <a:cubicBezTo>
                  <a:pt x="9749" y="7991"/>
                  <a:pt x="9737" y="8038"/>
                  <a:pt x="9725" y="8086"/>
                </a:cubicBezTo>
                <a:cubicBezTo>
                  <a:pt x="9713" y="8130"/>
                  <a:pt x="9701" y="8175"/>
                  <a:pt x="9689" y="8219"/>
                </a:cubicBezTo>
                <a:cubicBezTo>
                  <a:pt x="9677" y="8257"/>
                  <a:pt x="9665" y="8294"/>
                  <a:pt x="9653" y="8332"/>
                </a:cubicBezTo>
                <a:cubicBezTo>
                  <a:pt x="9639" y="8369"/>
                  <a:pt x="9625" y="8407"/>
                  <a:pt x="9611" y="8444"/>
                </a:cubicBezTo>
                <a:cubicBezTo>
                  <a:pt x="9597" y="8475"/>
                  <a:pt x="9583" y="8505"/>
                  <a:pt x="9569" y="8536"/>
                </a:cubicBezTo>
                <a:cubicBezTo>
                  <a:pt x="9553" y="8567"/>
                  <a:pt x="9538" y="8597"/>
                  <a:pt x="9522" y="8628"/>
                </a:cubicBezTo>
                <a:lnTo>
                  <a:pt x="9474" y="8721"/>
                </a:lnTo>
                <a:cubicBezTo>
                  <a:pt x="9454" y="8745"/>
                  <a:pt x="9434" y="8768"/>
                  <a:pt x="9414" y="8792"/>
                </a:cubicBezTo>
                <a:cubicBezTo>
                  <a:pt x="9394" y="8819"/>
                  <a:pt x="9374" y="8847"/>
                  <a:pt x="9354" y="8874"/>
                </a:cubicBezTo>
                <a:cubicBezTo>
                  <a:pt x="9332" y="8895"/>
                  <a:pt x="9310" y="8915"/>
                  <a:pt x="9288" y="8936"/>
                </a:cubicBezTo>
                <a:cubicBezTo>
                  <a:pt x="9268" y="8956"/>
                  <a:pt x="9248" y="8977"/>
                  <a:pt x="9228" y="8997"/>
                </a:cubicBezTo>
                <a:lnTo>
                  <a:pt x="9157" y="9048"/>
                </a:lnTo>
                <a:cubicBezTo>
                  <a:pt x="9131" y="9069"/>
                  <a:pt x="9105" y="9089"/>
                  <a:pt x="9079" y="9110"/>
                </a:cubicBezTo>
                <a:lnTo>
                  <a:pt x="9007" y="9161"/>
                </a:lnTo>
                <a:lnTo>
                  <a:pt x="8929" y="9191"/>
                </a:lnTo>
                <a:lnTo>
                  <a:pt x="8846" y="9232"/>
                </a:lnTo>
                <a:cubicBezTo>
                  <a:pt x="8818" y="9242"/>
                  <a:pt x="8790" y="9253"/>
                  <a:pt x="8762" y="9263"/>
                </a:cubicBezTo>
                <a:cubicBezTo>
                  <a:pt x="8734" y="9277"/>
                  <a:pt x="8706" y="9290"/>
                  <a:pt x="8678" y="9304"/>
                </a:cubicBezTo>
                <a:cubicBezTo>
                  <a:pt x="8648" y="9314"/>
                  <a:pt x="8619" y="9325"/>
                  <a:pt x="8589" y="9335"/>
                </a:cubicBezTo>
                <a:lnTo>
                  <a:pt x="8493" y="9365"/>
                </a:lnTo>
                <a:lnTo>
                  <a:pt x="8313" y="9406"/>
                </a:lnTo>
                <a:lnTo>
                  <a:pt x="8122" y="9447"/>
                </a:lnTo>
                <a:lnTo>
                  <a:pt x="7931" y="9478"/>
                </a:lnTo>
                <a:lnTo>
                  <a:pt x="7733" y="9519"/>
                </a:lnTo>
                <a:lnTo>
                  <a:pt x="7530" y="9539"/>
                </a:lnTo>
                <a:lnTo>
                  <a:pt x="7339" y="9580"/>
                </a:lnTo>
                <a:lnTo>
                  <a:pt x="7141" y="9611"/>
                </a:lnTo>
                <a:lnTo>
                  <a:pt x="6950" y="9662"/>
                </a:lnTo>
                <a:lnTo>
                  <a:pt x="6854" y="9683"/>
                </a:lnTo>
                <a:lnTo>
                  <a:pt x="6758" y="9713"/>
                </a:lnTo>
                <a:lnTo>
                  <a:pt x="6651" y="9724"/>
                </a:lnTo>
                <a:lnTo>
                  <a:pt x="6549" y="9744"/>
                </a:lnTo>
                <a:lnTo>
                  <a:pt x="6441" y="9765"/>
                </a:lnTo>
                <a:lnTo>
                  <a:pt x="6334" y="9785"/>
                </a:lnTo>
                <a:lnTo>
                  <a:pt x="6226" y="9806"/>
                </a:lnTo>
                <a:lnTo>
                  <a:pt x="6112" y="9816"/>
                </a:lnTo>
                <a:lnTo>
                  <a:pt x="5885" y="9857"/>
                </a:lnTo>
                <a:lnTo>
                  <a:pt x="5652" y="9887"/>
                </a:lnTo>
                <a:lnTo>
                  <a:pt x="5425" y="9918"/>
                </a:lnTo>
                <a:lnTo>
                  <a:pt x="5185" y="9928"/>
                </a:lnTo>
                <a:lnTo>
                  <a:pt x="4958" y="9949"/>
                </a:lnTo>
                <a:lnTo>
                  <a:pt x="4731" y="9959"/>
                </a:lnTo>
                <a:lnTo>
                  <a:pt x="4623" y="9969"/>
                </a:lnTo>
                <a:lnTo>
                  <a:pt x="4510" y="9969"/>
                </a:lnTo>
                <a:lnTo>
                  <a:pt x="4402" y="9990"/>
                </a:lnTo>
                <a:lnTo>
                  <a:pt x="4294" y="9990"/>
                </a:lnTo>
                <a:lnTo>
                  <a:pt x="4193" y="9990"/>
                </a:lnTo>
                <a:lnTo>
                  <a:pt x="4091" y="10000"/>
                </a:lnTo>
                <a:lnTo>
                  <a:pt x="3995" y="10000"/>
                </a:lnTo>
                <a:lnTo>
                  <a:pt x="3894" y="10000"/>
                </a:lnTo>
                <a:lnTo>
                  <a:pt x="3804" y="10000"/>
                </a:lnTo>
                <a:lnTo>
                  <a:pt x="3714" y="10000"/>
                </a:lnTo>
                <a:lnTo>
                  <a:pt x="3630" y="10000"/>
                </a:lnTo>
                <a:lnTo>
                  <a:pt x="3547" y="10000"/>
                </a:lnTo>
                <a:cubicBezTo>
                  <a:pt x="3521" y="9997"/>
                  <a:pt x="3495" y="9993"/>
                  <a:pt x="3469" y="9990"/>
                </a:cubicBezTo>
                <a:lnTo>
                  <a:pt x="3391" y="9990"/>
                </a:lnTo>
                <a:lnTo>
                  <a:pt x="3325" y="9990"/>
                </a:lnTo>
                <a:lnTo>
                  <a:pt x="3254" y="9969"/>
                </a:lnTo>
                <a:lnTo>
                  <a:pt x="3182" y="9969"/>
                </a:lnTo>
                <a:lnTo>
                  <a:pt x="3122" y="9969"/>
                </a:lnTo>
                <a:cubicBezTo>
                  <a:pt x="3100" y="9966"/>
                  <a:pt x="3078" y="9962"/>
                  <a:pt x="3056" y="9959"/>
                </a:cubicBezTo>
                <a:cubicBezTo>
                  <a:pt x="3038" y="9956"/>
                  <a:pt x="3020" y="9952"/>
                  <a:pt x="3002" y="9949"/>
                </a:cubicBezTo>
                <a:lnTo>
                  <a:pt x="2949" y="9949"/>
                </a:lnTo>
                <a:cubicBezTo>
                  <a:pt x="2929" y="9946"/>
                  <a:pt x="2909" y="9942"/>
                  <a:pt x="2889" y="9939"/>
                </a:cubicBezTo>
                <a:cubicBezTo>
                  <a:pt x="2871" y="9935"/>
                  <a:pt x="2853" y="9932"/>
                  <a:pt x="2835" y="9928"/>
                </a:cubicBezTo>
                <a:cubicBezTo>
                  <a:pt x="2817" y="9925"/>
                  <a:pt x="2799" y="9921"/>
                  <a:pt x="2781" y="9918"/>
                </a:cubicBezTo>
                <a:lnTo>
                  <a:pt x="2679" y="9887"/>
                </a:lnTo>
                <a:lnTo>
                  <a:pt x="2584" y="9867"/>
                </a:lnTo>
                <a:cubicBezTo>
                  <a:pt x="2554" y="9853"/>
                  <a:pt x="2524" y="9840"/>
                  <a:pt x="2494" y="9826"/>
                </a:cubicBezTo>
                <a:cubicBezTo>
                  <a:pt x="2462" y="9819"/>
                  <a:pt x="2430" y="9813"/>
                  <a:pt x="2398" y="9806"/>
                </a:cubicBezTo>
                <a:lnTo>
                  <a:pt x="2225" y="9724"/>
                </a:lnTo>
                <a:cubicBezTo>
                  <a:pt x="2195" y="9710"/>
                  <a:pt x="2165" y="9697"/>
                  <a:pt x="2135" y="9683"/>
                </a:cubicBezTo>
                <a:cubicBezTo>
                  <a:pt x="2105" y="9669"/>
                  <a:pt x="2075" y="9656"/>
                  <a:pt x="2045" y="9642"/>
                </a:cubicBezTo>
                <a:lnTo>
                  <a:pt x="1950" y="9591"/>
                </a:lnTo>
                <a:lnTo>
                  <a:pt x="1842" y="9539"/>
                </a:lnTo>
                <a:lnTo>
                  <a:pt x="1740" y="9498"/>
                </a:lnTo>
                <a:lnTo>
                  <a:pt x="1633" y="9447"/>
                </a:lnTo>
                <a:lnTo>
                  <a:pt x="1519" y="9396"/>
                </a:lnTo>
                <a:lnTo>
                  <a:pt x="1411" y="9355"/>
                </a:lnTo>
                <a:cubicBezTo>
                  <a:pt x="1371" y="9335"/>
                  <a:pt x="1332" y="9314"/>
                  <a:pt x="1292" y="9294"/>
                </a:cubicBezTo>
                <a:lnTo>
                  <a:pt x="1178" y="9243"/>
                </a:lnTo>
                <a:lnTo>
                  <a:pt x="1071" y="9181"/>
                </a:lnTo>
                <a:lnTo>
                  <a:pt x="957" y="9120"/>
                </a:lnTo>
                <a:lnTo>
                  <a:pt x="849" y="9069"/>
                </a:lnTo>
                <a:lnTo>
                  <a:pt x="748" y="8976"/>
                </a:lnTo>
                <a:cubicBezTo>
                  <a:pt x="716" y="8952"/>
                  <a:pt x="684" y="8929"/>
                  <a:pt x="652" y="8905"/>
                </a:cubicBezTo>
                <a:lnTo>
                  <a:pt x="550" y="8813"/>
                </a:lnTo>
                <a:lnTo>
                  <a:pt x="508" y="8762"/>
                </a:lnTo>
                <a:lnTo>
                  <a:pt x="467" y="8721"/>
                </a:lnTo>
                <a:cubicBezTo>
                  <a:pt x="453" y="8700"/>
                  <a:pt x="439" y="8680"/>
                  <a:pt x="425" y="8659"/>
                </a:cubicBezTo>
                <a:lnTo>
                  <a:pt x="383" y="8608"/>
                </a:lnTo>
                <a:cubicBezTo>
                  <a:pt x="371" y="8588"/>
                  <a:pt x="359" y="8567"/>
                  <a:pt x="347" y="8547"/>
                </a:cubicBezTo>
                <a:lnTo>
                  <a:pt x="317" y="8475"/>
                </a:lnTo>
                <a:cubicBezTo>
                  <a:pt x="305" y="8455"/>
                  <a:pt x="293" y="8434"/>
                  <a:pt x="281" y="8414"/>
                </a:cubicBezTo>
                <a:lnTo>
                  <a:pt x="251" y="8342"/>
                </a:lnTo>
                <a:lnTo>
                  <a:pt x="221" y="8270"/>
                </a:lnTo>
                <a:cubicBezTo>
                  <a:pt x="215" y="8246"/>
                  <a:pt x="209" y="8223"/>
                  <a:pt x="203" y="8199"/>
                </a:cubicBezTo>
                <a:cubicBezTo>
                  <a:pt x="193" y="8172"/>
                  <a:pt x="183" y="8144"/>
                  <a:pt x="173" y="8117"/>
                </a:cubicBezTo>
                <a:cubicBezTo>
                  <a:pt x="167" y="8093"/>
                  <a:pt x="162" y="8069"/>
                  <a:pt x="156" y="8045"/>
                </a:cubicBezTo>
                <a:cubicBezTo>
                  <a:pt x="148" y="8018"/>
                  <a:pt x="140" y="7990"/>
                  <a:pt x="132" y="7963"/>
                </a:cubicBezTo>
                <a:cubicBezTo>
                  <a:pt x="128" y="7936"/>
                  <a:pt x="124" y="7908"/>
                  <a:pt x="120" y="7881"/>
                </a:cubicBezTo>
                <a:cubicBezTo>
                  <a:pt x="108" y="7820"/>
                  <a:pt x="96" y="7758"/>
                  <a:pt x="84" y="7697"/>
                </a:cubicBezTo>
                <a:lnTo>
                  <a:pt x="54" y="7523"/>
                </a:lnTo>
                <a:cubicBezTo>
                  <a:pt x="50" y="7458"/>
                  <a:pt x="46" y="7394"/>
                  <a:pt x="42" y="7329"/>
                </a:cubicBezTo>
                <a:cubicBezTo>
                  <a:pt x="38" y="7261"/>
                  <a:pt x="34" y="7192"/>
                  <a:pt x="30" y="7124"/>
                </a:cubicBezTo>
                <a:cubicBezTo>
                  <a:pt x="24" y="7052"/>
                  <a:pt x="18" y="6981"/>
                  <a:pt x="12" y="6909"/>
                </a:cubicBezTo>
                <a:cubicBezTo>
                  <a:pt x="10" y="6837"/>
                  <a:pt x="8" y="6766"/>
                  <a:pt x="6" y="6694"/>
                </a:cubicBezTo>
                <a:lnTo>
                  <a:pt x="6" y="6479"/>
                </a:lnTo>
                <a:lnTo>
                  <a:pt x="0" y="6254"/>
                </a:lnTo>
                <a:lnTo>
                  <a:pt x="0" y="6018"/>
                </a:lnTo>
                <a:cubicBezTo>
                  <a:pt x="2" y="5936"/>
                  <a:pt x="4" y="5855"/>
                  <a:pt x="6" y="5773"/>
                </a:cubicBezTo>
                <a:lnTo>
                  <a:pt x="6" y="5527"/>
                </a:lnTo>
                <a:cubicBezTo>
                  <a:pt x="8" y="5442"/>
                  <a:pt x="10" y="5356"/>
                  <a:pt x="12" y="5271"/>
                </a:cubicBezTo>
                <a:lnTo>
                  <a:pt x="12" y="5026"/>
                </a:lnTo>
                <a:lnTo>
                  <a:pt x="12" y="4893"/>
                </a:lnTo>
                <a:lnTo>
                  <a:pt x="12" y="4749"/>
                </a:lnTo>
                <a:lnTo>
                  <a:pt x="12" y="4606"/>
                </a:lnTo>
                <a:lnTo>
                  <a:pt x="12" y="4452"/>
                </a:lnTo>
                <a:lnTo>
                  <a:pt x="6" y="4278"/>
                </a:lnTo>
                <a:lnTo>
                  <a:pt x="6" y="4115"/>
                </a:lnTo>
                <a:lnTo>
                  <a:pt x="6" y="3941"/>
                </a:lnTo>
                <a:lnTo>
                  <a:pt x="0" y="3767"/>
                </a:lnTo>
                <a:lnTo>
                  <a:pt x="0" y="3582"/>
                </a:lnTo>
                <a:lnTo>
                  <a:pt x="0" y="3408"/>
                </a:lnTo>
                <a:lnTo>
                  <a:pt x="0" y="3040"/>
                </a:lnTo>
                <a:lnTo>
                  <a:pt x="0" y="2661"/>
                </a:lnTo>
                <a:lnTo>
                  <a:pt x="0" y="2293"/>
                </a:lnTo>
                <a:lnTo>
                  <a:pt x="6" y="2119"/>
                </a:lnTo>
                <a:cubicBezTo>
                  <a:pt x="8" y="2057"/>
                  <a:pt x="10" y="1996"/>
                  <a:pt x="12" y="1934"/>
                </a:cubicBezTo>
                <a:cubicBezTo>
                  <a:pt x="16" y="1880"/>
                  <a:pt x="20" y="1825"/>
                  <a:pt x="24" y="1771"/>
                </a:cubicBezTo>
                <a:lnTo>
                  <a:pt x="30" y="1597"/>
                </a:lnTo>
                <a:cubicBezTo>
                  <a:pt x="34" y="1542"/>
                  <a:pt x="38" y="1488"/>
                  <a:pt x="42" y="1433"/>
                </a:cubicBezTo>
                <a:cubicBezTo>
                  <a:pt x="44" y="1382"/>
                  <a:pt x="46" y="1330"/>
                  <a:pt x="48" y="1279"/>
                </a:cubicBezTo>
                <a:lnTo>
                  <a:pt x="72" y="1126"/>
                </a:lnTo>
                <a:cubicBezTo>
                  <a:pt x="76" y="1078"/>
                  <a:pt x="80" y="1031"/>
                  <a:pt x="84" y="983"/>
                </a:cubicBezTo>
                <a:lnTo>
                  <a:pt x="108" y="839"/>
                </a:lnTo>
                <a:lnTo>
                  <a:pt x="126" y="716"/>
                </a:lnTo>
                <a:cubicBezTo>
                  <a:pt x="136" y="675"/>
                  <a:pt x="146" y="635"/>
                  <a:pt x="156" y="594"/>
                </a:cubicBezTo>
                <a:cubicBezTo>
                  <a:pt x="162" y="560"/>
                  <a:pt x="167" y="525"/>
                  <a:pt x="173" y="491"/>
                </a:cubicBezTo>
                <a:cubicBezTo>
                  <a:pt x="185" y="454"/>
                  <a:pt x="197" y="416"/>
                  <a:pt x="209" y="379"/>
                </a:cubicBezTo>
                <a:cubicBezTo>
                  <a:pt x="213" y="369"/>
                  <a:pt x="217" y="358"/>
                  <a:pt x="221" y="348"/>
                </a:cubicBezTo>
                <a:lnTo>
                  <a:pt x="245" y="297"/>
                </a:lnTo>
                <a:cubicBezTo>
                  <a:pt x="249" y="287"/>
                  <a:pt x="253" y="276"/>
                  <a:pt x="257" y="266"/>
                </a:cubicBezTo>
                <a:cubicBezTo>
                  <a:pt x="265" y="252"/>
                  <a:pt x="273" y="239"/>
                  <a:pt x="281" y="225"/>
                </a:cubicBezTo>
                <a:cubicBezTo>
                  <a:pt x="287" y="215"/>
                  <a:pt x="293" y="204"/>
                  <a:pt x="299" y="194"/>
                </a:cubicBezTo>
                <a:lnTo>
                  <a:pt x="323" y="164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41" name="Rectangle 198"/>
          <p:cNvSpPr>
            <a:spLocks noChangeArrowheads="1"/>
          </p:cNvSpPr>
          <p:nvPr/>
        </p:nvSpPr>
        <p:spPr bwMode="auto">
          <a:xfrm>
            <a:off x="3648075" y="3957638"/>
            <a:ext cx="412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88442" name="Line 334"/>
          <p:cNvSpPr>
            <a:spLocks noChangeShapeType="1"/>
          </p:cNvSpPr>
          <p:nvPr/>
        </p:nvSpPr>
        <p:spPr bwMode="auto">
          <a:xfrm>
            <a:off x="2486025" y="3879850"/>
            <a:ext cx="1592263" cy="47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0" name="Line 20"/>
          <p:cNvSpPr>
            <a:spLocks noChangeShapeType="1"/>
          </p:cNvSpPr>
          <p:nvPr/>
        </p:nvSpPr>
        <p:spPr bwMode="auto">
          <a:xfrm flipH="1">
            <a:off x="649288" y="3398838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1" name="Line 21"/>
          <p:cNvSpPr>
            <a:spLocks noChangeShapeType="1"/>
          </p:cNvSpPr>
          <p:nvPr/>
        </p:nvSpPr>
        <p:spPr bwMode="auto">
          <a:xfrm flipH="1">
            <a:off x="911225" y="3446463"/>
            <a:ext cx="396875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2" name="Line 22"/>
          <p:cNvSpPr>
            <a:spLocks noChangeShapeType="1"/>
          </p:cNvSpPr>
          <p:nvPr/>
        </p:nvSpPr>
        <p:spPr bwMode="auto">
          <a:xfrm>
            <a:off x="1455738" y="3475038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8446" name="Group 44"/>
          <p:cNvGrpSpPr>
            <a:grpSpLocks/>
          </p:cNvGrpSpPr>
          <p:nvPr/>
        </p:nvGrpSpPr>
        <p:grpSpPr bwMode="auto">
          <a:xfrm>
            <a:off x="193675" y="3182146"/>
            <a:ext cx="568325" cy="481012"/>
            <a:chOff x="-44" y="1473"/>
            <a:chExt cx="981" cy="1105"/>
          </a:xfrm>
        </p:grpSpPr>
        <p:pic>
          <p:nvPicPr>
            <p:cNvPr id="18860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60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8447" name="Group 44"/>
          <p:cNvGrpSpPr>
            <a:grpSpLocks/>
          </p:cNvGrpSpPr>
          <p:nvPr/>
        </p:nvGrpSpPr>
        <p:grpSpPr bwMode="auto">
          <a:xfrm>
            <a:off x="1128713" y="3690938"/>
            <a:ext cx="568325" cy="481012"/>
            <a:chOff x="-44" y="1473"/>
            <a:chExt cx="981" cy="1105"/>
          </a:xfrm>
        </p:grpSpPr>
        <p:pic>
          <p:nvPicPr>
            <p:cNvPr id="18860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60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405" name="Line 21"/>
          <p:cNvSpPr>
            <a:spLocks noChangeShapeType="1"/>
          </p:cNvSpPr>
          <p:nvPr/>
        </p:nvSpPr>
        <p:spPr bwMode="auto">
          <a:xfrm>
            <a:off x="1674813" y="3405188"/>
            <a:ext cx="3778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6" name="Line 22"/>
          <p:cNvSpPr>
            <a:spLocks noChangeShapeType="1"/>
          </p:cNvSpPr>
          <p:nvPr/>
        </p:nvSpPr>
        <p:spPr bwMode="auto">
          <a:xfrm flipH="1">
            <a:off x="1906588" y="3900488"/>
            <a:ext cx="12065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7" name="Line 22"/>
          <p:cNvSpPr>
            <a:spLocks noChangeShapeType="1"/>
          </p:cNvSpPr>
          <p:nvPr/>
        </p:nvSpPr>
        <p:spPr bwMode="auto">
          <a:xfrm>
            <a:off x="2311400" y="3911600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8" name="Line 20"/>
          <p:cNvSpPr>
            <a:spLocks noChangeShapeType="1"/>
          </p:cNvSpPr>
          <p:nvPr/>
        </p:nvSpPr>
        <p:spPr bwMode="auto">
          <a:xfrm flipH="1">
            <a:off x="1508125" y="3359150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8452" name="Group 44"/>
          <p:cNvGrpSpPr>
            <a:grpSpLocks/>
          </p:cNvGrpSpPr>
          <p:nvPr/>
        </p:nvGrpSpPr>
        <p:grpSpPr bwMode="auto">
          <a:xfrm>
            <a:off x="1533525" y="4064000"/>
            <a:ext cx="568325" cy="481013"/>
            <a:chOff x="-44" y="1473"/>
            <a:chExt cx="981" cy="1105"/>
          </a:xfrm>
        </p:grpSpPr>
        <p:pic>
          <p:nvPicPr>
            <p:cNvPr id="18859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60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8453" name="Group 44"/>
          <p:cNvGrpSpPr>
            <a:grpSpLocks/>
          </p:cNvGrpSpPr>
          <p:nvPr/>
        </p:nvGrpSpPr>
        <p:grpSpPr bwMode="auto">
          <a:xfrm>
            <a:off x="1990725" y="4132263"/>
            <a:ext cx="568325" cy="481012"/>
            <a:chOff x="-44" y="1473"/>
            <a:chExt cx="981" cy="1105"/>
          </a:xfrm>
        </p:grpSpPr>
        <p:pic>
          <p:nvPicPr>
            <p:cNvPr id="18859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59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411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3246438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12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3662363"/>
            <a:ext cx="6778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8456" name="Group 44"/>
          <p:cNvGrpSpPr>
            <a:grpSpLocks/>
          </p:cNvGrpSpPr>
          <p:nvPr/>
        </p:nvGrpSpPr>
        <p:grpSpPr bwMode="auto">
          <a:xfrm>
            <a:off x="1784350" y="3068638"/>
            <a:ext cx="568325" cy="481012"/>
            <a:chOff x="-44" y="1473"/>
            <a:chExt cx="981" cy="1105"/>
          </a:xfrm>
        </p:grpSpPr>
        <p:pic>
          <p:nvPicPr>
            <p:cNvPr id="18859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59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8457" name="Group 906"/>
          <p:cNvGrpSpPr>
            <a:grpSpLocks/>
          </p:cNvGrpSpPr>
          <p:nvPr/>
        </p:nvGrpSpPr>
        <p:grpSpPr bwMode="auto">
          <a:xfrm>
            <a:off x="663575" y="3859213"/>
            <a:ext cx="285750" cy="536575"/>
            <a:chOff x="4140" y="429"/>
            <a:chExt cx="1425" cy="2396"/>
          </a:xfrm>
        </p:grpSpPr>
        <p:sp>
          <p:nvSpPr>
            <p:cNvPr id="188563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2" name="Rectangle 908"/>
            <p:cNvSpPr>
              <a:spLocks noChangeArrowheads="1"/>
            </p:cNvSpPr>
            <p:nvPr/>
          </p:nvSpPr>
          <p:spPr bwMode="auto">
            <a:xfrm>
              <a:off x="4211" y="429"/>
              <a:ext cx="1037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65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66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5" name="Rectangle 911"/>
            <p:cNvSpPr>
              <a:spLocks noChangeArrowheads="1"/>
            </p:cNvSpPr>
            <p:nvPr/>
          </p:nvSpPr>
          <p:spPr bwMode="auto">
            <a:xfrm>
              <a:off x="4211" y="691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68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1" name="AutoShape 913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1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2" name="AutoShape 914"/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27" name="Rectangle 915"/>
            <p:cNvSpPr>
              <a:spLocks noChangeArrowheads="1"/>
            </p:cNvSpPr>
            <p:nvPr/>
          </p:nvSpPr>
          <p:spPr bwMode="auto">
            <a:xfrm>
              <a:off x="4227" y="1017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70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49" name="AutoShape 917"/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0" name="AutoShape 918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70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29" name="Rectangle 919"/>
            <p:cNvSpPr>
              <a:spLocks noChangeArrowheads="1"/>
            </p:cNvSpPr>
            <p:nvPr/>
          </p:nvSpPr>
          <p:spPr bwMode="auto">
            <a:xfrm>
              <a:off x="4211" y="1358"/>
              <a:ext cx="60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30" name="Rectangle 920"/>
            <p:cNvSpPr>
              <a:spLocks noChangeArrowheads="1"/>
            </p:cNvSpPr>
            <p:nvPr/>
          </p:nvSpPr>
          <p:spPr bwMode="auto">
            <a:xfrm>
              <a:off x="4227" y="1655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73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447" name="AutoShape 922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48" name="AutoShape 923"/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8574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575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5" name="AutoShape 926"/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10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46" name="AutoShape 927"/>
              <p:cNvSpPr>
                <a:spLocks noChangeArrowheads="1"/>
              </p:cNvSpPr>
              <p:nvPr/>
            </p:nvSpPr>
            <p:spPr bwMode="auto">
              <a:xfrm>
                <a:off x="637" y="2584"/>
                <a:ext cx="680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34" name="Rectangle 928"/>
            <p:cNvSpPr>
              <a:spLocks noChangeArrowheads="1"/>
            </p:cNvSpPr>
            <p:nvPr/>
          </p:nvSpPr>
          <p:spPr bwMode="auto">
            <a:xfrm>
              <a:off x="5248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77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78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7" name="Oval 931"/>
            <p:cNvSpPr>
              <a:spLocks noChangeArrowheads="1"/>
            </p:cNvSpPr>
            <p:nvPr/>
          </p:nvSpPr>
          <p:spPr bwMode="auto">
            <a:xfrm>
              <a:off x="5518" y="2605"/>
              <a:ext cx="48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80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9" name="AutoShape 933"/>
            <p:cNvSpPr>
              <a:spLocks noChangeArrowheads="1"/>
            </p:cNvSpPr>
            <p:nvPr/>
          </p:nvSpPr>
          <p:spPr bwMode="auto">
            <a:xfrm>
              <a:off x="4140" y="2683"/>
              <a:ext cx="1195" cy="142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0" name="AutoShape 934"/>
            <p:cNvSpPr>
              <a:spLocks noChangeArrowheads="1"/>
            </p:cNvSpPr>
            <p:nvPr/>
          </p:nvSpPr>
          <p:spPr bwMode="auto">
            <a:xfrm>
              <a:off x="4211" y="2712"/>
              <a:ext cx="1061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1" name="Oval 935"/>
            <p:cNvSpPr>
              <a:spLocks noChangeArrowheads="1"/>
            </p:cNvSpPr>
            <p:nvPr/>
          </p:nvSpPr>
          <p:spPr bwMode="auto">
            <a:xfrm>
              <a:off x="4306" y="2385"/>
              <a:ext cx="158" cy="13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2" name="Oval 936"/>
            <p:cNvSpPr>
              <a:spLocks noChangeArrowheads="1"/>
            </p:cNvSpPr>
            <p:nvPr/>
          </p:nvSpPr>
          <p:spPr bwMode="auto">
            <a:xfrm>
              <a:off x="4488" y="2385"/>
              <a:ext cx="158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3" name="Oval 937"/>
            <p:cNvSpPr>
              <a:spLocks noChangeArrowheads="1"/>
            </p:cNvSpPr>
            <p:nvPr/>
          </p:nvSpPr>
          <p:spPr bwMode="auto">
            <a:xfrm>
              <a:off x="4663" y="2378"/>
              <a:ext cx="158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4" name="Rectangle 938"/>
            <p:cNvSpPr>
              <a:spLocks noChangeArrowheads="1"/>
            </p:cNvSpPr>
            <p:nvPr/>
          </p:nvSpPr>
          <p:spPr bwMode="auto">
            <a:xfrm>
              <a:off x="5058" y="1833"/>
              <a:ext cx="87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88458" name="Text Box 380"/>
          <p:cNvSpPr txBox="1">
            <a:spLocks noChangeArrowheads="1"/>
          </p:cNvSpPr>
          <p:nvPr/>
        </p:nvSpPr>
        <p:spPr bwMode="auto">
          <a:xfrm>
            <a:off x="2511425" y="3189288"/>
            <a:ext cx="10826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internal</a:t>
            </a:r>
          </a:p>
          <a:p>
            <a:r>
              <a:rPr lang="en-US" dirty="0">
                <a:latin typeface="Arial" charset="0"/>
                <a:cs typeface="Arial" charset="0"/>
              </a:rPr>
              <a:t>network</a:t>
            </a:r>
          </a:p>
        </p:txBody>
      </p:sp>
      <p:grpSp>
        <p:nvGrpSpPr>
          <p:cNvPr id="188459" name="Group 906"/>
          <p:cNvGrpSpPr>
            <a:grpSpLocks/>
          </p:cNvGrpSpPr>
          <p:nvPr/>
        </p:nvGrpSpPr>
        <p:grpSpPr bwMode="auto">
          <a:xfrm>
            <a:off x="3698875" y="4697413"/>
            <a:ext cx="220663" cy="468312"/>
            <a:chOff x="4140" y="429"/>
            <a:chExt cx="1425" cy="2396"/>
          </a:xfrm>
        </p:grpSpPr>
        <p:sp>
          <p:nvSpPr>
            <p:cNvPr id="188531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Rectangle 908"/>
            <p:cNvSpPr>
              <a:spLocks noChangeArrowheads="1"/>
            </p:cNvSpPr>
            <p:nvPr/>
          </p:nvSpPr>
          <p:spPr bwMode="auto">
            <a:xfrm>
              <a:off x="4212" y="429"/>
              <a:ext cx="1035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33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34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Rectangle 911"/>
            <p:cNvSpPr>
              <a:spLocks noChangeArrowheads="1"/>
            </p:cNvSpPr>
            <p:nvPr/>
          </p:nvSpPr>
          <p:spPr bwMode="auto">
            <a:xfrm>
              <a:off x="4212" y="689"/>
              <a:ext cx="59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36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35" name="AutoShape 913"/>
              <p:cNvSpPr>
                <a:spLocks noChangeArrowheads="1"/>
              </p:cNvSpPr>
              <p:nvPr/>
            </p:nvSpPr>
            <p:spPr bwMode="auto">
              <a:xfrm>
                <a:off x="609" y="2565"/>
                <a:ext cx="729" cy="13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6" name="AutoShape 914"/>
              <p:cNvSpPr>
                <a:spLocks noChangeArrowheads="1"/>
              </p:cNvSpPr>
              <p:nvPr/>
            </p:nvSpPr>
            <p:spPr bwMode="auto">
              <a:xfrm>
                <a:off x="622" y="2580"/>
                <a:ext cx="70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11" name="Rectangle 915"/>
            <p:cNvSpPr>
              <a:spLocks noChangeArrowheads="1"/>
            </p:cNvSpPr>
            <p:nvPr/>
          </p:nvSpPr>
          <p:spPr bwMode="auto">
            <a:xfrm>
              <a:off x="4222" y="1022"/>
              <a:ext cx="59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38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33" name="AutoShape 917"/>
              <p:cNvSpPr>
                <a:spLocks noChangeArrowheads="1"/>
              </p:cNvSpPr>
              <p:nvPr/>
            </p:nvSpPr>
            <p:spPr bwMode="auto">
              <a:xfrm>
                <a:off x="611" y="2572"/>
                <a:ext cx="729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4" name="AutoShape 918"/>
              <p:cNvSpPr>
                <a:spLocks noChangeArrowheads="1"/>
              </p:cNvSpPr>
              <p:nvPr/>
            </p:nvSpPr>
            <p:spPr bwMode="auto">
              <a:xfrm>
                <a:off x="624" y="2580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13" name="Rectangle 919"/>
            <p:cNvSpPr>
              <a:spLocks noChangeArrowheads="1"/>
            </p:cNvSpPr>
            <p:nvPr/>
          </p:nvSpPr>
          <p:spPr bwMode="auto">
            <a:xfrm>
              <a:off x="4212" y="1363"/>
              <a:ext cx="60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14" name="Rectangle 920"/>
            <p:cNvSpPr>
              <a:spLocks noChangeArrowheads="1"/>
            </p:cNvSpPr>
            <p:nvPr/>
          </p:nvSpPr>
          <p:spPr bwMode="auto">
            <a:xfrm>
              <a:off x="4222" y="1655"/>
              <a:ext cx="60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41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31" name="AutoShape 922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28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2" name="AutoShape 923"/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70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8542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543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29" name="AutoShape 926"/>
              <p:cNvSpPr>
                <a:spLocks noChangeArrowheads="1"/>
              </p:cNvSpPr>
              <p:nvPr/>
            </p:nvSpPr>
            <p:spPr bwMode="auto">
              <a:xfrm>
                <a:off x="609" y="2572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0" name="AutoShape 927"/>
              <p:cNvSpPr>
                <a:spLocks noChangeArrowheads="1"/>
              </p:cNvSpPr>
              <p:nvPr/>
            </p:nvSpPr>
            <p:spPr bwMode="auto">
              <a:xfrm>
                <a:off x="621" y="2588"/>
                <a:ext cx="70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18" name="Rectangle 928"/>
            <p:cNvSpPr>
              <a:spLocks noChangeArrowheads="1"/>
            </p:cNvSpPr>
            <p:nvPr/>
          </p:nvSpPr>
          <p:spPr bwMode="auto">
            <a:xfrm>
              <a:off x="5247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45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46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Oval 931"/>
            <p:cNvSpPr>
              <a:spLocks noChangeArrowheads="1"/>
            </p:cNvSpPr>
            <p:nvPr/>
          </p:nvSpPr>
          <p:spPr bwMode="auto">
            <a:xfrm>
              <a:off x="5514" y="2606"/>
              <a:ext cx="51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48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3" name="AutoShape 933"/>
            <p:cNvSpPr>
              <a:spLocks noChangeArrowheads="1"/>
            </p:cNvSpPr>
            <p:nvPr/>
          </p:nvSpPr>
          <p:spPr bwMode="auto">
            <a:xfrm>
              <a:off x="4140" y="2679"/>
              <a:ext cx="1199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4" name="AutoShape 934"/>
            <p:cNvSpPr>
              <a:spLocks noChangeArrowheads="1"/>
            </p:cNvSpPr>
            <p:nvPr/>
          </p:nvSpPr>
          <p:spPr bwMode="auto">
            <a:xfrm>
              <a:off x="4212" y="2711"/>
              <a:ext cx="106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5" name="Oval 935"/>
            <p:cNvSpPr>
              <a:spLocks noChangeArrowheads="1"/>
            </p:cNvSpPr>
            <p:nvPr/>
          </p:nvSpPr>
          <p:spPr bwMode="auto">
            <a:xfrm>
              <a:off x="4304" y="2386"/>
              <a:ext cx="164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6" name="Oval 936"/>
            <p:cNvSpPr>
              <a:spLocks noChangeArrowheads="1"/>
            </p:cNvSpPr>
            <p:nvPr/>
          </p:nvSpPr>
          <p:spPr bwMode="auto">
            <a:xfrm>
              <a:off x="4489" y="2386"/>
              <a:ext cx="154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7" name="Oval 937"/>
            <p:cNvSpPr>
              <a:spLocks noChangeArrowheads="1"/>
            </p:cNvSpPr>
            <p:nvPr/>
          </p:nvSpPr>
          <p:spPr bwMode="auto">
            <a:xfrm>
              <a:off x="4663" y="2378"/>
              <a:ext cx="154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8" name="Rectangle 938"/>
            <p:cNvSpPr>
              <a:spLocks noChangeArrowheads="1"/>
            </p:cNvSpPr>
            <p:nvPr/>
          </p:nvSpPr>
          <p:spPr bwMode="auto">
            <a:xfrm>
              <a:off x="5063" y="1834"/>
              <a:ext cx="82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pic>
        <p:nvPicPr>
          <p:cNvPr id="537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38" y="4491038"/>
            <a:ext cx="5413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8461" name="Group 906"/>
          <p:cNvGrpSpPr>
            <a:grpSpLocks/>
          </p:cNvGrpSpPr>
          <p:nvPr/>
        </p:nvGrpSpPr>
        <p:grpSpPr bwMode="auto">
          <a:xfrm>
            <a:off x="4216400" y="4960938"/>
            <a:ext cx="220663" cy="468312"/>
            <a:chOff x="4140" y="429"/>
            <a:chExt cx="1425" cy="2396"/>
          </a:xfrm>
        </p:grpSpPr>
        <p:sp>
          <p:nvSpPr>
            <p:cNvPr id="188499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0" name="Rectangle 908"/>
            <p:cNvSpPr>
              <a:spLocks noChangeArrowheads="1"/>
            </p:cNvSpPr>
            <p:nvPr/>
          </p:nvSpPr>
          <p:spPr bwMode="auto">
            <a:xfrm>
              <a:off x="4212" y="429"/>
              <a:ext cx="1035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01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02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3" name="Rectangle 911"/>
            <p:cNvSpPr>
              <a:spLocks noChangeArrowheads="1"/>
            </p:cNvSpPr>
            <p:nvPr/>
          </p:nvSpPr>
          <p:spPr bwMode="auto">
            <a:xfrm>
              <a:off x="4212" y="689"/>
              <a:ext cx="59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04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69" name="AutoShape 913"/>
              <p:cNvSpPr>
                <a:spLocks noChangeArrowheads="1"/>
              </p:cNvSpPr>
              <p:nvPr/>
            </p:nvSpPr>
            <p:spPr bwMode="auto">
              <a:xfrm>
                <a:off x="609" y="2565"/>
                <a:ext cx="729" cy="13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70" name="AutoShape 914"/>
              <p:cNvSpPr>
                <a:spLocks noChangeArrowheads="1"/>
              </p:cNvSpPr>
              <p:nvPr/>
            </p:nvSpPr>
            <p:spPr bwMode="auto">
              <a:xfrm>
                <a:off x="622" y="2580"/>
                <a:ext cx="70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45" name="Rectangle 915"/>
            <p:cNvSpPr>
              <a:spLocks noChangeArrowheads="1"/>
            </p:cNvSpPr>
            <p:nvPr/>
          </p:nvSpPr>
          <p:spPr bwMode="auto">
            <a:xfrm>
              <a:off x="4222" y="1022"/>
              <a:ext cx="59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06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67" name="AutoShape 917"/>
              <p:cNvSpPr>
                <a:spLocks noChangeArrowheads="1"/>
              </p:cNvSpPr>
              <p:nvPr/>
            </p:nvSpPr>
            <p:spPr bwMode="auto">
              <a:xfrm>
                <a:off x="611" y="2572"/>
                <a:ext cx="729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68" name="AutoShape 918"/>
              <p:cNvSpPr>
                <a:spLocks noChangeArrowheads="1"/>
              </p:cNvSpPr>
              <p:nvPr/>
            </p:nvSpPr>
            <p:spPr bwMode="auto">
              <a:xfrm>
                <a:off x="624" y="2580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47" name="Rectangle 919"/>
            <p:cNvSpPr>
              <a:spLocks noChangeArrowheads="1"/>
            </p:cNvSpPr>
            <p:nvPr/>
          </p:nvSpPr>
          <p:spPr bwMode="auto">
            <a:xfrm>
              <a:off x="4212" y="1363"/>
              <a:ext cx="60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48" name="Rectangle 920"/>
            <p:cNvSpPr>
              <a:spLocks noChangeArrowheads="1"/>
            </p:cNvSpPr>
            <p:nvPr/>
          </p:nvSpPr>
          <p:spPr bwMode="auto">
            <a:xfrm>
              <a:off x="4222" y="1655"/>
              <a:ext cx="60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09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65" name="AutoShape 922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28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66" name="AutoShape 923"/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70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8510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511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63" name="AutoShape 926"/>
              <p:cNvSpPr>
                <a:spLocks noChangeArrowheads="1"/>
              </p:cNvSpPr>
              <p:nvPr/>
            </p:nvSpPr>
            <p:spPr bwMode="auto">
              <a:xfrm>
                <a:off x="609" y="2572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64" name="AutoShape 927"/>
              <p:cNvSpPr>
                <a:spLocks noChangeArrowheads="1"/>
              </p:cNvSpPr>
              <p:nvPr/>
            </p:nvSpPr>
            <p:spPr bwMode="auto">
              <a:xfrm>
                <a:off x="621" y="2588"/>
                <a:ext cx="70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52" name="Rectangle 928"/>
            <p:cNvSpPr>
              <a:spLocks noChangeArrowheads="1"/>
            </p:cNvSpPr>
            <p:nvPr/>
          </p:nvSpPr>
          <p:spPr bwMode="auto">
            <a:xfrm>
              <a:off x="5247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13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14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5" name="Oval 931"/>
            <p:cNvSpPr>
              <a:spLocks noChangeArrowheads="1"/>
            </p:cNvSpPr>
            <p:nvPr/>
          </p:nvSpPr>
          <p:spPr bwMode="auto">
            <a:xfrm>
              <a:off x="5514" y="2606"/>
              <a:ext cx="51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16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7" name="AutoShape 933"/>
            <p:cNvSpPr>
              <a:spLocks noChangeArrowheads="1"/>
            </p:cNvSpPr>
            <p:nvPr/>
          </p:nvSpPr>
          <p:spPr bwMode="auto">
            <a:xfrm>
              <a:off x="4140" y="2679"/>
              <a:ext cx="1199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58" name="AutoShape 934"/>
            <p:cNvSpPr>
              <a:spLocks noChangeArrowheads="1"/>
            </p:cNvSpPr>
            <p:nvPr/>
          </p:nvSpPr>
          <p:spPr bwMode="auto">
            <a:xfrm>
              <a:off x="4212" y="2711"/>
              <a:ext cx="106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59" name="Oval 935"/>
            <p:cNvSpPr>
              <a:spLocks noChangeArrowheads="1"/>
            </p:cNvSpPr>
            <p:nvPr/>
          </p:nvSpPr>
          <p:spPr bwMode="auto">
            <a:xfrm>
              <a:off x="4304" y="2386"/>
              <a:ext cx="164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60" name="Oval 936"/>
            <p:cNvSpPr>
              <a:spLocks noChangeArrowheads="1"/>
            </p:cNvSpPr>
            <p:nvPr/>
          </p:nvSpPr>
          <p:spPr bwMode="auto">
            <a:xfrm>
              <a:off x="4489" y="2386"/>
              <a:ext cx="154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61" name="Oval 937"/>
            <p:cNvSpPr>
              <a:spLocks noChangeArrowheads="1"/>
            </p:cNvSpPr>
            <p:nvPr/>
          </p:nvSpPr>
          <p:spPr bwMode="auto">
            <a:xfrm>
              <a:off x="4663" y="2378"/>
              <a:ext cx="154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62" name="Rectangle 938"/>
            <p:cNvSpPr>
              <a:spLocks noChangeArrowheads="1"/>
            </p:cNvSpPr>
            <p:nvPr/>
          </p:nvSpPr>
          <p:spPr bwMode="auto">
            <a:xfrm>
              <a:off x="5063" y="1834"/>
              <a:ext cx="82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88462" name="Group 906"/>
          <p:cNvGrpSpPr>
            <a:grpSpLocks/>
          </p:cNvGrpSpPr>
          <p:nvPr/>
        </p:nvGrpSpPr>
        <p:grpSpPr bwMode="auto">
          <a:xfrm>
            <a:off x="4757738" y="4745038"/>
            <a:ext cx="222250" cy="466725"/>
            <a:chOff x="4140" y="429"/>
            <a:chExt cx="1425" cy="2396"/>
          </a:xfrm>
        </p:grpSpPr>
        <p:sp>
          <p:nvSpPr>
            <p:cNvPr id="188467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3" name="Rectangle 908"/>
            <p:cNvSpPr>
              <a:spLocks noChangeArrowheads="1"/>
            </p:cNvSpPr>
            <p:nvPr/>
          </p:nvSpPr>
          <p:spPr bwMode="auto">
            <a:xfrm>
              <a:off x="4211" y="429"/>
              <a:ext cx="1038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469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470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6" name="Rectangle 911"/>
            <p:cNvSpPr>
              <a:spLocks noChangeArrowheads="1"/>
            </p:cNvSpPr>
            <p:nvPr/>
          </p:nvSpPr>
          <p:spPr bwMode="auto">
            <a:xfrm>
              <a:off x="4211" y="690"/>
              <a:ext cx="590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472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02" name="AutoShape 913"/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03" name="AutoShape 914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78" name="Rectangle 915"/>
            <p:cNvSpPr>
              <a:spLocks noChangeArrowheads="1"/>
            </p:cNvSpPr>
            <p:nvPr/>
          </p:nvSpPr>
          <p:spPr bwMode="auto">
            <a:xfrm>
              <a:off x="4221" y="1024"/>
              <a:ext cx="601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474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00" name="AutoShape 917"/>
              <p:cNvSpPr>
                <a:spLocks noChangeArrowheads="1"/>
              </p:cNvSpPr>
              <p:nvPr/>
            </p:nvSpPr>
            <p:spPr bwMode="auto">
              <a:xfrm>
                <a:off x="619" y="2565"/>
                <a:ext cx="724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01" name="AutoShape 918"/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99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80" name="Rectangle 919"/>
            <p:cNvSpPr>
              <a:spLocks noChangeArrowheads="1"/>
            </p:cNvSpPr>
            <p:nvPr/>
          </p:nvSpPr>
          <p:spPr bwMode="auto">
            <a:xfrm>
              <a:off x="4211" y="1358"/>
              <a:ext cx="601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81" name="Rectangle 920"/>
            <p:cNvSpPr>
              <a:spLocks noChangeArrowheads="1"/>
            </p:cNvSpPr>
            <p:nvPr/>
          </p:nvSpPr>
          <p:spPr bwMode="auto">
            <a:xfrm>
              <a:off x="4221" y="1660"/>
              <a:ext cx="601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477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98" name="AutoShape 922"/>
              <p:cNvSpPr>
                <a:spLocks noChangeArrowheads="1"/>
              </p:cNvSpPr>
              <p:nvPr/>
            </p:nvSpPr>
            <p:spPr bwMode="auto">
              <a:xfrm>
                <a:off x="608" y="2568"/>
                <a:ext cx="735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99" name="AutoShape 923"/>
              <p:cNvSpPr>
                <a:spLocks noChangeArrowheads="1"/>
              </p:cNvSpPr>
              <p:nvPr/>
            </p:nvSpPr>
            <p:spPr bwMode="auto">
              <a:xfrm>
                <a:off x="620" y="2583"/>
                <a:ext cx="710" cy="11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8478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479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96" name="AutoShape 92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1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97" name="AutoShape 927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9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85" name="Rectangle 928"/>
            <p:cNvSpPr>
              <a:spLocks noChangeArrowheads="1"/>
            </p:cNvSpPr>
            <p:nvPr/>
          </p:nvSpPr>
          <p:spPr bwMode="auto">
            <a:xfrm>
              <a:off x="5249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481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482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8" name="Oval 931"/>
            <p:cNvSpPr>
              <a:spLocks noChangeArrowheads="1"/>
            </p:cNvSpPr>
            <p:nvPr/>
          </p:nvSpPr>
          <p:spPr bwMode="auto">
            <a:xfrm>
              <a:off x="5514" y="2605"/>
              <a:ext cx="51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484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0" name="AutoShape 933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1" name="AutoShape 934"/>
            <p:cNvSpPr>
              <a:spLocks noChangeArrowheads="1"/>
            </p:cNvSpPr>
            <p:nvPr/>
          </p:nvSpPr>
          <p:spPr bwMode="auto">
            <a:xfrm>
              <a:off x="4211" y="2711"/>
              <a:ext cx="1069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2" name="Oval 935"/>
            <p:cNvSpPr>
              <a:spLocks noChangeArrowheads="1"/>
            </p:cNvSpPr>
            <p:nvPr/>
          </p:nvSpPr>
          <p:spPr bwMode="auto">
            <a:xfrm>
              <a:off x="4303" y="2385"/>
              <a:ext cx="163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3" name="Oval 936"/>
            <p:cNvSpPr>
              <a:spLocks noChangeArrowheads="1"/>
            </p:cNvSpPr>
            <p:nvPr/>
          </p:nvSpPr>
          <p:spPr bwMode="auto">
            <a:xfrm>
              <a:off x="4486" y="2385"/>
              <a:ext cx="163" cy="1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4" name="Oval 937"/>
            <p:cNvSpPr>
              <a:spLocks noChangeArrowheads="1"/>
            </p:cNvSpPr>
            <p:nvPr/>
          </p:nvSpPr>
          <p:spPr bwMode="auto">
            <a:xfrm>
              <a:off x="4659" y="2377"/>
              <a:ext cx="163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5" name="Rectangle 938"/>
            <p:cNvSpPr>
              <a:spLocks noChangeArrowheads="1"/>
            </p:cNvSpPr>
            <p:nvPr/>
          </p:nvSpPr>
          <p:spPr bwMode="auto">
            <a:xfrm>
              <a:off x="5056" y="1831"/>
              <a:ext cx="92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88463" name="Oval 382"/>
          <p:cNvSpPr>
            <a:spLocks noChangeArrowheads="1"/>
          </p:cNvSpPr>
          <p:nvPr/>
        </p:nvSpPr>
        <p:spPr bwMode="auto">
          <a:xfrm>
            <a:off x="3411538" y="3819525"/>
            <a:ext cx="134937" cy="1349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8464" name="Oval 383"/>
          <p:cNvSpPr>
            <a:spLocks noChangeArrowheads="1"/>
          </p:cNvSpPr>
          <p:nvPr/>
        </p:nvSpPr>
        <p:spPr bwMode="auto">
          <a:xfrm>
            <a:off x="974725" y="3703638"/>
            <a:ext cx="134938" cy="1349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8465" name="Line 387"/>
          <p:cNvSpPr>
            <a:spLocks noChangeShapeType="1"/>
          </p:cNvSpPr>
          <p:nvPr/>
        </p:nvSpPr>
        <p:spPr bwMode="auto">
          <a:xfrm flipH="1" flipV="1">
            <a:off x="1081088" y="3914775"/>
            <a:ext cx="1074737" cy="11398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66" name="Line 388"/>
          <p:cNvSpPr>
            <a:spLocks noChangeShapeType="1"/>
          </p:cNvSpPr>
          <p:nvPr/>
        </p:nvSpPr>
        <p:spPr bwMode="auto">
          <a:xfrm flipV="1">
            <a:off x="2151063" y="4019550"/>
            <a:ext cx="1293812" cy="10461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1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73</a:t>
            </a:fld>
            <a:endParaRPr lang="en-US" sz="1200" dirty="0">
              <a:latin typeface="Tahoma" charset="0"/>
            </a:endParaRPr>
          </a:p>
        </p:txBody>
      </p:sp>
      <p:sp>
        <p:nvSpPr>
          <p:cNvPr id="3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4031627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621D8-C3C7-A45A-6861-9E89C2560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IDS</a:t>
            </a:r>
            <a:r>
              <a:rPr lang="ko-KR" altLang="en-US" dirty="0"/>
              <a:t> </a:t>
            </a:r>
            <a:r>
              <a:rPr lang="en-US" altLang="ko-KR" dirty="0"/>
              <a:t>Types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522FE8-E662-BAD2-FB89-EA91CE10E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Signature based system</a:t>
            </a:r>
          </a:p>
          <a:p>
            <a:pPr lvl="1"/>
            <a:r>
              <a:rPr lang="ko-KR" altLang="en-US" dirty="0"/>
              <a:t>공격 패턴을 미리 알고 저장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Anomaly based system</a:t>
            </a:r>
          </a:p>
          <a:p>
            <a:pPr lvl="1"/>
            <a:r>
              <a:rPr lang="ko-KR" altLang="en-US" dirty="0"/>
              <a:t>공경 패턴을 지속적으로 파악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61A982-4292-4635-8FB9-AD02F66FDA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61314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465" name="Picture 17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0715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Network Security (summary)</a:t>
            </a:r>
          </a:p>
        </p:txBody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00175"/>
            <a:ext cx="8148638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basic techniques…...</a:t>
            </a:r>
          </a:p>
          <a:p>
            <a:pPr lvl="1"/>
            <a:r>
              <a:rPr lang="en-US" dirty="0">
                <a:latin typeface="Gill Sans MT" charset="0"/>
              </a:rPr>
              <a:t>cryptography (symmetric and public)</a:t>
            </a:r>
          </a:p>
          <a:p>
            <a:pPr lvl="1"/>
            <a:r>
              <a:rPr lang="en-US" dirty="0">
                <a:latin typeface="Gill Sans MT" charset="0"/>
              </a:rPr>
              <a:t>message integrity</a:t>
            </a:r>
          </a:p>
          <a:p>
            <a:pPr lvl="1"/>
            <a:r>
              <a:rPr lang="en-US" dirty="0">
                <a:latin typeface="Gill Sans MT" charset="0"/>
              </a:rPr>
              <a:t>end-point authentication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…. used in many different security scenarios</a:t>
            </a:r>
          </a:p>
          <a:p>
            <a:pPr lvl="1"/>
            <a:r>
              <a:rPr lang="en-US" dirty="0">
                <a:latin typeface="Gill Sans MT" charset="0"/>
              </a:rPr>
              <a:t>secure email</a:t>
            </a:r>
          </a:p>
          <a:p>
            <a:pPr lvl="1"/>
            <a:r>
              <a:rPr lang="en-US" dirty="0">
                <a:latin typeface="Gill Sans MT" charset="0"/>
              </a:rPr>
              <a:t>secure transport (SSL)</a:t>
            </a:r>
          </a:p>
          <a:p>
            <a:pPr lvl="1"/>
            <a:r>
              <a:rPr lang="en-US" dirty="0">
                <a:latin typeface="Gill Sans MT" charset="0"/>
              </a:rPr>
              <a:t>IP sec</a:t>
            </a:r>
          </a:p>
          <a:p>
            <a:pPr lvl="1"/>
            <a:r>
              <a:rPr lang="en-US" dirty="0">
                <a:latin typeface="Gill Sans MT" charset="0"/>
              </a:rPr>
              <a:t>802.11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operational security: firewalls and IDS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75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482781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5498A-1814-BE93-2BAB-4EB721723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 err="1"/>
              <a:t>스니핑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5A5B2E-008F-B992-0B37-0391D08F51A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7772400" cy="4648200"/>
          </a:xfrm>
        </p:spPr>
        <p:txBody>
          <a:bodyPr/>
          <a:lstStyle/>
          <a:p>
            <a:r>
              <a:rPr lang="ko-KR" altLang="en-US" dirty="0"/>
              <a:t>누군가 네트워크 통신 데이터를 취득하여 정보를 획득</a:t>
            </a:r>
            <a:endParaRPr lang="en-US" altLang="ko-KR" dirty="0"/>
          </a:p>
          <a:p>
            <a:r>
              <a:rPr lang="ko-KR" altLang="en-US" dirty="0"/>
              <a:t>공격과 탐지가 쉽지 않음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ko-KR" altLang="en-US" dirty="0" err="1"/>
              <a:t>스니핑</a:t>
            </a:r>
            <a:r>
              <a:rPr lang="ko-KR" altLang="en-US" dirty="0"/>
              <a:t> 공격 도구</a:t>
            </a:r>
            <a:endParaRPr lang="en-US" altLang="ko-KR" dirty="0"/>
          </a:p>
          <a:p>
            <a:pPr lvl="1"/>
            <a:r>
              <a:rPr lang="en-US" altLang="ko-KR" dirty="0"/>
              <a:t>TCP</a:t>
            </a:r>
            <a:r>
              <a:rPr lang="ko-KR" altLang="en-US" dirty="0"/>
              <a:t> </a:t>
            </a:r>
            <a:r>
              <a:rPr lang="en-US" altLang="ko-KR" dirty="0"/>
              <a:t>Dump</a:t>
            </a:r>
          </a:p>
          <a:p>
            <a:pPr lvl="1"/>
            <a:r>
              <a:rPr lang="en-US" altLang="ko-KR" dirty="0" err="1"/>
              <a:t>Dsniff</a:t>
            </a:r>
            <a:r>
              <a:rPr lang="en-US" altLang="ko-KR" dirty="0"/>
              <a:t> : </a:t>
            </a:r>
            <a:r>
              <a:rPr lang="ko-KR" altLang="en-US" dirty="0"/>
              <a:t>암호화된 계정과 패스워드를 읽어내는 자동화 도구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7F7120-8A07-96B3-4494-3F4638DBC8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254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5498A-1814-BE93-2BAB-4EB721723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 err="1"/>
              <a:t>스푸핑</a:t>
            </a:r>
            <a:r>
              <a:rPr lang="en-US" altLang="ko-KR" dirty="0"/>
              <a:t>(Spoofing) :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5A5B2E-008F-B992-0B37-0391D08F51A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7772400" cy="4648200"/>
          </a:xfrm>
        </p:spPr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호스트 이름</a:t>
            </a:r>
            <a:r>
              <a:rPr lang="en-US" altLang="ko-KR" dirty="0"/>
              <a:t>, MAC </a:t>
            </a:r>
            <a:r>
              <a:rPr lang="ko-KR" altLang="en-US" dirty="0"/>
              <a:t>주소 등 여러가지를 속일  수 있는 공격</a:t>
            </a:r>
            <a:endParaRPr lang="en-US" altLang="ko-KR" dirty="0"/>
          </a:p>
          <a:p>
            <a:r>
              <a:rPr lang="ko-KR" altLang="en-US" dirty="0"/>
              <a:t>네트워크이 연결된 상태에서는 정보 취득 뿐만 아니라 시스템 </a:t>
            </a:r>
            <a:r>
              <a:rPr lang="ko-KR" altLang="en-US" dirty="0" err="1"/>
              <a:t>마미도</a:t>
            </a:r>
            <a:r>
              <a:rPr lang="ko-KR" altLang="en-US" dirty="0"/>
              <a:t> 가능함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7F7120-8A07-96B3-4494-3F4638DBC8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35399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18009</TotalTime>
  <Words>4402</Words>
  <Application>Microsoft Office PowerPoint</Application>
  <PresentationFormat>화면 슬라이드 쇼(4:3)</PresentationFormat>
  <Paragraphs>1197</Paragraphs>
  <Slides>75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75</vt:i4>
      </vt:variant>
    </vt:vector>
  </HeadingPairs>
  <TitlesOfParts>
    <vt:vector size="83" baseType="lpstr">
      <vt:lpstr>ZapfDingbats</vt:lpstr>
      <vt:lpstr>Arial</vt:lpstr>
      <vt:lpstr>Comic Sans MS</vt:lpstr>
      <vt:lpstr>Gill Sans MT</vt:lpstr>
      <vt:lpstr>Tahoma</vt:lpstr>
      <vt:lpstr>Times New Roman</vt:lpstr>
      <vt:lpstr>Wingdings</vt:lpstr>
      <vt:lpstr>Default Design</vt:lpstr>
      <vt:lpstr>PowerPoint 프레젠테이션</vt:lpstr>
      <vt:lpstr>Chapter 8: Network Security</vt:lpstr>
      <vt:lpstr>Chapter 8 roadmap</vt:lpstr>
      <vt:lpstr>What is network security? 보안요소</vt:lpstr>
      <vt:lpstr>Friends and enemies: Alice, Bob, Trudy</vt:lpstr>
      <vt:lpstr>Who might Bob, Alice be?</vt:lpstr>
      <vt:lpstr>네트워크 공격 유형</vt:lpstr>
      <vt:lpstr>1) 스니핑</vt:lpstr>
      <vt:lpstr>2) 스푸핑(Spoofing) : </vt:lpstr>
      <vt:lpstr>3) 세션 하이재킹 공격</vt:lpstr>
      <vt:lpstr>4) DDoS 공격</vt:lpstr>
      <vt:lpstr>DDoS 공격 방법 및 대응책</vt:lpstr>
      <vt:lpstr>There are bad guys (and girls) out there!</vt:lpstr>
      <vt:lpstr>Chapter 8 roadmap</vt:lpstr>
      <vt:lpstr>The language of cryptography (암호화)</vt:lpstr>
      <vt:lpstr>Chapter 8 roadmap</vt:lpstr>
      <vt:lpstr>Authentication (인증)</vt:lpstr>
      <vt:lpstr>Authentication</vt:lpstr>
      <vt:lpstr>Authentication: another try</vt:lpstr>
      <vt:lpstr>Authentication: another try</vt:lpstr>
      <vt:lpstr>Authentication: another try</vt:lpstr>
      <vt:lpstr>Authentication: another try</vt:lpstr>
      <vt:lpstr>Authentication: yet another try</vt:lpstr>
      <vt:lpstr>Authentication: yet another try</vt:lpstr>
      <vt:lpstr>Authentication: yet another try</vt:lpstr>
      <vt:lpstr>Authentication: ap5.0</vt:lpstr>
      <vt:lpstr>ap5.0: security hole</vt:lpstr>
      <vt:lpstr>ap5.0: security hole</vt:lpstr>
      <vt:lpstr>암호화 방식</vt:lpstr>
      <vt:lpstr>Chapter 8 roadmap</vt:lpstr>
      <vt:lpstr>Digital signatures (전자 서명) </vt:lpstr>
      <vt:lpstr>Digital signatures </vt:lpstr>
      <vt:lpstr>Chapter 8 roadmap</vt:lpstr>
      <vt:lpstr>Secure e-mail 보안 이메일</vt:lpstr>
      <vt:lpstr>Secure e-mail </vt:lpstr>
      <vt:lpstr>Secure e-mail (continued)</vt:lpstr>
      <vt:lpstr>Secure e-mail (continued)</vt:lpstr>
      <vt:lpstr>Chapter 8 roadmap</vt:lpstr>
      <vt:lpstr>SSL: Secure Sockets Layer</vt:lpstr>
      <vt:lpstr>SSL and TCP/IP</vt:lpstr>
      <vt:lpstr>SSL (Secure socket layer)</vt:lpstr>
      <vt:lpstr>Toy SSL: a simple secure channel</vt:lpstr>
      <vt:lpstr>Chapter 8 roadmap</vt:lpstr>
      <vt:lpstr>What is network-layer confidentiality ?</vt:lpstr>
      <vt:lpstr>Virtual Private Networks (VPNs)</vt:lpstr>
      <vt:lpstr>PowerPoint 프레젠테이션</vt:lpstr>
      <vt:lpstr>IPsec services</vt:lpstr>
      <vt:lpstr>IPsec transport mode</vt:lpstr>
      <vt:lpstr>IPsec – tunneling mode </vt:lpstr>
      <vt:lpstr>Two IPsec protocols</vt:lpstr>
      <vt:lpstr>Four combinations are possible!</vt:lpstr>
      <vt:lpstr>Example SA from R1 to R2</vt:lpstr>
      <vt:lpstr>IPsec datagram</vt:lpstr>
      <vt:lpstr>What happens?</vt:lpstr>
      <vt:lpstr>R1: convert original datagram to IPsec datagram</vt:lpstr>
      <vt:lpstr>Inside the enchilada:</vt:lpstr>
      <vt:lpstr>Chapter 8 roadmap</vt:lpstr>
      <vt:lpstr>Chapter 8 roadmap</vt:lpstr>
      <vt:lpstr>Firewalls</vt:lpstr>
      <vt:lpstr>방화벽</vt:lpstr>
      <vt:lpstr>IDS/IPS</vt:lpstr>
      <vt:lpstr>Firewalls: why</vt:lpstr>
      <vt:lpstr>Stateless packet filtering</vt:lpstr>
      <vt:lpstr>Stateless packet filtering: example</vt:lpstr>
      <vt:lpstr>Stateless packet filtering: more examples</vt:lpstr>
      <vt:lpstr>Access Control Lists</vt:lpstr>
      <vt:lpstr>Stateful packet filtering</vt:lpstr>
      <vt:lpstr>Stateful packet filtering</vt:lpstr>
      <vt:lpstr>Application gateways</vt:lpstr>
      <vt:lpstr>Limitations of firewalls, gateways</vt:lpstr>
      <vt:lpstr>Intrusion detection systems (IDS)</vt:lpstr>
      <vt:lpstr>IPS (Intrusion Protection System)</vt:lpstr>
      <vt:lpstr>Intrusion detection systems</vt:lpstr>
      <vt:lpstr>IDS Types</vt:lpstr>
      <vt:lpstr>Network Security (summary)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Lee Sang</cp:lastModifiedBy>
  <cp:revision>564</cp:revision>
  <dcterms:created xsi:type="dcterms:W3CDTF">1999-10-08T19:08:27Z</dcterms:created>
  <dcterms:modified xsi:type="dcterms:W3CDTF">2023-06-01T03:40:21Z</dcterms:modified>
</cp:coreProperties>
</file>