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Lst>
  <p:sldSz cx="9144000" cy="5143500"/>
  <p:notesSz cx="6858000" cy="9144000"/>
  <p:embeddedFontLst>
    <p:embeddedFont>
      <p:font typeface="Dosis"/>
      <p:regular r:id="rId12"/>
      <p:bold r:id="rId13"/>
    </p:embeddedFont>
    <p:embeddedFont>
      <p:font typeface="Nunito"/>
      <p:regular r:id="rId14"/>
      <p:bold r:id="rId15"/>
      <p:italic r:id="rId16"/>
      <p:boldItalic r:id="rId17"/>
    </p:embeddedFont>
    <p:embeddedFont>
      <p:font typeface="Roboto" panose="0200000000000000000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font" Target="fonts/font10.fntdata"/><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f84eb88aa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109c81fab5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f84eb88aa7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f84eb88aa7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p:txBody>
      </p:sp>
      <p:sp>
        <p:nvSpPr>
          <p:cNvPr id="11" name="Google Shape;11;p2"/>
          <p:cNvSpPr txBox="1"/>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6" name="Google Shape;56;p14"/>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7" name="Google Shape;57;p1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0" name="Google Shape;60;p1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64" name="Google Shape;64;p1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68" name="Google Shape;68;p17"/>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69" name="Google Shape;69;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76" name="Google Shape;76;p1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1"/>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83" name="Google Shape;83;p21"/>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4" name="Google Shape;84;p21"/>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85" name="Google Shape;85;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6" name="Shape 86"/>
        <p:cNvGrpSpPr/>
        <p:nvPr/>
      </p:nvGrpSpPr>
      <p:grpSpPr>
        <a:xfrm>
          <a:off x="0" y="0"/>
          <a:ext cx="0" cy="0"/>
          <a:chOff x="0" y="0"/>
          <a:chExt cx="0" cy="0"/>
        </a:xfrm>
      </p:grpSpPr>
      <p:sp>
        <p:nvSpPr>
          <p:cNvPr id="87" name="Google Shape;87;p22"/>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88" name="Google Shape;88;p2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9" name="Shape 89"/>
        <p:cNvGrpSpPr/>
        <p:nvPr/>
      </p:nvGrpSpPr>
      <p:grpSpPr>
        <a:xfrm>
          <a:off x="0" y="0"/>
          <a:ext cx="0" cy="0"/>
          <a:chOff x="0" y="0"/>
          <a:chExt cx="0" cy="0"/>
        </a:xfrm>
      </p:grpSpPr>
      <p:sp>
        <p:nvSpPr>
          <p:cNvPr id="90" name="Google Shape;90;p23"/>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92" name="Google Shape;92;p2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3" name="Shape 93"/>
        <p:cNvGrpSpPr/>
        <p:nvPr/>
      </p:nvGrpSpPr>
      <p:grpSpPr>
        <a:xfrm>
          <a:off x="0" y="0"/>
          <a:ext cx="0" cy="0"/>
          <a:chOff x="0" y="0"/>
          <a:chExt cx="0" cy="0"/>
        </a:xfrm>
      </p:grpSpPr>
      <p:sp>
        <p:nvSpPr>
          <p:cNvPr id="94" name="Google Shape;94;p2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blipFill>
          <a:blip r:embed="rId2"/>
          <a:stretch>
            <a:fillRect/>
          </a:stretch>
        </a:blipFill>
        <a:effectLst/>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hyperlink" Target="linkedin.com/in/andi-eka-nugraha" TargetMode="Externa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200" b="1">
                <a:latin typeface="Dosis"/>
                <a:ea typeface="Dosis"/>
                <a:cs typeface="Dosis"/>
                <a:sym typeface="Dosis"/>
              </a:rPr>
              <a:t>Created by: </a:t>
            </a:r>
            <a:endParaRPr sz="1200" b="1">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1200" b="1">
                <a:latin typeface="Dosis"/>
                <a:ea typeface="Dosis"/>
                <a:cs typeface="Dosis"/>
                <a:sym typeface="Dosis"/>
              </a:rPr>
              <a:t>Andi Eka Nugraha</a:t>
            </a:r>
            <a:endParaRPr sz="1200" b="1" i="0" u="none" strike="noStrike" cap="none">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1200">
                <a:latin typeface="Dosis"/>
                <a:ea typeface="Dosis"/>
                <a:cs typeface="Dosis"/>
                <a:sym typeface="Dosis"/>
              </a:rPr>
              <a:t>an.ekanugraha@gmail.com</a:t>
            </a:r>
            <a:r>
              <a:rPr lang="en-GB" sz="1200">
                <a:latin typeface="Dosis"/>
                <a:ea typeface="Dosis"/>
                <a:cs typeface="Dosis"/>
                <a:sym typeface="Dosis"/>
              </a:rPr>
              <a:t> </a:t>
            </a:r>
            <a:endParaRPr sz="120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200">
                <a:latin typeface="Dosis"/>
                <a:ea typeface="Dosis"/>
                <a:cs typeface="Dosis"/>
                <a:sym typeface="Dosis"/>
                <a:hlinkClick r:id="rId2" action="ppaction://hlinkfile"/>
              </a:rPr>
              <a:t>linkedin.com/in/andi-eka-nugraha</a:t>
            </a:r>
            <a:endParaRPr sz="1200">
              <a:latin typeface="Dosis"/>
              <a:ea typeface="Dosis"/>
              <a:cs typeface="Dosis"/>
              <a:sym typeface="Dosis"/>
            </a:endParaRPr>
          </a:p>
        </p:txBody>
      </p:sp>
      <p:sp>
        <p:nvSpPr>
          <p:cNvPr id="102" name="Google Shape;102;p25"/>
          <p:cNvSpPr txBox="1"/>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sz="1210">
                <a:latin typeface="Nunito"/>
                <a:ea typeface="Nunito"/>
                <a:cs typeface="Nunito"/>
                <a:sym typeface="Nunito"/>
              </a:rPr>
              <a:t>Bachelor in Physics with major expertise in Instrumentation &amp; Robotics and has attended a Datascience bootcamp for 4 months. Experienced in programming microcontrollers and machine learning to process data or images, as well as creating robotic systems that can support human work. Able to understand business, especially for data analysis, studying statistics and machine learning, as well as the ability to create regression models, classification, and clustering. Skills in identifying and analyzing patterns in data and presenting analytical results well.</a:t>
            </a:r>
            <a:endParaRPr sz="2790"/>
          </a:p>
        </p:txBody>
      </p:sp>
      <p:pic>
        <p:nvPicPr>
          <p:cNvPr id="2" name="Google Shape;101;p25" descr="C:\Users\goodb\OneDrive\Gambar\IMG20230421122621.jpgIMG20230421122621"/>
          <p:cNvPicPr preferRelativeResize="0"/>
          <p:nvPr/>
        </p:nvPicPr>
        <p:blipFill rotWithShape="1">
          <a:blip r:embed="rId3"/>
          <a:srcRect/>
          <a:stretch>
            <a:fillRect/>
          </a:stretch>
        </p:blipFill>
        <p:spPr>
          <a:xfrm>
            <a:off x="4787265" y="760095"/>
            <a:ext cx="974725" cy="1072515"/>
          </a:xfrm>
          <a:prstGeom prst="roundRect">
            <a:avLst>
              <a:gd name="adj" fmla="val 15001"/>
            </a:avLst>
          </a:prstGeom>
          <a:noFill/>
          <a:ln w="9525" cap="flat" cmpd="sng">
            <a:no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20" b="1">
                <a:solidFill>
                  <a:schemeClr val="lt1"/>
                </a:solidFill>
                <a:latin typeface="Roboto" panose="02000000000000000000"/>
                <a:ea typeface="Roboto" panose="02000000000000000000"/>
                <a:cs typeface="Roboto" panose="02000000000000000000"/>
                <a:sym typeface="Roboto" panose="02000000000000000000"/>
              </a:rPr>
              <a:t>Overview</a:t>
            </a:r>
            <a:endParaRPr sz="2220" b="1">
              <a:solidFill>
                <a:schemeClr val="lt1"/>
              </a:solidFill>
              <a:latin typeface="Roboto" panose="02000000000000000000"/>
              <a:ea typeface="Roboto" panose="02000000000000000000"/>
              <a:cs typeface="Roboto" panose="02000000000000000000"/>
              <a:sym typeface="Roboto" panose="02000000000000000000"/>
            </a:endParaRPr>
          </a:p>
        </p:txBody>
      </p:sp>
      <p:sp>
        <p:nvSpPr>
          <p:cNvPr id="108" name="Google Shape;108;p26"/>
          <p:cNvSpPr txBox="1"/>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t>Data Preprocessing</a:t>
            </a:r>
            <a:endParaRPr b="1"/>
          </a:p>
        </p:txBody>
      </p:sp>
      <p:sp>
        <p:nvSpPr>
          <p:cNvPr id="114" name="Google Shape;114;p27"/>
          <p:cNvSpPr txBox="1"/>
          <p:nvPr>
            <p:ph type="body" idx="1"/>
          </p:nvPr>
        </p:nvSpPr>
        <p:spPr>
          <a:xfrm>
            <a:off x="311700" y="823775"/>
            <a:ext cx="8520600" cy="4098600"/>
          </a:xfrm>
          <a:prstGeom prst="rect">
            <a:avLst/>
          </a:prstGeom>
        </p:spPr>
        <p:txBody>
          <a:bodyPr spcFirstLastPara="1" wrap="square" lIns="91425" tIns="91425" rIns="91425" bIns="91425" anchor="t" anchorCtr="0">
            <a:normAutofit lnSpcReduction="10000"/>
          </a:bodyPr>
          <a:lstStyle/>
          <a:p>
            <a:pPr marL="133350" lvl="0" indent="0" algn="l" rtl="0">
              <a:spcBef>
                <a:spcPts val="0"/>
              </a:spcBef>
              <a:spcAft>
                <a:spcPts val="0"/>
              </a:spcAft>
              <a:buClr>
                <a:schemeClr val="dk1"/>
              </a:buClr>
              <a:buSzPts val="1500"/>
              <a:buNone/>
            </a:pPr>
            <a:r>
              <a:rPr lang="en-US" sz="1500">
                <a:solidFill>
                  <a:schemeClr val="dk1"/>
                </a:solidFill>
              </a:rPr>
              <a:t>Data preprocessing adalah langkah-langkah yang dilakukan untuk membersihkan dan merapikan data sebelum dilakukan analisis lebih lanjut. Berikut adalah hasil dari data preprocessing yang telah disebutkan</a:t>
            </a:r>
            <a:endParaRPr lang="en-US" sz="1500" b="1">
              <a:solidFill>
                <a:schemeClr val="dk1"/>
              </a:solidFill>
            </a:endParaRPr>
          </a:p>
          <a:p>
            <a:pPr marL="457200" lvl="0" indent="-323850" algn="l" rtl="0">
              <a:spcBef>
                <a:spcPts val="0"/>
              </a:spcBef>
              <a:spcAft>
                <a:spcPts val="0"/>
              </a:spcAft>
              <a:buClr>
                <a:schemeClr val="dk1"/>
              </a:buClr>
              <a:buSzPts val="1500"/>
              <a:buChar char="●"/>
            </a:pPr>
            <a:r>
              <a:rPr lang="en-US" sz="1500" b="1">
                <a:solidFill>
                  <a:schemeClr val="dk1"/>
                </a:solidFill>
              </a:rPr>
              <a:t>Handling Missing Values “city”: </a:t>
            </a:r>
            <a:r>
              <a:rPr lang="en-US" sz="1500">
                <a:solidFill>
                  <a:schemeClr val="dk1"/>
                </a:solidFill>
              </a:rPr>
              <a:t>Jika terdapat data kosong pada kolom ini, langkahnya adalah mengisi data kosong tersebut dengan kota yang paling sering muncul dalam dataset. Hal ini dilakukan untuk mempertahankan jumlah data yang ada dan menghindari kehilangan informasi yang berharga.</a:t>
            </a:r>
            <a:endParaRPr lang="en-US" sz="1500">
              <a:solidFill>
                <a:schemeClr val="dk1"/>
              </a:solidFill>
            </a:endParaRPr>
          </a:p>
          <a:p>
            <a:pPr marL="457200" lvl="0" indent="-323850" algn="l" rtl="0">
              <a:spcBef>
                <a:spcPts val="0"/>
              </a:spcBef>
              <a:spcAft>
                <a:spcPts val="0"/>
              </a:spcAft>
              <a:buClr>
                <a:schemeClr val="dk1"/>
              </a:buClr>
              <a:buSzPts val="1500"/>
              <a:buChar char="●"/>
            </a:pPr>
            <a:r>
              <a:rPr lang="en-US" sz="1500" b="1">
                <a:solidFill>
                  <a:schemeClr val="dk1"/>
                </a:solidFill>
              </a:rPr>
              <a:t>Handling Missing Values "agent", "company", and "children": </a:t>
            </a:r>
            <a:r>
              <a:rPr lang="en-US" sz="1500">
                <a:solidFill>
                  <a:schemeClr val="dk1"/>
                </a:solidFill>
              </a:rPr>
              <a:t>Jika terdapat data kosong pada kolom-kolom ini, langkahnya adalah mengisinya dengan nilai 0. Ini dilakukan karena diasumsikan bahwa data yang kosong tersebut tidak melibatkan agen (agent), tidak atas nama perusahaan (company), atau tidak ada anak (children) saat menginap.</a:t>
            </a:r>
            <a:endParaRPr lang="en-US" sz="1500" b="1">
              <a:solidFill>
                <a:schemeClr val="dk1"/>
              </a:solidFill>
            </a:endParaRPr>
          </a:p>
          <a:p>
            <a:pPr marL="457200" lvl="0" indent="-323850" algn="l" rtl="0">
              <a:spcBef>
                <a:spcPts val="0"/>
              </a:spcBef>
              <a:spcAft>
                <a:spcPts val="0"/>
              </a:spcAft>
              <a:buClr>
                <a:schemeClr val="dk1"/>
              </a:buClr>
              <a:buSzPts val="1500"/>
              <a:buChar char="●"/>
            </a:pPr>
            <a:r>
              <a:rPr lang="en-US" sz="1500" b="1">
                <a:solidFill>
                  <a:schemeClr val="dk1"/>
                </a:solidFill>
              </a:rPr>
              <a:t>Handling Invalid Values: </a:t>
            </a:r>
            <a:r>
              <a:rPr lang="en-US" sz="1500">
                <a:solidFill>
                  <a:schemeClr val="dk1"/>
                </a:solidFill>
              </a:rPr>
              <a:t>Pada kolom "meal" terdapat nilai "undefined" dalam kolom ini, langkahnya adalah menggantinya dengan nilai "No Meal". Hal ini dilakukan untuk memberikan konsistensi dan memastikan bahwa tidak ada nilai yang ambigu atau tidak valid dalam dataset.</a:t>
            </a:r>
            <a:endParaRPr lang="en-US" sz="1500" b="1">
              <a:solidFill>
                <a:schemeClr val="dk1"/>
              </a:solidFill>
            </a:endParaRPr>
          </a:p>
          <a:p>
            <a:pPr marL="457200" lvl="0" indent="-323850" algn="l" rtl="0">
              <a:spcBef>
                <a:spcPts val="0"/>
              </a:spcBef>
              <a:spcAft>
                <a:spcPts val="0"/>
              </a:spcAft>
              <a:buClr>
                <a:schemeClr val="dk1"/>
              </a:buClr>
              <a:buSzPts val="1500"/>
              <a:buChar char="●"/>
            </a:pPr>
            <a:endParaRPr lang="en-US" sz="1500" b="1">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GB" sz="1100">
                <a:solidFill>
                  <a:srgbClr val="000000"/>
                </a:solidFill>
              </a:rPr>
              <a:t>Untuk selengkapnya, dapat melihat jupyter notebook </a:t>
            </a:r>
            <a:r>
              <a:rPr lang="en-GB" sz="1100"/>
              <a:t>disini</a:t>
            </a:r>
            <a:endParaRPr sz="1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t>Data Preprocessing</a:t>
            </a:r>
            <a:endParaRPr b="1"/>
          </a:p>
        </p:txBody>
      </p:sp>
      <p:sp>
        <p:nvSpPr>
          <p:cNvPr id="114" name="Google Shape;114;p27"/>
          <p:cNvSpPr txBox="1"/>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GB" sz="1500" b="1">
                <a:solidFill>
                  <a:schemeClr val="dk1"/>
                </a:solidFill>
              </a:rPr>
              <a:t>Handling Unnecessary Data</a:t>
            </a:r>
            <a:r>
              <a:rPr lang="en-US" altLang="en-GB" sz="1500" b="1">
                <a:solidFill>
                  <a:schemeClr val="dk1"/>
                </a:solidFill>
              </a:rPr>
              <a:t>: </a:t>
            </a:r>
            <a:r>
              <a:rPr lang="en-US" altLang="en-GB" sz="1500">
                <a:solidFill>
                  <a:schemeClr val="dk1"/>
                </a:solidFill>
              </a:rPr>
              <a:t>Untuk menghitung total jumlah pelanggan, kita dapat menggabungkan jumlah orang dewasa (adult), bayi (babies), dan anak-anak (children) untuk mendapatkan total pelanggan dalam satu entitas. Dalam hasil preprocessing ini, kolom-kolom ini akan digantikan dengan satu kolom baru yang menunjukkan jumlah total pelanggan.</a:t>
            </a:r>
            <a:br>
              <a:rPr lang="en-GB" sz="1500">
                <a:solidFill>
                  <a:schemeClr val="dk1"/>
                </a:solidFill>
              </a:rPr>
            </a:br>
            <a:endParaRPr sz="150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GB" sz="1100">
                <a:solidFill>
                  <a:srgbClr val="000000"/>
                </a:solidFill>
              </a:rPr>
              <a:t>Untuk selengkapnya, dapat melihat jupyter notebook </a:t>
            </a:r>
            <a:r>
              <a:rPr lang="en-GB" sz="1100"/>
              <a:t>disini</a:t>
            </a:r>
            <a:endParaRPr sz="110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2765</Words>
  <Application>WPS Presentation</Application>
  <PresentationFormat/>
  <Paragraphs>30</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vt:i4>
      </vt:variant>
    </vt:vector>
  </HeadingPairs>
  <TitlesOfParts>
    <vt:vector size="15" baseType="lpstr">
      <vt:lpstr>Arial</vt:lpstr>
      <vt:lpstr>SimSun</vt:lpstr>
      <vt:lpstr>Wingdings</vt:lpstr>
      <vt:lpstr>Arial</vt:lpstr>
      <vt:lpstr>Dosis</vt:lpstr>
      <vt:lpstr>Nunito</vt:lpstr>
      <vt:lpstr>Roboto</vt:lpstr>
      <vt:lpstr>Microsoft YaHei</vt:lpstr>
      <vt:lpstr>Arial Unicode MS</vt:lpstr>
      <vt:lpstr>Simple Light</vt:lpstr>
      <vt:lpstr>Simple Light</vt:lpstr>
      <vt:lpstr>Investigate Business Hotel using Data Visualization</vt:lpstr>
      <vt:lpstr>Overview</vt:lpstr>
      <vt:lpstr>Data Preprocessing</vt:lpstr>
      <vt:lpstr>Data Preprocessing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dc:creator/>
  <cp:lastModifiedBy>goodb</cp:lastModifiedBy>
  <cp:revision>4</cp:revision>
  <dcterms:created xsi:type="dcterms:W3CDTF">2023-06-07T04:26:00Z</dcterms:created>
  <dcterms:modified xsi:type="dcterms:W3CDTF">2023-06-07T04:42:06Z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01312EBDA5864FB2AA72260BE583836B</vt:lpwstr>
  </property>
  <property fmtid="{D5CDD505-2E9C-101B-9397-08002B2CF9AE}" pid="3" name="KSOProductBuildVer">
    <vt:lpwstr>1033-11.2.0.11537</vt:lpwstr>
  </property>
</Properties>
</file>