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335" r:id="rId2"/>
    <p:sldId id="305" r:id="rId3"/>
    <p:sldId id="306" r:id="rId4"/>
    <p:sldId id="312" r:id="rId5"/>
    <p:sldId id="307" r:id="rId6"/>
    <p:sldId id="308" r:id="rId7"/>
    <p:sldId id="313" r:id="rId8"/>
    <p:sldId id="310" r:id="rId9"/>
    <p:sldId id="296" r:id="rId10"/>
    <p:sldId id="311" r:id="rId11"/>
    <p:sldId id="316" r:id="rId12"/>
    <p:sldId id="309" r:id="rId13"/>
    <p:sldId id="317" r:id="rId14"/>
    <p:sldId id="318" r:id="rId15"/>
    <p:sldId id="321" r:id="rId16"/>
    <p:sldId id="297" r:id="rId17"/>
    <p:sldId id="319" r:id="rId18"/>
    <p:sldId id="328" r:id="rId19"/>
    <p:sldId id="322" r:id="rId20"/>
    <p:sldId id="323" r:id="rId21"/>
    <p:sldId id="325" r:id="rId22"/>
    <p:sldId id="326" r:id="rId23"/>
    <p:sldId id="298" r:id="rId24"/>
    <p:sldId id="327" r:id="rId25"/>
    <p:sldId id="299" r:id="rId26"/>
    <p:sldId id="329" r:id="rId27"/>
    <p:sldId id="330" r:id="rId28"/>
    <p:sldId id="331" r:id="rId29"/>
    <p:sldId id="332" r:id="rId30"/>
    <p:sldId id="333" r:id="rId31"/>
    <p:sldId id="334" r:id="rId32"/>
    <p:sldId id="302" r:id="rId33"/>
    <p:sldId id="336" r:id="rId34"/>
    <p:sldId id="337" r:id="rId35"/>
    <p:sldId id="304" r:id="rId36"/>
    <p:sldId id="338" r:id="rId37"/>
    <p:sldId id="339" r:id="rId38"/>
    <p:sldId id="342" r:id="rId39"/>
    <p:sldId id="340" r:id="rId40"/>
    <p:sldId id="341" r:id="rId41"/>
    <p:sldId id="324" r:id="rId42"/>
    <p:sldId id="320" r:id="rId43"/>
    <p:sldId id="315" r:id="rId44"/>
    <p:sldId id="274" r:id="rId45"/>
    <p:sldId id="275" r:id="rId46"/>
    <p:sldId id="276" r:id="rId47"/>
    <p:sldId id="277" r:id="rId48"/>
    <p:sldId id="278" r:id="rId49"/>
    <p:sldId id="257" r:id="rId50"/>
    <p:sldId id="272" r:id="rId51"/>
    <p:sldId id="273" r:id="rId52"/>
    <p:sldId id="258" r:id="rId53"/>
    <p:sldId id="259" r:id="rId54"/>
    <p:sldId id="263" r:id="rId55"/>
    <p:sldId id="264" r:id="rId56"/>
    <p:sldId id="265" r:id="rId57"/>
    <p:sldId id="262" r:id="rId58"/>
    <p:sldId id="260" r:id="rId59"/>
    <p:sldId id="266" r:id="rId60"/>
    <p:sldId id="267" r:id="rId61"/>
    <p:sldId id="268" r:id="rId62"/>
    <p:sldId id="269" r:id="rId63"/>
    <p:sldId id="270" r:id="rId64"/>
    <p:sldId id="271" r:id="rId65"/>
    <p:sldId id="26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05"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BC023-6CCD-4419-9B43-7702BEDC8F24}"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BE260-7277-4AA3-B98B-0EF0C655594E}" type="slidenum">
              <a:rPr lang="en-US" smtClean="0"/>
              <a:t>‹#›</a:t>
            </a:fld>
            <a:endParaRPr lang="en-US"/>
          </a:p>
        </p:txBody>
      </p:sp>
    </p:spTree>
    <p:extLst>
      <p:ext uri="{BB962C8B-B14F-4D97-AF65-F5344CB8AC3E}">
        <p14:creationId xmlns:p14="http://schemas.microsoft.com/office/powerpoint/2010/main" val="269345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ACBCC-2DCE-47B0-A3A6-C49FCD097968}" type="slidenum">
              <a:rPr lang="en-US" smtClean="0"/>
              <a:pPr/>
              <a:t>1</a:t>
            </a:fld>
            <a:endParaRPr lang="en-US"/>
          </a:p>
        </p:txBody>
      </p:sp>
    </p:spTree>
    <p:extLst>
      <p:ext uri="{BB962C8B-B14F-4D97-AF65-F5344CB8AC3E}">
        <p14:creationId xmlns:p14="http://schemas.microsoft.com/office/powerpoint/2010/main" val="23385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Coil springs, torsion bars, and leaf springs absorb additional load by compressing. Thus, the ride height depends on the loading condition. Air springs are rubber cylinders filled with compressed air</a:t>
            </a:r>
          </a:p>
        </p:txBody>
      </p:sp>
      <p:sp>
        <p:nvSpPr>
          <p:cNvPr id="4" name="Slide Number Placeholder 3"/>
          <p:cNvSpPr>
            <a:spLocks noGrp="1"/>
          </p:cNvSpPr>
          <p:nvPr>
            <p:ph type="sldNum" sz="quarter" idx="5"/>
          </p:nvPr>
        </p:nvSpPr>
        <p:spPr/>
        <p:txBody>
          <a:bodyPr/>
          <a:lstStyle/>
          <a:p>
            <a:fld id="{DB3BE260-7277-4AA3-B98B-0EF0C655594E}" type="slidenum">
              <a:rPr lang="en-US" smtClean="0"/>
              <a:t>4</a:t>
            </a:fld>
            <a:endParaRPr lang="en-US"/>
          </a:p>
        </p:txBody>
      </p:sp>
    </p:spTree>
    <p:extLst>
      <p:ext uri="{BB962C8B-B14F-4D97-AF65-F5344CB8AC3E}">
        <p14:creationId xmlns:p14="http://schemas.microsoft.com/office/powerpoint/2010/main" val="307680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Coil springs, torsion bars, and leaf springs absorb additional load by compressing. Thus, the ride height depends on the loading condition. Air springs are rubber cylinders filled with compressed air</a:t>
            </a:r>
          </a:p>
        </p:txBody>
      </p:sp>
      <p:sp>
        <p:nvSpPr>
          <p:cNvPr id="4" name="Slide Number Placeholder 3"/>
          <p:cNvSpPr>
            <a:spLocks noGrp="1"/>
          </p:cNvSpPr>
          <p:nvPr>
            <p:ph type="sldNum" sz="quarter" idx="5"/>
          </p:nvPr>
        </p:nvSpPr>
        <p:spPr/>
        <p:txBody>
          <a:bodyPr/>
          <a:lstStyle/>
          <a:p>
            <a:fld id="{DB3BE260-7277-4AA3-B98B-0EF0C655594E}" type="slidenum">
              <a:rPr lang="en-US" smtClean="0"/>
              <a:t>5</a:t>
            </a:fld>
            <a:endParaRPr lang="en-US"/>
          </a:p>
        </p:txBody>
      </p:sp>
    </p:spTree>
    <p:extLst>
      <p:ext uri="{BB962C8B-B14F-4D97-AF65-F5344CB8AC3E}">
        <p14:creationId xmlns:p14="http://schemas.microsoft.com/office/powerpoint/2010/main" val="88293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rPr>
              <a:t>Study </a:t>
            </a:r>
            <a:r>
              <a:rPr lang="en-US" sz="1200" b="1" dirty="0">
                <a:solidFill>
                  <a:srgbClr val="FF0000"/>
                </a:solidFill>
                <a:latin typeface="Calibri" panose="020F0502020204030204" pitchFamily="34" charset="0"/>
              </a:rPr>
              <a:t>vertical</a:t>
            </a:r>
            <a:r>
              <a:rPr lang="en-US" sz="1200" dirty="0">
                <a:latin typeface="Calibri" panose="020F0502020204030204" pitchFamily="34" charset="0"/>
              </a:rPr>
              <a:t> movement </a:t>
            </a:r>
          </a:p>
          <a:p>
            <a:r>
              <a:rPr lang="en-US" sz="1200" dirty="0">
                <a:latin typeface="Calibri" panose="020F0502020204030204" pitchFamily="34" charset="0"/>
              </a:rPr>
              <a:t>Study vertical/</a:t>
            </a:r>
            <a:r>
              <a:rPr lang="en-US" sz="1200" b="1" dirty="0">
                <a:solidFill>
                  <a:srgbClr val="FF0000"/>
                </a:solidFill>
                <a:latin typeface="Calibri" panose="020F0502020204030204" pitchFamily="34" charset="0"/>
              </a:rPr>
              <a:t>pitch</a:t>
            </a:r>
            <a:r>
              <a:rPr lang="en-US" sz="1200" dirty="0">
                <a:latin typeface="Calibri" panose="020F0502020204030204" pitchFamily="34" charset="0"/>
              </a:rPr>
              <a:t>/</a:t>
            </a:r>
            <a:r>
              <a:rPr lang="en-US" sz="1200" b="1" dirty="0">
                <a:solidFill>
                  <a:srgbClr val="FF0000"/>
                </a:solidFill>
                <a:latin typeface="Calibri" panose="020F0502020204030204" pitchFamily="34" charset="0"/>
              </a:rPr>
              <a:t>roll </a:t>
            </a:r>
            <a:r>
              <a:rPr lang="en-US" sz="1200" dirty="0">
                <a:latin typeface="Calibri" panose="020F0502020204030204" pitchFamily="34" charset="0"/>
              </a:rPr>
              <a:t>movements </a:t>
            </a:r>
            <a:endParaRPr lang="en-US" dirty="0"/>
          </a:p>
        </p:txBody>
      </p:sp>
      <p:sp>
        <p:nvSpPr>
          <p:cNvPr id="4" name="Slide Number Placeholder 3"/>
          <p:cNvSpPr>
            <a:spLocks noGrp="1"/>
          </p:cNvSpPr>
          <p:nvPr>
            <p:ph type="sldNum" sz="quarter" idx="5"/>
          </p:nvPr>
        </p:nvSpPr>
        <p:spPr/>
        <p:txBody>
          <a:bodyPr/>
          <a:lstStyle/>
          <a:p>
            <a:fld id="{DB3BE260-7277-4AA3-B98B-0EF0C655594E}" type="slidenum">
              <a:rPr lang="en-US" smtClean="0"/>
              <a:t>10</a:t>
            </a:fld>
            <a:endParaRPr lang="en-US"/>
          </a:p>
        </p:txBody>
      </p:sp>
    </p:spTree>
    <p:extLst>
      <p:ext uri="{BB962C8B-B14F-4D97-AF65-F5344CB8AC3E}">
        <p14:creationId xmlns:p14="http://schemas.microsoft.com/office/powerpoint/2010/main" val="158888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dễ</a:t>
            </a:r>
            <a:r>
              <a:rPr lang="en-US" dirty="0"/>
              <a:t> </a:t>
            </a:r>
            <a:r>
              <a:rPr lang="en-US" dirty="0" err="1"/>
              <a:t>cho</a:t>
            </a:r>
            <a:r>
              <a:rPr lang="en-US" dirty="0"/>
              <a:t> </a:t>
            </a:r>
            <a:r>
              <a:rPr lang="en-US" dirty="0" err="1"/>
              <a:t>việc</a:t>
            </a:r>
            <a:r>
              <a:rPr lang="en-US" dirty="0"/>
              <a:t> </a:t>
            </a:r>
            <a:r>
              <a:rPr lang="en-US" dirty="0" err="1"/>
              <a:t>nghiên</a:t>
            </a:r>
            <a:r>
              <a:rPr lang="en-US" dirty="0"/>
              <a:t> </a:t>
            </a:r>
            <a:r>
              <a:rPr lang="en-US" dirty="0" err="1"/>
              <a:t>cứu</a:t>
            </a:r>
            <a:r>
              <a:rPr lang="en-US" dirty="0"/>
              <a:t>, ta </a:t>
            </a:r>
            <a:r>
              <a:rPr lang="en-US" dirty="0" err="1"/>
              <a:t>sẽ</a:t>
            </a:r>
            <a:r>
              <a:rPr lang="en-US" dirty="0"/>
              <a:t> </a:t>
            </a:r>
            <a:r>
              <a:rPr lang="en-US" dirty="0" err="1"/>
              <a:t>suy</a:t>
            </a:r>
            <a:r>
              <a:rPr lang="en-US" dirty="0"/>
              <a:t> </a:t>
            </a:r>
            <a:r>
              <a:rPr lang="en-US" dirty="0" err="1"/>
              <a:t>hết</a:t>
            </a:r>
            <a:r>
              <a:rPr lang="en-US" dirty="0"/>
              <a:t> </a:t>
            </a:r>
            <a:r>
              <a:rPr lang="en-US" dirty="0" err="1"/>
              <a:t>về</a:t>
            </a:r>
            <a:r>
              <a:rPr lang="en-US" dirty="0"/>
              <a:t> </a:t>
            </a:r>
            <a:r>
              <a:rPr lang="en-US" dirty="0" err="1"/>
              <a:t>dạng</a:t>
            </a:r>
            <a:r>
              <a:rPr lang="en-US" dirty="0"/>
              <a:t> </a:t>
            </a:r>
            <a:r>
              <a:rPr lang="en-US" dirty="0" err="1"/>
              <a:t>fn</a:t>
            </a:r>
            <a:r>
              <a:rPr lang="en-US" dirty="0"/>
              <a:t> </a:t>
            </a:r>
            <a:r>
              <a:rPr lang="en-US" dirty="0" err="1"/>
              <a:t>và</a:t>
            </a:r>
            <a:r>
              <a:rPr lang="en-US" dirty="0"/>
              <a:t> zeta </a:t>
            </a:r>
            <a:r>
              <a:rPr lang="en-US" dirty="0" err="1"/>
              <a:t>thay</a:t>
            </a:r>
            <a:r>
              <a:rPr lang="en-US" dirty="0"/>
              <a:t> </a:t>
            </a:r>
            <a:r>
              <a:rPr lang="en-US" dirty="0" err="1"/>
              <a:t>vì</a:t>
            </a:r>
            <a:r>
              <a:rPr lang="en-US" dirty="0"/>
              <a:t> </a:t>
            </a:r>
            <a:r>
              <a:rPr lang="en-US" dirty="0" err="1"/>
              <a:t>độ</a:t>
            </a:r>
            <a:r>
              <a:rPr lang="en-US" dirty="0"/>
              <a:t> </a:t>
            </a:r>
            <a:r>
              <a:rPr lang="en-US" dirty="0" err="1"/>
              <a:t>cứng</a:t>
            </a:r>
            <a:r>
              <a:rPr lang="en-US" dirty="0"/>
              <a:t> </a:t>
            </a:r>
            <a:r>
              <a:rPr lang="en-US" dirty="0" err="1"/>
              <a:t>và</a:t>
            </a:r>
            <a:r>
              <a:rPr lang="en-US" dirty="0"/>
              <a:t> </a:t>
            </a:r>
            <a:r>
              <a:rPr lang="en-US" b="0" i="0" dirty="0">
                <a:solidFill>
                  <a:srgbClr val="202122"/>
                </a:solidFill>
                <a:effectLst/>
                <a:latin typeface="Arial" panose="020B0604020202020204" pitchFamily="34" charset="0"/>
              </a:rPr>
              <a:t>damping coefficient</a:t>
            </a:r>
            <a:endParaRPr lang="en-US" dirty="0"/>
          </a:p>
        </p:txBody>
      </p:sp>
      <p:sp>
        <p:nvSpPr>
          <p:cNvPr id="4" name="Slide Number Placeholder 3"/>
          <p:cNvSpPr>
            <a:spLocks noGrp="1"/>
          </p:cNvSpPr>
          <p:nvPr>
            <p:ph type="sldNum" sz="quarter" idx="5"/>
          </p:nvPr>
        </p:nvSpPr>
        <p:spPr/>
        <p:txBody>
          <a:bodyPr/>
          <a:lstStyle/>
          <a:p>
            <a:fld id="{DB3BE260-7277-4AA3-B98B-0EF0C655594E}" type="slidenum">
              <a:rPr lang="en-US" smtClean="0"/>
              <a:t>11</a:t>
            </a:fld>
            <a:endParaRPr lang="en-US"/>
          </a:p>
        </p:txBody>
      </p:sp>
    </p:spTree>
    <p:extLst>
      <p:ext uri="{BB962C8B-B14F-4D97-AF65-F5344CB8AC3E}">
        <p14:creationId xmlns:p14="http://schemas.microsoft.com/office/powerpoint/2010/main" val="409610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5B3C-9E14-48EB-90F9-AF94CFD21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FF87E-626E-4631-9B7A-5A984404C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02D1ED8-FA8E-45E4-AC07-1889279CA738}"/>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12" name="Footer Placeholder 11">
            <a:extLst>
              <a:ext uri="{FF2B5EF4-FFF2-40B4-BE49-F238E27FC236}">
                <a16:creationId xmlns:a16="http://schemas.microsoft.com/office/drawing/2014/main" id="{EA4BAC20-BE3C-43A9-B53C-3BB8AD60BB98}"/>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3C0EED22-7F0B-432C-9928-D6FF83E8ECD3}"/>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201318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EFA1-1556-4F9E-AAD8-5581BF164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B3D712-C38A-4B4F-BF1C-4BC57D9F3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7613F-1FCF-4876-9CCA-491824D2EAF7}"/>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5" name="Footer Placeholder 4">
            <a:extLst>
              <a:ext uri="{FF2B5EF4-FFF2-40B4-BE49-F238E27FC236}">
                <a16:creationId xmlns:a16="http://schemas.microsoft.com/office/drawing/2014/main" id="{D4ACE44E-E1C6-40E9-B79A-56D31D73D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71A35-4DA0-4A2D-952C-0AE67815291B}"/>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211762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2B19E-A4DC-4A03-A9E6-9C66E4E2C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0AF99-3E37-4B72-A765-27ECE9C4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7646-C699-45F7-8E0A-6B256BD97A5B}"/>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5" name="Footer Placeholder 4">
            <a:extLst>
              <a:ext uri="{FF2B5EF4-FFF2-40B4-BE49-F238E27FC236}">
                <a16:creationId xmlns:a16="http://schemas.microsoft.com/office/drawing/2014/main" id="{D664469F-ED92-4738-9622-2E4B123E9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3D824-7E76-48D2-BC17-19D77C6C7C33}"/>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112404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5820-B709-4147-AABE-250F37C27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8FF2C-6396-434B-8B6A-99E872A87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E821C-AF35-41B7-8116-BABB30DF3CD0}"/>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5" name="Footer Placeholder 4">
            <a:extLst>
              <a:ext uri="{FF2B5EF4-FFF2-40B4-BE49-F238E27FC236}">
                <a16:creationId xmlns:a16="http://schemas.microsoft.com/office/drawing/2014/main" id="{0D9DB65C-B7A4-44E5-B02C-F29D195C7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93D18-CAC3-482B-8DA3-E66F4CDF9E84}"/>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55340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AADF-A0D1-4FE8-BFC2-FD0F339EC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E77EB-104D-4398-8101-B327221E3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19AFB-AD4D-4A72-B5AA-AFBAED3E90F8}"/>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5" name="Footer Placeholder 4">
            <a:extLst>
              <a:ext uri="{FF2B5EF4-FFF2-40B4-BE49-F238E27FC236}">
                <a16:creationId xmlns:a16="http://schemas.microsoft.com/office/drawing/2014/main" id="{5630A8A8-8F58-442A-84BB-47DA60F51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7A1D5-A243-4A94-96AE-A0EE830F2E29}"/>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288648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FE53-146E-4E68-9412-F7B5FDD90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C4919-9FC3-4FF0-B0D9-959D91FB6C87}"/>
              </a:ext>
            </a:extLst>
          </p:cNvPr>
          <p:cNvSpPr>
            <a:spLocks noGrp="1"/>
          </p:cNvSpPr>
          <p:nvPr>
            <p:ph sz="half" idx="1"/>
          </p:nvPr>
        </p:nvSpPr>
        <p:spPr>
          <a:xfrm>
            <a:off x="838200" y="1161535"/>
            <a:ext cx="5181600" cy="50154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A8A98E5-E524-4BE9-9DC2-08267B71F297}"/>
              </a:ext>
            </a:extLst>
          </p:cNvPr>
          <p:cNvSpPr>
            <a:spLocks noGrp="1"/>
          </p:cNvSpPr>
          <p:nvPr>
            <p:ph sz="half" idx="2"/>
          </p:nvPr>
        </p:nvSpPr>
        <p:spPr>
          <a:xfrm>
            <a:off x="6172200" y="1161535"/>
            <a:ext cx="5181600" cy="50154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94DB4F2-4B72-4822-AFBB-98CA599EB63B}"/>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6" name="Footer Placeholder 5">
            <a:extLst>
              <a:ext uri="{FF2B5EF4-FFF2-40B4-BE49-F238E27FC236}">
                <a16:creationId xmlns:a16="http://schemas.microsoft.com/office/drawing/2014/main" id="{420FD491-B3A8-4E8D-9812-593E80944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D6EDC-A57B-4770-999D-8AB2B62DE57A}"/>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335350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B70-5B45-474C-9A05-BC678A6CD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E44384-BD69-4326-A6E7-9F26D65AA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456E1-5BAF-4F5A-BF70-D3EE554E4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57B8BD-B871-444E-8A50-55A95FDF3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0482A-F76C-472B-B571-6364E4D9E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E0E312-7CF7-4FDB-BA64-567BF25BE807}"/>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8" name="Footer Placeholder 7">
            <a:extLst>
              <a:ext uri="{FF2B5EF4-FFF2-40B4-BE49-F238E27FC236}">
                <a16:creationId xmlns:a16="http://schemas.microsoft.com/office/drawing/2014/main" id="{A994AE97-D203-4D76-A278-67960A4CF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BEB41-4AE2-4AD3-A45C-4C30348847FB}"/>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327108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6C3D-4023-48EC-A7FE-33504CFD9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18AD3C-41EA-437F-8E97-2729E34350DD}"/>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4" name="Footer Placeholder 3">
            <a:extLst>
              <a:ext uri="{FF2B5EF4-FFF2-40B4-BE49-F238E27FC236}">
                <a16:creationId xmlns:a16="http://schemas.microsoft.com/office/drawing/2014/main" id="{263F96D9-F1A2-46B0-ADBC-95C1654B2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46717-6B63-49D3-9319-607B5CA8FC3E}"/>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23065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49621-7194-422B-A350-3FE26DB4F724}"/>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3" name="Footer Placeholder 2">
            <a:extLst>
              <a:ext uri="{FF2B5EF4-FFF2-40B4-BE49-F238E27FC236}">
                <a16:creationId xmlns:a16="http://schemas.microsoft.com/office/drawing/2014/main" id="{15478802-C9F7-484C-BBB7-8D9C968CB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84DEA1-E4D2-414E-927A-88C90FC18995}"/>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411842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F605-FA5D-45E6-884F-625F2EE8B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186A12-D2B5-4AAC-923B-257A27965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7A785-BE90-4D45-AACB-A8EF6D8BF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53FAB-FAB7-40AA-941A-CE96F45EC01F}"/>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6" name="Footer Placeholder 5">
            <a:extLst>
              <a:ext uri="{FF2B5EF4-FFF2-40B4-BE49-F238E27FC236}">
                <a16:creationId xmlns:a16="http://schemas.microsoft.com/office/drawing/2014/main" id="{812D8372-0460-4759-9600-9AD8DEB73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3DE33-BCF5-431F-8A8C-224F90019740}"/>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330663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0CF6-E9A3-44CC-9326-833966B54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E3A84C-CED4-49AA-B8E5-98782B939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9B67FB-B824-43CF-8EEA-713C896FA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F4D49-867E-4732-8BFF-CDD77646C716}"/>
              </a:ext>
            </a:extLst>
          </p:cNvPr>
          <p:cNvSpPr>
            <a:spLocks noGrp="1"/>
          </p:cNvSpPr>
          <p:nvPr>
            <p:ph type="dt" sz="half" idx="10"/>
          </p:nvPr>
        </p:nvSpPr>
        <p:spPr/>
        <p:txBody>
          <a:bodyPr/>
          <a:lstStyle/>
          <a:p>
            <a:fld id="{DA3177FD-AD1E-4AA2-A5C3-EB1CA6F4A583}" type="datetimeFigureOut">
              <a:rPr lang="en-US" smtClean="0"/>
              <a:t>5/24/2022</a:t>
            </a:fld>
            <a:endParaRPr lang="en-US"/>
          </a:p>
        </p:txBody>
      </p:sp>
      <p:sp>
        <p:nvSpPr>
          <p:cNvPr id="6" name="Footer Placeholder 5">
            <a:extLst>
              <a:ext uri="{FF2B5EF4-FFF2-40B4-BE49-F238E27FC236}">
                <a16:creationId xmlns:a16="http://schemas.microsoft.com/office/drawing/2014/main" id="{8B9DCA02-CF41-4373-96BB-654EDD340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9B64A-3D2F-456D-880B-567C69D55AE4}"/>
              </a:ext>
            </a:extLst>
          </p:cNvPr>
          <p:cNvSpPr>
            <a:spLocks noGrp="1"/>
          </p:cNvSpPr>
          <p:nvPr>
            <p:ph type="sldNum" sz="quarter" idx="12"/>
          </p:nvPr>
        </p:nvSpPr>
        <p:spPr/>
        <p:txBody>
          <a:bodyPr/>
          <a:lstStyle/>
          <a:p>
            <a:fld id="{3697269A-6671-4B03-92F7-A5C0D62A8E38}" type="slidenum">
              <a:rPr lang="en-US" smtClean="0"/>
              <a:t>‹#›</a:t>
            </a:fld>
            <a:endParaRPr lang="en-US"/>
          </a:p>
        </p:txBody>
      </p:sp>
    </p:spTree>
    <p:extLst>
      <p:ext uri="{BB962C8B-B14F-4D97-AF65-F5344CB8AC3E}">
        <p14:creationId xmlns:p14="http://schemas.microsoft.com/office/powerpoint/2010/main" val="252041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06A82-4551-401F-BBBD-1DD3629B4C8C}"/>
              </a:ext>
            </a:extLst>
          </p:cNvPr>
          <p:cNvSpPr>
            <a:spLocks noGrp="1"/>
          </p:cNvSpPr>
          <p:nvPr>
            <p:ph type="title"/>
          </p:nvPr>
        </p:nvSpPr>
        <p:spPr>
          <a:xfrm>
            <a:off x="838200" y="365125"/>
            <a:ext cx="10515600" cy="65636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D75AA8-6DC3-4B10-A45E-3844077BF220}"/>
              </a:ext>
            </a:extLst>
          </p:cNvPr>
          <p:cNvSpPr>
            <a:spLocks noGrp="1"/>
          </p:cNvSpPr>
          <p:nvPr>
            <p:ph type="body" idx="1"/>
          </p:nvPr>
        </p:nvSpPr>
        <p:spPr>
          <a:xfrm>
            <a:off x="838200" y="1153297"/>
            <a:ext cx="10515600" cy="50236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4354C-1436-4B6F-9332-40E256AE3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177FD-AD1E-4AA2-A5C3-EB1CA6F4A583}" type="datetimeFigureOut">
              <a:rPr lang="en-US" smtClean="0"/>
              <a:t>5/24/2022</a:t>
            </a:fld>
            <a:endParaRPr lang="en-US"/>
          </a:p>
        </p:txBody>
      </p:sp>
      <p:sp>
        <p:nvSpPr>
          <p:cNvPr id="5" name="Footer Placeholder 4">
            <a:extLst>
              <a:ext uri="{FF2B5EF4-FFF2-40B4-BE49-F238E27FC236}">
                <a16:creationId xmlns:a16="http://schemas.microsoft.com/office/drawing/2014/main" id="{8FDA83FC-571F-41C6-B2C4-CDC02634C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FC1E4-BB30-4A5B-9DDB-A5C05FA45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7269A-6671-4B03-92F7-A5C0D62A8E38}" type="slidenum">
              <a:rPr lang="en-US" smtClean="0"/>
              <a:t>‹#›</a:t>
            </a:fld>
            <a:endParaRPr lang="en-US"/>
          </a:p>
        </p:txBody>
      </p:sp>
      <p:pic>
        <p:nvPicPr>
          <p:cNvPr id="8" name="Picture 7" descr="Logo, company name&#10;&#10;Description automatically generated">
            <a:extLst>
              <a:ext uri="{FF2B5EF4-FFF2-40B4-BE49-F238E27FC236}">
                <a16:creationId xmlns:a16="http://schemas.microsoft.com/office/drawing/2014/main" id="{1A8AB35A-1146-4115-A7E3-83C87E74C64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90001" y="95336"/>
            <a:ext cx="1045761" cy="1057961"/>
          </a:xfrm>
          <a:prstGeom prst="rect">
            <a:avLst/>
          </a:prstGeom>
        </p:spPr>
      </p:pic>
    </p:spTree>
    <p:extLst>
      <p:ext uri="{BB962C8B-B14F-4D97-AF65-F5344CB8AC3E}">
        <p14:creationId xmlns:p14="http://schemas.microsoft.com/office/powerpoint/2010/main" val="3281483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image" Target="../media/image5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image" Target="../media/image62.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A4F3B-4EF8-4606-90D6-EA5A9579BCFF}"/>
              </a:ext>
            </a:extLst>
          </p:cNvPr>
          <p:cNvSpPr>
            <a:spLocks noGrp="1"/>
          </p:cNvSpPr>
          <p:nvPr>
            <p:ph type="ctrTitle"/>
          </p:nvPr>
        </p:nvSpPr>
        <p:spPr>
          <a:xfrm>
            <a:off x="797998" y="2703796"/>
            <a:ext cx="10596001" cy="2700000"/>
          </a:xfrm>
          <a:ln>
            <a:noFill/>
          </a:ln>
        </p:spPr>
        <p:txBody>
          <a:bodyPr anchor="t">
            <a:noAutofit/>
          </a:bodyPr>
          <a:lstStyle/>
          <a:p>
            <a:pPr>
              <a:lnSpc>
                <a:spcPct val="150000"/>
              </a:lnSpc>
            </a:pPr>
            <a:r>
              <a:rPr lang="en-US" sz="2800" b="1" dirty="0">
                <a:ln>
                  <a:solidFill>
                    <a:schemeClr val="tx1"/>
                  </a:solidFill>
                </a:ln>
                <a:solidFill>
                  <a:srgbClr val="00CC00"/>
                </a:solidFill>
                <a:cs typeface="Calibri" panose="020F0502020204030204" pitchFamily="34" charset="0"/>
              </a:rPr>
              <a:t>NEW METHOD FOR NATURAL FREQUENCY AND DAMPING RATIO DETERMINATION VIA BUMP ROAD EXCITATION</a:t>
            </a:r>
          </a:p>
        </p:txBody>
      </p:sp>
      <p:sp>
        <p:nvSpPr>
          <p:cNvPr id="5" name="Subtitle 4">
            <a:extLst>
              <a:ext uri="{FF2B5EF4-FFF2-40B4-BE49-F238E27FC236}">
                <a16:creationId xmlns:a16="http://schemas.microsoft.com/office/drawing/2014/main" id="{C1054438-FE24-40E0-8221-74ECB82A0CBF}"/>
              </a:ext>
            </a:extLst>
          </p:cNvPr>
          <p:cNvSpPr>
            <a:spLocks noGrp="1"/>
          </p:cNvSpPr>
          <p:nvPr>
            <p:ph type="subTitle" idx="1"/>
          </p:nvPr>
        </p:nvSpPr>
        <p:spPr>
          <a:xfrm>
            <a:off x="7152000" y="5595844"/>
            <a:ext cx="5040000" cy="1134140"/>
          </a:xfrm>
        </p:spPr>
        <p:txBody>
          <a:bodyPr anchor="ctr">
            <a:noAutofit/>
          </a:bodyPr>
          <a:lstStyle/>
          <a:p>
            <a:pPr algn="l">
              <a:tabLst>
                <a:tab pos="1343025" algn="l"/>
              </a:tabLst>
            </a:pPr>
            <a:r>
              <a:rPr lang="en-US" sz="1800" dirty="0"/>
              <a:t>Student: 	Do Thai An – ID: 1652005</a:t>
            </a:r>
          </a:p>
          <a:p>
            <a:pPr algn="l">
              <a:tabLst>
                <a:tab pos="1347788" algn="l"/>
              </a:tabLst>
            </a:pPr>
            <a:r>
              <a:rPr lang="en-US" sz="1800" dirty="0"/>
              <a:t>Instructor: 	Dr. Tran </a:t>
            </a:r>
            <a:r>
              <a:rPr lang="en-US" sz="1800" dirty="0" err="1"/>
              <a:t>Huu</a:t>
            </a:r>
            <a:r>
              <a:rPr lang="en-US" sz="1800" dirty="0"/>
              <a:t> </a:t>
            </a:r>
            <a:r>
              <a:rPr lang="en-US" sz="1800" dirty="0" err="1"/>
              <a:t>Nhan</a:t>
            </a:r>
            <a:endParaRPr lang="en-US" sz="1800" dirty="0"/>
          </a:p>
          <a:p>
            <a:pPr algn="l">
              <a:tabLst>
                <a:tab pos="1347788" algn="l"/>
              </a:tabLst>
            </a:pPr>
            <a:r>
              <a:rPr lang="en-US" sz="1800" dirty="0"/>
              <a:t>Date: 	April 2</a:t>
            </a:r>
            <a:r>
              <a:rPr lang="en-US" sz="1800" baseline="30000" dirty="0"/>
              <a:t>nd</a:t>
            </a:r>
            <a:r>
              <a:rPr lang="en-US" sz="1800" dirty="0"/>
              <a:t>, 2022 </a:t>
            </a:r>
          </a:p>
        </p:txBody>
      </p:sp>
      <p:pic>
        <p:nvPicPr>
          <p:cNvPr id="10" name="Picture 9">
            <a:extLst>
              <a:ext uri="{FF2B5EF4-FFF2-40B4-BE49-F238E27FC236}">
                <a16:creationId xmlns:a16="http://schemas.microsoft.com/office/drawing/2014/main" id="{79DDBB22-2F74-48D7-98AF-45801F90058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2788" y="424838"/>
            <a:ext cx="1505581" cy="1440000"/>
          </a:xfrm>
          <a:prstGeom prst="rect">
            <a:avLst/>
          </a:prstGeom>
          <a:ln>
            <a:noFill/>
          </a:ln>
        </p:spPr>
      </p:pic>
      <p:sp>
        <p:nvSpPr>
          <p:cNvPr id="11" name="Subtitle 4">
            <a:extLst>
              <a:ext uri="{FF2B5EF4-FFF2-40B4-BE49-F238E27FC236}">
                <a16:creationId xmlns:a16="http://schemas.microsoft.com/office/drawing/2014/main" id="{6480E148-E954-4FEB-951A-EA68CA47E68D}"/>
              </a:ext>
            </a:extLst>
          </p:cNvPr>
          <p:cNvSpPr txBox="1">
            <a:spLocks/>
          </p:cNvSpPr>
          <p:nvPr/>
        </p:nvSpPr>
        <p:spPr>
          <a:xfrm>
            <a:off x="3885461" y="2246051"/>
            <a:ext cx="4421079" cy="453873"/>
          </a:xfrm>
          <a:prstGeom prst="rect">
            <a:avLst/>
          </a:prstGeom>
        </p:spPr>
        <p:txBody>
          <a:bodyPr vert="horz" lIns="68580" tIns="34290" rIns="68580" bIns="3429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a:latin typeface="Calibri" panose="020F0502020204030204" pitchFamily="34" charset="0"/>
              </a:rPr>
              <a:t>GRADUATION THESIS</a:t>
            </a:r>
          </a:p>
        </p:txBody>
      </p:sp>
      <p:sp>
        <p:nvSpPr>
          <p:cNvPr id="8" name="Title 3">
            <a:extLst>
              <a:ext uri="{FF2B5EF4-FFF2-40B4-BE49-F238E27FC236}">
                <a16:creationId xmlns:a16="http://schemas.microsoft.com/office/drawing/2014/main" id="{02D50DA6-9075-4DB0-B037-331A058D12DE}"/>
              </a:ext>
            </a:extLst>
          </p:cNvPr>
          <p:cNvSpPr txBox="1">
            <a:spLocks/>
          </p:cNvSpPr>
          <p:nvPr/>
        </p:nvSpPr>
        <p:spPr>
          <a:xfrm>
            <a:off x="2384703" y="128016"/>
            <a:ext cx="7422592" cy="1812045"/>
          </a:xfrm>
          <a:prstGeom prst="rect">
            <a:avLst/>
          </a:prstGeom>
          <a:ln>
            <a:noFill/>
          </a:ln>
        </p:spPr>
        <p:txBody>
          <a:bodyPr vert="horz" lIns="68580" tIns="34290" rIns="68580" bIns="34290" rtlCol="0" anchor="t">
            <a:no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mj-cs"/>
              </a:defRPr>
            </a:lvl1pPr>
          </a:lstStyle>
          <a:p>
            <a:pPr>
              <a:lnSpc>
                <a:spcPct val="150000"/>
              </a:lnSpc>
            </a:pPr>
            <a:r>
              <a:rPr lang="en-US" sz="2000" b="1" dirty="0">
                <a:latin typeface="+mn-lt"/>
                <a:cs typeface="Times New Roman" panose="02020603050405020304" pitchFamily="18" charset="0"/>
              </a:rPr>
              <a:t>VIETNAM NATIONAL UNIVERSITY HO CHI MINH CITY</a:t>
            </a:r>
            <a:endParaRPr lang="en-US" sz="2000" b="1" dirty="0">
              <a:latin typeface="+mn-lt"/>
              <a:cs typeface="Calibri" panose="020F0502020204030204" pitchFamily="34" charset="0"/>
            </a:endParaRPr>
          </a:p>
          <a:p>
            <a:pPr>
              <a:lnSpc>
                <a:spcPct val="150000"/>
              </a:lnSpc>
            </a:pPr>
            <a:r>
              <a:rPr lang="en-US" sz="2000" b="1" dirty="0">
                <a:latin typeface="+mn-lt"/>
                <a:cs typeface="Calibri" panose="020F0502020204030204" pitchFamily="34" charset="0"/>
              </a:rPr>
              <a:t>HO CHI MINH CITY UNIVERSITY OF TECHNOLOGY</a:t>
            </a:r>
          </a:p>
          <a:p>
            <a:pPr>
              <a:lnSpc>
                <a:spcPct val="150000"/>
              </a:lnSpc>
            </a:pPr>
            <a:r>
              <a:rPr lang="en-US" sz="2000" b="1" dirty="0">
                <a:latin typeface="+mn-lt"/>
                <a:cs typeface="Calibri" panose="020F0502020204030204" pitchFamily="34" charset="0"/>
              </a:rPr>
              <a:t>FACULTY OF TRANSPORTATION ENGINEERING</a:t>
            </a:r>
          </a:p>
          <a:p>
            <a:pPr>
              <a:lnSpc>
                <a:spcPct val="150000"/>
              </a:lnSpc>
            </a:pPr>
            <a:r>
              <a:rPr lang="en-US" sz="2000" b="1" dirty="0">
                <a:latin typeface="+mn-lt"/>
                <a:cs typeface="Calibri" panose="020F0502020204030204" pitchFamily="34" charset="0"/>
              </a:rPr>
              <a:t>DEPARTMENT OF AUTOMOTIVE AND ENGINE</a:t>
            </a:r>
          </a:p>
        </p:txBody>
      </p:sp>
      <p:pic>
        <p:nvPicPr>
          <p:cNvPr id="2" name="Picture 1">
            <a:extLst>
              <a:ext uri="{FF2B5EF4-FFF2-40B4-BE49-F238E27FC236}">
                <a16:creationId xmlns:a16="http://schemas.microsoft.com/office/drawing/2014/main" id="{ADF0DA76-0460-4765-9BCA-70577A8A1A42}"/>
              </a:ext>
            </a:extLst>
          </p:cNvPr>
          <p:cNvPicPr>
            <a:picLocks noChangeAspect="1"/>
          </p:cNvPicPr>
          <p:nvPr/>
        </p:nvPicPr>
        <p:blipFill>
          <a:blip r:embed="rId4"/>
          <a:stretch>
            <a:fillRect/>
          </a:stretch>
        </p:blipFill>
        <p:spPr>
          <a:xfrm>
            <a:off x="10801156" y="-18361"/>
            <a:ext cx="1390844" cy="1238423"/>
          </a:xfrm>
          <a:prstGeom prst="rect">
            <a:avLst/>
          </a:prstGeom>
        </p:spPr>
      </p:pic>
      <p:pic>
        <p:nvPicPr>
          <p:cNvPr id="6" name="Picture 5">
            <a:extLst>
              <a:ext uri="{FF2B5EF4-FFF2-40B4-BE49-F238E27FC236}">
                <a16:creationId xmlns:a16="http://schemas.microsoft.com/office/drawing/2014/main" id="{5D45BD54-26A7-4493-A46B-90C5C38AEB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9176" y="424838"/>
            <a:ext cx="1423700" cy="1440000"/>
          </a:xfrm>
          <a:prstGeom prst="rect">
            <a:avLst/>
          </a:prstGeom>
          <a:ln>
            <a:noFill/>
          </a:ln>
        </p:spPr>
      </p:pic>
    </p:spTree>
    <p:extLst>
      <p:ext uri="{BB962C8B-B14F-4D97-AF65-F5344CB8AC3E}">
        <p14:creationId xmlns:p14="http://schemas.microsoft.com/office/powerpoint/2010/main" val="8433993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07CA350-1EF9-4A28-B5A2-DBEEAE5CCF54}"/>
              </a:ext>
            </a:extLst>
          </p:cNvPr>
          <p:cNvPicPr>
            <a:picLocks noChangeAspect="1"/>
          </p:cNvPicPr>
          <p:nvPr/>
        </p:nvPicPr>
        <p:blipFill>
          <a:blip r:embed="rId3"/>
          <a:stretch>
            <a:fillRect/>
          </a:stretch>
        </p:blipFill>
        <p:spPr>
          <a:xfrm>
            <a:off x="6452313" y="4001676"/>
            <a:ext cx="4464575" cy="1911724"/>
          </a:xfrm>
          <a:prstGeom prst="rect">
            <a:avLst/>
          </a:prstGeom>
        </p:spPr>
      </p:pic>
      <p:sp>
        <p:nvSpPr>
          <p:cNvPr id="2" name="Title 1">
            <a:extLst>
              <a:ext uri="{FF2B5EF4-FFF2-40B4-BE49-F238E27FC236}">
                <a16:creationId xmlns:a16="http://schemas.microsoft.com/office/drawing/2014/main" id="{8F7064FC-F2EE-4F1E-9999-CEEB91797B5C}"/>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2.1 Suspension models</a:t>
            </a:r>
            <a:endParaRPr lang="en-US" dirty="0"/>
          </a:p>
        </p:txBody>
      </p:sp>
      <p:pic>
        <p:nvPicPr>
          <p:cNvPr id="4" name="Picture 3">
            <a:extLst>
              <a:ext uri="{FF2B5EF4-FFF2-40B4-BE49-F238E27FC236}">
                <a16:creationId xmlns:a16="http://schemas.microsoft.com/office/drawing/2014/main" id="{E04CB19E-E224-4BB6-9EC0-13415B105ABE}"/>
              </a:ext>
            </a:extLst>
          </p:cNvPr>
          <p:cNvPicPr>
            <a:picLocks noChangeAspect="1"/>
          </p:cNvPicPr>
          <p:nvPr/>
        </p:nvPicPr>
        <p:blipFill>
          <a:blip r:embed="rId4"/>
          <a:stretch>
            <a:fillRect/>
          </a:stretch>
        </p:blipFill>
        <p:spPr>
          <a:xfrm>
            <a:off x="726818" y="2402560"/>
            <a:ext cx="3896478" cy="2976727"/>
          </a:xfrm>
          <a:prstGeom prst="rect">
            <a:avLst/>
          </a:prstGeom>
          <a:ln>
            <a:noFill/>
          </a:ln>
        </p:spPr>
      </p:pic>
      <p:sp>
        <p:nvSpPr>
          <p:cNvPr id="13" name="TextBox 12">
            <a:extLst>
              <a:ext uri="{FF2B5EF4-FFF2-40B4-BE49-F238E27FC236}">
                <a16:creationId xmlns:a16="http://schemas.microsoft.com/office/drawing/2014/main" id="{012792B9-7B05-4959-A99F-049B2F208351}"/>
              </a:ext>
            </a:extLst>
          </p:cNvPr>
          <p:cNvSpPr txBox="1"/>
          <p:nvPr/>
        </p:nvSpPr>
        <p:spPr>
          <a:xfrm>
            <a:off x="1739188" y="1264348"/>
            <a:ext cx="2076450" cy="400110"/>
          </a:xfrm>
          <a:prstGeom prst="rect">
            <a:avLst/>
          </a:prstGeom>
          <a:noFill/>
        </p:spPr>
        <p:txBody>
          <a:bodyPr wrap="square">
            <a:spAutoFit/>
          </a:bodyPr>
          <a:lstStyle/>
          <a:p>
            <a:r>
              <a:rPr lang="en-US" sz="2000" b="1" dirty="0"/>
              <a:t>Vertical motions</a:t>
            </a:r>
          </a:p>
        </p:txBody>
      </p:sp>
      <p:sp>
        <p:nvSpPr>
          <p:cNvPr id="22" name="TextBox 21">
            <a:extLst>
              <a:ext uri="{FF2B5EF4-FFF2-40B4-BE49-F238E27FC236}">
                <a16:creationId xmlns:a16="http://schemas.microsoft.com/office/drawing/2014/main" id="{F1F4E7AE-9537-4FD5-BBD4-BB7A90FECD73}"/>
              </a:ext>
            </a:extLst>
          </p:cNvPr>
          <p:cNvSpPr txBox="1"/>
          <p:nvPr/>
        </p:nvSpPr>
        <p:spPr>
          <a:xfrm>
            <a:off x="7613722" y="1264348"/>
            <a:ext cx="2451812" cy="400110"/>
          </a:xfrm>
          <a:prstGeom prst="rect">
            <a:avLst/>
          </a:prstGeom>
          <a:noFill/>
        </p:spPr>
        <p:txBody>
          <a:bodyPr wrap="square">
            <a:spAutoFit/>
          </a:bodyPr>
          <a:lstStyle/>
          <a:p>
            <a:r>
              <a:rPr lang="en-US" sz="2000" b="1" dirty="0"/>
              <a:t>Rotational motions</a:t>
            </a:r>
          </a:p>
        </p:txBody>
      </p:sp>
      <p:pic>
        <p:nvPicPr>
          <p:cNvPr id="25" name="Picture 24">
            <a:extLst>
              <a:ext uri="{FF2B5EF4-FFF2-40B4-BE49-F238E27FC236}">
                <a16:creationId xmlns:a16="http://schemas.microsoft.com/office/drawing/2014/main" id="{4D65C8C2-77BF-4D7D-AEDC-15705E388EB2}"/>
              </a:ext>
            </a:extLst>
          </p:cNvPr>
          <p:cNvPicPr>
            <a:picLocks noChangeAspect="1"/>
          </p:cNvPicPr>
          <p:nvPr/>
        </p:nvPicPr>
        <p:blipFill>
          <a:blip r:embed="rId5"/>
          <a:stretch>
            <a:fillRect/>
          </a:stretch>
        </p:blipFill>
        <p:spPr>
          <a:xfrm>
            <a:off x="5229670" y="1784860"/>
            <a:ext cx="3561462" cy="1766754"/>
          </a:xfrm>
          <a:prstGeom prst="rect">
            <a:avLst/>
          </a:prstGeom>
        </p:spPr>
      </p:pic>
      <p:pic>
        <p:nvPicPr>
          <p:cNvPr id="26" name="Picture 25">
            <a:extLst>
              <a:ext uri="{FF2B5EF4-FFF2-40B4-BE49-F238E27FC236}">
                <a16:creationId xmlns:a16="http://schemas.microsoft.com/office/drawing/2014/main" id="{7C1D6538-29CA-47A6-88DC-EAE36ED74D15}"/>
              </a:ext>
            </a:extLst>
          </p:cNvPr>
          <p:cNvPicPr>
            <a:picLocks noChangeAspect="1"/>
          </p:cNvPicPr>
          <p:nvPr/>
        </p:nvPicPr>
        <p:blipFill>
          <a:blip r:embed="rId6"/>
          <a:stretch>
            <a:fillRect/>
          </a:stretch>
        </p:blipFill>
        <p:spPr>
          <a:xfrm>
            <a:off x="8791132" y="1601752"/>
            <a:ext cx="3384576" cy="1983610"/>
          </a:xfrm>
          <a:prstGeom prst="rect">
            <a:avLst/>
          </a:prstGeom>
        </p:spPr>
      </p:pic>
      <p:cxnSp>
        <p:nvCxnSpPr>
          <p:cNvPr id="27" name="Straight Connector 26">
            <a:extLst>
              <a:ext uri="{FF2B5EF4-FFF2-40B4-BE49-F238E27FC236}">
                <a16:creationId xmlns:a16="http://schemas.microsoft.com/office/drawing/2014/main" id="{179D68BB-75C8-4EF2-87C4-A07E3E47DF03}"/>
              </a:ext>
            </a:extLst>
          </p:cNvPr>
          <p:cNvCxnSpPr>
            <a:cxnSpLocks/>
          </p:cNvCxnSpPr>
          <p:nvPr/>
        </p:nvCxnSpPr>
        <p:spPr>
          <a:xfrm>
            <a:off x="5181600" y="1394552"/>
            <a:ext cx="0" cy="4538766"/>
          </a:xfrm>
          <a:prstGeom prst="line">
            <a:avLst/>
          </a:prstGeom>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18CC140C-CCEB-4376-B46D-46BC7F427719}"/>
              </a:ext>
            </a:extLst>
          </p:cNvPr>
          <p:cNvSpPr/>
          <p:nvPr/>
        </p:nvSpPr>
        <p:spPr>
          <a:xfrm>
            <a:off x="838200" y="5413652"/>
            <a:ext cx="3600000" cy="36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2.1: Quarter-car models (2,3,1 DOF)</a:t>
            </a:r>
          </a:p>
        </p:txBody>
      </p:sp>
      <p:sp>
        <p:nvSpPr>
          <p:cNvPr id="29" name="Rectangle: Rounded Corners 28">
            <a:extLst>
              <a:ext uri="{FF2B5EF4-FFF2-40B4-BE49-F238E27FC236}">
                <a16:creationId xmlns:a16="http://schemas.microsoft.com/office/drawing/2014/main" id="{4569E37B-4457-40DE-B2CA-CF5E85B70A5D}"/>
              </a:ext>
            </a:extLst>
          </p:cNvPr>
          <p:cNvSpPr/>
          <p:nvPr/>
        </p:nvSpPr>
        <p:spPr>
          <a:xfrm>
            <a:off x="5251811" y="3724339"/>
            <a:ext cx="3600000" cy="36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2.2: Model of car vibration in the horizontal plane, 4DOF</a:t>
            </a:r>
          </a:p>
        </p:txBody>
      </p:sp>
      <p:sp>
        <p:nvSpPr>
          <p:cNvPr id="30" name="Rectangle: Rounded Corners 29">
            <a:extLst>
              <a:ext uri="{FF2B5EF4-FFF2-40B4-BE49-F238E27FC236}">
                <a16:creationId xmlns:a16="http://schemas.microsoft.com/office/drawing/2014/main" id="{F302F681-1A5A-4370-A197-9585EC4A8773}"/>
              </a:ext>
            </a:extLst>
          </p:cNvPr>
          <p:cNvSpPr/>
          <p:nvPr/>
        </p:nvSpPr>
        <p:spPr>
          <a:xfrm>
            <a:off x="8592000" y="3744257"/>
            <a:ext cx="3600000" cy="36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2.3: Model of car vibration in the vertical plane, 4DOF</a:t>
            </a:r>
          </a:p>
        </p:txBody>
      </p:sp>
      <p:sp>
        <p:nvSpPr>
          <p:cNvPr id="31" name="Rectangle: Rounded Corners 30">
            <a:extLst>
              <a:ext uri="{FF2B5EF4-FFF2-40B4-BE49-F238E27FC236}">
                <a16:creationId xmlns:a16="http://schemas.microsoft.com/office/drawing/2014/main" id="{EA592B29-D64A-438E-B42B-84CE19214097}"/>
              </a:ext>
            </a:extLst>
          </p:cNvPr>
          <p:cNvSpPr/>
          <p:nvPr/>
        </p:nvSpPr>
        <p:spPr>
          <a:xfrm>
            <a:off x="6617376" y="5933318"/>
            <a:ext cx="3949247" cy="36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2.4: Model of car vibration 7DOF</a:t>
            </a:r>
          </a:p>
        </p:txBody>
      </p:sp>
    </p:spTree>
    <p:extLst>
      <p:ext uri="{BB962C8B-B14F-4D97-AF65-F5344CB8AC3E}">
        <p14:creationId xmlns:p14="http://schemas.microsoft.com/office/powerpoint/2010/main" val="200831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4512-4CD0-4A7A-B409-C9F046227269}"/>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2.2 </a:t>
            </a:r>
            <a:r>
              <a:rPr lang="en-US" sz="4400" b="1" dirty="0">
                <a:ln>
                  <a:solidFill>
                    <a:schemeClr val="tx1"/>
                  </a:solidFill>
                </a:ln>
                <a:solidFill>
                  <a:srgbClr val="0099FF"/>
                </a:solidFill>
                <a:latin typeface="Calibri" panose="020F0502020204030204" pitchFamily="34" charset="0"/>
              </a:rPr>
              <a:t>Natural frequency &amp; damping ratio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134BFD-28A7-4BD5-B163-5728CC272B07}"/>
                  </a:ext>
                </a:extLst>
              </p:cNvPr>
              <p:cNvSpPr>
                <a:spLocks noGrp="1"/>
              </p:cNvSpPr>
              <p:nvPr>
                <p:ph idx="1"/>
              </p:nvPr>
            </p:nvSpPr>
            <p:spPr>
              <a:xfrm>
                <a:off x="838200" y="1153297"/>
                <a:ext cx="10801350" cy="5023666"/>
              </a:xfrm>
            </p:spPr>
            <p:txBody>
              <a:bodyPr/>
              <a:lstStyle/>
              <a:p>
                <a:pPr marL="514350" indent="-514350">
                  <a:buFont typeface="+mj-lt"/>
                  <a:buAutoNum type="alphaLcParenR"/>
                </a:pPr>
                <a:r>
                  <a:rPr lang="en-US" dirty="0">
                    <a:latin typeface="+mj-lt"/>
                  </a:rPr>
                  <a:t>Natural Frequency:</a:t>
                </a:r>
                <a:r>
                  <a:rPr lang="en-US" sz="2800" b="0" dirty="0">
                    <a:latin typeface="+mj-lt"/>
                  </a:rPr>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den>
                    </m:f>
                    <m:rad>
                      <m:radPr>
                        <m:degHide m:val="on"/>
                        <m:ctrlPr>
                          <a:rPr lang="en-US" sz="2800" b="0" i="1" smtClean="0">
                            <a:latin typeface="Cambria Math" panose="02040503050406030204" pitchFamily="18" charset="0"/>
                            <a:ea typeface="Cambria Math" panose="02040503050406030204" pitchFamily="18" charset="0"/>
                          </a:rPr>
                        </m:ctrlPr>
                      </m:radPr>
                      <m:deg/>
                      <m:e>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𝑘</m:t>
                            </m:r>
                          </m:num>
                          <m:den>
                            <m:r>
                              <a:rPr lang="en-US" sz="2800" b="0" i="1" smtClean="0">
                                <a:latin typeface="Cambria Math" panose="02040503050406030204" pitchFamily="18" charset="0"/>
                                <a:ea typeface="Cambria Math" panose="02040503050406030204" pitchFamily="18" charset="0"/>
                              </a:rPr>
                              <m:t>𝑚</m:t>
                            </m:r>
                          </m:den>
                        </m:f>
                      </m:e>
                    </m:rad>
                  </m:oMath>
                </a14:m>
                <a:r>
                  <a:rPr lang="en-US" sz="2800" dirty="0">
                    <a:latin typeface="+mj-lt"/>
                  </a:rPr>
                  <a:t> </a:t>
                </a:r>
              </a:p>
              <a:p>
                <a:pPr marL="457200" lvl="1" indent="0">
                  <a:buNone/>
                </a:pPr>
                <a:r>
                  <a:rPr lang="en-US" dirty="0">
                    <a:latin typeface="+mj-lt"/>
                  </a:rPr>
                  <a:t>For comfortable, the natural frequency usually fluctuates in the range of 1 – 1.5 Hz</a:t>
                </a:r>
              </a:p>
              <a:p>
                <a:pPr marL="514350" indent="-514350">
                  <a:buFont typeface="+mj-lt"/>
                  <a:buAutoNum type="alphaLcParenR"/>
                </a:pPr>
                <a:r>
                  <a:rPr lang="en-US" sz="2800" dirty="0">
                    <a:latin typeface="+mj-lt"/>
                  </a:rPr>
                  <a:t>Damping </a:t>
                </a:r>
                <a:r>
                  <a:rPr lang="en-US" dirty="0">
                    <a:latin typeface="+mj-lt"/>
                  </a:rPr>
                  <a:t>Ratio: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ζ</m:t>
                    </m:r>
                    <m:r>
                      <a:rPr lang="el-GR" sz="280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𝑐</m:t>
                        </m:r>
                      </m:num>
                      <m:den>
                        <m:r>
                          <a:rPr lang="en-US" sz="2800" b="0" i="1" smtClean="0">
                            <a:latin typeface="Cambria Math" panose="02040503050406030204" pitchFamily="18" charset="0"/>
                            <a:ea typeface="Cambria Math" panose="02040503050406030204" pitchFamily="18" charset="0"/>
                          </a:rPr>
                          <m:t>2</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𝑘𝑚</m:t>
                            </m:r>
                          </m:e>
                        </m:rad>
                      </m:den>
                    </m:f>
                  </m:oMath>
                </a14:m>
                <a:endParaRPr lang="en-US" sz="2800" dirty="0">
                  <a:latin typeface="+mj-lt"/>
                </a:endParaRPr>
              </a:p>
              <a:p>
                <a:pPr marL="457200" lvl="1" indent="0">
                  <a:buNone/>
                </a:pPr>
                <a:r>
                  <a:rPr lang="en-US" dirty="0">
                    <a:latin typeface="+mj-lt"/>
                  </a:rPr>
                  <a:t>For comfortable, the damping ratio usually fluctuates in the range of 0.2 – 0.4</a:t>
                </a:r>
              </a:p>
            </p:txBody>
          </p:sp>
        </mc:Choice>
        <mc:Fallback xmlns="">
          <p:sp>
            <p:nvSpPr>
              <p:cNvPr id="3" name="Content Placeholder 2">
                <a:extLst>
                  <a:ext uri="{FF2B5EF4-FFF2-40B4-BE49-F238E27FC236}">
                    <a16:creationId xmlns:a16="http://schemas.microsoft.com/office/drawing/2014/main" id="{AF134BFD-28A7-4BD5-B163-5728CC272B07}"/>
                  </a:ext>
                </a:extLst>
              </p:cNvPr>
              <p:cNvSpPr>
                <a:spLocks noGrp="1" noRot="1" noChangeAspect="1" noMove="1" noResize="1" noEditPoints="1" noAdjustHandles="1" noChangeArrowheads="1" noChangeShapeType="1" noTextEdit="1"/>
              </p:cNvSpPr>
              <p:nvPr>
                <p:ph idx="1"/>
              </p:nvPr>
            </p:nvSpPr>
            <p:spPr>
              <a:xfrm>
                <a:off x="838200" y="1153297"/>
                <a:ext cx="10801350" cy="5023666"/>
              </a:xfrm>
              <a:blipFill>
                <a:blip r:embed="rId3"/>
                <a:stretch>
                  <a:fillRect l="-1016" r="-4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8F43DF-DC0F-4F76-9011-B82E2F027F7F}"/>
              </a:ext>
            </a:extLst>
          </p:cNvPr>
          <p:cNvSpPr txBox="1">
            <a:spLocks/>
          </p:cNvSpPr>
          <p:nvPr/>
        </p:nvSpPr>
        <p:spPr>
          <a:xfrm>
            <a:off x="695325" y="3665130"/>
            <a:ext cx="10801350" cy="2662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mj-lt"/>
            </a:endParaRPr>
          </a:p>
        </p:txBody>
      </p:sp>
      <p:grpSp>
        <p:nvGrpSpPr>
          <p:cNvPr id="6" name="Group 5">
            <a:extLst>
              <a:ext uri="{FF2B5EF4-FFF2-40B4-BE49-F238E27FC236}">
                <a16:creationId xmlns:a16="http://schemas.microsoft.com/office/drawing/2014/main" id="{BF2FA96F-9FBE-4C73-8DEF-44C5989EFE0D}"/>
              </a:ext>
            </a:extLst>
          </p:cNvPr>
          <p:cNvGrpSpPr/>
          <p:nvPr/>
        </p:nvGrpSpPr>
        <p:grpSpPr>
          <a:xfrm>
            <a:off x="1214100" y="3665130"/>
            <a:ext cx="4134758" cy="2884860"/>
            <a:chOff x="6538499" y="988801"/>
            <a:chExt cx="4134758" cy="2884860"/>
          </a:xfrm>
        </p:grpSpPr>
        <p:pic>
          <p:nvPicPr>
            <p:cNvPr id="7" name="Picture 6">
              <a:extLst>
                <a:ext uri="{FF2B5EF4-FFF2-40B4-BE49-F238E27FC236}">
                  <a16:creationId xmlns:a16="http://schemas.microsoft.com/office/drawing/2014/main" id="{F6D2F06B-4EEC-42D1-A24C-92BFE00CE8C6}"/>
                </a:ext>
              </a:extLst>
            </p:cNvPr>
            <p:cNvPicPr>
              <a:picLocks noChangeAspect="1"/>
            </p:cNvPicPr>
            <p:nvPr/>
          </p:nvPicPr>
          <p:blipFill>
            <a:blip r:embed="rId4"/>
            <a:stretch>
              <a:fillRect/>
            </a:stretch>
          </p:blipFill>
          <p:spPr>
            <a:xfrm>
              <a:off x="6538499" y="988801"/>
              <a:ext cx="4134758" cy="2520000"/>
            </a:xfrm>
            <a:prstGeom prst="rect">
              <a:avLst/>
            </a:prstGeom>
            <a:ln>
              <a:solidFill>
                <a:schemeClr val="tx1"/>
              </a:solidFill>
            </a:ln>
          </p:spPr>
        </p:pic>
        <p:sp>
          <p:nvSpPr>
            <p:cNvPr id="8" name="Rectangle 7">
              <a:extLst>
                <a:ext uri="{FF2B5EF4-FFF2-40B4-BE49-F238E27FC236}">
                  <a16:creationId xmlns:a16="http://schemas.microsoft.com/office/drawing/2014/main" id="{1AE901BB-DED2-40FB-BA29-9D0381767E54}"/>
                </a:ext>
              </a:extLst>
            </p:cNvPr>
            <p:cNvSpPr/>
            <p:nvPr/>
          </p:nvSpPr>
          <p:spPr>
            <a:xfrm>
              <a:off x="6998086" y="3513661"/>
              <a:ext cx="32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2.5: Effect of natural frequency</a:t>
              </a:r>
            </a:p>
          </p:txBody>
        </p:sp>
      </p:grpSp>
      <p:grpSp>
        <p:nvGrpSpPr>
          <p:cNvPr id="9" name="Group 8">
            <a:extLst>
              <a:ext uri="{FF2B5EF4-FFF2-40B4-BE49-F238E27FC236}">
                <a16:creationId xmlns:a16="http://schemas.microsoft.com/office/drawing/2014/main" id="{B3AC91F9-3AE5-4C47-AD68-E58D6BADB357}"/>
              </a:ext>
            </a:extLst>
          </p:cNvPr>
          <p:cNvGrpSpPr/>
          <p:nvPr/>
        </p:nvGrpSpPr>
        <p:grpSpPr>
          <a:xfrm>
            <a:off x="6527655" y="3669990"/>
            <a:ext cx="4225394" cy="2880000"/>
            <a:chOff x="6493181" y="3978000"/>
            <a:chExt cx="4225394" cy="2880000"/>
          </a:xfrm>
        </p:grpSpPr>
        <p:pic>
          <p:nvPicPr>
            <p:cNvPr id="10" name="Picture 9">
              <a:extLst>
                <a:ext uri="{FF2B5EF4-FFF2-40B4-BE49-F238E27FC236}">
                  <a16:creationId xmlns:a16="http://schemas.microsoft.com/office/drawing/2014/main" id="{4920C3DE-BA53-43B5-A12F-856EF2E7F72E}"/>
                </a:ext>
              </a:extLst>
            </p:cNvPr>
            <p:cNvPicPr>
              <a:picLocks noChangeAspect="1"/>
            </p:cNvPicPr>
            <p:nvPr/>
          </p:nvPicPr>
          <p:blipFill>
            <a:blip r:embed="rId5"/>
            <a:stretch>
              <a:fillRect/>
            </a:stretch>
          </p:blipFill>
          <p:spPr>
            <a:xfrm>
              <a:off x="6493181" y="3978000"/>
              <a:ext cx="4225394" cy="2520000"/>
            </a:xfrm>
            <a:prstGeom prst="rect">
              <a:avLst/>
            </a:prstGeom>
            <a:ln>
              <a:solidFill>
                <a:schemeClr val="tx1"/>
              </a:solidFill>
            </a:ln>
          </p:spPr>
        </p:pic>
        <p:sp>
          <p:nvSpPr>
            <p:cNvPr id="11" name="Rectangle 10">
              <a:extLst>
                <a:ext uri="{FF2B5EF4-FFF2-40B4-BE49-F238E27FC236}">
                  <a16:creationId xmlns:a16="http://schemas.microsoft.com/office/drawing/2014/main" id="{53DB220F-55EF-4DFD-9EF4-8FBDA1B9AC85}"/>
                </a:ext>
              </a:extLst>
            </p:cNvPr>
            <p:cNvSpPr/>
            <p:nvPr/>
          </p:nvSpPr>
          <p:spPr>
            <a:xfrm>
              <a:off x="6998086" y="6498000"/>
              <a:ext cx="32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Calibri" panose="020F0502020204030204" pitchFamily="34" charset="0"/>
                  <a:cs typeface="Calibri" panose="020F0502020204030204" pitchFamily="34" charset="0"/>
                </a:rPr>
                <a:t>Figure 2.6: Effect of damping ratio</a:t>
              </a:r>
            </a:p>
          </p:txBody>
        </p:sp>
      </p:grpSp>
    </p:spTree>
    <p:extLst>
      <p:ext uri="{BB962C8B-B14F-4D97-AF65-F5344CB8AC3E}">
        <p14:creationId xmlns:p14="http://schemas.microsoft.com/office/powerpoint/2010/main" val="185435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7BE5-ED86-4357-A2FE-2E2B0EF9EC17}"/>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2.3 IRC – GB-T road profile </a:t>
            </a:r>
            <a:endParaRPr lang="en-US" dirty="0"/>
          </a:p>
        </p:txBody>
      </p:sp>
      <p:sp>
        <p:nvSpPr>
          <p:cNvPr id="3" name="Content Placeholder 2">
            <a:extLst>
              <a:ext uri="{FF2B5EF4-FFF2-40B4-BE49-F238E27FC236}">
                <a16:creationId xmlns:a16="http://schemas.microsoft.com/office/drawing/2014/main" id="{A904EF12-B37F-4476-859F-217B3ECC5722}"/>
              </a:ext>
            </a:extLst>
          </p:cNvPr>
          <p:cNvSpPr>
            <a:spLocks noGrp="1"/>
          </p:cNvSpPr>
          <p:nvPr>
            <p:ph idx="1"/>
          </p:nvPr>
        </p:nvSpPr>
        <p:spPr>
          <a:xfrm>
            <a:off x="838200" y="1153297"/>
            <a:ext cx="10515600" cy="5339578"/>
          </a:xfrm>
        </p:spPr>
        <p:txBody>
          <a:bodyPr/>
          <a:lstStyle/>
          <a:p>
            <a:r>
              <a:rPr lang="en-US" dirty="0"/>
              <a:t>IRC – Indian Road Congress</a:t>
            </a:r>
          </a:p>
          <a:p>
            <a:endParaRPr lang="en-US" dirty="0"/>
          </a:p>
          <a:p>
            <a:endParaRPr lang="en-US" dirty="0"/>
          </a:p>
          <a:p>
            <a:endParaRPr lang="en-US" dirty="0"/>
          </a:p>
          <a:p>
            <a:endParaRPr lang="en-US" dirty="0"/>
          </a:p>
          <a:p>
            <a:r>
              <a:rPr lang="en-US" dirty="0"/>
              <a:t>GB/T - standard GB/T 4970-2009, China</a:t>
            </a:r>
          </a:p>
        </p:txBody>
      </p:sp>
      <p:pic>
        <p:nvPicPr>
          <p:cNvPr id="6" name="Picture 5" descr="Diagram&#10;&#10;Description automatically generated">
            <a:extLst>
              <a:ext uri="{FF2B5EF4-FFF2-40B4-BE49-F238E27FC236}">
                <a16:creationId xmlns:a16="http://schemas.microsoft.com/office/drawing/2014/main" id="{899A6158-749A-4C78-A22F-B65D9A7A6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5" y="1277122"/>
            <a:ext cx="3397583" cy="2388045"/>
          </a:xfrm>
          <a:prstGeom prst="rect">
            <a:avLst/>
          </a:prstGeom>
        </p:spPr>
      </p:pic>
      <p:pic>
        <p:nvPicPr>
          <p:cNvPr id="7" name="Picture 6">
            <a:extLst>
              <a:ext uri="{FF2B5EF4-FFF2-40B4-BE49-F238E27FC236}">
                <a16:creationId xmlns:a16="http://schemas.microsoft.com/office/drawing/2014/main" id="{F68A2B0B-8F91-464E-800E-834D3C6BF2AC}"/>
              </a:ext>
            </a:extLst>
          </p:cNvPr>
          <p:cNvPicPr>
            <a:picLocks noChangeAspect="1"/>
          </p:cNvPicPr>
          <p:nvPr/>
        </p:nvPicPr>
        <p:blipFill>
          <a:blip r:embed="rId3"/>
          <a:stretch>
            <a:fillRect/>
          </a:stretch>
        </p:blipFill>
        <p:spPr>
          <a:xfrm>
            <a:off x="7572375" y="4217586"/>
            <a:ext cx="3891383" cy="1991798"/>
          </a:xfrm>
          <a:prstGeom prst="rect">
            <a:avLst/>
          </a:prstGeom>
        </p:spPr>
      </p:pic>
      <p:pic>
        <p:nvPicPr>
          <p:cNvPr id="8" name="Picture 7" descr="Text, calendar&#10;&#10;Description automatically generated">
            <a:extLst>
              <a:ext uri="{FF2B5EF4-FFF2-40B4-BE49-F238E27FC236}">
                <a16:creationId xmlns:a16="http://schemas.microsoft.com/office/drawing/2014/main" id="{B95F514A-1DAD-44C4-B7B1-C01556A47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124" y="1731339"/>
            <a:ext cx="4305901" cy="1810003"/>
          </a:xfrm>
          <a:prstGeom prst="rect">
            <a:avLst/>
          </a:prstGeom>
        </p:spPr>
      </p:pic>
      <p:pic>
        <p:nvPicPr>
          <p:cNvPr id="9" name="Picture 8" descr="Text&#10;&#10;Description automatically generated">
            <a:extLst>
              <a:ext uri="{FF2B5EF4-FFF2-40B4-BE49-F238E27FC236}">
                <a16:creationId xmlns:a16="http://schemas.microsoft.com/office/drawing/2014/main" id="{7ACB1FB1-01CF-445B-8E1D-265E641F04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124" y="4217586"/>
            <a:ext cx="3743600" cy="2640414"/>
          </a:xfrm>
          <a:prstGeom prst="rect">
            <a:avLst/>
          </a:prstGeom>
        </p:spPr>
      </p:pic>
    </p:spTree>
    <p:extLst>
      <p:ext uri="{BB962C8B-B14F-4D97-AF65-F5344CB8AC3E}">
        <p14:creationId xmlns:p14="http://schemas.microsoft.com/office/powerpoint/2010/main" val="35003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52F1-6FB3-4059-B819-68A1B97859B4}"/>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2.4 Evaluation indexes </a:t>
            </a: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5B892DC-BC04-4EA3-A83E-C5552A065763}"/>
                  </a:ext>
                </a:extLst>
              </p:cNvPr>
              <p:cNvGraphicFramePr>
                <a:graphicFrameLocks noGrp="1"/>
              </p:cNvGraphicFramePr>
              <p:nvPr>
                <p:extLst>
                  <p:ext uri="{D42A27DB-BD31-4B8C-83A1-F6EECF244321}">
                    <p14:modId xmlns:p14="http://schemas.microsoft.com/office/powerpoint/2010/main" val="1650266145"/>
                  </p:ext>
                </p:extLst>
              </p:nvPr>
            </p:nvGraphicFramePr>
            <p:xfrm>
              <a:off x="1765300" y="1621636"/>
              <a:ext cx="8128000" cy="3972688"/>
            </p:xfrm>
            <a:graphic>
              <a:graphicData uri="http://schemas.openxmlformats.org/drawingml/2006/table">
                <a:tbl>
                  <a:tblPr firstRow="1" bandRow="1">
                    <a:tableStyleId>{5C22544A-7EE6-4342-B048-85BDC9FD1C3A}</a:tableStyleId>
                  </a:tblPr>
                  <a:tblGrid>
                    <a:gridCol w="3425825">
                      <a:extLst>
                        <a:ext uri="{9D8B030D-6E8A-4147-A177-3AD203B41FA5}">
                          <a16:colId xmlns:a16="http://schemas.microsoft.com/office/drawing/2014/main" val="1449768485"/>
                        </a:ext>
                      </a:extLst>
                    </a:gridCol>
                    <a:gridCol w="1171575">
                      <a:extLst>
                        <a:ext uri="{9D8B030D-6E8A-4147-A177-3AD203B41FA5}">
                          <a16:colId xmlns:a16="http://schemas.microsoft.com/office/drawing/2014/main" val="1818822019"/>
                        </a:ext>
                      </a:extLst>
                    </a:gridCol>
                    <a:gridCol w="2505075">
                      <a:extLst>
                        <a:ext uri="{9D8B030D-6E8A-4147-A177-3AD203B41FA5}">
                          <a16:colId xmlns:a16="http://schemas.microsoft.com/office/drawing/2014/main" val="3572241711"/>
                        </a:ext>
                      </a:extLst>
                    </a:gridCol>
                    <a:gridCol w="1025525">
                      <a:extLst>
                        <a:ext uri="{9D8B030D-6E8A-4147-A177-3AD203B41FA5}">
                          <a16:colId xmlns:a16="http://schemas.microsoft.com/office/drawing/2014/main" val="4292945657"/>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Equation</a:t>
                          </a:r>
                        </a:p>
                      </a:txBody>
                      <a:tcPr/>
                    </a:tc>
                    <a:tc>
                      <a:txBody>
                        <a:bodyPr/>
                        <a:lstStyle/>
                        <a:p>
                          <a:pPr algn="ctr"/>
                          <a:r>
                            <a:rPr lang="en-US" dirty="0"/>
                            <a:t>Unit</a:t>
                          </a:r>
                        </a:p>
                      </a:txBody>
                      <a:tcPr/>
                    </a:tc>
                    <a:extLst>
                      <a:ext uri="{0D108BD9-81ED-4DB2-BD59-A6C34878D82A}">
                        <a16:rowId xmlns:a16="http://schemas.microsoft.com/office/drawing/2014/main" val="3260599005"/>
                      </a:ext>
                    </a:extLst>
                  </a:tr>
                  <a:tr h="370840">
                    <a:tc>
                      <a:txBody>
                        <a:bodyPr/>
                        <a:lstStyle/>
                        <a:p>
                          <a:pPr algn="ctr"/>
                          <a:r>
                            <a:rPr lang="en-US" dirty="0"/>
                            <a:t>Natural frequency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l-GR" b="0" i="1" smtClean="0">
                                        <a:latin typeface="Cambria Math" panose="02040503050406030204" pitchFamily="18" charset="0"/>
                                      </a:rPr>
                                      <m:t>𝜋</m:t>
                                    </m:r>
                                  </m:den>
                                </m:f>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𝑚</m:t>
                                        </m:r>
                                      </m:den>
                                    </m:f>
                                  </m:e>
                                </m:rad>
                              </m:oMath>
                            </m:oMathPara>
                          </a14:m>
                          <a:endParaRPr lang="en-US" dirty="0"/>
                        </a:p>
                      </a:txBody>
                      <a:tcPr/>
                    </a:tc>
                    <a:tc>
                      <a:txBody>
                        <a:bodyPr/>
                        <a:lstStyle/>
                        <a:p>
                          <a:pPr algn="ctr"/>
                          <a:r>
                            <a:rPr lang="en-US" dirty="0"/>
                            <a:t>Hz</a:t>
                          </a:r>
                        </a:p>
                      </a:txBody>
                      <a:tcPr/>
                    </a:tc>
                    <a:extLst>
                      <a:ext uri="{0D108BD9-81ED-4DB2-BD59-A6C34878D82A}">
                        <a16:rowId xmlns:a16="http://schemas.microsoft.com/office/drawing/2014/main" val="2909176459"/>
                      </a:ext>
                    </a:extLst>
                  </a:tr>
                  <a:tr h="370840">
                    <a:tc>
                      <a:txBody>
                        <a:bodyPr/>
                        <a:lstStyle/>
                        <a:p>
                          <a:pPr algn="ctr"/>
                          <a:r>
                            <a:rPr lang="en-US" dirty="0"/>
                            <a:t>Damping ratio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𝜁</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𝑚𝐾</m:t>
                                        </m:r>
                                      </m:e>
                                    </m:rad>
                                  </m:den>
                                </m:f>
                              </m:oMath>
                            </m:oMathPara>
                          </a14:m>
                          <a:endParaRPr lang="en-US" dirty="0"/>
                        </a:p>
                      </a:txBody>
                      <a:tcPr/>
                    </a:tc>
                    <a:tc>
                      <a:txBody>
                        <a:bodyPr/>
                        <a:lstStyle/>
                        <a:p>
                          <a:pPr algn="ctr"/>
                          <a:r>
                            <a:rPr lang="en-US" dirty="0"/>
                            <a:t>1</a:t>
                          </a:r>
                        </a:p>
                      </a:txBody>
                      <a:tcPr/>
                    </a:tc>
                    <a:extLst>
                      <a:ext uri="{0D108BD9-81ED-4DB2-BD59-A6C34878D82A}">
                        <a16:rowId xmlns:a16="http://schemas.microsoft.com/office/drawing/2014/main" val="3553106314"/>
                      </a:ext>
                    </a:extLst>
                  </a:tr>
                  <a:tr h="370840">
                    <a:tc>
                      <a:txBody>
                        <a:bodyPr/>
                        <a:lstStyle/>
                        <a:p>
                          <a:pPr algn="ctr"/>
                          <a:r>
                            <a:rPr lang="en-US" dirty="0"/>
                            <a:t>Body Vibration Acceleration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𝐵𝑉𝐴</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𝑠</m:t>
                                                </m:r>
                                              </m:sub>
                                            </m:sSub>
                                          </m:e>
                                        </m:acc>
                                      </m:e>
                                    </m:d>
                                  </m:e>
                                  <m:sub>
                                    <m:r>
                                      <a:rPr lang="en-US" b="0" i="1" smtClean="0">
                                        <a:latin typeface="Cambria Math" panose="02040503050406030204" pitchFamily="18" charset="0"/>
                                      </a:rPr>
                                      <m:t>𝑚𝑎𝑥</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1102279708"/>
                      </a:ext>
                    </a:extLst>
                  </a:tr>
                  <a:tr h="370840">
                    <a:tc>
                      <a:txBody>
                        <a:bodyPr/>
                        <a:lstStyle/>
                        <a:p>
                          <a:pPr algn="ctr"/>
                          <a:r>
                            <a:rPr lang="en-US" sz="1800" kern="1200" dirty="0">
                              <a:solidFill>
                                <a:schemeClr val="dk1"/>
                              </a:solidFill>
                              <a:effectLst/>
                              <a:latin typeface="+mn-lt"/>
                              <a:ea typeface="+mn-ea"/>
                              <a:cs typeface="+mn-cs"/>
                            </a:rPr>
                            <a:t>Suspension Dynamic Deflection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𝑆𝐷𝐷</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e>
                                    </m:d>
                                  </m:e>
                                  <m:sub>
                                    <m:r>
                                      <a:rPr lang="en-US" b="0" i="1" smtClean="0">
                                        <a:latin typeface="Cambria Math" panose="02040503050406030204" pitchFamily="18" charset="0"/>
                                      </a:rPr>
                                      <m:t>𝑚𝑎𝑥</m:t>
                                    </m:r>
                                  </m:sub>
                                </m:sSub>
                              </m:oMath>
                            </m:oMathPara>
                          </a14:m>
                          <a:endParaRPr lang="en-US" dirty="0"/>
                        </a:p>
                      </a:txBody>
                      <a:tcPr/>
                    </a:tc>
                    <a:tc>
                      <a:txBody>
                        <a:bodyPr/>
                        <a:lstStyle/>
                        <a:p>
                          <a:pPr algn="ctr"/>
                          <a:r>
                            <a:rPr lang="en-US" dirty="0"/>
                            <a:t>m</a:t>
                          </a:r>
                        </a:p>
                      </a:txBody>
                      <a:tcPr/>
                    </a:tc>
                    <a:extLst>
                      <a:ext uri="{0D108BD9-81ED-4DB2-BD59-A6C34878D82A}">
                        <a16:rowId xmlns:a16="http://schemas.microsoft.com/office/drawing/2014/main" val="2835274747"/>
                      </a:ext>
                    </a:extLst>
                  </a:tr>
                  <a:tr h="370840">
                    <a:tc>
                      <a:txBody>
                        <a:bodyPr/>
                        <a:lstStyle/>
                        <a:p>
                          <a:pPr algn="ctr"/>
                          <a:r>
                            <a:rPr lang="en-US" sz="1800" kern="1200" dirty="0">
                              <a:solidFill>
                                <a:schemeClr val="dk1"/>
                              </a:solidFill>
                              <a:effectLst/>
                              <a:latin typeface="+mn-lt"/>
                              <a:ea typeface="+mn-ea"/>
                              <a:cs typeface="+mn-cs"/>
                            </a:rPr>
                            <a:t>Tire relative Dynamic Load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𝑇𝐷𝐿</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𝑌</m:t>
                                                </m:r>
                                              </m:e>
                                            </m:d>
                                          </m:num>
                                          <m:den>
                                            <m:d>
                                              <m:dPr>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sub>
                                                </m:sSub>
                                              </m:e>
                                            </m:d>
                                            <m:r>
                                              <a:rPr lang="en-US" b="0" i="1" smtClean="0">
                                                <a:latin typeface="Cambria Math" panose="02040503050406030204" pitchFamily="18" charset="0"/>
                                              </a:rPr>
                                              <m:t>𝑔</m:t>
                                            </m:r>
                                          </m:den>
                                        </m:f>
                                      </m:e>
                                    </m:d>
                                  </m:e>
                                  <m:sub>
                                    <m:r>
                                      <a:rPr lang="en-US" b="0" i="1" smtClean="0">
                                        <a:latin typeface="Cambria Math" panose="02040503050406030204" pitchFamily="18" charset="0"/>
                                      </a:rPr>
                                      <m:t>𝑚𝑎𝑥</m:t>
                                    </m:r>
                                  </m:sub>
                                </m:sSub>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999629695"/>
                      </a:ext>
                    </a:extLst>
                  </a:tr>
                  <a:tr h="370840">
                    <a:tc>
                      <a:txBody>
                        <a:bodyPr/>
                        <a:lstStyle/>
                        <a:p>
                          <a:pPr algn="ctr"/>
                          <a:r>
                            <a:rPr lang="en-US" dirty="0"/>
                            <a:t>Gain Response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Gain</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𝑆𝐷𝐷</m:t>
                                    </m:r>
                                  </m:num>
                                  <m:den>
                                    <m:r>
                                      <a:rPr lang="en-US" b="0" i="1" smtClean="0">
                                        <a:latin typeface="Cambria Math" panose="02040503050406030204" pitchFamily="18" charset="0"/>
                                      </a:rPr>
                                      <m:t>h</m:t>
                                    </m:r>
                                  </m:den>
                                </m:f>
                              </m:oMath>
                            </m:oMathPara>
                          </a14:m>
                          <a:endParaRPr lang="en-US" dirty="0"/>
                        </a:p>
                      </a:txBody>
                      <a:tcPr/>
                    </a:tc>
                    <a:tc>
                      <a:txBody>
                        <a:bodyPr/>
                        <a:lstStyle/>
                        <a:p>
                          <a:pPr algn="ctr"/>
                          <a:r>
                            <a:rPr lang="en-US" dirty="0"/>
                            <a:t>1</a:t>
                          </a:r>
                        </a:p>
                      </a:txBody>
                      <a:tcPr/>
                    </a:tc>
                    <a:extLst>
                      <a:ext uri="{0D108BD9-81ED-4DB2-BD59-A6C34878D82A}">
                        <a16:rowId xmlns:a16="http://schemas.microsoft.com/office/drawing/2014/main" val="2420056654"/>
                      </a:ext>
                    </a:extLst>
                  </a:tr>
                </a:tbl>
              </a:graphicData>
            </a:graphic>
          </p:graphicFrame>
        </mc:Choice>
        <mc:Fallback xmlns="">
          <p:graphicFrame>
            <p:nvGraphicFramePr>
              <p:cNvPr id="4" name="Table 4">
                <a:extLst>
                  <a:ext uri="{FF2B5EF4-FFF2-40B4-BE49-F238E27FC236}">
                    <a16:creationId xmlns:a16="http://schemas.microsoft.com/office/drawing/2014/main" id="{85B892DC-BC04-4EA3-A83E-C5552A065763}"/>
                  </a:ext>
                </a:extLst>
              </p:cNvPr>
              <p:cNvGraphicFramePr>
                <a:graphicFrameLocks noGrp="1"/>
              </p:cNvGraphicFramePr>
              <p:nvPr>
                <p:extLst>
                  <p:ext uri="{D42A27DB-BD31-4B8C-83A1-F6EECF244321}">
                    <p14:modId xmlns:p14="http://schemas.microsoft.com/office/powerpoint/2010/main" val="1650266145"/>
                  </p:ext>
                </p:extLst>
              </p:nvPr>
            </p:nvGraphicFramePr>
            <p:xfrm>
              <a:off x="1765300" y="1621636"/>
              <a:ext cx="8128000" cy="3972688"/>
            </p:xfrm>
            <a:graphic>
              <a:graphicData uri="http://schemas.openxmlformats.org/drawingml/2006/table">
                <a:tbl>
                  <a:tblPr firstRow="1" bandRow="1">
                    <a:tableStyleId>{5C22544A-7EE6-4342-B048-85BDC9FD1C3A}</a:tableStyleId>
                  </a:tblPr>
                  <a:tblGrid>
                    <a:gridCol w="3425825">
                      <a:extLst>
                        <a:ext uri="{9D8B030D-6E8A-4147-A177-3AD203B41FA5}">
                          <a16:colId xmlns:a16="http://schemas.microsoft.com/office/drawing/2014/main" val="1449768485"/>
                        </a:ext>
                      </a:extLst>
                    </a:gridCol>
                    <a:gridCol w="1171575">
                      <a:extLst>
                        <a:ext uri="{9D8B030D-6E8A-4147-A177-3AD203B41FA5}">
                          <a16:colId xmlns:a16="http://schemas.microsoft.com/office/drawing/2014/main" val="1818822019"/>
                        </a:ext>
                      </a:extLst>
                    </a:gridCol>
                    <a:gridCol w="2505075">
                      <a:extLst>
                        <a:ext uri="{9D8B030D-6E8A-4147-A177-3AD203B41FA5}">
                          <a16:colId xmlns:a16="http://schemas.microsoft.com/office/drawing/2014/main" val="3572241711"/>
                        </a:ext>
                      </a:extLst>
                    </a:gridCol>
                    <a:gridCol w="1025525">
                      <a:extLst>
                        <a:ext uri="{9D8B030D-6E8A-4147-A177-3AD203B41FA5}">
                          <a16:colId xmlns:a16="http://schemas.microsoft.com/office/drawing/2014/main" val="4292945657"/>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Equation</a:t>
                          </a:r>
                        </a:p>
                      </a:txBody>
                      <a:tcPr/>
                    </a:tc>
                    <a:tc>
                      <a:txBody>
                        <a:bodyPr/>
                        <a:lstStyle/>
                        <a:p>
                          <a:pPr algn="ctr"/>
                          <a:r>
                            <a:rPr lang="en-US" dirty="0"/>
                            <a:t>Unit</a:t>
                          </a:r>
                        </a:p>
                      </a:txBody>
                      <a:tcPr/>
                    </a:tc>
                    <a:extLst>
                      <a:ext uri="{0D108BD9-81ED-4DB2-BD59-A6C34878D82A}">
                        <a16:rowId xmlns:a16="http://schemas.microsoft.com/office/drawing/2014/main" val="3260599005"/>
                      </a:ext>
                    </a:extLst>
                  </a:tr>
                  <a:tr h="901891">
                    <a:tc>
                      <a:txBody>
                        <a:bodyPr/>
                        <a:lstStyle/>
                        <a:p>
                          <a:pPr algn="ctr"/>
                          <a:r>
                            <a:rPr lang="en-US" dirty="0"/>
                            <a:t>Natural frequency</a:t>
                          </a:r>
                        </a:p>
                      </a:txBody>
                      <a:tcPr/>
                    </a:tc>
                    <a:tc>
                      <a:txBody>
                        <a:bodyPr/>
                        <a:lstStyle/>
                        <a:p>
                          <a:endParaRPr lang="en-US"/>
                        </a:p>
                      </a:txBody>
                      <a:tcPr>
                        <a:blipFill>
                          <a:blip r:embed="rId2"/>
                          <a:stretch>
                            <a:fillRect l="-291710" t="-44595" r="-302591" b="-300676"/>
                          </a:stretch>
                        </a:blipFill>
                      </a:tcPr>
                    </a:tc>
                    <a:tc>
                      <a:txBody>
                        <a:bodyPr/>
                        <a:lstStyle/>
                        <a:p>
                          <a:endParaRPr lang="en-US"/>
                        </a:p>
                      </a:txBody>
                      <a:tcPr>
                        <a:blipFill>
                          <a:blip r:embed="rId2"/>
                          <a:stretch>
                            <a:fillRect l="-183942" t="-44595" r="-42092" b="-300676"/>
                          </a:stretch>
                        </a:blipFill>
                      </a:tcPr>
                    </a:tc>
                    <a:tc>
                      <a:txBody>
                        <a:bodyPr/>
                        <a:lstStyle/>
                        <a:p>
                          <a:pPr algn="ctr"/>
                          <a:r>
                            <a:rPr lang="en-US" dirty="0"/>
                            <a:t>Hz</a:t>
                          </a:r>
                        </a:p>
                      </a:txBody>
                      <a:tcPr/>
                    </a:tc>
                    <a:extLst>
                      <a:ext uri="{0D108BD9-81ED-4DB2-BD59-A6C34878D82A}">
                        <a16:rowId xmlns:a16="http://schemas.microsoft.com/office/drawing/2014/main" val="2909176459"/>
                      </a:ext>
                    </a:extLst>
                  </a:tr>
                  <a:tr h="612521">
                    <a:tc>
                      <a:txBody>
                        <a:bodyPr/>
                        <a:lstStyle/>
                        <a:p>
                          <a:pPr algn="ctr"/>
                          <a:r>
                            <a:rPr lang="en-US" dirty="0"/>
                            <a:t>Damping ratio</a:t>
                          </a:r>
                        </a:p>
                      </a:txBody>
                      <a:tcPr/>
                    </a:tc>
                    <a:tc>
                      <a:txBody>
                        <a:bodyPr/>
                        <a:lstStyle/>
                        <a:p>
                          <a:endParaRPr lang="en-US"/>
                        </a:p>
                      </a:txBody>
                      <a:tcPr>
                        <a:blipFill>
                          <a:blip r:embed="rId2"/>
                          <a:stretch>
                            <a:fillRect l="-291710" t="-214000" r="-302591" b="-345000"/>
                          </a:stretch>
                        </a:blipFill>
                      </a:tcPr>
                    </a:tc>
                    <a:tc>
                      <a:txBody>
                        <a:bodyPr/>
                        <a:lstStyle/>
                        <a:p>
                          <a:endParaRPr lang="en-US"/>
                        </a:p>
                      </a:txBody>
                      <a:tcPr>
                        <a:blipFill>
                          <a:blip r:embed="rId2"/>
                          <a:stretch>
                            <a:fillRect l="-183942" t="-214000" r="-42092" b="-345000"/>
                          </a:stretch>
                        </a:blipFill>
                      </a:tcPr>
                    </a:tc>
                    <a:tc>
                      <a:txBody>
                        <a:bodyPr/>
                        <a:lstStyle/>
                        <a:p>
                          <a:pPr algn="ctr"/>
                          <a:r>
                            <a:rPr lang="en-US" dirty="0"/>
                            <a:t>1</a:t>
                          </a:r>
                        </a:p>
                      </a:txBody>
                      <a:tcPr/>
                    </a:tc>
                    <a:extLst>
                      <a:ext uri="{0D108BD9-81ED-4DB2-BD59-A6C34878D82A}">
                        <a16:rowId xmlns:a16="http://schemas.microsoft.com/office/drawing/2014/main" val="3553106314"/>
                      </a:ext>
                    </a:extLst>
                  </a:tr>
                  <a:tr h="370840">
                    <a:tc>
                      <a:txBody>
                        <a:bodyPr/>
                        <a:lstStyle/>
                        <a:p>
                          <a:pPr algn="ctr"/>
                          <a:r>
                            <a:rPr lang="en-US" dirty="0"/>
                            <a:t>Body Vibration Acceleration </a:t>
                          </a:r>
                        </a:p>
                      </a:txBody>
                      <a:tcPr/>
                    </a:tc>
                    <a:tc>
                      <a:txBody>
                        <a:bodyPr/>
                        <a:lstStyle/>
                        <a:p>
                          <a:endParaRPr lang="en-US"/>
                        </a:p>
                      </a:txBody>
                      <a:tcPr>
                        <a:blipFill>
                          <a:blip r:embed="rId2"/>
                          <a:stretch>
                            <a:fillRect l="-291710" t="-514754" r="-302591" b="-465574"/>
                          </a:stretch>
                        </a:blipFill>
                      </a:tcPr>
                    </a:tc>
                    <a:tc>
                      <a:txBody>
                        <a:bodyPr/>
                        <a:lstStyle/>
                        <a:p>
                          <a:endParaRPr lang="en-US"/>
                        </a:p>
                      </a:txBody>
                      <a:tcPr>
                        <a:blipFill>
                          <a:blip r:embed="rId2"/>
                          <a:stretch>
                            <a:fillRect l="-183942" t="-514754" r="-42092" b="-465574"/>
                          </a:stretch>
                        </a:blipFill>
                      </a:tcPr>
                    </a:tc>
                    <a:tc>
                      <a:txBody>
                        <a:bodyPr/>
                        <a:lstStyle/>
                        <a:p>
                          <a:endParaRPr lang="en-US"/>
                        </a:p>
                      </a:txBody>
                      <a:tcPr>
                        <a:blipFill>
                          <a:blip r:embed="rId2"/>
                          <a:stretch>
                            <a:fillRect l="-694643" t="-514754" r="-2976" b="-465574"/>
                          </a:stretch>
                        </a:blipFill>
                      </a:tcPr>
                    </a:tc>
                    <a:extLst>
                      <a:ext uri="{0D108BD9-81ED-4DB2-BD59-A6C34878D82A}">
                        <a16:rowId xmlns:a16="http://schemas.microsoft.com/office/drawing/2014/main" val="1102279708"/>
                      </a:ext>
                    </a:extLst>
                  </a:tr>
                  <a:tr h="370840">
                    <a:tc>
                      <a:txBody>
                        <a:bodyPr/>
                        <a:lstStyle/>
                        <a:p>
                          <a:pPr algn="ctr"/>
                          <a:r>
                            <a:rPr lang="en-US" sz="1800" kern="1200" dirty="0">
                              <a:solidFill>
                                <a:schemeClr val="dk1"/>
                              </a:solidFill>
                              <a:effectLst/>
                              <a:latin typeface="+mn-lt"/>
                              <a:ea typeface="+mn-ea"/>
                              <a:cs typeface="+mn-cs"/>
                            </a:rPr>
                            <a:t>Suspension Dynamic Deflection </a:t>
                          </a:r>
                          <a:endParaRPr lang="en-US" dirty="0"/>
                        </a:p>
                      </a:txBody>
                      <a:tcPr/>
                    </a:tc>
                    <a:tc>
                      <a:txBody>
                        <a:bodyPr/>
                        <a:lstStyle/>
                        <a:p>
                          <a:endParaRPr lang="en-US"/>
                        </a:p>
                      </a:txBody>
                      <a:tcPr>
                        <a:blipFill>
                          <a:blip r:embed="rId2"/>
                          <a:stretch>
                            <a:fillRect l="-291710" t="-614754" r="-302591" b="-365574"/>
                          </a:stretch>
                        </a:blipFill>
                      </a:tcPr>
                    </a:tc>
                    <a:tc>
                      <a:txBody>
                        <a:bodyPr/>
                        <a:lstStyle/>
                        <a:p>
                          <a:endParaRPr lang="en-US"/>
                        </a:p>
                      </a:txBody>
                      <a:tcPr>
                        <a:blipFill>
                          <a:blip r:embed="rId2"/>
                          <a:stretch>
                            <a:fillRect l="-183942" t="-614754" r="-42092" b="-365574"/>
                          </a:stretch>
                        </a:blipFill>
                      </a:tcPr>
                    </a:tc>
                    <a:tc>
                      <a:txBody>
                        <a:bodyPr/>
                        <a:lstStyle/>
                        <a:p>
                          <a:pPr algn="ctr"/>
                          <a:r>
                            <a:rPr lang="en-US" dirty="0"/>
                            <a:t>m</a:t>
                          </a:r>
                        </a:p>
                      </a:txBody>
                      <a:tcPr/>
                    </a:tc>
                    <a:extLst>
                      <a:ext uri="{0D108BD9-81ED-4DB2-BD59-A6C34878D82A}">
                        <a16:rowId xmlns:a16="http://schemas.microsoft.com/office/drawing/2014/main" val="2835274747"/>
                      </a:ext>
                    </a:extLst>
                  </a:tr>
                  <a:tr h="738950">
                    <a:tc>
                      <a:txBody>
                        <a:bodyPr/>
                        <a:lstStyle/>
                        <a:p>
                          <a:pPr algn="ctr"/>
                          <a:r>
                            <a:rPr lang="en-US" sz="1800" kern="1200" dirty="0">
                              <a:solidFill>
                                <a:schemeClr val="dk1"/>
                              </a:solidFill>
                              <a:effectLst/>
                              <a:latin typeface="+mn-lt"/>
                              <a:ea typeface="+mn-ea"/>
                              <a:cs typeface="+mn-cs"/>
                            </a:rPr>
                            <a:t>Tire relative Dynamic Load </a:t>
                          </a:r>
                          <a:endParaRPr lang="en-US" dirty="0"/>
                        </a:p>
                      </a:txBody>
                      <a:tcPr/>
                    </a:tc>
                    <a:tc>
                      <a:txBody>
                        <a:bodyPr/>
                        <a:lstStyle/>
                        <a:p>
                          <a:endParaRPr lang="en-US"/>
                        </a:p>
                      </a:txBody>
                      <a:tcPr>
                        <a:blipFill>
                          <a:blip r:embed="rId2"/>
                          <a:stretch>
                            <a:fillRect l="-291710" t="-360331" r="-302591" b="-84298"/>
                          </a:stretch>
                        </a:blipFill>
                      </a:tcPr>
                    </a:tc>
                    <a:tc>
                      <a:txBody>
                        <a:bodyPr/>
                        <a:lstStyle/>
                        <a:p>
                          <a:endParaRPr lang="en-US"/>
                        </a:p>
                      </a:txBody>
                      <a:tcPr>
                        <a:blipFill>
                          <a:blip r:embed="rId2"/>
                          <a:stretch>
                            <a:fillRect l="-183942" t="-360331" r="-42092" b="-84298"/>
                          </a:stretch>
                        </a:blipFill>
                      </a:tcPr>
                    </a:tc>
                    <a:tc>
                      <a:txBody>
                        <a:bodyPr/>
                        <a:lstStyle/>
                        <a:p>
                          <a:pPr algn="ctr"/>
                          <a:r>
                            <a:rPr lang="en-US" dirty="0"/>
                            <a:t>N</a:t>
                          </a:r>
                        </a:p>
                      </a:txBody>
                      <a:tcPr/>
                    </a:tc>
                    <a:extLst>
                      <a:ext uri="{0D108BD9-81ED-4DB2-BD59-A6C34878D82A}">
                        <a16:rowId xmlns:a16="http://schemas.microsoft.com/office/drawing/2014/main" val="1999629695"/>
                      </a:ext>
                    </a:extLst>
                  </a:tr>
                  <a:tr h="606806">
                    <a:tc>
                      <a:txBody>
                        <a:bodyPr/>
                        <a:lstStyle/>
                        <a:p>
                          <a:pPr algn="ctr"/>
                          <a:r>
                            <a:rPr lang="en-US" dirty="0"/>
                            <a:t>Gain Response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Gain</a:t>
                          </a:r>
                        </a:p>
                      </a:txBody>
                      <a:tcPr/>
                    </a:tc>
                    <a:tc>
                      <a:txBody>
                        <a:bodyPr/>
                        <a:lstStyle/>
                        <a:p>
                          <a:endParaRPr lang="en-US"/>
                        </a:p>
                      </a:txBody>
                      <a:tcPr>
                        <a:blipFill>
                          <a:blip r:embed="rId2"/>
                          <a:stretch>
                            <a:fillRect l="-183942" t="-557000" r="-42092" b="-2000"/>
                          </a:stretch>
                        </a:blipFill>
                      </a:tcPr>
                    </a:tc>
                    <a:tc>
                      <a:txBody>
                        <a:bodyPr/>
                        <a:lstStyle/>
                        <a:p>
                          <a:pPr algn="ctr"/>
                          <a:r>
                            <a:rPr lang="en-US" dirty="0"/>
                            <a:t>1</a:t>
                          </a:r>
                        </a:p>
                      </a:txBody>
                      <a:tcPr/>
                    </a:tc>
                    <a:extLst>
                      <a:ext uri="{0D108BD9-81ED-4DB2-BD59-A6C34878D82A}">
                        <a16:rowId xmlns:a16="http://schemas.microsoft.com/office/drawing/2014/main" val="2420056654"/>
                      </a:ext>
                    </a:extLst>
                  </a:tr>
                </a:tbl>
              </a:graphicData>
            </a:graphic>
          </p:graphicFrame>
        </mc:Fallback>
      </mc:AlternateContent>
    </p:spTree>
    <p:extLst>
      <p:ext uri="{BB962C8B-B14F-4D97-AF65-F5344CB8AC3E}">
        <p14:creationId xmlns:p14="http://schemas.microsoft.com/office/powerpoint/2010/main" val="228216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CD256-9F60-4EE1-B5FD-8DED370AF58D}"/>
              </a:ext>
            </a:extLst>
          </p:cNvPr>
          <p:cNvPicPr>
            <a:picLocks noChangeAspect="1"/>
          </p:cNvPicPr>
          <p:nvPr/>
        </p:nvPicPr>
        <p:blipFill>
          <a:blip r:embed="rId2"/>
          <a:stretch>
            <a:fillRect/>
          </a:stretch>
        </p:blipFill>
        <p:spPr>
          <a:xfrm>
            <a:off x="1370348" y="4226369"/>
            <a:ext cx="5287113" cy="2276825"/>
          </a:xfrm>
          <a:prstGeom prst="rect">
            <a:avLst/>
          </a:prstGeom>
        </p:spPr>
      </p:pic>
      <p:sp>
        <p:nvSpPr>
          <p:cNvPr id="2" name="Title 1">
            <a:extLst>
              <a:ext uri="{FF2B5EF4-FFF2-40B4-BE49-F238E27FC236}">
                <a16:creationId xmlns:a16="http://schemas.microsoft.com/office/drawing/2014/main" id="{C0C75A66-B77E-4A61-83AE-C82A9EDD21ED}"/>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2.5 Natural frequency and damping ratio determination</a:t>
            </a:r>
            <a:endParaRPr lang="en-US" dirty="0"/>
          </a:p>
        </p:txBody>
      </p:sp>
      <p:sp>
        <p:nvSpPr>
          <p:cNvPr id="3" name="Content Placeholder 2">
            <a:extLst>
              <a:ext uri="{FF2B5EF4-FFF2-40B4-BE49-F238E27FC236}">
                <a16:creationId xmlns:a16="http://schemas.microsoft.com/office/drawing/2014/main" id="{1ED43325-1258-442B-8D15-ACD2E91F8C66}"/>
              </a:ext>
            </a:extLst>
          </p:cNvPr>
          <p:cNvSpPr>
            <a:spLocks noGrp="1"/>
          </p:cNvSpPr>
          <p:nvPr>
            <p:ph idx="1"/>
          </p:nvPr>
        </p:nvSpPr>
        <p:spPr>
          <a:xfrm>
            <a:off x="838200" y="1343025"/>
            <a:ext cx="10515600" cy="4833938"/>
          </a:xfrm>
        </p:spPr>
        <p:txBody>
          <a:bodyPr/>
          <a:lstStyle/>
          <a:p>
            <a:pPr marL="514350" indent="-514350">
              <a:buFont typeface="+mj-lt"/>
              <a:buAutoNum type="alphaLcParenR"/>
            </a:pPr>
            <a:r>
              <a:rPr lang="en-US" dirty="0"/>
              <a:t>22TCN 336:2006 Standard method: (Minister of Transport)</a:t>
            </a:r>
          </a:p>
          <a:p>
            <a:pPr lvl="1"/>
            <a:r>
              <a:rPr lang="en-US" dirty="0"/>
              <a:t>Create vertical oscillation</a:t>
            </a:r>
          </a:p>
          <a:p>
            <a:pPr lvl="2"/>
            <a:r>
              <a:rPr lang="en-US" dirty="0"/>
              <a:t>Press down a half of car</a:t>
            </a:r>
          </a:p>
          <a:p>
            <a:pPr lvl="2"/>
            <a:r>
              <a:rPr lang="en-US" dirty="0"/>
              <a:t>Lift a half of car</a:t>
            </a:r>
          </a:p>
          <a:p>
            <a:pPr lvl="1"/>
            <a:r>
              <a:rPr lang="en-US" dirty="0"/>
              <a:t>Record the received oscillation signal </a:t>
            </a:r>
          </a:p>
          <a:p>
            <a:pPr lvl="2"/>
            <a:r>
              <a:rPr lang="en-US" dirty="0"/>
              <a:t>Body acceleration signal</a:t>
            </a:r>
          </a:p>
          <a:p>
            <a:pPr lvl="2"/>
            <a:r>
              <a:rPr lang="en-US" dirty="0"/>
              <a:t>Body displacement signal</a:t>
            </a:r>
          </a:p>
          <a:p>
            <a:pPr lvl="1"/>
            <a:r>
              <a:rPr lang="en-US" dirty="0"/>
              <a:t>Processing test results</a:t>
            </a:r>
          </a:p>
        </p:txBody>
      </p:sp>
      <p:sp>
        <p:nvSpPr>
          <p:cNvPr id="7" name="Rectangle: Rounded Corners 6">
            <a:extLst>
              <a:ext uri="{FF2B5EF4-FFF2-40B4-BE49-F238E27FC236}">
                <a16:creationId xmlns:a16="http://schemas.microsoft.com/office/drawing/2014/main" id="{EC3F5F74-31D6-4D74-8CC5-51C44E7BD486}"/>
              </a:ext>
            </a:extLst>
          </p:cNvPr>
          <p:cNvSpPr/>
          <p:nvPr/>
        </p:nvSpPr>
        <p:spPr>
          <a:xfrm>
            <a:off x="7024405" y="2237476"/>
            <a:ext cx="4680000" cy="125562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Dangerous while testing</a:t>
            </a:r>
          </a:p>
          <a:p>
            <a:r>
              <a:rPr lang="en-US" sz="2000" dirty="0">
                <a:solidFill>
                  <a:schemeClr val="tx1"/>
                </a:solidFill>
                <a:latin typeface="Calibri" panose="020F0502020204030204" pitchFamily="34" charset="0"/>
                <a:cs typeface="Calibri" panose="020F0502020204030204" pitchFamily="34" charset="0"/>
              </a:rPr>
              <a:t>Complicated</a:t>
            </a:r>
          </a:p>
          <a:p>
            <a:r>
              <a:rPr lang="en-US" sz="2000" dirty="0">
                <a:solidFill>
                  <a:schemeClr val="tx1"/>
                </a:solidFill>
                <a:latin typeface="Calibri" panose="020F0502020204030204" pitchFamily="34" charset="0"/>
                <a:cs typeface="Calibri" panose="020F0502020204030204" pitchFamily="34" charset="0"/>
              </a:rPr>
              <a:t>Costs for testing components</a:t>
            </a:r>
          </a:p>
        </p:txBody>
      </p:sp>
      <p:pic>
        <p:nvPicPr>
          <p:cNvPr id="10" name="Picture 9">
            <a:extLst>
              <a:ext uri="{FF2B5EF4-FFF2-40B4-BE49-F238E27FC236}">
                <a16:creationId xmlns:a16="http://schemas.microsoft.com/office/drawing/2014/main" id="{D3A7AF35-B591-46F3-B935-4CE4F1611E4C}"/>
              </a:ext>
            </a:extLst>
          </p:cNvPr>
          <p:cNvPicPr>
            <a:picLocks noChangeAspect="1"/>
          </p:cNvPicPr>
          <p:nvPr/>
        </p:nvPicPr>
        <p:blipFill>
          <a:blip r:embed="rId3"/>
          <a:stretch>
            <a:fillRect/>
          </a:stretch>
        </p:blipFill>
        <p:spPr>
          <a:xfrm>
            <a:off x="7370197" y="2228117"/>
            <a:ext cx="1183252" cy="57158"/>
          </a:xfrm>
          <a:prstGeom prst="rect">
            <a:avLst/>
          </a:prstGeom>
        </p:spPr>
      </p:pic>
      <p:sp>
        <p:nvSpPr>
          <p:cNvPr id="9" name="TextBox 8">
            <a:extLst>
              <a:ext uri="{FF2B5EF4-FFF2-40B4-BE49-F238E27FC236}">
                <a16:creationId xmlns:a16="http://schemas.microsoft.com/office/drawing/2014/main" id="{E35B8C0D-89A4-4592-A50D-58303EC5385D}"/>
              </a:ext>
            </a:extLst>
          </p:cNvPr>
          <p:cNvSpPr txBox="1"/>
          <p:nvPr/>
        </p:nvSpPr>
        <p:spPr>
          <a:xfrm>
            <a:off x="7370197" y="2052810"/>
            <a:ext cx="1297553" cy="369332"/>
          </a:xfrm>
          <a:prstGeom prst="rect">
            <a:avLst/>
          </a:prstGeom>
          <a:noFill/>
        </p:spPr>
        <p:txBody>
          <a:bodyPr wrap="square">
            <a:spAutoFit/>
          </a:bodyPr>
          <a:lstStyle/>
          <a:p>
            <a:r>
              <a:rPr lang="en-US" sz="1800" dirty="0">
                <a:solidFill>
                  <a:schemeClr val="tx1"/>
                </a:solidFill>
                <a:latin typeface="Calibri" panose="020F0502020204030204" pitchFamily="34" charset="0"/>
                <a:cs typeface="Calibri" panose="020F0502020204030204" pitchFamily="34" charset="0"/>
              </a:rPr>
              <a:t>Drawbacks</a:t>
            </a:r>
            <a:endParaRPr lang="en-US" dirty="0"/>
          </a:p>
        </p:txBody>
      </p:sp>
      <p:pic>
        <p:nvPicPr>
          <p:cNvPr id="15" name="Picture 14" descr="Diagram&#10;&#10;Description automatically generated">
            <a:extLst>
              <a:ext uri="{FF2B5EF4-FFF2-40B4-BE49-F238E27FC236}">
                <a16:creationId xmlns:a16="http://schemas.microsoft.com/office/drawing/2014/main" id="{95472CA3-5F4D-486D-992B-138ECF692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473" y="3828258"/>
            <a:ext cx="3491412" cy="2555486"/>
          </a:xfrm>
          <a:prstGeom prst="rect">
            <a:avLst/>
          </a:prstGeom>
        </p:spPr>
      </p:pic>
    </p:spTree>
    <p:extLst>
      <p:ext uri="{BB962C8B-B14F-4D97-AF65-F5344CB8AC3E}">
        <p14:creationId xmlns:p14="http://schemas.microsoft.com/office/powerpoint/2010/main" val="52732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5A66-B77E-4A61-83AE-C82A9EDD21ED}"/>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2.5 Natural frequency and damping ratio determination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43325-1258-442B-8D15-ACD2E91F8C66}"/>
                  </a:ext>
                </a:extLst>
              </p:cNvPr>
              <p:cNvSpPr>
                <a:spLocks noGrp="1"/>
              </p:cNvSpPr>
              <p:nvPr>
                <p:ph idx="1"/>
              </p:nvPr>
            </p:nvSpPr>
            <p:spPr>
              <a:xfrm>
                <a:off x="838199" y="1343025"/>
                <a:ext cx="11229975" cy="4833938"/>
              </a:xfrm>
            </p:spPr>
            <p:txBody>
              <a:bodyPr/>
              <a:lstStyle/>
              <a:p>
                <a:pPr marL="0" indent="0">
                  <a:buNone/>
                </a:pPr>
                <a:r>
                  <a:rPr lang="en-US" dirty="0"/>
                  <a:t>b)  Proposal method</a:t>
                </a:r>
              </a:p>
              <a:p>
                <a:pPr lvl="1"/>
                <a:r>
                  <a:rPr lang="en-US" dirty="0"/>
                  <a:t>Let the car run with the constant speed an in full load state through a proposal bump</a:t>
                </a:r>
              </a:p>
              <a:p>
                <a:pPr lvl="1"/>
                <a:r>
                  <a:rPr lang="en-US" dirty="0"/>
                  <a:t>Record the received oscillation signal </a:t>
                </a:r>
              </a:p>
              <a:p>
                <a:pPr lvl="2"/>
                <a:r>
                  <a:rPr lang="en-US" dirty="0"/>
                  <a:t>Body acceleration signal</a:t>
                </a:r>
              </a:p>
              <a:p>
                <a:pPr lvl="2"/>
                <a:r>
                  <a:rPr lang="en-US" dirty="0"/>
                  <a:t>Body displacement signal</a:t>
                </a:r>
              </a:p>
              <a:p>
                <a:pPr lvl="1"/>
                <a:r>
                  <a:rPr lang="en-US" dirty="0"/>
                  <a:t>Processing test results using above record signal</a:t>
                </a:r>
              </a:p>
              <a:p>
                <a:pPr lvl="2"/>
                <a:r>
                  <a:rPr lang="en-US" dirty="0"/>
                  <a:t>Natural frequency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en>
                    </m:f>
                  </m:oMath>
                </a14:m>
                <a:endParaRPr lang="en-US" dirty="0"/>
              </a:p>
              <a:p>
                <a:pPr lvl="2"/>
                <a:r>
                  <a:rPr lang="en-US" dirty="0"/>
                  <a:t>Damping ratio </a:t>
                </a:r>
                <a14:m>
                  <m:oMath xmlns:m="http://schemas.openxmlformats.org/officeDocument/2006/math">
                    <m:r>
                      <a:rPr lang="en-US" b="0" i="1" smtClean="0">
                        <a:latin typeface="Cambria Math" panose="02040503050406030204" pitchFamily="18" charset="0"/>
                      </a:rPr>
                      <m:t>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den>
                        </m:f>
                      </m:e>
                    </m:d>
                  </m:oMath>
                </a14:m>
                <a:endParaRPr lang="en-US" dirty="0"/>
              </a:p>
            </p:txBody>
          </p:sp>
        </mc:Choice>
        <mc:Fallback xmlns="">
          <p:sp>
            <p:nvSpPr>
              <p:cNvPr id="3" name="Content Placeholder 2">
                <a:extLst>
                  <a:ext uri="{FF2B5EF4-FFF2-40B4-BE49-F238E27FC236}">
                    <a16:creationId xmlns:a16="http://schemas.microsoft.com/office/drawing/2014/main" id="{1ED43325-1258-442B-8D15-ACD2E91F8C66}"/>
                  </a:ext>
                </a:extLst>
              </p:cNvPr>
              <p:cNvSpPr>
                <a:spLocks noGrp="1" noRot="1" noChangeAspect="1" noMove="1" noResize="1" noEditPoints="1" noAdjustHandles="1" noChangeArrowheads="1" noChangeShapeType="1" noTextEdit="1"/>
              </p:cNvSpPr>
              <p:nvPr>
                <p:ph idx="1"/>
              </p:nvPr>
            </p:nvSpPr>
            <p:spPr>
              <a:xfrm>
                <a:off x="838199" y="1343025"/>
                <a:ext cx="11229975" cy="4833938"/>
              </a:xfrm>
              <a:blipFill>
                <a:blip r:embed="rId2"/>
                <a:stretch>
                  <a:fillRect l="-1085" t="-2144"/>
                </a:stretch>
              </a:blipFill>
            </p:spPr>
            <p:txBody>
              <a:bodyPr/>
              <a:lstStyle/>
              <a:p>
                <a:r>
                  <a:rPr lang="en-US">
                    <a:noFill/>
                  </a:rPr>
                  <a:t> </a:t>
                </a:r>
              </a:p>
            </p:txBody>
          </p:sp>
        </mc:Fallback>
      </mc:AlternateContent>
      <p:pic>
        <p:nvPicPr>
          <p:cNvPr id="9" name="Picture 8" descr="Diagram&#10;&#10;Description automatically generated">
            <a:extLst>
              <a:ext uri="{FF2B5EF4-FFF2-40B4-BE49-F238E27FC236}">
                <a16:creationId xmlns:a16="http://schemas.microsoft.com/office/drawing/2014/main" id="{6F036C4F-1159-4182-BC34-5BE7F55A3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679" y="2809875"/>
            <a:ext cx="4086795" cy="2991267"/>
          </a:xfrm>
          <a:prstGeom prst="rect">
            <a:avLst/>
          </a:prstGeom>
        </p:spPr>
      </p:pic>
    </p:spTree>
    <p:extLst>
      <p:ext uri="{BB962C8B-B14F-4D97-AF65-F5344CB8AC3E}">
        <p14:creationId xmlns:p14="http://schemas.microsoft.com/office/powerpoint/2010/main" val="160295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a:ln>
                  <a:solidFill>
                    <a:schemeClr val="tx1"/>
                  </a:solidFill>
                </a:ln>
                <a:solidFill>
                  <a:srgbClr val="0099FF"/>
                </a:solidFill>
              </a:rPr>
              <a:t>CONTENTS</a:t>
            </a:r>
            <a:endParaRPr lang="en-US" sz="320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199" y="1825625"/>
            <a:ext cx="7419975"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solidFill>
                  <a:schemeClr val="accent3"/>
                </a:solidFill>
              </a:rPr>
              <a:t>INTRODUCTION</a:t>
            </a:r>
          </a:p>
          <a:p>
            <a:pPr marL="514350" indent="-514350">
              <a:lnSpc>
                <a:spcPct val="150000"/>
              </a:lnSpc>
              <a:buFont typeface="+mj-lt"/>
              <a:buAutoNum type="arabicPeriod"/>
            </a:pPr>
            <a:r>
              <a:rPr lang="en-US" b="1" dirty="0">
                <a:solidFill>
                  <a:schemeClr val="accent3"/>
                </a:solidFill>
              </a:rPr>
              <a:t>THEORETICAL BASIS</a:t>
            </a:r>
          </a:p>
          <a:p>
            <a:pPr marL="514350" indent="-514350">
              <a:lnSpc>
                <a:spcPct val="150000"/>
              </a:lnSpc>
              <a:buFont typeface="+mj-lt"/>
              <a:buAutoNum type="arabicPeriod"/>
            </a:pPr>
            <a:r>
              <a:rPr lang="en-US" b="1" dirty="0">
                <a:ln>
                  <a:solidFill>
                    <a:schemeClr val="tx1"/>
                  </a:solidFill>
                </a:ln>
                <a:solidFill>
                  <a:srgbClr val="0099FF"/>
                </a:solidFill>
              </a:rPr>
              <a:t>MODEL DESCRIPTIONS</a:t>
            </a:r>
          </a:p>
          <a:p>
            <a:pPr marL="514350" indent="-514350">
              <a:lnSpc>
                <a:spcPct val="150000"/>
              </a:lnSpc>
              <a:buFont typeface="+mj-lt"/>
              <a:buAutoNum type="arabicPeriod"/>
            </a:pPr>
            <a:r>
              <a:rPr lang="en-US" b="1" dirty="0">
                <a:solidFill>
                  <a:schemeClr val="accent3"/>
                </a:solidFill>
              </a:rPr>
              <a:t>CALCULATION FLOW</a:t>
            </a:r>
          </a:p>
          <a:p>
            <a:pPr marL="514350" indent="-514350">
              <a:lnSpc>
                <a:spcPct val="150000"/>
              </a:lnSpc>
              <a:buFont typeface="+mj-lt"/>
              <a:buAutoNum type="arabicPeriod"/>
            </a:pPr>
            <a:r>
              <a:rPr lang="en-US" b="1" dirty="0">
                <a:solidFill>
                  <a:schemeClr val="accent3"/>
                </a:solidFill>
              </a:rPr>
              <a:t>RESULTS AND DISSCUSSION</a:t>
            </a:r>
          </a:p>
          <a:p>
            <a:pPr marL="514350" indent="-514350">
              <a:lnSpc>
                <a:spcPct val="150000"/>
              </a:lnSpc>
              <a:buFont typeface="+mj-lt"/>
              <a:buAutoNum type="arabicPeriod"/>
            </a:pPr>
            <a:r>
              <a:rPr lang="en-US" b="1" dirty="0">
                <a:solidFill>
                  <a:schemeClr val="accent3"/>
                </a:solidFill>
              </a:rPr>
              <a:t>CONCLUSIONS AND FUTURE WORKS</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16</a:t>
            </a:fld>
            <a:endParaRPr lang="en-US"/>
          </a:p>
        </p:txBody>
      </p:sp>
      <p:sp>
        <p:nvSpPr>
          <p:cNvPr id="6" name="Content Placeholder 4">
            <a:extLst>
              <a:ext uri="{FF2B5EF4-FFF2-40B4-BE49-F238E27FC236}">
                <a16:creationId xmlns:a16="http://schemas.microsoft.com/office/drawing/2014/main" id="{AC24D115-BBED-499B-A326-406AEF0CCA69}"/>
              </a:ext>
            </a:extLst>
          </p:cNvPr>
          <p:cNvSpPr txBox="1">
            <a:spLocks/>
          </p:cNvSpPr>
          <p:nvPr/>
        </p:nvSpPr>
        <p:spPr>
          <a:xfrm>
            <a:off x="6720000" y="1822450"/>
            <a:ext cx="5472000"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b="1" dirty="0">
                <a:ln>
                  <a:solidFill>
                    <a:sysClr val="windowText" lastClr="000000"/>
                  </a:solidFill>
                </a:ln>
                <a:solidFill>
                  <a:srgbClr val="0099FF"/>
                </a:solidFill>
              </a:rPr>
              <a:t>3.1 </a:t>
            </a:r>
            <a:r>
              <a:rPr lang="en-US" sz="2400" b="1" dirty="0">
                <a:ln>
                  <a:solidFill>
                    <a:schemeClr val="tx1"/>
                  </a:solidFill>
                </a:ln>
                <a:solidFill>
                  <a:srgbClr val="0099FF"/>
                </a:solidFill>
              </a:rPr>
              <a:t>Models</a:t>
            </a:r>
            <a:endParaRPr lang="en-US" sz="2400" b="1" dirty="0">
              <a:ln>
                <a:solidFill>
                  <a:schemeClr val="tx1"/>
                </a:solidFill>
              </a:ln>
              <a:solidFill>
                <a:srgbClr val="0099FF"/>
              </a:solidFill>
              <a:latin typeface="Calibri" panose="020F0502020204030204" pitchFamily="34" charset="0"/>
            </a:endParaRPr>
          </a:p>
          <a:p>
            <a:pPr marL="0" indent="0">
              <a:lnSpc>
                <a:spcPct val="150000"/>
              </a:lnSpc>
              <a:buNone/>
            </a:pPr>
            <a:r>
              <a:rPr lang="en-US" sz="2400" b="1" dirty="0">
                <a:ln>
                  <a:solidFill>
                    <a:schemeClr val="tx1"/>
                  </a:solidFill>
                </a:ln>
                <a:solidFill>
                  <a:srgbClr val="0099FF"/>
                </a:solidFill>
              </a:rPr>
              <a:t>3.2 Air spring parameters</a:t>
            </a:r>
          </a:p>
          <a:p>
            <a:pPr marL="0" indent="0">
              <a:lnSpc>
                <a:spcPct val="150000"/>
              </a:lnSpc>
              <a:buNone/>
            </a:pPr>
            <a:r>
              <a:rPr lang="en-US" sz="2400" b="1" dirty="0">
                <a:ln>
                  <a:solidFill>
                    <a:schemeClr val="tx1"/>
                  </a:solidFill>
                </a:ln>
                <a:solidFill>
                  <a:srgbClr val="0099FF"/>
                </a:solidFill>
              </a:rPr>
              <a:t>3.3 Road parameters</a:t>
            </a:r>
          </a:p>
          <a:p>
            <a:pPr marL="0" indent="0">
              <a:lnSpc>
                <a:spcPct val="150000"/>
              </a:lnSpc>
              <a:buNone/>
            </a:pPr>
            <a:r>
              <a:rPr lang="en-US" sz="2400" b="1" dirty="0">
                <a:ln>
                  <a:solidFill>
                    <a:schemeClr val="tx1"/>
                  </a:solidFill>
                </a:ln>
                <a:solidFill>
                  <a:srgbClr val="0099FF"/>
                </a:solidFill>
              </a:rPr>
              <a:t>3.4 Model parameters</a:t>
            </a:r>
          </a:p>
          <a:p>
            <a:pPr marL="0" indent="0">
              <a:lnSpc>
                <a:spcPct val="150000"/>
              </a:lnSpc>
              <a:buNone/>
            </a:pPr>
            <a:endParaRPr lang="en-US" sz="2400" b="1" dirty="0">
              <a:ln>
                <a:solidFill>
                  <a:sysClr val="windowText" lastClr="000000"/>
                </a:solidFill>
              </a:ln>
              <a:solidFill>
                <a:srgbClr val="0099FF"/>
              </a:solidFill>
            </a:endParaRPr>
          </a:p>
        </p:txBody>
      </p:sp>
    </p:spTree>
    <p:extLst>
      <p:ext uri="{BB962C8B-B14F-4D97-AF65-F5344CB8AC3E}">
        <p14:creationId xmlns:p14="http://schemas.microsoft.com/office/powerpoint/2010/main" val="20874608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descr="Diagram&#10;&#10;Description automatically generated">
            <a:extLst>
              <a:ext uri="{FF2B5EF4-FFF2-40B4-BE49-F238E27FC236}">
                <a16:creationId xmlns:a16="http://schemas.microsoft.com/office/drawing/2014/main" id="{23CEE175-A566-424B-A8B4-A5FA45E14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10552"/>
            <a:ext cx="11393490" cy="5182323"/>
          </a:xfrm>
          <a:prstGeom prst="rect">
            <a:avLst/>
          </a:prstGeom>
        </p:spPr>
      </p:pic>
      <p:sp>
        <p:nvSpPr>
          <p:cNvPr id="2" name="Title 1">
            <a:extLst>
              <a:ext uri="{FF2B5EF4-FFF2-40B4-BE49-F238E27FC236}">
                <a16:creationId xmlns:a16="http://schemas.microsoft.com/office/drawing/2014/main" id="{391F8764-0897-41ED-9B5B-FB7C559F3DA3}"/>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3.1 Models</a:t>
            </a:r>
            <a:endParaRPr lang="en-US" dirty="0"/>
          </a:p>
        </p:txBody>
      </p:sp>
    </p:spTree>
    <p:extLst>
      <p:ext uri="{BB962C8B-B14F-4D97-AF65-F5344CB8AC3E}">
        <p14:creationId xmlns:p14="http://schemas.microsoft.com/office/powerpoint/2010/main" val="190593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E53B-2162-4456-9126-18FE2021627E}"/>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3.1 Models</a:t>
            </a:r>
            <a:endParaRPr lang="en-US" dirty="0"/>
          </a:p>
        </p:txBody>
      </p:sp>
      <mc:AlternateContent xmlns:mc="http://schemas.openxmlformats.org/markup-compatibility/2006" xmlns:a14="http://schemas.microsoft.com/office/drawing/2010/main">
        <mc:Choice Requires="a14">
          <p:graphicFrame>
            <p:nvGraphicFramePr>
              <p:cNvPr id="4" name="Table 7">
                <a:extLst>
                  <a:ext uri="{FF2B5EF4-FFF2-40B4-BE49-F238E27FC236}">
                    <a16:creationId xmlns:a16="http://schemas.microsoft.com/office/drawing/2014/main" id="{8D85202A-666C-4B79-82D3-6C64753EE824}"/>
                  </a:ext>
                </a:extLst>
              </p:cNvPr>
              <p:cNvGraphicFramePr>
                <a:graphicFrameLocks noGrp="1"/>
              </p:cNvGraphicFramePr>
              <p:nvPr>
                <p:ph idx="1"/>
                <p:extLst>
                  <p:ext uri="{D42A27DB-BD31-4B8C-83A1-F6EECF244321}">
                    <p14:modId xmlns:p14="http://schemas.microsoft.com/office/powerpoint/2010/main" val="2796184844"/>
                  </p:ext>
                </p:extLst>
              </p:nvPr>
            </p:nvGraphicFramePr>
            <p:xfrm>
              <a:off x="2523491" y="2261707"/>
              <a:ext cx="6915051" cy="4079240"/>
            </p:xfrm>
            <a:graphic>
              <a:graphicData uri="http://schemas.openxmlformats.org/drawingml/2006/table">
                <a:tbl>
                  <a:tblPr firstRow="1" bandRow="1">
                    <a:tableStyleId>{5C22544A-7EE6-4342-B048-85BDC9FD1C3A}</a:tableStyleId>
                  </a:tblPr>
                  <a:tblGrid>
                    <a:gridCol w="1500554">
                      <a:extLst>
                        <a:ext uri="{9D8B030D-6E8A-4147-A177-3AD203B41FA5}">
                          <a16:colId xmlns:a16="http://schemas.microsoft.com/office/drawing/2014/main" val="1264951496"/>
                        </a:ext>
                      </a:extLst>
                    </a:gridCol>
                    <a:gridCol w="1367105">
                      <a:extLst>
                        <a:ext uri="{9D8B030D-6E8A-4147-A177-3AD203B41FA5}">
                          <a16:colId xmlns:a16="http://schemas.microsoft.com/office/drawing/2014/main" val="1201410324"/>
                        </a:ext>
                      </a:extLst>
                    </a:gridCol>
                    <a:gridCol w="4047392">
                      <a:extLst>
                        <a:ext uri="{9D8B030D-6E8A-4147-A177-3AD203B41FA5}">
                          <a16:colId xmlns:a16="http://schemas.microsoft.com/office/drawing/2014/main" val="3376971781"/>
                        </a:ext>
                      </a:extLst>
                    </a:gridCol>
                  </a:tblGrid>
                  <a:tr h="370840">
                    <a:tc>
                      <a:txBody>
                        <a:bodyPr/>
                        <a:lstStyle/>
                        <a:p>
                          <a:pPr algn="ctr"/>
                          <a:r>
                            <a:rPr lang="en-US" dirty="0"/>
                            <a:t>Symbol</a:t>
                          </a:r>
                        </a:p>
                      </a:txBody>
                      <a:tcPr/>
                    </a:tc>
                    <a:tc>
                      <a:txBody>
                        <a:bodyPr/>
                        <a:lstStyle/>
                        <a:p>
                          <a:pPr algn="ctr"/>
                          <a:r>
                            <a:rPr lang="en-US" dirty="0"/>
                            <a:t>Unit</a:t>
                          </a:r>
                        </a:p>
                      </a:txBody>
                      <a:tcPr/>
                    </a:tc>
                    <a:tc>
                      <a:txBody>
                        <a:bodyPr/>
                        <a:lstStyle/>
                        <a:p>
                          <a:pPr algn="ctr"/>
                          <a:r>
                            <a:rPr lang="en-US" dirty="0"/>
                            <a:t>Description</a:t>
                          </a:r>
                        </a:p>
                      </a:txBody>
                      <a:tcPr/>
                    </a:tc>
                    <a:extLst>
                      <a:ext uri="{0D108BD9-81ED-4DB2-BD59-A6C34878D82A}">
                        <a16:rowId xmlns:a16="http://schemas.microsoft.com/office/drawing/2014/main" val="145406292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kg</a:t>
                          </a:r>
                        </a:p>
                      </a:txBody>
                      <a:tcPr/>
                    </a:tc>
                    <a:tc>
                      <a:txBody>
                        <a:bodyPr/>
                        <a:lstStyle/>
                        <a:p>
                          <a:r>
                            <a:rPr lang="en-US" dirty="0"/>
                            <a:t>Sprung mass</a:t>
                          </a:r>
                        </a:p>
                      </a:txBody>
                      <a:tcPr/>
                    </a:tc>
                    <a:extLst>
                      <a:ext uri="{0D108BD9-81ED-4DB2-BD59-A6C34878D82A}">
                        <a16:rowId xmlns:a16="http://schemas.microsoft.com/office/drawing/2014/main" val="173552413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kg</a:t>
                          </a:r>
                        </a:p>
                      </a:txBody>
                      <a:tcPr/>
                    </a:tc>
                    <a:tc>
                      <a:txBody>
                        <a:bodyPr/>
                        <a:lstStyle/>
                        <a:p>
                          <a:r>
                            <a:rPr lang="en-US" dirty="0"/>
                            <a:t>Un-sprung mass</a:t>
                          </a:r>
                        </a:p>
                      </a:txBody>
                      <a:tcPr/>
                    </a:tc>
                    <a:extLst>
                      <a:ext uri="{0D108BD9-81ED-4DB2-BD59-A6C34878D82A}">
                        <a16:rowId xmlns:a16="http://schemas.microsoft.com/office/drawing/2014/main" val="30287595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N/m</a:t>
                          </a:r>
                        </a:p>
                      </a:txBody>
                      <a:tcPr/>
                    </a:tc>
                    <a:tc>
                      <a:txBody>
                        <a:bodyPr/>
                        <a:lstStyle/>
                        <a:p>
                          <a:r>
                            <a:rPr lang="en-US" dirty="0"/>
                            <a:t>Air-spring stiffness</a:t>
                          </a:r>
                        </a:p>
                      </a:txBody>
                      <a:tcPr/>
                    </a:tc>
                    <a:extLst>
                      <a:ext uri="{0D108BD9-81ED-4DB2-BD59-A6C34878D82A}">
                        <a16:rowId xmlns:a16="http://schemas.microsoft.com/office/drawing/2014/main" val="178907626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N/m</a:t>
                          </a:r>
                        </a:p>
                      </a:txBody>
                      <a:tcPr/>
                    </a:tc>
                    <a:tc>
                      <a:txBody>
                        <a:bodyPr/>
                        <a:lstStyle/>
                        <a:p>
                          <a:r>
                            <a:rPr lang="en-US" dirty="0"/>
                            <a:t>Un-sprung stiffness</a:t>
                          </a:r>
                        </a:p>
                      </a:txBody>
                      <a:tcPr/>
                    </a:tc>
                    <a:extLst>
                      <a:ext uri="{0D108BD9-81ED-4DB2-BD59-A6C34878D82A}">
                        <a16:rowId xmlns:a16="http://schemas.microsoft.com/office/drawing/2014/main" val="94942595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Ns/m</a:t>
                          </a:r>
                        </a:p>
                      </a:txBody>
                      <a:tcPr/>
                    </a:tc>
                    <a:tc>
                      <a:txBody>
                        <a:bodyPr/>
                        <a:lstStyle/>
                        <a:p>
                          <a:r>
                            <a:rPr lang="en-US" dirty="0"/>
                            <a:t>Sprung damping</a:t>
                          </a:r>
                        </a:p>
                      </a:txBody>
                      <a:tcPr/>
                    </a:tc>
                    <a:extLst>
                      <a:ext uri="{0D108BD9-81ED-4DB2-BD59-A6C34878D82A}">
                        <a16:rowId xmlns:a16="http://schemas.microsoft.com/office/drawing/2014/main" val="198316222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m</a:t>
                          </a:r>
                        </a:p>
                      </a:txBody>
                      <a:tcPr/>
                    </a:tc>
                    <a:tc>
                      <a:txBody>
                        <a:bodyPr/>
                        <a:lstStyle/>
                        <a:p>
                          <a:r>
                            <a:rPr lang="en-US" dirty="0"/>
                            <a:t>Car body displacement</a:t>
                          </a:r>
                        </a:p>
                      </a:txBody>
                      <a:tcPr/>
                    </a:tc>
                    <a:extLst>
                      <a:ext uri="{0D108BD9-81ED-4DB2-BD59-A6C34878D82A}">
                        <a16:rowId xmlns:a16="http://schemas.microsoft.com/office/drawing/2014/main" val="293770830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m</a:t>
                          </a:r>
                        </a:p>
                      </a:txBody>
                      <a:tcPr/>
                    </a:tc>
                    <a:tc>
                      <a:txBody>
                        <a:bodyPr/>
                        <a:lstStyle/>
                        <a:p>
                          <a:r>
                            <a:rPr lang="en-US" dirty="0"/>
                            <a:t>Un-sprung displacement</a:t>
                          </a:r>
                        </a:p>
                      </a:txBody>
                      <a:tcPr/>
                    </a:tc>
                    <a:extLst>
                      <a:ext uri="{0D108BD9-81ED-4DB2-BD59-A6C34878D82A}">
                        <a16:rowId xmlns:a16="http://schemas.microsoft.com/office/drawing/2014/main" val="2600948607"/>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e>
                                </m:acc>
                              </m:oMath>
                            </m:oMathPara>
                          </a14:m>
                          <a:endParaRPr lang="en-US" dirty="0"/>
                        </a:p>
                      </a:txBody>
                      <a:tcPr/>
                    </a:tc>
                    <a:tc>
                      <a:txBody>
                        <a:bodyPr/>
                        <a:lstStyle/>
                        <a:p>
                          <a:pPr algn="ctr"/>
                          <a:r>
                            <a:rPr lang="en-US" dirty="0"/>
                            <a:t>m/s</a:t>
                          </a:r>
                        </a:p>
                      </a:txBody>
                      <a:tcPr/>
                    </a:tc>
                    <a:tc>
                      <a:txBody>
                        <a:bodyPr/>
                        <a:lstStyle/>
                        <a:p>
                          <a:r>
                            <a:rPr lang="en-US" dirty="0"/>
                            <a:t>Car body velocity</a:t>
                          </a:r>
                        </a:p>
                      </a:txBody>
                      <a:tcPr/>
                    </a:tc>
                    <a:extLst>
                      <a:ext uri="{0D108BD9-81ED-4DB2-BD59-A6C34878D82A}">
                        <a16:rowId xmlns:a16="http://schemas.microsoft.com/office/drawing/2014/main" val="1543023892"/>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e>
                                </m:acc>
                              </m:oMath>
                            </m:oMathPara>
                          </a14:m>
                          <a:endParaRPr lang="en-US" dirty="0"/>
                        </a:p>
                      </a:txBody>
                      <a:tcPr/>
                    </a:tc>
                    <a:tc>
                      <a:txBody>
                        <a:bodyPr/>
                        <a:lstStyle/>
                        <a:p>
                          <a:pPr algn="ctr"/>
                          <a:r>
                            <a:rPr lang="en-US" dirty="0"/>
                            <a:t>m/s</a:t>
                          </a:r>
                        </a:p>
                      </a:txBody>
                      <a:tcPr/>
                    </a:tc>
                    <a:tc>
                      <a:txBody>
                        <a:bodyPr/>
                        <a:lstStyle/>
                        <a:p>
                          <a:r>
                            <a:rPr lang="en-US" dirty="0"/>
                            <a:t>Un-sprung velocity</a:t>
                          </a:r>
                        </a:p>
                      </a:txBody>
                      <a:tcPr/>
                    </a:tc>
                    <a:extLst>
                      <a:ext uri="{0D108BD9-81ED-4DB2-BD59-A6C34878D82A}">
                        <a16:rowId xmlns:a16="http://schemas.microsoft.com/office/drawing/2014/main" val="997234947"/>
                      </a:ext>
                    </a:extLst>
                  </a:tr>
                  <a:tr h="370840">
                    <a:tc>
                      <a:txBody>
                        <a:bodyPr/>
                        <a:lstStyle/>
                        <a:p>
                          <a:pPr algn="ctr"/>
                          <a:r>
                            <a:rPr lang="en-US" dirty="0"/>
                            <a:t>y</a:t>
                          </a:r>
                        </a:p>
                      </a:txBody>
                      <a:tcPr/>
                    </a:tc>
                    <a:tc>
                      <a:txBody>
                        <a:bodyPr/>
                        <a:lstStyle/>
                        <a:p>
                          <a:pPr algn="ctr"/>
                          <a:r>
                            <a:rPr lang="en-US" dirty="0"/>
                            <a:t>m</a:t>
                          </a:r>
                        </a:p>
                      </a:txBody>
                      <a:tcPr/>
                    </a:tc>
                    <a:tc>
                      <a:txBody>
                        <a:bodyPr/>
                        <a:lstStyle/>
                        <a:p>
                          <a:r>
                            <a:rPr lang="en-US" dirty="0"/>
                            <a:t>Road excitation</a:t>
                          </a:r>
                        </a:p>
                      </a:txBody>
                      <a:tcPr/>
                    </a:tc>
                    <a:extLst>
                      <a:ext uri="{0D108BD9-81ED-4DB2-BD59-A6C34878D82A}">
                        <a16:rowId xmlns:a16="http://schemas.microsoft.com/office/drawing/2014/main" val="3535251360"/>
                      </a:ext>
                    </a:extLst>
                  </a:tr>
                </a:tbl>
              </a:graphicData>
            </a:graphic>
          </p:graphicFrame>
        </mc:Choice>
        <mc:Fallback xmlns="">
          <p:graphicFrame>
            <p:nvGraphicFramePr>
              <p:cNvPr id="4" name="Table 7">
                <a:extLst>
                  <a:ext uri="{FF2B5EF4-FFF2-40B4-BE49-F238E27FC236}">
                    <a16:creationId xmlns:a16="http://schemas.microsoft.com/office/drawing/2014/main" id="{8D85202A-666C-4B79-82D3-6C64753EE824}"/>
                  </a:ext>
                </a:extLst>
              </p:cNvPr>
              <p:cNvGraphicFramePr>
                <a:graphicFrameLocks noGrp="1"/>
              </p:cNvGraphicFramePr>
              <p:nvPr>
                <p:ph idx="1"/>
                <p:extLst>
                  <p:ext uri="{D42A27DB-BD31-4B8C-83A1-F6EECF244321}">
                    <p14:modId xmlns:p14="http://schemas.microsoft.com/office/powerpoint/2010/main" val="2796184844"/>
                  </p:ext>
                </p:extLst>
              </p:nvPr>
            </p:nvGraphicFramePr>
            <p:xfrm>
              <a:off x="2523491" y="2261707"/>
              <a:ext cx="6915051" cy="4079240"/>
            </p:xfrm>
            <a:graphic>
              <a:graphicData uri="http://schemas.openxmlformats.org/drawingml/2006/table">
                <a:tbl>
                  <a:tblPr firstRow="1" bandRow="1">
                    <a:tableStyleId>{5C22544A-7EE6-4342-B048-85BDC9FD1C3A}</a:tableStyleId>
                  </a:tblPr>
                  <a:tblGrid>
                    <a:gridCol w="1500554">
                      <a:extLst>
                        <a:ext uri="{9D8B030D-6E8A-4147-A177-3AD203B41FA5}">
                          <a16:colId xmlns:a16="http://schemas.microsoft.com/office/drawing/2014/main" val="1264951496"/>
                        </a:ext>
                      </a:extLst>
                    </a:gridCol>
                    <a:gridCol w="1367105">
                      <a:extLst>
                        <a:ext uri="{9D8B030D-6E8A-4147-A177-3AD203B41FA5}">
                          <a16:colId xmlns:a16="http://schemas.microsoft.com/office/drawing/2014/main" val="1201410324"/>
                        </a:ext>
                      </a:extLst>
                    </a:gridCol>
                    <a:gridCol w="4047392">
                      <a:extLst>
                        <a:ext uri="{9D8B030D-6E8A-4147-A177-3AD203B41FA5}">
                          <a16:colId xmlns:a16="http://schemas.microsoft.com/office/drawing/2014/main" val="3376971781"/>
                        </a:ext>
                      </a:extLst>
                    </a:gridCol>
                  </a:tblGrid>
                  <a:tr h="370840">
                    <a:tc>
                      <a:txBody>
                        <a:bodyPr/>
                        <a:lstStyle/>
                        <a:p>
                          <a:pPr algn="ctr"/>
                          <a:r>
                            <a:rPr lang="en-US" dirty="0"/>
                            <a:t>Symbol</a:t>
                          </a:r>
                        </a:p>
                      </a:txBody>
                      <a:tcPr/>
                    </a:tc>
                    <a:tc>
                      <a:txBody>
                        <a:bodyPr/>
                        <a:lstStyle/>
                        <a:p>
                          <a:pPr algn="ctr"/>
                          <a:r>
                            <a:rPr lang="en-US" dirty="0"/>
                            <a:t>Unit</a:t>
                          </a:r>
                        </a:p>
                      </a:txBody>
                      <a:tcPr/>
                    </a:tc>
                    <a:tc>
                      <a:txBody>
                        <a:bodyPr/>
                        <a:lstStyle/>
                        <a:p>
                          <a:pPr algn="ctr"/>
                          <a:r>
                            <a:rPr lang="en-US" dirty="0"/>
                            <a:t>Description</a:t>
                          </a:r>
                        </a:p>
                      </a:txBody>
                      <a:tcPr/>
                    </a:tc>
                    <a:extLst>
                      <a:ext uri="{0D108BD9-81ED-4DB2-BD59-A6C34878D82A}">
                        <a16:rowId xmlns:a16="http://schemas.microsoft.com/office/drawing/2014/main" val="1454062920"/>
                      </a:ext>
                    </a:extLst>
                  </a:tr>
                  <a:tr h="370840">
                    <a:tc>
                      <a:txBody>
                        <a:bodyPr/>
                        <a:lstStyle/>
                        <a:p>
                          <a:endParaRPr lang="en-US"/>
                        </a:p>
                      </a:txBody>
                      <a:tcPr>
                        <a:blipFill>
                          <a:blip r:embed="rId2"/>
                          <a:stretch>
                            <a:fillRect l="-405" t="-108197" r="-361538" b="-921311"/>
                          </a:stretch>
                        </a:blipFill>
                      </a:tcPr>
                    </a:tc>
                    <a:tc>
                      <a:txBody>
                        <a:bodyPr/>
                        <a:lstStyle/>
                        <a:p>
                          <a:pPr algn="ctr"/>
                          <a:r>
                            <a:rPr lang="en-US" dirty="0"/>
                            <a:t>kg</a:t>
                          </a:r>
                        </a:p>
                      </a:txBody>
                      <a:tcPr/>
                    </a:tc>
                    <a:tc>
                      <a:txBody>
                        <a:bodyPr/>
                        <a:lstStyle/>
                        <a:p>
                          <a:r>
                            <a:rPr lang="en-US" dirty="0"/>
                            <a:t>Sprung mass</a:t>
                          </a:r>
                        </a:p>
                      </a:txBody>
                      <a:tcPr/>
                    </a:tc>
                    <a:extLst>
                      <a:ext uri="{0D108BD9-81ED-4DB2-BD59-A6C34878D82A}">
                        <a16:rowId xmlns:a16="http://schemas.microsoft.com/office/drawing/2014/main" val="1735524136"/>
                      </a:ext>
                    </a:extLst>
                  </a:tr>
                  <a:tr h="370840">
                    <a:tc>
                      <a:txBody>
                        <a:bodyPr/>
                        <a:lstStyle/>
                        <a:p>
                          <a:endParaRPr lang="en-US"/>
                        </a:p>
                      </a:txBody>
                      <a:tcPr>
                        <a:blipFill>
                          <a:blip r:embed="rId2"/>
                          <a:stretch>
                            <a:fillRect l="-405" t="-208197" r="-361538" b="-821311"/>
                          </a:stretch>
                        </a:blipFill>
                      </a:tcPr>
                    </a:tc>
                    <a:tc>
                      <a:txBody>
                        <a:bodyPr/>
                        <a:lstStyle/>
                        <a:p>
                          <a:pPr algn="ctr"/>
                          <a:r>
                            <a:rPr lang="en-US" dirty="0"/>
                            <a:t>kg</a:t>
                          </a:r>
                        </a:p>
                      </a:txBody>
                      <a:tcPr/>
                    </a:tc>
                    <a:tc>
                      <a:txBody>
                        <a:bodyPr/>
                        <a:lstStyle/>
                        <a:p>
                          <a:r>
                            <a:rPr lang="en-US" dirty="0"/>
                            <a:t>Un-sprung mass</a:t>
                          </a:r>
                        </a:p>
                      </a:txBody>
                      <a:tcPr/>
                    </a:tc>
                    <a:extLst>
                      <a:ext uri="{0D108BD9-81ED-4DB2-BD59-A6C34878D82A}">
                        <a16:rowId xmlns:a16="http://schemas.microsoft.com/office/drawing/2014/main" val="302875959"/>
                      </a:ext>
                    </a:extLst>
                  </a:tr>
                  <a:tr h="370840">
                    <a:tc>
                      <a:txBody>
                        <a:bodyPr/>
                        <a:lstStyle/>
                        <a:p>
                          <a:endParaRPr lang="en-US"/>
                        </a:p>
                      </a:txBody>
                      <a:tcPr>
                        <a:blipFill>
                          <a:blip r:embed="rId2"/>
                          <a:stretch>
                            <a:fillRect l="-405" t="-308197" r="-361538" b="-721311"/>
                          </a:stretch>
                        </a:blipFill>
                      </a:tcPr>
                    </a:tc>
                    <a:tc>
                      <a:txBody>
                        <a:bodyPr/>
                        <a:lstStyle/>
                        <a:p>
                          <a:pPr algn="ctr"/>
                          <a:r>
                            <a:rPr lang="en-US" dirty="0"/>
                            <a:t>N/m</a:t>
                          </a:r>
                        </a:p>
                      </a:txBody>
                      <a:tcPr/>
                    </a:tc>
                    <a:tc>
                      <a:txBody>
                        <a:bodyPr/>
                        <a:lstStyle/>
                        <a:p>
                          <a:r>
                            <a:rPr lang="en-US" dirty="0"/>
                            <a:t>Air-spring stiffness</a:t>
                          </a:r>
                        </a:p>
                      </a:txBody>
                      <a:tcPr/>
                    </a:tc>
                    <a:extLst>
                      <a:ext uri="{0D108BD9-81ED-4DB2-BD59-A6C34878D82A}">
                        <a16:rowId xmlns:a16="http://schemas.microsoft.com/office/drawing/2014/main" val="1789076261"/>
                      </a:ext>
                    </a:extLst>
                  </a:tr>
                  <a:tr h="370840">
                    <a:tc>
                      <a:txBody>
                        <a:bodyPr/>
                        <a:lstStyle/>
                        <a:p>
                          <a:endParaRPr lang="en-US"/>
                        </a:p>
                      </a:txBody>
                      <a:tcPr>
                        <a:blipFill>
                          <a:blip r:embed="rId2"/>
                          <a:stretch>
                            <a:fillRect l="-405" t="-408197" r="-361538" b="-621311"/>
                          </a:stretch>
                        </a:blipFill>
                      </a:tcPr>
                    </a:tc>
                    <a:tc>
                      <a:txBody>
                        <a:bodyPr/>
                        <a:lstStyle/>
                        <a:p>
                          <a:pPr algn="ctr"/>
                          <a:r>
                            <a:rPr lang="en-US" dirty="0"/>
                            <a:t>N/m</a:t>
                          </a:r>
                        </a:p>
                      </a:txBody>
                      <a:tcPr/>
                    </a:tc>
                    <a:tc>
                      <a:txBody>
                        <a:bodyPr/>
                        <a:lstStyle/>
                        <a:p>
                          <a:r>
                            <a:rPr lang="en-US" dirty="0"/>
                            <a:t>Un-sprung stiffness</a:t>
                          </a:r>
                        </a:p>
                      </a:txBody>
                      <a:tcPr/>
                    </a:tc>
                    <a:extLst>
                      <a:ext uri="{0D108BD9-81ED-4DB2-BD59-A6C34878D82A}">
                        <a16:rowId xmlns:a16="http://schemas.microsoft.com/office/drawing/2014/main" val="949425959"/>
                      </a:ext>
                    </a:extLst>
                  </a:tr>
                  <a:tr h="370840">
                    <a:tc>
                      <a:txBody>
                        <a:bodyPr/>
                        <a:lstStyle/>
                        <a:p>
                          <a:endParaRPr lang="en-US"/>
                        </a:p>
                      </a:txBody>
                      <a:tcPr>
                        <a:blipFill>
                          <a:blip r:embed="rId2"/>
                          <a:stretch>
                            <a:fillRect l="-405" t="-516667" r="-361538" b="-531667"/>
                          </a:stretch>
                        </a:blipFill>
                      </a:tcPr>
                    </a:tc>
                    <a:tc>
                      <a:txBody>
                        <a:bodyPr/>
                        <a:lstStyle/>
                        <a:p>
                          <a:pPr algn="ctr"/>
                          <a:r>
                            <a:rPr lang="en-US" dirty="0"/>
                            <a:t>Ns/m</a:t>
                          </a:r>
                        </a:p>
                      </a:txBody>
                      <a:tcPr/>
                    </a:tc>
                    <a:tc>
                      <a:txBody>
                        <a:bodyPr/>
                        <a:lstStyle/>
                        <a:p>
                          <a:r>
                            <a:rPr lang="en-US" dirty="0"/>
                            <a:t>Sprung damping</a:t>
                          </a:r>
                        </a:p>
                      </a:txBody>
                      <a:tcPr/>
                    </a:tc>
                    <a:extLst>
                      <a:ext uri="{0D108BD9-81ED-4DB2-BD59-A6C34878D82A}">
                        <a16:rowId xmlns:a16="http://schemas.microsoft.com/office/drawing/2014/main" val="1983162220"/>
                      </a:ext>
                    </a:extLst>
                  </a:tr>
                  <a:tr h="370840">
                    <a:tc>
                      <a:txBody>
                        <a:bodyPr/>
                        <a:lstStyle/>
                        <a:p>
                          <a:endParaRPr lang="en-US"/>
                        </a:p>
                      </a:txBody>
                      <a:tcPr>
                        <a:blipFill>
                          <a:blip r:embed="rId2"/>
                          <a:stretch>
                            <a:fillRect l="-405" t="-606557" r="-361538" b="-422951"/>
                          </a:stretch>
                        </a:blipFill>
                      </a:tcPr>
                    </a:tc>
                    <a:tc>
                      <a:txBody>
                        <a:bodyPr/>
                        <a:lstStyle/>
                        <a:p>
                          <a:pPr algn="ctr"/>
                          <a:r>
                            <a:rPr lang="en-US" dirty="0"/>
                            <a:t>m</a:t>
                          </a:r>
                        </a:p>
                      </a:txBody>
                      <a:tcPr/>
                    </a:tc>
                    <a:tc>
                      <a:txBody>
                        <a:bodyPr/>
                        <a:lstStyle/>
                        <a:p>
                          <a:r>
                            <a:rPr lang="en-US" dirty="0"/>
                            <a:t>Car body displacement</a:t>
                          </a:r>
                        </a:p>
                      </a:txBody>
                      <a:tcPr/>
                    </a:tc>
                    <a:extLst>
                      <a:ext uri="{0D108BD9-81ED-4DB2-BD59-A6C34878D82A}">
                        <a16:rowId xmlns:a16="http://schemas.microsoft.com/office/drawing/2014/main" val="2937708308"/>
                      </a:ext>
                    </a:extLst>
                  </a:tr>
                  <a:tr h="370840">
                    <a:tc>
                      <a:txBody>
                        <a:bodyPr/>
                        <a:lstStyle/>
                        <a:p>
                          <a:endParaRPr lang="en-US"/>
                        </a:p>
                      </a:txBody>
                      <a:tcPr>
                        <a:blipFill>
                          <a:blip r:embed="rId2"/>
                          <a:stretch>
                            <a:fillRect l="-405" t="-706557" r="-361538" b="-322951"/>
                          </a:stretch>
                        </a:blipFill>
                      </a:tcPr>
                    </a:tc>
                    <a:tc>
                      <a:txBody>
                        <a:bodyPr/>
                        <a:lstStyle/>
                        <a:p>
                          <a:pPr algn="ctr"/>
                          <a:r>
                            <a:rPr lang="en-US" dirty="0"/>
                            <a:t>m</a:t>
                          </a:r>
                        </a:p>
                      </a:txBody>
                      <a:tcPr/>
                    </a:tc>
                    <a:tc>
                      <a:txBody>
                        <a:bodyPr/>
                        <a:lstStyle/>
                        <a:p>
                          <a:r>
                            <a:rPr lang="en-US" dirty="0"/>
                            <a:t>Un-sprung displacement</a:t>
                          </a:r>
                        </a:p>
                      </a:txBody>
                      <a:tcPr/>
                    </a:tc>
                    <a:extLst>
                      <a:ext uri="{0D108BD9-81ED-4DB2-BD59-A6C34878D82A}">
                        <a16:rowId xmlns:a16="http://schemas.microsoft.com/office/drawing/2014/main" val="2600948607"/>
                      </a:ext>
                    </a:extLst>
                  </a:tr>
                  <a:tr h="370840">
                    <a:tc>
                      <a:txBody>
                        <a:bodyPr/>
                        <a:lstStyle/>
                        <a:p>
                          <a:endParaRPr lang="en-US"/>
                        </a:p>
                      </a:txBody>
                      <a:tcPr>
                        <a:blipFill>
                          <a:blip r:embed="rId2"/>
                          <a:stretch>
                            <a:fillRect l="-405" t="-806557" r="-361538" b="-222951"/>
                          </a:stretch>
                        </a:blipFill>
                      </a:tcPr>
                    </a:tc>
                    <a:tc>
                      <a:txBody>
                        <a:bodyPr/>
                        <a:lstStyle/>
                        <a:p>
                          <a:pPr algn="ctr"/>
                          <a:r>
                            <a:rPr lang="en-US" dirty="0"/>
                            <a:t>m/s</a:t>
                          </a:r>
                        </a:p>
                      </a:txBody>
                      <a:tcPr/>
                    </a:tc>
                    <a:tc>
                      <a:txBody>
                        <a:bodyPr/>
                        <a:lstStyle/>
                        <a:p>
                          <a:r>
                            <a:rPr lang="en-US" dirty="0"/>
                            <a:t>Car body velocity</a:t>
                          </a:r>
                        </a:p>
                      </a:txBody>
                      <a:tcPr/>
                    </a:tc>
                    <a:extLst>
                      <a:ext uri="{0D108BD9-81ED-4DB2-BD59-A6C34878D82A}">
                        <a16:rowId xmlns:a16="http://schemas.microsoft.com/office/drawing/2014/main" val="1543023892"/>
                      </a:ext>
                    </a:extLst>
                  </a:tr>
                  <a:tr h="370840">
                    <a:tc>
                      <a:txBody>
                        <a:bodyPr/>
                        <a:lstStyle/>
                        <a:p>
                          <a:endParaRPr lang="en-US"/>
                        </a:p>
                      </a:txBody>
                      <a:tcPr>
                        <a:blipFill>
                          <a:blip r:embed="rId2"/>
                          <a:stretch>
                            <a:fillRect l="-405" t="-906557" r="-361538" b="-122951"/>
                          </a:stretch>
                        </a:blipFill>
                      </a:tcPr>
                    </a:tc>
                    <a:tc>
                      <a:txBody>
                        <a:bodyPr/>
                        <a:lstStyle/>
                        <a:p>
                          <a:pPr algn="ctr"/>
                          <a:r>
                            <a:rPr lang="en-US" dirty="0"/>
                            <a:t>m/s</a:t>
                          </a:r>
                        </a:p>
                      </a:txBody>
                      <a:tcPr/>
                    </a:tc>
                    <a:tc>
                      <a:txBody>
                        <a:bodyPr/>
                        <a:lstStyle/>
                        <a:p>
                          <a:r>
                            <a:rPr lang="en-US" dirty="0"/>
                            <a:t>Un-sprung velocity</a:t>
                          </a:r>
                        </a:p>
                      </a:txBody>
                      <a:tcPr/>
                    </a:tc>
                    <a:extLst>
                      <a:ext uri="{0D108BD9-81ED-4DB2-BD59-A6C34878D82A}">
                        <a16:rowId xmlns:a16="http://schemas.microsoft.com/office/drawing/2014/main" val="997234947"/>
                      </a:ext>
                    </a:extLst>
                  </a:tr>
                  <a:tr h="370840">
                    <a:tc>
                      <a:txBody>
                        <a:bodyPr/>
                        <a:lstStyle/>
                        <a:p>
                          <a:pPr algn="ctr"/>
                          <a:r>
                            <a:rPr lang="en-US" dirty="0"/>
                            <a:t>y</a:t>
                          </a:r>
                        </a:p>
                      </a:txBody>
                      <a:tcPr/>
                    </a:tc>
                    <a:tc>
                      <a:txBody>
                        <a:bodyPr/>
                        <a:lstStyle/>
                        <a:p>
                          <a:pPr algn="ctr"/>
                          <a:r>
                            <a:rPr lang="en-US" dirty="0"/>
                            <a:t>m</a:t>
                          </a:r>
                        </a:p>
                      </a:txBody>
                      <a:tcPr/>
                    </a:tc>
                    <a:tc>
                      <a:txBody>
                        <a:bodyPr/>
                        <a:lstStyle/>
                        <a:p>
                          <a:r>
                            <a:rPr lang="en-US" dirty="0"/>
                            <a:t>Road excitation</a:t>
                          </a:r>
                        </a:p>
                      </a:txBody>
                      <a:tcPr/>
                    </a:tc>
                    <a:extLst>
                      <a:ext uri="{0D108BD9-81ED-4DB2-BD59-A6C34878D82A}">
                        <a16:rowId xmlns:a16="http://schemas.microsoft.com/office/drawing/2014/main" val="3535251360"/>
                      </a:ext>
                    </a:extLst>
                  </a:tr>
                </a:tbl>
              </a:graphicData>
            </a:graphic>
          </p:graphicFrame>
        </mc:Fallback>
      </mc:AlternateContent>
      <p:pic>
        <p:nvPicPr>
          <p:cNvPr id="5" name="Picture 4">
            <a:extLst>
              <a:ext uri="{FF2B5EF4-FFF2-40B4-BE49-F238E27FC236}">
                <a16:creationId xmlns:a16="http://schemas.microsoft.com/office/drawing/2014/main" id="{EF062D4C-E5AD-4F6A-87B6-4C4A633EF8C5}"/>
              </a:ext>
            </a:extLst>
          </p:cNvPr>
          <p:cNvPicPr>
            <a:picLocks noChangeAspect="1"/>
          </p:cNvPicPr>
          <p:nvPr/>
        </p:nvPicPr>
        <p:blipFill>
          <a:blip r:embed="rId3"/>
          <a:stretch>
            <a:fillRect/>
          </a:stretch>
        </p:blipFill>
        <p:spPr>
          <a:xfrm>
            <a:off x="3782093" y="1057444"/>
            <a:ext cx="5523099" cy="1045594"/>
          </a:xfrm>
          <a:prstGeom prst="rect">
            <a:avLst/>
          </a:prstGeom>
        </p:spPr>
      </p:pic>
      <p:sp>
        <p:nvSpPr>
          <p:cNvPr id="6" name="TextBox 5">
            <a:extLst>
              <a:ext uri="{FF2B5EF4-FFF2-40B4-BE49-F238E27FC236}">
                <a16:creationId xmlns:a16="http://schemas.microsoft.com/office/drawing/2014/main" id="{45FAA275-2013-4124-B5AC-364A2C9CFB17}"/>
              </a:ext>
            </a:extLst>
          </p:cNvPr>
          <p:cNvSpPr txBox="1"/>
          <p:nvPr/>
        </p:nvSpPr>
        <p:spPr>
          <a:xfrm>
            <a:off x="1809750" y="1380186"/>
            <a:ext cx="1901483" cy="400110"/>
          </a:xfrm>
          <a:prstGeom prst="rect">
            <a:avLst/>
          </a:prstGeom>
          <a:noFill/>
        </p:spPr>
        <p:txBody>
          <a:bodyPr wrap="none" rtlCol="0">
            <a:spAutoFit/>
          </a:bodyPr>
          <a:lstStyle/>
          <a:p>
            <a:r>
              <a:rPr lang="en-US" sz="2000" b="1" dirty="0"/>
              <a:t>ODE Equation:</a:t>
            </a:r>
          </a:p>
        </p:txBody>
      </p:sp>
    </p:spTree>
    <p:extLst>
      <p:ext uri="{BB962C8B-B14F-4D97-AF65-F5344CB8AC3E}">
        <p14:creationId xmlns:p14="http://schemas.microsoft.com/office/powerpoint/2010/main" val="236467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BCE361AC-AA50-4199-A9A6-DB404ED6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397" y="1751919"/>
            <a:ext cx="5900058" cy="4425044"/>
          </a:xfrm>
          <a:prstGeom prst="rect">
            <a:avLst/>
          </a:prstGeom>
        </p:spPr>
      </p:pic>
      <p:sp>
        <p:nvSpPr>
          <p:cNvPr id="2" name="Title 1">
            <a:extLst>
              <a:ext uri="{FF2B5EF4-FFF2-40B4-BE49-F238E27FC236}">
                <a16:creationId xmlns:a16="http://schemas.microsoft.com/office/drawing/2014/main" id="{F2D551F9-FBB2-4AE9-B8A7-DC9CC61DC9EE}"/>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3.2 Air spring parameters</a:t>
            </a:r>
            <a:endParaRPr lang="en-US" dirty="0"/>
          </a:p>
        </p:txBody>
      </p:sp>
      <p:sp>
        <p:nvSpPr>
          <p:cNvPr id="4" name="Content Placeholder 2">
            <a:extLst>
              <a:ext uri="{FF2B5EF4-FFF2-40B4-BE49-F238E27FC236}">
                <a16:creationId xmlns:a16="http://schemas.microsoft.com/office/drawing/2014/main" id="{F6138B1F-3202-43FF-A840-9855DE583F2D}"/>
              </a:ext>
            </a:extLst>
          </p:cNvPr>
          <p:cNvSpPr>
            <a:spLocks noGrp="1"/>
          </p:cNvSpPr>
          <p:nvPr>
            <p:ph idx="1"/>
          </p:nvPr>
        </p:nvSpPr>
        <p:spPr>
          <a:xfrm>
            <a:off x="838200" y="1153297"/>
            <a:ext cx="10515600" cy="5023666"/>
          </a:xfrm>
        </p:spPr>
        <p:txBody>
          <a:bodyPr/>
          <a:lstStyle/>
          <a:p>
            <a:r>
              <a:rPr lang="en-US" dirty="0"/>
              <a:t>Air spring 1R11-028 – </a:t>
            </a:r>
            <a:r>
              <a:rPr lang="en-US" dirty="0" err="1"/>
              <a:t>GoodYear</a:t>
            </a:r>
            <a:r>
              <a:rPr lang="en-US" dirty="0"/>
              <a:t> product</a:t>
            </a:r>
          </a:p>
        </p:txBody>
      </p:sp>
      <p:pic>
        <p:nvPicPr>
          <p:cNvPr id="6" name="Picture 5" descr="Table&#10;&#10;Description automatically generated">
            <a:extLst>
              <a:ext uri="{FF2B5EF4-FFF2-40B4-BE49-F238E27FC236}">
                <a16:creationId xmlns:a16="http://schemas.microsoft.com/office/drawing/2014/main" id="{454BD8A0-E1B4-4D1D-82EA-FC46CD7EE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31761"/>
            <a:ext cx="5109921" cy="3776247"/>
          </a:xfrm>
          <a:prstGeom prst="rect">
            <a:avLst/>
          </a:prstGeom>
        </p:spPr>
      </p:pic>
    </p:spTree>
    <p:extLst>
      <p:ext uri="{BB962C8B-B14F-4D97-AF65-F5344CB8AC3E}">
        <p14:creationId xmlns:p14="http://schemas.microsoft.com/office/powerpoint/2010/main" val="293946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dirty="0">
                <a:ln>
                  <a:solidFill>
                    <a:schemeClr val="tx1"/>
                  </a:solidFill>
                </a:ln>
                <a:solidFill>
                  <a:srgbClr val="0099FF"/>
                </a:solidFill>
              </a:rPr>
              <a:t>CONTENTS</a:t>
            </a:r>
            <a:endParaRPr lang="en-US" sz="3200" dirty="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199" y="1825625"/>
            <a:ext cx="7353301"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ln>
                  <a:solidFill>
                    <a:schemeClr val="tx1"/>
                  </a:solidFill>
                </a:ln>
                <a:solidFill>
                  <a:srgbClr val="0099FF"/>
                </a:solidFill>
              </a:rPr>
              <a:t>INTRODUCTION</a:t>
            </a:r>
          </a:p>
          <a:p>
            <a:pPr marL="514350" indent="-514350">
              <a:lnSpc>
                <a:spcPct val="150000"/>
              </a:lnSpc>
              <a:buFont typeface="+mj-lt"/>
              <a:buAutoNum type="arabicPeriod"/>
            </a:pPr>
            <a:r>
              <a:rPr lang="en-US" b="1" dirty="0">
                <a:ln>
                  <a:solidFill>
                    <a:schemeClr val="tx1"/>
                  </a:solidFill>
                </a:ln>
                <a:solidFill>
                  <a:schemeClr val="bg1">
                    <a:lumMod val="50000"/>
                  </a:schemeClr>
                </a:solidFill>
              </a:rPr>
              <a:t>THEORETICAL BASIS</a:t>
            </a:r>
          </a:p>
          <a:p>
            <a:pPr marL="514350" indent="-514350">
              <a:lnSpc>
                <a:spcPct val="150000"/>
              </a:lnSpc>
              <a:buFont typeface="+mj-lt"/>
              <a:buAutoNum type="arabicPeriod"/>
            </a:pPr>
            <a:r>
              <a:rPr lang="en-US" b="1" dirty="0">
                <a:ln>
                  <a:solidFill>
                    <a:schemeClr val="tx1"/>
                  </a:solidFill>
                </a:ln>
                <a:solidFill>
                  <a:schemeClr val="bg1">
                    <a:lumMod val="50000"/>
                  </a:schemeClr>
                </a:solidFill>
              </a:rPr>
              <a:t>MODEL DESCRIPTIONS</a:t>
            </a:r>
          </a:p>
          <a:p>
            <a:pPr marL="514350" indent="-514350">
              <a:lnSpc>
                <a:spcPct val="150000"/>
              </a:lnSpc>
              <a:buFont typeface="+mj-lt"/>
              <a:buAutoNum type="arabicPeriod"/>
            </a:pPr>
            <a:r>
              <a:rPr lang="en-US" b="1" dirty="0">
                <a:ln>
                  <a:solidFill>
                    <a:schemeClr val="tx1"/>
                  </a:solidFill>
                </a:ln>
                <a:solidFill>
                  <a:schemeClr val="bg1">
                    <a:lumMod val="50000"/>
                  </a:schemeClr>
                </a:solidFill>
              </a:rPr>
              <a:t>CALCULATION </a:t>
            </a:r>
            <a:r>
              <a:rPr lang="en-US" sz="2800" b="1" dirty="0">
                <a:ln>
                  <a:solidFill>
                    <a:schemeClr val="tx1"/>
                  </a:solidFill>
                </a:ln>
                <a:solidFill>
                  <a:schemeClr val="bg1">
                    <a:lumMod val="50000"/>
                  </a:schemeClr>
                </a:solidFill>
                <a:latin typeface="Calibri" panose="020F0502020204030204" pitchFamily="34" charset="0"/>
              </a:rPr>
              <a:t>FLOW</a:t>
            </a:r>
            <a:endParaRPr lang="en-US" b="1" dirty="0">
              <a:ln>
                <a:solidFill>
                  <a:schemeClr val="tx1"/>
                </a:solidFill>
              </a:ln>
              <a:solidFill>
                <a:schemeClr val="bg1">
                  <a:lumMod val="50000"/>
                </a:schemeClr>
              </a:solidFill>
            </a:endParaRPr>
          </a:p>
          <a:p>
            <a:pPr marL="514350" indent="-514350">
              <a:lnSpc>
                <a:spcPct val="150000"/>
              </a:lnSpc>
              <a:buFont typeface="+mj-lt"/>
              <a:buAutoNum type="arabicPeriod"/>
            </a:pPr>
            <a:r>
              <a:rPr lang="en-US" b="1" dirty="0">
                <a:ln>
                  <a:solidFill>
                    <a:schemeClr val="tx1"/>
                  </a:solidFill>
                </a:ln>
                <a:solidFill>
                  <a:schemeClr val="bg1">
                    <a:lumMod val="50000"/>
                  </a:schemeClr>
                </a:solidFill>
              </a:rPr>
              <a:t>RESULTS AND DISSCUSSION</a:t>
            </a:r>
          </a:p>
          <a:p>
            <a:pPr marL="514350" indent="-514350">
              <a:lnSpc>
                <a:spcPct val="150000"/>
              </a:lnSpc>
              <a:buFont typeface="+mj-lt"/>
              <a:buAutoNum type="arabicPeriod"/>
            </a:pPr>
            <a:r>
              <a:rPr lang="en-US" b="1" dirty="0">
                <a:ln>
                  <a:solidFill>
                    <a:schemeClr val="tx1"/>
                  </a:solidFill>
                </a:ln>
                <a:solidFill>
                  <a:schemeClr val="bg1">
                    <a:lumMod val="50000"/>
                  </a:schemeClr>
                </a:solidFill>
              </a:rPr>
              <a:t>CONCLUSIONS AND FUTURE WORKS</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2</a:t>
            </a:fld>
            <a:endParaRPr lang="en-US"/>
          </a:p>
        </p:txBody>
      </p:sp>
      <p:sp>
        <p:nvSpPr>
          <p:cNvPr id="5" name="Content Placeholder 4">
            <a:extLst>
              <a:ext uri="{FF2B5EF4-FFF2-40B4-BE49-F238E27FC236}">
                <a16:creationId xmlns:a16="http://schemas.microsoft.com/office/drawing/2014/main" id="{604CD908-C51C-42AD-83AE-A2CBF8BDEC81}"/>
              </a:ext>
            </a:extLst>
          </p:cNvPr>
          <p:cNvSpPr>
            <a:spLocks noGrp="1"/>
          </p:cNvSpPr>
          <p:nvPr>
            <p:ph sz="half" idx="2"/>
          </p:nvPr>
        </p:nvSpPr>
        <p:spPr>
          <a:xfrm>
            <a:off x="7076400" y="1825625"/>
            <a:ext cx="5115600" cy="4351338"/>
          </a:xfrm>
          <a:ln>
            <a:noFill/>
          </a:ln>
        </p:spPr>
        <p:txBody>
          <a:bodyPr>
            <a:normAutofit/>
          </a:bodyPr>
          <a:lstStyle/>
          <a:p>
            <a:pPr marL="0" indent="0">
              <a:lnSpc>
                <a:spcPct val="150000"/>
              </a:lnSpc>
              <a:buNone/>
            </a:pPr>
            <a:r>
              <a:rPr lang="en-US" sz="2400" b="1" dirty="0">
                <a:ln>
                  <a:solidFill>
                    <a:sysClr val="windowText" lastClr="000000"/>
                  </a:solidFill>
                </a:ln>
                <a:solidFill>
                  <a:srgbClr val="0099FF"/>
                </a:solidFill>
              </a:rPr>
              <a:t>1.1 Suspension system</a:t>
            </a:r>
          </a:p>
          <a:p>
            <a:pPr marL="0" indent="0">
              <a:lnSpc>
                <a:spcPct val="150000"/>
              </a:lnSpc>
              <a:buNone/>
            </a:pPr>
            <a:r>
              <a:rPr lang="en-US" sz="2400" b="1" dirty="0">
                <a:ln>
                  <a:solidFill>
                    <a:sysClr val="windowText" lastClr="000000"/>
                  </a:solidFill>
                </a:ln>
                <a:solidFill>
                  <a:srgbClr val="0099FF"/>
                </a:solidFill>
              </a:rPr>
              <a:t>1.2 Suspension components</a:t>
            </a:r>
          </a:p>
          <a:p>
            <a:pPr marL="0" indent="0">
              <a:lnSpc>
                <a:spcPct val="150000"/>
              </a:lnSpc>
              <a:buNone/>
            </a:pPr>
            <a:r>
              <a:rPr lang="en-US" sz="2400" b="1" dirty="0">
                <a:ln>
                  <a:solidFill>
                    <a:sysClr val="windowText" lastClr="000000"/>
                  </a:solidFill>
                </a:ln>
                <a:solidFill>
                  <a:srgbClr val="0099FF"/>
                </a:solidFill>
              </a:rPr>
              <a:t>1.3 Analysis factors</a:t>
            </a:r>
          </a:p>
          <a:p>
            <a:pPr marL="0" indent="0">
              <a:lnSpc>
                <a:spcPct val="150000"/>
              </a:lnSpc>
              <a:buNone/>
            </a:pPr>
            <a:r>
              <a:rPr lang="en-US" sz="2400" b="1" dirty="0">
                <a:ln>
                  <a:solidFill>
                    <a:sysClr val="windowText" lastClr="000000"/>
                  </a:solidFill>
                </a:ln>
                <a:solidFill>
                  <a:srgbClr val="0099FF"/>
                </a:solidFill>
              </a:rPr>
              <a:t>1.4 Thesis objective &amp; limitation</a:t>
            </a:r>
          </a:p>
        </p:txBody>
      </p:sp>
    </p:spTree>
    <p:extLst>
      <p:ext uri="{BB962C8B-B14F-4D97-AF65-F5344CB8AC3E}">
        <p14:creationId xmlns:p14="http://schemas.microsoft.com/office/powerpoint/2010/main" val="23666185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2604FD08-C227-4B8C-94AB-85E08134C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630840"/>
            <a:ext cx="5626409" cy="4219807"/>
          </a:xfrm>
          <a:prstGeom prst="rect">
            <a:avLst/>
          </a:prstGeom>
        </p:spPr>
      </p:pic>
      <p:sp>
        <p:nvSpPr>
          <p:cNvPr id="2" name="Title 1">
            <a:extLst>
              <a:ext uri="{FF2B5EF4-FFF2-40B4-BE49-F238E27FC236}">
                <a16:creationId xmlns:a16="http://schemas.microsoft.com/office/drawing/2014/main" id="{783EEF92-4EFF-492E-8B45-DDA3E098DF75}"/>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3.2 Air spring parameters</a:t>
            </a:r>
            <a:endParaRPr lang="en-US" dirty="0"/>
          </a:p>
        </p:txBody>
      </p:sp>
      <mc:AlternateContent xmlns:mc="http://schemas.openxmlformats.org/markup-compatibility/2006" xmlns:a14="http://schemas.microsoft.com/office/drawing/2010/main">
        <mc:Choice Requires="a14">
          <p:graphicFrame>
            <p:nvGraphicFramePr>
              <p:cNvPr id="6" name="Table 19">
                <a:extLst>
                  <a:ext uri="{FF2B5EF4-FFF2-40B4-BE49-F238E27FC236}">
                    <a16:creationId xmlns:a16="http://schemas.microsoft.com/office/drawing/2014/main" id="{4BF286F7-C953-437E-B4A6-AB1205403F61}"/>
                  </a:ext>
                </a:extLst>
              </p:cNvPr>
              <p:cNvGraphicFramePr>
                <a:graphicFrameLocks noGrp="1"/>
              </p:cNvGraphicFramePr>
              <p:nvPr>
                <p:ph idx="1"/>
                <p:extLst>
                  <p:ext uri="{D42A27DB-BD31-4B8C-83A1-F6EECF244321}">
                    <p14:modId xmlns:p14="http://schemas.microsoft.com/office/powerpoint/2010/main" val="3980983310"/>
                  </p:ext>
                </p:extLst>
              </p:nvPr>
            </p:nvGraphicFramePr>
            <p:xfrm>
              <a:off x="5802924" y="2320392"/>
              <a:ext cx="6055701" cy="2982849"/>
            </p:xfrm>
            <a:graphic>
              <a:graphicData uri="http://schemas.openxmlformats.org/drawingml/2006/table">
                <a:tbl>
                  <a:tblPr firstRow="1" bandRow="1">
                    <a:tableStyleId>{5C22544A-7EE6-4342-B048-85BDC9FD1C3A}</a:tableStyleId>
                  </a:tblPr>
                  <a:tblGrid>
                    <a:gridCol w="2523024">
                      <a:extLst>
                        <a:ext uri="{9D8B030D-6E8A-4147-A177-3AD203B41FA5}">
                          <a16:colId xmlns:a16="http://schemas.microsoft.com/office/drawing/2014/main" val="1723620741"/>
                        </a:ext>
                      </a:extLst>
                    </a:gridCol>
                    <a:gridCol w="1352550">
                      <a:extLst>
                        <a:ext uri="{9D8B030D-6E8A-4147-A177-3AD203B41FA5}">
                          <a16:colId xmlns:a16="http://schemas.microsoft.com/office/drawing/2014/main" val="3960781294"/>
                        </a:ext>
                      </a:extLst>
                    </a:gridCol>
                    <a:gridCol w="1343025">
                      <a:extLst>
                        <a:ext uri="{9D8B030D-6E8A-4147-A177-3AD203B41FA5}">
                          <a16:colId xmlns:a16="http://schemas.microsoft.com/office/drawing/2014/main" val="2952020040"/>
                        </a:ext>
                      </a:extLst>
                    </a:gridCol>
                    <a:gridCol w="837102">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Sprung weight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766456092"/>
                      </a:ext>
                    </a:extLst>
                  </a:tr>
                  <a:tr h="370840">
                    <a:tc>
                      <a:txBody>
                        <a:bodyPr/>
                        <a:lstStyle/>
                        <a:p>
                          <a:pPr algn="ctr"/>
                          <a:r>
                            <a:rPr lang="en-US" dirty="0"/>
                            <a:t>Air spring pressure</a:t>
                          </a:r>
                        </a:p>
                      </a:txBody>
                      <a:tcPr/>
                    </a:tc>
                    <a:tc>
                      <a:txBody>
                        <a:bodyPr/>
                        <a:lstStyle/>
                        <a:p>
                          <a:pPr algn="ct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3149203708"/>
                      </a:ext>
                    </a:extLst>
                  </a:tr>
                  <a:tr h="370840">
                    <a:tc>
                      <a:txBody>
                        <a:bodyPr/>
                        <a:lstStyle/>
                        <a:p>
                          <a:pPr algn="ctr"/>
                          <a:r>
                            <a:rPr lang="en-US" dirty="0"/>
                            <a:t>Linear stiffness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103147.81</a:t>
                          </a:r>
                        </a:p>
                      </a:txBody>
                      <a:tcPr/>
                    </a:tc>
                    <a:tc>
                      <a:txBody>
                        <a:bodyPr/>
                        <a:lstStyle/>
                        <a:p>
                          <a:pPr algn="ctr"/>
                          <a:r>
                            <a:rPr lang="en-US" dirty="0"/>
                            <a:t>N/m</a:t>
                          </a:r>
                        </a:p>
                      </a:txBody>
                      <a:tcPr/>
                    </a:tc>
                    <a:extLst>
                      <a:ext uri="{0D108BD9-81ED-4DB2-BD59-A6C34878D82A}">
                        <a16:rowId xmlns:a16="http://schemas.microsoft.com/office/drawing/2014/main" val="2573991146"/>
                      </a:ext>
                    </a:extLst>
                  </a:tr>
                  <a:tr h="370840">
                    <a:tc>
                      <a:txBody>
                        <a:bodyPr/>
                        <a:lstStyle/>
                        <a:p>
                          <a:pPr algn="ctr"/>
                          <a:r>
                            <a:rPr lang="en-US" dirty="0"/>
                            <a:t>Design height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𝑎𝑠</m:t>
                                    </m:r>
                                  </m:sub>
                                </m:sSub>
                              </m:oMath>
                            </m:oMathPara>
                          </a14:m>
                          <a:endParaRPr lang="en-US" b="0" dirty="0"/>
                        </a:p>
                      </a:txBody>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3794094480"/>
                      </a:ext>
                    </a:extLst>
                  </a:tr>
                  <a:tr h="370840">
                    <a:tc>
                      <a:txBody>
                        <a:bodyPr/>
                        <a:lstStyle/>
                        <a:p>
                          <a:pPr algn="ctr"/>
                          <a:r>
                            <a:rPr lang="en-US" dirty="0"/>
                            <a:t>Suspension travel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𝑟𝑒𝑣</m:t>
                                    </m:r>
                                  </m:sub>
                                </m:sSub>
                              </m:oMath>
                            </m:oMathPara>
                          </a14:m>
                          <a:endParaRPr lang="en-US" dirty="0"/>
                        </a:p>
                      </a:txBody>
                      <a:tcPr/>
                    </a:tc>
                    <a:tc>
                      <a:txBody>
                        <a:bodyPr/>
                        <a:lstStyle/>
                        <a:p>
                          <a:pPr algn="ctr"/>
                          <a:r>
                            <a:rPr lang="en-US" dirty="0"/>
                            <a:t>0.2413</a:t>
                          </a:r>
                        </a:p>
                      </a:txBody>
                      <a:tcPr/>
                    </a:tc>
                    <a:tc>
                      <a:txBody>
                        <a:bodyPr/>
                        <a:lstStyle/>
                        <a:p>
                          <a:pPr algn="ctr"/>
                          <a:r>
                            <a:rPr lang="en-US" dirty="0"/>
                            <a:t>m</a:t>
                          </a:r>
                        </a:p>
                      </a:txBody>
                      <a:tcPr/>
                    </a:tc>
                    <a:extLst>
                      <a:ext uri="{0D108BD9-81ED-4DB2-BD59-A6C34878D82A}">
                        <a16:rowId xmlns:a16="http://schemas.microsoft.com/office/drawing/2014/main" val="3726304490"/>
                      </a:ext>
                    </a:extLst>
                  </a:tr>
                  <a:tr h="370840">
                    <a:tc>
                      <a:txBody>
                        <a:bodyPr/>
                        <a:lstStyle/>
                        <a:p>
                          <a:pPr algn="ctr"/>
                          <a:r>
                            <a:rPr lang="en-US" dirty="0"/>
                            <a:t>Extended travel</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𝑒𝑥𝑡𝑒𝑛𝑑</m:t>
                                    </m:r>
                                  </m:sub>
                                </m:sSub>
                              </m:oMath>
                            </m:oMathPara>
                          </a14:m>
                          <a:endParaRPr lang="en-US" dirty="0"/>
                        </a:p>
                      </a:txBody>
                      <a:tcPr/>
                    </a:tc>
                    <a:tc>
                      <a:txBody>
                        <a:bodyPr/>
                        <a:lstStyle/>
                        <a:p>
                          <a:pPr algn="ctr"/>
                          <a:r>
                            <a:rPr lang="en-US" dirty="0"/>
                            <a:t>0.1357</a:t>
                          </a:r>
                        </a:p>
                      </a:txBody>
                      <a:tcPr/>
                    </a:tc>
                    <a:tc>
                      <a:txBody>
                        <a:bodyPr/>
                        <a:lstStyle/>
                        <a:p>
                          <a:pPr algn="ctr"/>
                          <a:r>
                            <a:rPr lang="en-US" dirty="0"/>
                            <a:t>m</a:t>
                          </a:r>
                        </a:p>
                      </a:txBody>
                      <a:tcPr/>
                    </a:tc>
                    <a:extLst>
                      <a:ext uri="{0D108BD9-81ED-4DB2-BD59-A6C34878D82A}">
                        <a16:rowId xmlns:a16="http://schemas.microsoft.com/office/drawing/2014/main" val="3514546784"/>
                      </a:ext>
                    </a:extLst>
                  </a:tr>
                  <a:tr h="370840">
                    <a:tc>
                      <a:txBody>
                        <a:bodyPr/>
                        <a:lstStyle/>
                        <a:p>
                          <a:pPr algn="ctr"/>
                          <a:r>
                            <a:rPr lang="en-US" dirty="0"/>
                            <a:t>Compressed travel</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𝑐𝑜𝑚𝑝𝑟𝑒𝑠𝑠</m:t>
                                    </m:r>
                                  </m:sub>
                                </m:sSub>
                              </m:oMath>
                            </m:oMathPara>
                          </a14:m>
                          <a:endParaRPr lang="en-US" dirty="0"/>
                        </a:p>
                      </a:txBody>
                      <a:tcPr/>
                    </a:tc>
                    <a:tc>
                      <a:txBody>
                        <a:bodyPr/>
                        <a:lstStyle/>
                        <a:p>
                          <a:pPr algn="ctr"/>
                          <a:r>
                            <a:rPr lang="en-US" dirty="0"/>
                            <a:t>0.1056</a:t>
                          </a:r>
                        </a:p>
                      </a:txBody>
                      <a:tcPr/>
                    </a:tc>
                    <a:tc>
                      <a:txBody>
                        <a:bodyPr/>
                        <a:lstStyle/>
                        <a:p>
                          <a:pPr algn="ctr"/>
                          <a:r>
                            <a:rPr lang="en-US" dirty="0"/>
                            <a:t>m</a:t>
                          </a:r>
                        </a:p>
                      </a:txBody>
                      <a:tcPr/>
                    </a:tc>
                    <a:extLst>
                      <a:ext uri="{0D108BD9-81ED-4DB2-BD59-A6C34878D82A}">
                        <a16:rowId xmlns:a16="http://schemas.microsoft.com/office/drawing/2014/main" val="868814265"/>
                      </a:ext>
                    </a:extLst>
                  </a:tr>
                </a:tbl>
              </a:graphicData>
            </a:graphic>
          </p:graphicFrame>
        </mc:Choice>
        <mc:Fallback xmlns="">
          <p:graphicFrame>
            <p:nvGraphicFramePr>
              <p:cNvPr id="6" name="Table 19">
                <a:extLst>
                  <a:ext uri="{FF2B5EF4-FFF2-40B4-BE49-F238E27FC236}">
                    <a16:creationId xmlns:a16="http://schemas.microsoft.com/office/drawing/2014/main" id="{4BF286F7-C953-437E-B4A6-AB1205403F61}"/>
                  </a:ext>
                </a:extLst>
              </p:cNvPr>
              <p:cNvGraphicFramePr>
                <a:graphicFrameLocks noGrp="1"/>
              </p:cNvGraphicFramePr>
              <p:nvPr>
                <p:ph idx="1"/>
                <p:extLst>
                  <p:ext uri="{D42A27DB-BD31-4B8C-83A1-F6EECF244321}">
                    <p14:modId xmlns:p14="http://schemas.microsoft.com/office/powerpoint/2010/main" val="3980983310"/>
                  </p:ext>
                </p:extLst>
              </p:nvPr>
            </p:nvGraphicFramePr>
            <p:xfrm>
              <a:off x="5802924" y="2320392"/>
              <a:ext cx="6055701" cy="2982849"/>
            </p:xfrm>
            <a:graphic>
              <a:graphicData uri="http://schemas.openxmlformats.org/drawingml/2006/table">
                <a:tbl>
                  <a:tblPr firstRow="1" bandRow="1">
                    <a:tableStyleId>{5C22544A-7EE6-4342-B048-85BDC9FD1C3A}</a:tableStyleId>
                  </a:tblPr>
                  <a:tblGrid>
                    <a:gridCol w="2523024">
                      <a:extLst>
                        <a:ext uri="{9D8B030D-6E8A-4147-A177-3AD203B41FA5}">
                          <a16:colId xmlns:a16="http://schemas.microsoft.com/office/drawing/2014/main" val="1723620741"/>
                        </a:ext>
                      </a:extLst>
                    </a:gridCol>
                    <a:gridCol w="1352550">
                      <a:extLst>
                        <a:ext uri="{9D8B030D-6E8A-4147-A177-3AD203B41FA5}">
                          <a16:colId xmlns:a16="http://schemas.microsoft.com/office/drawing/2014/main" val="3960781294"/>
                        </a:ext>
                      </a:extLst>
                    </a:gridCol>
                    <a:gridCol w="1343025">
                      <a:extLst>
                        <a:ext uri="{9D8B030D-6E8A-4147-A177-3AD203B41FA5}">
                          <a16:colId xmlns:a16="http://schemas.microsoft.com/office/drawing/2014/main" val="2952020040"/>
                        </a:ext>
                      </a:extLst>
                    </a:gridCol>
                    <a:gridCol w="837102">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Sprung weight</a:t>
                          </a:r>
                        </a:p>
                      </a:txBody>
                      <a:tcPr/>
                    </a:tc>
                    <a:tc>
                      <a:txBody>
                        <a:bodyPr/>
                        <a:lstStyle/>
                        <a:p>
                          <a:endParaRPr lang="en-US"/>
                        </a:p>
                      </a:txBody>
                      <a:tcPr>
                        <a:blipFill>
                          <a:blip r:embed="rId3"/>
                          <a:stretch>
                            <a:fillRect l="-187387" t="-108197" r="-163063" b="-622951"/>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766456092"/>
                      </a:ext>
                    </a:extLst>
                  </a:tr>
                  <a:tr h="370840">
                    <a:tc>
                      <a:txBody>
                        <a:bodyPr/>
                        <a:lstStyle/>
                        <a:p>
                          <a:pPr algn="ctr"/>
                          <a:r>
                            <a:rPr lang="en-US" dirty="0"/>
                            <a:t>Air spring pressure</a:t>
                          </a:r>
                        </a:p>
                      </a:txBody>
                      <a:tcPr/>
                    </a:tc>
                    <a:tc>
                      <a:txBody>
                        <a:bodyPr/>
                        <a:lstStyle/>
                        <a:p>
                          <a:pPr algn="ct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3149203708"/>
                      </a:ext>
                    </a:extLst>
                  </a:tr>
                  <a:tr h="370840">
                    <a:tc>
                      <a:txBody>
                        <a:bodyPr/>
                        <a:lstStyle/>
                        <a:p>
                          <a:pPr algn="ctr"/>
                          <a:r>
                            <a:rPr lang="en-US" dirty="0"/>
                            <a:t>Linear stiffness</a:t>
                          </a:r>
                        </a:p>
                      </a:txBody>
                      <a:tcPr/>
                    </a:tc>
                    <a:tc>
                      <a:txBody>
                        <a:bodyPr/>
                        <a:lstStyle/>
                        <a:p>
                          <a:endParaRPr lang="en-US"/>
                        </a:p>
                      </a:txBody>
                      <a:tcPr>
                        <a:blipFill>
                          <a:blip r:embed="rId3"/>
                          <a:stretch>
                            <a:fillRect l="-187387" t="-308197" r="-163063" b="-422951"/>
                          </a:stretch>
                        </a:blipFill>
                      </a:tcPr>
                    </a:tc>
                    <a:tc>
                      <a:txBody>
                        <a:bodyPr/>
                        <a:lstStyle/>
                        <a:p>
                          <a:pPr algn="ctr"/>
                          <a:r>
                            <a:rPr lang="en-US" dirty="0"/>
                            <a:t>103147.81</a:t>
                          </a:r>
                        </a:p>
                      </a:txBody>
                      <a:tcPr/>
                    </a:tc>
                    <a:tc>
                      <a:txBody>
                        <a:bodyPr/>
                        <a:lstStyle/>
                        <a:p>
                          <a:pPr algn="ctr"/>
                          <a:r>
                            <a:rPr lang="en-US" dirty="0"/>
                            <a:t>N/m</a:t>
                          </a:r>
                        </a:p>
                      </a:txBody>
                      <a:tcPr/>
                    </a:tc>
                    <a:extLst>
                      <a:ext uri="{0D108BD9-81ED-4DB2-BD59-A6C34878D82A}">
                        <a16:rowId xmlns:a16="http://schemas.microsoft.com/office/drawing/2014/main" val="2573991146"/>
                      </a:ext>
                    </a:extLst>
                  </a:tr>
                  <a:tr h="370840">
                    <a:tc>
                      <a:txBody>
                        <a:bodyPr/>
                        <a:lstStyle/>
                        <a:p>
                          <a:pPr algn="ctr"/>
                          <a:r>
                            <a:rPr lang="en-US" dirty="0"/>
                            <a:t>Design height</a:t>
                          </a:r>
                        </a:p>
                      </a:txBody>
                      <a:tcPr/>
                    </a:tc>
                    <a:tc>
                      <a:txBody>
                        <a:bodyPr/>
                        <a:lstStyle/>
                        <a:p>
                          <a:endParaRPr lang="en-US"/>
                        </a:p>
                      </a:txBody>
                      <a:tcPr>
                        <a:blipFill>
                          <a:blip r:embed="rId3"/>
                          <a:stretch>
                            <a:fillRect l="-187387" t="-408197" r="-163063" b="-322951"/>
                          </a:stretch>
                        </a:blipFill>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3794094480"/>
                      </a:ext>
                    </a:extLst>
                  </a:tr>
                  <a:tr h="370840">
                    <a:tc>
                      <a:txBody>
                        <a:bodyPr/>
                        <a:lstStyle/>
                        <a:p>
                          <a:pPr algn="ctr"/>
                          <a:r>
                            <a:rPr lang="en-US" dirty="0"/>
                            <a:t>Suspension travel</a:t>
                          </a:r>
                        </a:p>
                      </a:txBody>
                      <a:tcPr/>
                    </a:tc>
                    <a:tc>
                      <a:txBody>
                        <a:bodyPr/>
                        <a:lstStyle/>
                        <a:p>
                          <a:endParaRPr lang="en-US"/>
                        </a:p>
                      </a:txBody>
                      <a:tcPr>
                        <a:blipFill>
                          <a:blip r:embed="rId3"/>
                          <a:stretch>
                            <a:fillRect l="-187387" t="-508197" r="-163063" b="-222951"/>
                          </a:stretch>
                        </a:blipFill>
                      </a:tcPr>
                    </a:tc>
                    <a:tc>
                      <a:txBody>
                        <a:bodyPr/>
                        <a:lstStyle/>
                        <a:p>
                          <a:pPr algn="ctr"/>
                          <a:r>
                            <a:rPr lang="en-US" dirty="0"/>
                            <a:t>0.2413</a:t>
                          </a:r>
                        </a:p>
                      </a:txBody>
                      <a:tcPr/>
                    </a:tc>
                    <a:tc>
                      <a:txBody>
                        <a:bodyPr/>
                        <a:lstStyle/>
                        <a:p>
                          <a:pPr algn="ctr"/>
                          <a:r>
                            <a:rPr lang="en-US" dirty="0"/>
                            <a:t>m</a:t>
                          </a:r>
                        </a:p>
                      </a:txBody>
                      <a:tcPr/>
                    </a:tc>
                    <a:extLst>
                      <a:ext uri="{0D108BD9-81ED-4DB2-BD59-A6C34878D82A}">
                        <a16:rowId xmlns:a16="http://schemas.microsoft.com/office/drawing/2014/main" val="3726304490"/>
                      </a:ext>
                    </a:extLst>
                  </a:tr>
                  <a:tr h="370840">
                    <a:tc>
                      <a:txBody>
                        <a:bodyPr/>
                        <a:lstStyle/>
                        <a:p>
                          <a:pPr algn="ctr"/>
                          <a:r>
                            <a:rPr lang="en-US" dirty="0"/>
                            <a:t>Extended travel</a:t>
                          </a:r>
                        </a:p>
                      </a:txBody>
                      <a:tcPr/>
                    </a:tc>
                    <a:tc>
                      <a:txBody>
                        <a:bodyPr/>
                        <a:lstStyle/>
                        <a:p>
                          <a:endParaRPr lang="en-US"/>
                        </a:p>
                      </a:txBody>
                      <a:tcPr>
                        <a:blipFill>
                          <a:blip r:embed="rId3"/>
                          <a:stretch>
                            <a:fillRect l="-187387" t="-618333" r="-163063" b="-126667"/>
                          </a:stretch>
                        </a:blipFill>
                      </a:tcPr>
                    </a:tc>
                    <a:tc>
                      <a:txBody>
                        <a:bodyPr/>
                        <a:lstStyle/>
                        <a:p>
                          <a:pPr algn="ctr"/>
                          <a:r>
                            <a:rPr lang="en-US" dirty="0"/>
                            <a:t>0.1357</a:t>
                          </a:r>
                        </a:p>
                      </a:txBody>
                      <a:tcPr/>
                    </a:tc>
                    <a:tc>
                      <a:txBody>
                        <a:bodyPr/>
                        <a:lstStyle/>
                        <a:p>
                          <a:pPr algn="ctr"/>
                          <a:r>
                            <a:rPr lang="en-US" dirty="0"/>
                            <a:t>m</a:t>
                          </a:r>
                        </a:p>
                      </a:txBody>
                      <a:tcPr/>
                    </a:tc>
                    <a:extLst>
                      <a:ext uri="{0D108BD9-81ED-4DB2-BD59-A6C34878D82A}">
                        <a16:rowId xmlns:a16="http://schemas.microsoft.com/office/drawing/2014/main" val="3514546784"/>
                      </a:ext>
                    </a:extLst>
                  </a:tr>
                  <a:tr h="386969">
                    <a:tc>
                      <a:txBody>
                        <a:bodyPr/>
                        <a:lstStyle/>
                        <a:p>
                          <a:pPr algn="ctr"/>
                          <a:r>
                            <a:rPr lang="en-US" dirty="0"/>
                            <a:t>Compressed travel</a:t>
                          </a:r>
                        </a:p>
                      </a:txBody>
                      <a:tcPr/>
                    </a:tc>
                    <a:tc>
                      <a:txBody>
                        <a:bodyPr/>
                        <a:lstStyle/>
                        <a:p>
                          <a:endParaRPr lang="en-US"/>
                        </a:p>
                      </a:txBody>
                      <a:tcPr>
                        <a:blipFill>
                          <a:blip r:embed="rId3"/>
                          <a:stretch>
                            <a:fillRect l="-187387" t="-673438" r="-163063" b="-18750"/>
                          </a:stretch>
                        </a:blipFill>
                      </a:tcPr>
                    </a:tc>
                    <a:tc>
                      <a:txBody>
                        <a:bodyPr/>
                        <a:lstStyle/>
                        <a:p>
                          <a:pPr algn="ctr"/>
                          <a:r>
                            <a:rPr lang="en-US" dirty="0"/>
                            <a:t>0.1056</a:t>
                          </a:r>
                        </a:p>
                      </a:txBody>
                      <a:tcPr/>
                    </a:tc>
                    <a:tc>
                      <a:txBody>
                        <a:bodyPr/>
                        <a:lstStyle/>
                        <a:p>
                          <a:pPr algn="ctr"/>
                          <a:r>
                            <a:rPr lang="en-US" dirty="0"/>
                            <a:t>m</a:t>
                          </a:r>
                        </a:p>
                      </a:txBody>
                      <a:tcPr/>
                    </a:tc>
                    <a:extLst>
                      <a:ext uri="{0D108BD9-81ED-4DB2-BD59-A6C34878D82A}">
                        <a16:rowId xmlns:a16="http://schemas.microsoft.com/office/drawing/2014/main" val="868814265"/>
                      </a:ext>
                    </a:extLst>
                  </a:tr>
                </a:tbl>
              </a:graphicData>
            </a:graphic>
          </p:graphicFrame>
        </mc:Fallback>
      </mc:AlternateContent>
    </p:spTree>
    <p:extLst>
      <p:ext uri="{BB962C8B-B14F-4D97-AF65-F5344CB8AC3E}">
        <p14:creationId xmlns:p14="http://schemas.microsoft.com/office/powerpoint/2010/main" val="186425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8429-02C5-4AD8-A147-6ADF37DF4FCE}"/>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3.3 Road parameters</a:t>
            </a:r>
            <a:endParaRPr lang="en-US" dirty="0"/>
          </a:p>
        </p:txBody>
      </p:sp>
      <p:sp>
        <p:nvSpPr>
          <p:cNvPr id="3" name="Content Placeholder 2">
            <a:extLst>
              <a:ext uri="{FF2B5EF4-FFF2-40B4-BE49-F238E27FC236}">
                <a16:creationId xmlns:a16="http://schemas.microsoft.com/office/drawing/2014/main" id="{92A854DF-60BE-4D02-9556-3458465FDD7E}"/>
              </a:ext>
            </a:extLst>
          </p:cNvPr>
          <p:cNvSpPr>
            <a:spLocks noGrp="1"/>
          </p:cNvSpPr>
          <p:nvPr>
            <p:ph idx="1"/>
          </p:nvPr>
        </p:nvSpPr>
        <p:spPr>
          <a:xfrm>
            <a:off x="342900" y="1115197"/>
            <a:ext cx="4245950" cy="5023666"/>
          </a:xfrm>
        </p:spPr>
        <p:txBody>
          <a:bodyPr/>
          <a:lstStyle/>
          <a:p>
            <a:r>
              <a:rPr lang="en-US" dirty="0"/>
              <a:t>IRC Road </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19">
                <a:extLst>
                  <a:ext uri="{FF2B5EF4-FFF2-40B4-BE49-F238E27FC236}">
                    <a16:creationId xmlns:a16="http://schemas.microsoft.com/office/drawing/2014/main" id="{94EC1FA4-A2B7-40EC-984F-EBFE64D5857F}"/>
                  </a:ext>
                </a:extLst>
              </p:cNvPr>
              <p:cNvGraphicFramePr>
                <a:graphicFrameLocks/>
              </p:cNvGraphicFramePr>
              <p:nvPr>
                <p:extLst>
                  <p:ext uri="{D42A27DB-BD31-4B8C-83A1-F6EECF244321}">
                    <p14:modId xmlns:p14="http://schemas.microsoft.com/office/powerpoint/2010/main" val="3019788436"/>
                  </p:ext>
                </p:extLst>
              </p:nvPr>
            </p:nvGraphicFramePr>
            <p:xfrm>
              <a:off x="711813" y="1558517"/>
              <a:ext cx="4245950" cy="1112520"/>
            </p:xfrm>
            <a:graphic>
              <a:graphicData uri="http://schemas.openxmlformats.org/drawingml/2006/table">
                <a:tbl>
                  <a:tblPr firstRow="1" bandRow="1">
                    <a:tableStyleId>{5C22544A-7EE6-4342-B048-85BDC9FD1C3A}</a:tableStyleId>
                  </a:tblPr>
                  <a:tblGrid>
                    <a:gridCol w="1436075">
                      <a:extLst>
                        <a:ext uri="{9D8B030D-6E8A-4147-A177-3AD203B41FA5}">
                          <a16:colId xmlns:a16="http://schemas.microsoft.com/office/drawing/2014/main" val="1723620741"/>
                        </a:ext>
                      </a:extLst>
                    </a:gridCol>
                    <a:gridCol w="1000125">
                      <a:extLst>
                        <a:ext uri="{9D8B030D-6E8A-4147-A177-3AD203B41FA5}">
                          <a16:colId xmlns:a16="http://schemas.microsoft.com/office/drawing/2014/main" val="3960781294"/>
                        </a:ext>
                      </a:extLst>
                    </a:gridCol>
                    <a:gridCol w="962025">
                      <a:extLst>
                        <a:ext uri="{9D8B030D-6E8A-4147-A177-3AD203B41FA5}">
                          <a16:colId xmlns:a16="http://schemas.microsoft.com/office/drawing/2014/main" val="2952020040"/>
                        </a:ext>
                      </a:extLst>
                    </a:gridCol>
                    <a:gridCol w="847725">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Length</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a:txBody>
                      <a:tcPr/>
                    </a:tc>
                    <a:tc>
                      <a:txBody>
                        <a:bodyPr/>
                        <a:lstStyle/>
                        <a:p>
                          <a:pPr algn="ctr"/>
                          <a:r>
                            <a:rPr lang="en-US" dirty="0"/>
                            <a:t>5</a:t>
                          </a:r>
                        </a:p>
                      </a:txBody>
                      <a:tcPr/>
                    </a:tc>
                    <a:tc>
                      <a:txBody>
                        <a:bodyPr/>
                        <a:lstStyle/>
                        <a:p>
                          <a:pPr algn="ctr"/>
                          <a:r>
                            <a:rPr lang="en-US" dirty="0"/>
                            <a:t>m</a:t>
                          </a:r>
                        </a:p>
                      </a:txBody>
                      <a:tcPr/>
                    </a:tc>
                    <a:extLst>
                      <a:ext uri="{0D108BD9-81ED-4DB2-BD59-A6C34878D82A}">
                        <a16:rowId xmlns:a16="http://schemas.microsoft.com/office/drawing/2014/main" val="3766456092"/>
                      </a:ext>
                    </a:extLst>
                  </a:tr>
                  <a:tr h="370840">
                    <a:tc>
                      <a:txBody>
                        <a:bodyPr/>
                        <a:lstStyle/>
                        <a:p>
                          <a:pPr algn="ctr"/>
                          <a:r>
                            <a:rPr lang="en-US" dirty="0"/>
                            <a:t>Height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a:txBody>
                      <a:tcPr/>
                    </a:tc>
                    <a:tc>
                      <a:txBody>
                        <a:bodyPr/>
                        <a:lstStyle/>
                        <a:p>
                          <a:pPr algn="ctr"/>
                          <a:r>
                            <a:rPr lang="en-US" dirty="0"/>
                            <a:t>0.1</a:t>
                          </a:r>
                        </a:p>
                      </a:txBody>
                      <a:tcPr/>
                    </a:tc>
                    <a:tc>
                      <a:txBody>
                        <a:bodyPr/>
                        <a:lstStyle/>
                        <a:p>
                          <a:pPr algn="ctr"/>
                          <a:r>
                            <a:rPr lang="en-US" dirty="0"/>
                            <a:t>m</a:t>
                          </a:r>
                        </a:p>
                      </a:txBody>
                      <a:tcPr/>
                    </a:tc>
                    <a:extLst>
                      <a:ext uri="{0D108BD9-81ED-4DB2-BD59-A6C34878D82A}">
                        <a16:rowId xmlns:a16="http://schemas.microsoft.com/office/drawing/2014/main" val="3149203708"/>
                      </a:ext>
                    </a:extLst>
                  </a:tr>
                </a:tbl>
              </a:graphicData>
            </a:graphic>
          </p:graphicFrame>
        </mc:Choice>
        <mc:Fallback xmlns="">
          <p:graphicFrame>
            <p:nvGraphicFramePr>
              <p:cNvPr id="4" name="Table 19">
                <a:extLst>
                  <a:ext uri="{FF2B5EF4-FFF2-40B4-BE49-F238E27FC236}">
                    <a16:creationId xmlns:a16="http://schemas.microsoft.com/office/drawing/2014/main" id="{94EC1FA4-A2B7-40EC-984F-EBFE64D5857F}"/>
                  </a:ext>
                </a:extLst>
              </p:cNvPr>
              <p:cNvGraphicFramePr>
                <a:graphicFrameLocks/>
              </p:cNvGraphicFramePr>
              <p:nvPr>
                <p:extLst>
                  <p:ext uri="{D42A27DB-BD31-4B8C-83A1-F6EECF244321}">
                    <p14:modId xmlns:p14="http://schemas.microsoft.com/office/powerpoint/2010/main" val="3019788436"/>
                  </p:ext>
                </p:extLst>
              </p:nvPr>
            </p:nvGraphicFramePr>
            <p:xfrm>
              <a:off x="711813" y="1558517"/>
              <a:ext cx="4245950" cy="1112520"/>
            </p:xfrm>
            <a:graphic>
              <a:graphicData uri="http://schemas.openxmlformats.org/drawingml/2006/table">
                <a:tbl>
                  <a:tblPr firstRow="1" bandRow="1">
                    <a:tableStyleId>{5C22544A-7EE6-4342-B048-85BDC9FD1C3A}</a:tableStyleId>
                  </a:tblPr>
                  <a:tblGrid>
                    <a:gridCol w="1436075">
                      <a:extLst>
                        <a:ext uri="{9D8B030D-6E8A-4147-A177-3AD203B41FA5}">
                          <a16:colId xmlns:a16="http://schemas.microsoft.com/office/drawing/2014/main" val="1723620741"/>
                        </a:ext>
                      </a:extLst>
                    </a:gridCol>
                    <a:gridCol w="1000125">
                      <a:extLst>
                        <a:ext uri="{9D8B030D-6E8A-4147-A177-3AD203B41FA5}">
                          <a16:colId xmlns:a16="http://schemas.microsoft.com/office/drawing/2014/main" val="3960781294"/>
                        </a:ext>
                      </a:extLst>
                    </a:gridCol>
                    <a:gridCol w="962025">
                      <a:extLst>
                        <a:ext uri="{9D8B030D-6E8A-4147-A177-3AD203B41FA5}">
                          <a16:colId xmlns:a16="http://schemas.microsoft.com/office/drawing/2014/main" val="2952020040"/>
                        </a:ext>
                      </a:extLst>
                    </a:gridCol>
                    <a:gridCol w="847725">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Length</a:t>
                          </a:r>
                        </a:p>
                      </a:txBody>
                      <a:tcPr/>
                    </a:tc>
                    <a:tc>
                      <a:txBody>
                        <a:bodyPr/>
                        <a:lstStyle/>
                        <a:p>
                          <a:endParaRPr lang="en-US"/>
                        </a:p>
                      </a:txBody>
                      <a:tcPr>
                        <a:blipFill>
                          <a:blip r:embed="rId2"/>
                          <a:stretch>
                            <a:fillRect l="-144512" t="-106452" r="-184146" b="-120968"/>
                          </a:stretch>
                        </a:blipFill>
                      </a:tcPr>
                    </a:tc>
                    <a:tc>
                      <a:txBody>
                        <a:bodyPr/>
                        <a:lstStyle/>
                        <a:p>
                          <a:pPr algn="ctr"/>
                          <a:r>
                            <a:rPr lang="en-US" dirty="0"/>
                            <a:t>5</a:t>
                          </a:r>
                        </a:p>
                      </a:txBody>
                      <a:tcPr/>
                    </a:tc>
                    <a:tc>
                      <a:txBody>
                        <a:bodyPr/>
                        <a:lstStyle/>
                        <a:p>
                          <a:pPr algn="ctr"/>
                          <a:r>
                            <a:rPr lang="en-US" dirty="0"/>
                            <a:t>m</a:t>
                          </a:r>
                        </a:p>
                      </a:txBody>
                      <a:tcPr/>
                    </a:tc>
                    <a:extLst>
                      <a:ext uri="{0D108BD9-81ED-4DB2-BD59-A6C34878D82A}">
                        <a16:rowId xmlns:a16="http://schemas.microsoft.com/office/drawing/2014/main" val="3766456092"/>
                      </a:ext>
                    </a:extLst>
                  </a:tr>
                  <a:tr h="370840">
                    <a:tc>
                      <a:txBody>
                        <a:bodyPr/>
                        <a:lstStyle/>
                        <a:p>
                          <a:pPr algn="ctr"/>
                          <a:r>
                            <a:rPr lang="en-US" dirty="0"/>
                            <a:t>Height</a:t>
                          </a:r>
                        </a:p>
                      </a:txBody>
                      <a:tcPr/>
                    </a:tc>
                    <a:tc>
                      <a:txBody>
                        <a:bodyPr/>
                        <a:lstStyle/>
                        <a:p>
                          <a:endParaRPr lang="en-US"/>
                        </a:p>
                      </a:txBody>
                      <a:tcPr>
                        <a:blipFill>
                          <a:blip r:embed="rId2"/>
                          <a:stretch>
                            <a:fillRect l="-144512" t="-209836" r="-184146" b="-22951"/>
                          </a:stretch>
                        </a:blipFill>
                      </a:tcPr>
                    </a:tc>
                    <a:tc>
                      <a:txBody>
                        <a:bodyPr/>
                        <a:lstStyle/>
                        <a:p>
                          <a:pPr algn="ctr"/>
                          <a:r>
                            <a:rPr lang="en-US" dirty="0"/>
                            <a:t>0.1</a:t>
                          </a:r>
                        </a:p>
                      </a:txBody>
                      <a:tcPr/>
                    </a:tc>
                    <a:tc>
                      <a:txBody>
                        <a:bodyPr/>
                        <a:lstStyle/>
                        <a:p>
                          <a:pPr algn="ctr"/>
                          <a:r>
                            <a:rPr lang="en-US" dirty="0"/>
                            <a:t>m</a:t>
                          </a:r>
                        </a:p>
                      </a:txBody>
                      <a:tcPr/>
                    </a:tc>
                    <a:extLst>
                      <a:ext uri="{0D108BD9-81ED-4DB2-BD59-A6C34878D82A}">
                        <a16:rowId xmlns:a16="http://schemas.microsoft.com/office/drawing/2014/main" val="3149203708"/>
                      </a:ext>
                    </a:extLst>
                  </a:tr>
                </a:tbl>
              </a:graphicData>
            </a:graphic>
          </p:graphicFrame>
        </mc:Fallback>
      </mc:AlternateContent>
      <p:sp>
        <p:nvSpPr>
          <p:cNvPr id="7" name="Content Placeholder 2">
            <a:extLst>
              <a:ext uri="{FF2B5EF4-FFF2-40B4-BE49-F238E27FC236}">
                <a16:creationId xmlns:a16="http://schemas.microsoft.com/office/drawing/2014/main" id="{3F9AD53D-4C8D-4920-B413-FA0B725253A6}"/>
              </a:ext>
            </a:extLst>
          </p:cNvPr>
          <p:cNvSpPr txBox="1">
            <a:spLocks/>
          </p:cNvSpPr>
          <p:nvPr/>
        </p:nvSpPr>
        <p:spPr>
          <a:xfrm>
            <a:off x="6836388" y="1115197"/>
            <a:ext cx="4245950" cy="502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GB/T Road </a:t>
            </a:r>
          </a:p>
          <a:p>
            <a:endParaRPr lang="en-US" dirty="0"/>
          </a:p>
          <a:p>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8" name="Table 19">
                <a:extLst>
                  <a:ext uri="{FF2B5EF4-FFF2-40B4-BE49-F238E27FC236}">
                    <a16:creationId xmlns:a16="http://schemas.microsoft.com/office/drawing/2014/main" id="{D384644C-1F1C-4FAF-97B8-A84CBD67284D}"/>
                  </a:ext>
                </a:extLst>
              </p:cNvPr>
              <p:cNvGraphicFramePr>
                <a:graphicFrameLocks/>
              </p:cNvGraphicFramePr>
              <p:nvPr>
                <p:extLst>
                  <p:ext uri="{D42A27DB-BD31-4B8C-83A1-F6EECF244321}">
                    <p14:modId xmlns:p14="http://schemas.microsoft.com/office/powerpoint/2010/main" val="908229367"/>
                  </p:ext>
                </p:extLst>
              </p:nvPr>
            </p:nvGraphicFramePr>
            <p:xfrm>
              <a:off x="7107850" y="1558517"/>
              <a:ext cx="4245950" cy="1112520"/>
            </p:xfrm>
            <a:graphic>
              <a:graphicData uri="http://schemas.openxmlformats.org/drawingml/2006/table">
                <a:tbl>
                  <a:tblPr firstRow="1" bandRow="1">
                    <a:tableStyleId>{5C22544A-7EE6-4342-B048-85BDC9FD1C3A}</a:tableStyleId>
                  </a:tblPr>
                  <a:tblGrid>
                    <a:gridCol w="1436075">
                      <a:extLst>
                        <a:ext uri="{9D8B030D-6E8A-4147-A177-3AD203B41FA5}">
                          <a16:colId xmlns:a16="http://schemas.microsoft.com/office/drawing/2014/main" val="1723620741"/>
                        </a:ext>
                      </a:extLst>
                    </a:gridCol>
                    <a:gridCol w="1000125">
                      <a:extLst>
                        <a:ext uri="{9D8B030D-6E8A-4147-A177-3AD203B41FA5}">
                          <a16:colId xmlns:a16="http://schemas.microsoft.com/office/drawing/2014/main" val="3960781294"/>
                        </a:ext>
                      </a:extLst>
                    </a:gridCol>
                    <a:gridCol w="962025">
                      <a:extLst>
                        <a:ext uri="{9D8B030D-6E8A-4147-A177-3AD203B41FA5}">
                          <a16:colId xmlns:a16="http://schemas.microsoft.com/office/drawing/2014/main" val="2952020040"/>
                        </a:ext>
                      </a:extLst>
                    </a:gridCol>
                    <a:gridCol w="847725">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Length</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a:txBody>
                      <a:tcPr/>
                    </a:tc>
                    <a:tc>
                      <a:txBody>
                        <a:bodyPr/>
                        <a:lstStyle/>
                        <a:p>
                          <a:pPr algn="ctr"/>
                          <a:r>
                            <a:rPr lang="en-US" dirty="0"/>
                            <a:t>0.4</a:t>
                          </a:r>
                        </a:p>
                      </a:txBody>
                      <a:tcPr/>
                    </a:tc>
                    <a:tc>
                      <a:txBody>
                        <a:bodyPr/>
                        <a:lstStyle/>
                        <a:p>
                          <a:pPr algn="ctr"/>
                          <a:r>
                            <a:rPr lang="en-US" dirty="0"/>
                            <a:t>m</a:t>
                          </a:r>
                        </a:p>
                      </a:txBody>
                      <a:tcPr/>
                    </a:tc>
                    <a:extLst>
                      <a:ext uri="{0D108BD9-81ED-4DB2-BD59-A6C34878D82A}">
                        <a16:rowId xmlns:a16="http://schemas.microsoft.com/office/drawing/2014/main" val="3766456092"/>
                      </a:ext>
                    </a:extLst>
                  </a:tr>
                  <a:tr h="370840">
                    <a:tc>
                      <a:txBody>
                        <a:bodyPr/>
                        <a:lstStyle/>
                        <a:p>
                          <a:pPr algn="ctr"/>
                          <a:r>
                            <a:rPr lang="en-US" dirty="0"/>
                            <a:t>Height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a:txBody>
                      <a:tcPr/>
                    </a:tc>
                    <a:tc>
                      <a:txBody>
                        <a:bodyPr/>
                        <a:lstStyle/>
                        <a:p>
                          <a:pPr algn="ctr"/>
                          <a:r>
                            <a:rPr lang="en-US" dirty="0"/>
                            <a:t>0.04</a:t>
                          </a:r>
                        </a:p>
                      </a:txBody>
                      <a:tcPr/>
                    </a:tc>
                    <a:tc>
                      <a:txBody>
                        <a:bodyPr/>
                        <a:lstStyle/>
                        <a:p>
                          <a:pPr algn="ctr"/>
                          <a:r>
                            <a:rPr lang="en-US" dirty="0"/>
                            <a:t>m</a:t>
                          </a:r>
                        </a:p>
                      </a:txBody>
                      <a:tcPr/>
                    </a:tc>
                    <a:extLst>
                      <a:ext uri="{0D108BD9-81ED-4DB2-BD59-A6C34878D82A}">
                        <a16:rowId xmlns:a16="http://schemas.microsoft.com/office/drawing/2014/main" val="3149203708"/>
                      </a:ext>
                    </a:extLst>
                  </a:tr>
                </a:tbl>
              </a:graphicData>
            </a:graphic>
          </p:graphicFrame>
        </mc:Choice>
        <mc:Fallback xmlns="">
          <p:graphicFrame>
            <p:nvGraphicFramePr>
              <p:cNvPr id="8" name="Table 19">
                <a:extLst>
                  <a:ext uri="{FF2B5EF4-FFF2-40B4-BE49-F238E27FC236}">
                    <a16:creationId xmlns:a16="http://schemas.microsoft.com/office/drawing/2014/main" id="{D384644C-1F1C-4FAF-97B8-A84CBD67284D}"/>
                  </a:ext>
                </a:extLst>
              </p:cNvPr>
              <p:cNvGraphicFramePr>
                <a:graphicFrameLocks/>
              </p:cNvGraphicFramePr>
              <p:nvPr>
                <p:extLst>
                  <p:ext uri="{D42A27DB-BD31-4B8C-83A1-F6EECF244321}">
                    <p14:modId xmlns:p14="http://schemas.microsoft.com/office/powerpoint/2010/main" val="908229367"/>
                  </p:ext>
                </p:extLst>
              </p:nvPr>
            </p:nvGraphicFramePr>
            <p:xfrm>
              <a:off x="7107850" y="1558517"/>
              <a:ext cx="4245950" cy="1112520"/>
            </p:xfrm>
            <a:graphic>
              <a:graphicData uri="http://schemas.openxmlformats.org/drawingml/2006/table">
                <a:tbl>
                  <a:tblPr firstRow="1" bandRow="1">
                    <a:tableStyleId>{5C22544A-7EE6-4342-B048-85BDC9FD1C3A}</a:tableStyleId>
                  </a:tblPr>
                  <a:tblGrid>
                    <a:gridCol w="1436075">
                      <a:extLst>
                        <a:ext uri="{9D8B030D-6E8A-4147-A177-3AD203B41FA5}">
                          <a16:colId xmlns:a16="http://schemas.microsoft.com/office/drawing/2014/main" val="1723620741"/>
                        </a:ext>
                      </a:extLst>
                    </a:gridCol>
                    <a:gridCol w="1000125">
                      <a:extLst>
                        <a:ext uri="{9D8B030D-6E8A-4147-A177-3AD203B41FA5}">
                          <a16:colId xmlns:a16="http://schemas.microsoft.com/office/drawing/2014/main" val="3960781294"/>
                        </a:ext>
                      </a:extLst>
                    </a:gridCol>
                    <a:gridCol w="962025">
                      <a:extLst>
                        <a:ext uri="{9D8B030D-6E8A-4147-A177-3AD203B41FA5}">
                          <a16:colId xmlns:a16="http://schemas.microsoft.com/office/drawing/2014/main" val="2952020040"/>
                        </a:ext>
                      </a:extLst>
                    </a:gridCol>
                    <a:gridCol w="847725">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Length</a:t>
                          </a:r>
                        </a:p>
                      </a:txBody>
                      <a:tcPr/>
                    </a:tc>
                    <a:tc>
                      <a:txBody>
                        <a:bodyPr/>
                        <a:lstStyle/>
                        <a:p>
                          <a:endParaRPr lang="en-US"/>
                        </a:p>
                      </a:txBody>
                      <a:tcPr>
                        <a:blipFill>
                          <a:blip r:embed="rId3"/>
                          <a:stretch>
                            <a:fillRect l="-144512" t="-106452" r="-184146" b="-120968"/>
                          </a:stretch>
                        </a:blipFill>
                      </a:tcPr>
                    </a:tc>
                    <a:tc>
                      <a:txBody>
                        <a:bodyPr/>
                        <a:lstStyle/>
                        <a:p>
                          <a:pPr algn="ctr"/>
                          <a:r>
                            <a:rPr lang="en-US" dirty="0"/>
                            <a:t>0.4</a:t>
                          </a:r>
                        </a:p>
                      </a:txBody>
                      <a:tcPr/>
                    </a:tc>
                    <a:tc>
                      <a:txBody>
                        <a:bodyPr/>
                        <a:lstStyle/>
                        <a:p>
                          <a:pPr algn="ctr"/>
                          <a:r>
                            <a:rPr lang="en-US" dirty="0"/>
                            <a:t>m</a:t>
                          </a:r>
                        </a:p>
                      </a:txBody>
                      <a:tcPr/>
                    </a:tc>
                    <a:extLst>
                      <a:ext uri="{0D108BD9-81ED-4DB2-BD59-A6C34878D82A}">
                        <a16:rowId xmlns:a16="http://schemas.microsoft.com/office/drawing/2014/main" val="3766456092"/>
                      </a:ext>
                    </a:extLst>
                  </a:tr>
                  <a:tr h="370840">
                    <a:tc>
                      <a:txBody>
                        <a:bodyPr/>
                        <a:lstStyle/>
                        <a:p>
                          <a:pPr algn="ctr"/>
                          <a:r>
                            <a:rPr lang="en-US" dirty="0"/>
                            <a:t>Height</a:t>
                          </a:r>
                        </a:p>
                      </a:txBody>
                      <a:tcPr/>
                    </a:tc>
                    <a:tc>
                      <a:txBody>
                        <a:bodyPr/>
                        <a:lstStyle/>
                        <a:p>
                          <a:endParaRPr lang="en-US"/>
                        </a:p>
                      </a:txBody>
                      <a:tcPr>
                        <a:blipFill>
                          <a:blip r:embed="rId3"/>
                          <a:stretch>
                            <a:fillRect l="-144512" t="-209836" r="-184146" b="-22951"/>
                          </a:stretch>
                        </a:blipFill>
                      </a:tcPr>
                    </a:tc>
                    <a:tc>
                      <a:txBody>
                        <a:bodyPr/>
                        <a:lstStyle/>
                        <a:p>
                          <a:pPr algn="ctr"/>
                          <a:r>
                            <a:rPr lang="en-US" dirty="0"/>
                            <a:t>0.04</a:t>
                          </a:r>
                        </a:p>
                      </a:txBody>
                      <a:tcPr/>
                    </a:tc>
                    <a:tc>
                      <a:txBody>
                        <a:bodyPr/>
                        <a:lstStyle/>
                        <a:p>
                          <a:pPr algn="ctr"/>
                          <a:r>
                            <a:rPr lang="en-US" dirty="0"/>
                            <a:t>m</a:t>
                          </a:r>
                        </a:p>
                      </a:txBody>
                      <a:tcPr/>
                    </a:tc>
                    <a:extLst>
                      <a:ext uri="{0D108BD9-81ED-4DB2-BD59-A6C34878D82A}">
                        <a16:rowId xmlns:a16="http://schemas.microsoft.com/office/drawing/2014/main" val="3149203708"/>
                      </a:ext>
                    </a:extLst>
                  </a:tr>
                </a:tbl>
              </a:graphicData>
            </a:graphic>
          </p:graphicFrame>
        </mc:Fallback>
      </mc:AlternateContent>
      <p:pic>
        <p:nvPicPr>
          <p:cNvPr id="10" name="Picture 9" descr="Chart, line chart&#10;&#10;Description automatically generated">
            <a:extLst>
              <a:ext uri="{FF2B5EF4-FFF2-40B4-BE49-F238E27FC236}">
                <a16:creationId xmlns:a16="http://schemas.microsoft.com/office/drawing/2014/main" id="{1559DE84-3743-494A-9993-A0061844A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158" y="2800554"/>
            <a:ext cx="5333333" cy="4000000"/>
          </a:xfrm>
          <a:prstGeom prst="rect">
            <a:avLst/>
          </a:prstGeom>
        </p:spPr>
      </p:pic>
      <p:pic>
        <p:nvPicPr>
          <p:cNvPr id="12" name="Picture 11" descr="Chart, line chart&#10;&#10;Description automatically generated">
            <a:extLst>
              <a:ext uri="{FF2B5EF4-FFF2-40B4-BE49-F238E27FC236}">
                <a16:creationId xmlns:a16="http://schemas.microsoft.com/office/drawing/2014/main" id="{5F514361-1770-4BAD-877F-60FB6EAEC3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068" y="2800554"/>
            <a:ext cx="5333333" cy="4000000"/>
          </a:xfrm>
          <a:prstGeom prst="rect">
            <a:avLst/>
          </a:prstGeom>
        </p:spPr>
      </p:pic>
      <p:cxnSp>
        <p:nvCxnSpPr>
          <p:cNvPr id="13" name="Straight Connector 12">
            <a:extLst>
              <a:ext uri="{FF2B5EF4-FFF2-40B4-BE49-F238E27FC236}">
                <a16:creationId xmlns:a16="http://schemas.microsoft.com/office/drawing/2014/main" id="{DA08AC35-D920-4F04-90D8-650D5A6FE96B}"/>
              </a:ext>
            </a:extLst>
          </p:cNvPr>
          <p:cNvCxnSpPr>
            <a:cxnSpLocks/>
          </p:cNvCxnSpPr>
          <p:nvPr/>
        </p:nvCxnSpPr>
        <p:spPr>
          <a:xfrm>
            <a:off x="5981700" y="1558517"/>
            <a:ext cx="0" cy="45387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535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428B-4BB5-4302-9355-693F27700BA2}"/>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3.4 Model parameters</a:t>
            </a: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9154589-BC8D-451F-BF1A-B56B1D2399C8}"/>
                  </a:ext>
                </a:extLst>
              </p:cNvPr>
              <p:cNvGraphicFramePr>
                <a:graphicFrameLocks/>
              </p:cNvGraphicFramePr>
              <p:nvPr>
                <p:extLst>
                  <p:ext uri="{D42A27DB-BD31-4B8C-83A1-F6EECF244321}">
                    <p14:modId xmlns:p14="http://schemas.microsoft.com/office/powerpoint/2010/main" val="3297825396"/>
                  </p:ext>
                </p:extLst>
              </p:nvPr>
            </p:nvGraphicFramePr>
            <p:xfrm>
              <a:off x="771525" y="1924050"/>
              <a:ext cx="8572499" cy="4087496"/>
            </p:xfrm>
            <a:graphic>
              <a:graphicData uri="http://schemas.openxmlformats.org/drawingml/2006/table">
                <a:tbl>
                  <a:tblPr firstRow="1" bandRow="1">
                    <a:tableStyleId>{5C22544A-7EE6-4342-B048-85BDC9FD1C3A}</a:tableStyleId>
                  </a:tblPr>
                  <a:tblGrid>
                    <a:gridCol w="3448080">
                      <a:extLst>
                        <a:ext uri="{9D8B030D-6E8A-4147-A177-3AD203B41FA5}">
                          <a16:colId xmlns:a16="http://schemas.microsoft.com/office/drawing/2014/main" val="2183088814"/>
                        </a:ext>
                      </a:extLst>
                    </a:gridCol>
                    <a:gridCol w="1567309">
                      <a:extLst>
                        <a:ext uri="{9D8B030D-6E8A-4147-A177-3AD203B41FA5}">
                          <a16:colId xmlns:a16="http://schemas.microsoft.com/office/drawing/2014/main" val="1802695100"/>
                        </a:ext>
                      </a:extLst>
                    </a:gridCol>
                    <a:gridCol w="1867142">
                      <a:extLst>
                        <a:ext uri="{9D8B030D-6E8A-4147-A177-3AD203B41FA5}">
                          <a16:colId xmlns:a16="http://schemas.microsoft.com/office/drawing/2014/main" val="3027722384"/>
                        </a:ext>
                      </a:extLst>
                    </a:gridCol>
                    <a:gridCol w="1689968">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weight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design height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𝑎𝑠</m:t>
                                    </m:r>
                                  </m:sub>
                                </m:sSub>
                              </m:oMath>
                            </m:oMathPara>
                          </a14:m>
                          <a:endParaRPr lang="en-US" dirty="0"/>
                        </a:p>
                      </a:txBody>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dirty="0" smtClean="0"/>
                                  <m:t>Sprung</m:t>
                                </m:r>
                                <m:r>
                                  <m:rPr>
                                    <m:nor/>
                                  </m:rPr>
                                  <a:rPr lang="en-US" dirty="0" smtClean="0"/>
                                  <m:t> </m:t>
                                </m:r>
                                <m:r>
                                  <m:rPr>
                                    <m:nor/>
                                  </m:rPr>
                                  <a:rPr lang="en-US" dirty="0" smtClean="0"/>
                                  <m:t>mass</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𝑛𝑜𝑛</m:t>
                                    </m:r>
                                  </m:sub>
                                </m:sSub>
                              </m:oMath>
                            </m:oMathPara>
                          </a14:m>
                          <a:endParaRPr lang="en-US" dirty="0"/>
                        </a:p>
                      </a:txBody>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370840">
                    <a:tc>
                      <a:txBody>
                        <a:bodyPr/>
                        <a:lstStyle/>
                        <a:p>
                          <a:pPr algn="ctr"/>
                          <a:r>
                            <a:rPr lang="en-US" dirty="0"/>
                            <a:t>Un-sprung mass (leaf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𝑙𝑖𝑛</m:t>
                                    </m:r>
                                  </m:sub>
                                </m:sSub>
                              </m:oMath>
                            </m:oMathPara>
                          </a14:m>
                          <a:endParaRPr lang="en-US" dirty="0"/>
                        </a:p>
                      </a:txBody>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 (linear)</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 coefficient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Vehicle speed</a:t>
                          </a:r>
                        </a:p>
                      </a:txBody>
                      <a:tcPr/>
                    </a:tc>
                    <a:tc>
                      <a:txBody>
                        <a:bodyPr/>
                        <a:lstStyle/>
                        <a:p>
                          <a:pPr algn="ctr"/>
                          <a:r>
                            <a:rPr lang="en-US" dirty="0"/>
                            <a:t>v</a:t>
                          </a:r>
                        </a:p>
                      </a:txBody>
                      <a:tcPr/>
                    </a:tc>
                    <a:tc>
                      <a:txBody>
                        <a:bodyPr/>
                        <a:lstStyle/>
                        <a:p>
                          <a:pPr algn="ctr"/>
                          <a:r>
                            <a:rPr lang="en-US" dirty="0"/>
                            <a:t>20</a:t>
                          </a:r>
                        </a:p>
                      </a:txBody>
                      <a:tcPr/>
                    </a:tc>
                    <a:tc>
                      <a:txBody>
                        <a:bodyPr/>
                        <a:lstStyle/>
                        <a:p>
                          <a:pPr algn="ctr"/>
                          <a:r>
                            <a:rPr lang="en-US" dirty="0"/>
                            <a:t>km/h</a:t>
                          </a:r>
                        </a:p>
                      </a:txBody>
                      <a:tcPr/>
                    </a:tc>
                    <a:extLst>
                      <a:ext uri="{0D108BD9-81ED-4DB2-BD59-A6C34878D82A}">
                        <a16:rowId xmlns:a16="http://schemas.microsoft.com/office/drawing/2014/main" val="2578948420"/>
                      </a:ext>
                    </a:extLst>
                  </a:tr>
                </a:tbl>
              </a:graphicData>
            </a:graphic>
          </p:graphicFrame>
        </mc:Choice>
        <mc:Fallback xmlns="">
          <p:graphicFrame>
            <p:nvGraphicFramePr>
              <p:cNvPr id="4" name="Table 4">
                <a:extLst>
                  <a:ext uri="{FF2B5EF4-FFF2-40B4-BE49-F238E27FC236}">
                    <a16:creationId xmlns:a16="http://schemas.microsoft.com/office/drawing/2014/main" id="{B9154589-BC8D-451F-BF1A-B56B1D2399C8}"/>
                  </a:ext>
                </a:extLst>
              </p:cNvPr>
              <p:cNvGraphicFramePr>
                <a:graphicFrameLocks/>
              </p:cNvGraphicFramePr>
              <p:nvPr>
                <p:extLst>
                  <p:ext uri="{D42A27DB-BD31-4B8C-83A1-F6EECF244321}">
                    <p14:modId xmlns:p14="http://schemas.microsoft.com/office/powerpoint/2010/main" val="3297825396"/>
                  </p:ext>
                </p:extLst>
              </p:nvPr>
            </p:nvGraphicFramePr>
            <p:xfrm>
              <a:off x="771525" y="1924050"/>
              <a:ext cx="8572499" cy="4087496"/>
            </p:xfrm>
            <a:graphic>
              <a:graphicData uri="http://schemas.openxmlformats.org/drawingml/2006/table">
                <a:tbl>
                  <a:tblPr firstRow="1" bandRow="1">
                    <a:tableStyleId>{5C22544A-7EE6-4342-B048-85BDC9FD1C3A}</a:tableStyleId>
                  </a:tblPr>
                  <a:tblGrid>
                    <a:gridCol w="3448080">
                      <a:extLst>
                        <a:ext uri="{9D8B030D-6E8A-4147-A177-3AD203B41FA5}">
                          <a16:colId xmlns:a16="http://schemas.microsoft.com/office/drawing/2014/main" val="2183088814"/>
                        </a:ext>
                      </a:extLst>
                    </a:gridCol>
                    <a:gridCol w="1567309">
                      <a:extLst>
                        <a:ext uri="{9D8B030D-6E8A-4147-A177-3AD203B41FA5}">
                          <a16:colId xmlns:a16="http://schemas.microsoft.com/office/drawing/2014/main" val="1802695100"/>
                        </a:ext>
                      </a:extLst>
                    </a:gridCol>
                    <a:gridCol w="1867142">
                      <a:extLst>
                        <a:ext uri="{9D8B030D-6E8A-4147-A177-3AD203B41FA5}">
                          <a16:colId xmlns:a16="http://schemas.microsoft.com/office/drawing/2014/main" val="3027722384"/>
                        </a:ext>
                      </a:extLst>
                    </a:gridCol>
                    <a:gridCol w="1689968">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weight</a:t>
                          </a:r>
                        </a:p>
                      </a:txBody>
                      <a:tcPr/>
                    </a:tc>
                    <a:tc>
                      <a:txBody>
                        <a:bodyPr/>
                        <a:lstStyle/>
                        <a:p>
                          <a:endParaRPr lang="en-US"/>
                        </a:p>
                      </a:txBody>
                      <a:tcPr>
                        <a:blipFill>
                          <a:blip r:embed="rId2"/>
                          <a:stretch>
                            <a:fillRect l="-220623" t="-108197" r="-228794" b="-924590"/>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design height</a:t>
                          </a:r>
                        </a:p>
                      </a:txBody>
                      <a:tcPr/>
                    </a:tc>
                    <a:tc>
                      <a:txBody>
                        <a:bodyPr/>
                        <a:lstStyle/>
                        <a:p>
                          <a:endParaRPr lang="en-US"/>
                        </a:p>
                      </a:txBody>
                      <a:tcPr>
                        <a:blipFill>
                          <a:blip r:embed="rId2"/>
                          <a:stretch>
                            <a:fillRect l="-220623" t="-308197" r="-228794" b="-724590"/>
                          </a:stretch>
                        </a:blipFill>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endParaRPr lang="en-US"/>
                        </a:p>
                      </a:txBody>
                      <a:tcPr>
                        <a:blipFill>
                          <a:blip r:embed="rId2"/>
                          <a:stretch>
                            <a:fillRect l="-177" t="-408197" r="-149293" b="-624590"/>
                          </a:stretch>
                        </a:blipFill>
                      </a:tcPr>
                    </a:tc>
                    <a:tc>
                      <a:txBody>
                        <a:bodyPr/>
                        <a:lstStyle/>
                        <a:p>
                          <a:endParaRPr lang="en-US"/>
                        </a:p>
                      </a:txBody>
                      <a:tcPr>
                        <a:blipFill>
                          <a:blip r:embed="rId2"/>
                          <a:stretch>
                            <a:fillRect l="-220623" t="-408197" r="-228794" b="-624590"/>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374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endParaRPr lang="en-US"/>
                        </a:p>
                      </a:txBody>
                      <a:tcPr>
                        <a:blipFill>
                          <a:blip r:embed="rId2"/>
                          <a:stretch>
                            <a:fillRect l="-220623" t="-508197" r="-228794" b="-524590"/>
                          </a:stretch>
                        </a:blipFill>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374968">
                    <a:tc>
                      <a:txBody>
                        <a:bodyPr/>
                        <a:lstStyle/>
                        <a:p>
                          <a:pPr algn="ctr"/>
                          <a:r>
                            <a:rPr lang="en-US" dirty="0"/>
                            <a:t>Un-sprung mass (leaf spring)</a:t>
                          </a:r>
                        </a:p>
                      </a:txBody>
                      <a:tcPr/>
                    </a:tc>
                    <a:tc>
                      <a:txBody>
                        <a:bodyPr/>
                        <a:lstStyle/>
                        <a:p>
                          <a:endParaRPr lang="en-US"/>
                        </a:p>
                      </a:txBody>
                      <a:tcPr>
                        <a:blipFill>
                          <a:blip r:embed="rId2"/>
                          <a:stretch>
                            <a:fillRect l="-220623" t="-598387" r="-228794" b="-416129"/>
                          </a:stretch>
                        </a:blipFill>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 (linear)</a:t>
                          </a:r>
                        </a:p>
                      </a:txBody>
                      <a:tcPr/>
                    </a:tc>
                    <a:tc>
                      <a:txBody>
                        <a:bodyPr/>
                        <a:lstStyle/>
                        <a:p>
                          <a:endParaRPr lang="en-US"/>
                        </a:p>
                      </a:txBody>
                      <a:tcPr>
                        <a:blipFill>
                          <a:blip r:embed="rId2"/>
                          <a:stretch>
                            <a:fillRect l="-220623" t="-709836" r="-228794" b="-3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endParaRPr lang="en-US"/>
                        </a:p>
                      </a:txBody>
                      <a:tcPr>
                        <a:blipFill>
                          <a:blip r:embed="rId2"/>
                          <a:stretch>
                            <a:fillRect l="-220623" t="-809836" r="-228794" b="-2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 coefficient</a:t>
                          </a:r>
                        </a:p>
                      </a:txBody>
                      <a:tcPr/>
                    </a:tc>
                    <a:tc>
                      <a:txBody>
                        <a:bodyPr/>
                        <a:lstStyle/>
                        <a:p>
                          <a:endParaRPr lang="en-US"/>
                        </a:p>
                      </a:txBody>
                      <a:tcPr>
                        <a:blipFill>
                          <a:blip r:embed="rId2"/>
                          <a:stretch>
                            <a:fillRect l="-220623" t="-909836" r="-228794" b="-122951"/>
                          </a:stretch>
                        </a:blipFill>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Vehicle speed</a:t>
                          </a:r>
                        </a:p>
                      </a:txBody>
                      <a:tcPr/>
                    </a:tc>
                    <a:tc>
                      <a:txBody>
                        <a:bodyPr/>
                        <a:lstStyle/>
                        <a:p>
                          <a:pPr algn="ctr"/>
                          <a:r>
                            <a:rPr lang="en-US" dirty="0"/>
                            <a:t>v</a:t>
                          </a:r>
                        </a:p>
                      </a:txBody>
                      <a:tcPr/>
                    </a:tc>
                    <a:tc>
                      <a:txBody>
                        <a:bodyPr/>
                        <a:lstStyle/>
                        <a:p>
                          <a:pPr algn="ctr"/>
                          <a:r>
                            <a:rPr lang="en-US" dirty="0"/>
                            <a:t>20</a:t>
                          </a:r>
                        </a:p>
                      </a:txBody>
                      <a:tcPr/>
                    </a:tc>
                    <a:tc>
                      <a:txBody>
                        <a:bodyPr/>
                        <a:lstStyle/>
                        <a:p>
                          <a:pPr algn="ctr"/>
                          <a:r>
                            <a:rPr lang="en-US" dirty="0"/>
                            <a:t>km/h</a:t>
                          </a:r>
                        </a:p>
                      </a:txBody>
                      <a:tcPr/>
                    </a:tc>
                    <a:extLst>
                      <a:ext uri="{0D108BD9-81ED-4DB2-BD59-A6C34878D82A}">
                        <a16:rowId xmlns:a16="http://schemas.microsoft.com/office/drawing/2014/main" val="2578948420"/>
                      </a:ext>
                    </a:extLst>
                  </a:tr>
                </a:tbl>
              </a:graphicData>
            </a:graphic>
          </p:graphicFrame>
        </mc:Fallback>
      </mc:AlternateContent>
      <p:pic>
        <p:nvPicPr>
          <p:cNvPr id="5" name="Picture 4">
            <a:extLst>
              <a:ext uri="{FF2B5EF4-FFF2-40B4-BE49-F238E27FC236}">
                <a16:creationId xmlns:a16="http://schemas.microsoft.com/office/drawing/2014/main" id="{7E695D1E-FA5B-472B-9235-240332A89460}"/>
              </a:ext>
            </a:extLst>
          </p:cNvPr>
          <p:cNvPicPr>
            <a:picLocks noChangeAspect="1"/>
          </p:cNvPicPr>
          <p:nvPr/>
        </p:nvPicPr>
        <p:blipFill>
          <a:blip r:embed="rId3"/>
          <a:stretch>
            <a:fillRect/>
          </a:stretch>
        </p:blipFill>
        <p:spPr>
          <a:xfrm>
            <a:off x="9381733" y="1543690"/>
            <a:ext cx="2810267" cy="4477375"/>
          </a:xfrm>
          <a:prstGeom prst="rect">
            <a:avLst/>
          </a:prstGeom>
        </p:spPr>
      </p:pic>
    </p:spTree>
    <p:extLst>
      <p:ext uri="{BB962C8B-B14F-4D97-AF65-F5344CB8AC3E}">
        <p14:creationId xmlns:p14="http://schemas.microsoft.com/office/powerpoint/2010/main" val="209537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a:ln>
                  <a:solidFill>
                    <a:schemeClr val="tx1"/>
                  </a:solidFill>
                </a:ln>
                <a:solidFill>
                  <a:srgbClr val="0099FF"/>
                </a:solidFill>
              </a:rPr>
              <a:t>CONTENTS</a:t>
            </a:r>
            <a:endParaRPr lang="en-US" sz="320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199" y="1825625"/>
            <a:ext cx="7248525"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solidFill>
                  <a:schemeClr val="accent3"/>
                </a:solidFill>
              </a:rPr>
              <a:t>INTRODUCTION</a:t>
            </a:r>
          </a:p>
          <a:p>
            <a:pPr marL="514350" indent="-514350">
              <a:lnSpc>
                <a:spcPct val="150000"/>
              </a:lnSpc>
              <a:buFont typeface="+mj-lt"/>
              <a:buAutoNum type="arabicPeriod"/>
            </a:pPr>
            <a:r>
              <a:rPr lang="en-US" b="1" dirty="0">
                <a:solidFill>
                  <a:schemeClr val="accent3"/>
                </a:solidFill>
              </a:rPr>
              <a:t>THEORETICAL BASIS</a:t>
            </a:r>
          </a:p>
          <a:p>
            <a:pPr marL="514350" indent="-514350">
              <a:lnSpc>
                <a:spcPct val="150000"/>
              </a:lnSpc>
              <a:buFont typeface="+mj-lt"/>
              <a:buAutoNum type="arabicPeriod"/>
            </a:pPr>
            <a:r>
              <a:rPr lang="en-US" b="1" dirty="0">
                <a:solidFill>
                  <a:schemeClr val="accent3"/>
                </a:solidFill>
              </a:rPr>
              <a:t>MODEL DESCRIPTIONS</a:t>
            </a:r>
          </a:p>
          <a:p>
            <a:pPr marL="514350" indent="-514350">
              <a:lnSpc>
                <a:spcPct val="150000"/>
              </a:lnSpc>
              <a:buFont typeface="+mj-lt"/>
              <a:buAutoNum type="arabicPeriod"/>
            </a:pPr>
            <a:r>
              <a:rPr lang="en-US" b="1" dirty="0">
                <a:ln>
                  <a:solidFill>
                    <a:schemeClr val="tx1"/>
                  </a:solidFill>
                </a:ln>
                <a:solidFill>
                  <a:srgbClr val="0099FF"/>
                </a:solidFill>
              </a:rPr>
              <a:t>CALCULATION </a:t>
            </a:r>
            <a:r>
              <a:rPr lang="en-US" sz="2800" b="1" dirty="0">
                <a:ln>
                  <a:solidFill>
                    <a:schemeClr val="tx1"/>
                  </a:solidFill>
                </a:ln>
                <a:solidFill>
                  <a:srgbClr val="0099FF"/>
                </a:solidFill>
                <a:latin typeface="Calibri" panose="020F0502020204030204" pitchFamily="34" charset="0"/>
              </a:rPr>
              <a:t>FLOW</a:t>
            </a:r>
            <a:endParaRPr lang="en-US" b="1" dirty="0">
              <a:ln>
                <a:solidFill>
                  <a:schemeClr val="tx1"/>
                </a:solidFill>
              </a:ln>
              <a:solidFill>
                <a:srgbClr val="0099FF"/>
              </a:solidFill>
            </a:endParaRPr>
          </a:p>
          <a:p>
            <a:pPr marL="514350" indent="-514350">
              <a:lnSpc>
                <a:spcPct val="150000"/>
              </a:lnSpc>
              <a:buFont typeface="+mj-lt"/>
              <a:buAutoNum type="arabicPeriod"/>
            </a:pPr>
            <a:r>
              <a:rPr lang="en-US" b="1" dirty="0">
                <a:solidFill>
                  <a:schemeClr val="accent3"/>
                </a:solidFill>
              </a:rPr>
              <a:t>RESULTS AND DISSCUSSION</a:t>
            </a:r>
          </a:p>
          <a:p>
            <a:pPr marL="514350" indent="-514350">
              <a:lnSpc>
                <a:spcPct val="150000"/>
              </a:lnSpc>
              <a:buFont typeface="+mj-lt"/>
              <a:buAutoNum type="arabicPeriod"/>
            </a:pPr>
            <a:r>
              <a:rPr lang="en-US" b="1" dirty="0">
                <a:solidFill>
                  <a:schemeClr val="accent3"/>
                </a:solidFill>
              </a:rPr>
              <a:t>CONCLUSIONS AND FUTURE WORKS</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23</a:t>
            </a:fld>
            <a:endParaRPr lang="en-US"/>
          </a:p>
        </p:txBody>
      </p:sp>
    </p:spTree>
    <p:extLst>
      <p:ext uri="{BB962C8B-B14F-4D97-AF65-F5344CB8AC3E}">
        <p14:creationId xmlns:p14="http://schemas.microsoft.com/office/powerpoint/2010/main" val="8528777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525C-7140-4AB8-8473-F8B74FA396D4}"/>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4. </a:t>
            </a:r>
            <a:r>
              <a:rPr lang="en-US" b="1" dirty="0">
                <a:ln>
                  <a:solidFill>
                    <a:schemeClr val="tx1"/>
                  </a:solidFill>
                </a:ln>
                <a:solidFill>
                  <a:srgbClr val="0099FF"/>
                </a:solidFill>
              </a:rPr>
              <a:t>CALCULATION </a:t>
            </a:r>
            <a:r>
              <a:rPr lang="en-US" sz="4400" b="1" dirty="0">
                <a:ln>
                  <a:solidFill>
                    <a:schemeClr val="tx1"/>
                  </a:solidFill>
                </a:ln>
                <a:solidFill>
                  <a:srgbClr val="0099FF"/>
                </a:solidFill>
                <a:latin typeface="Calibri" panose="020F0502020204030204" pitchFamily="34" charset="0"/>
              </a:rPr>
              <a:t>FLOW</a:t>
            </a:r>
            <a:endParaRPr lang="en-US" dirty="0"/>
          </a:p>
        </p:txBody>
      </p:sp>
      <p:sp>
        <p:nvSpPr>
          <p:cNvPr id="4" name="Flowchart: Process 3">
            <a:extLst>
              <a:ext uri="{FF2B5EF4-FFF2-40B4-BE49-F238E27FC236}">
                <a16:creationId xmlns:a16="http://schemas.microsoft.com/office/drawing/2014/main" id="{8E0DF569-CDDA-42F3-9211-829BB3743814}"/>
              </a:ext>
            </a:extLst>
          </p:cNvPr>
          <p:cNvSpPr/>
          <p:nvPr/>
        </p:nvSpPr>
        <p:spPr>
          <a:xfrm>
            <a:off x="371475" y="3316595"/>
            <a:ext cx="2160000" cy="656367"/>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Input IRC road profiles</a:t>
            </a:r>
          </a:p>
        </p:txBody>
      </p:sp>
      <mc:AlternateContent xmlns:mc="http://schemas.openxmlformats.org/markup-compatibility/2006" xmlns:a14="http://schemas.microsoft.com/office/drawing/2010/main">
        <mc:Choice Requires="a14">
          <p:sp>
            <p:nvSpPr>
              <p:cNvPr id="5" name="Flowchart: Process 4">
                <a:extLst>
                  <a:ext uri="{FF2B5EF4-FFF2-40B4-BE49-F238E27FC236}">
                    <a16:creationId xmlns:a16="http://schemas.microsoft.com/office/drawing/2014/main" id="{C8B5BAF4-4558-4990-AA67-729A6FC19110}"/>
                  </a:ext>
                </a:extLst>
              </p:cNvPr>
              <p:cNvSpPr/>
              <p:nvPr/>
            </p:nvSpPr>
            <p:spPr>
              <a:xfrm>
                <a:off x="371475" y="2373164"/>
                <a:ext cx="2160000" cy="656367"/>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alibri" panose="020F0502020204030204" pitchFamily="34" charset="0"/>
                    <a:cs typeface="Calibri" panose="020F0502020204030204" pitchFamily="34" charset="0"/>
                  </a:rPr>
                  <a:t>System parameters </a:t>
                </a:r>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𝑚</m:t>
                        </m:r>
                      </m:e>
                      <m:sub>
                        <m:r>
                          <a:rPr lang="en-US" b="0" i="1" smtClean="0">
                            <a:solidFill>
                              <a:schemeClr val="tx1"/>
                            </a:solidFill>
                            <a:latin typeface="Cambria Math" panose="02040503050406030204" pitchFamily="18" charset="0"/>
                            <a:cs typeface="Arial" panose="020B0604020202020204" pitchFamily="34" charset="0"/>
                          </a:rPr>
                          <m:t>𝑠</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𝑚</m:t>
                        </m:r>
                      </m:e>
                      <m:sub>
                        <m:r>
                          <a:rPr lang="en-US" b="0" i="1" smtClean="0">
                            <a:solidFill>
                              <a:schemeClr val="tx1"/>
                            </a:solidFill>
                            <a:latin typeface="Cambria Math" panose="02040503050406030204" pitchFamily="18" charset="0"/>
                            <a:cs typeface="Arial" panose="020B0604020202020204" pitchFamily="34" charset="0"/>
                          </a:rPr>
                          <m:t>𝑢</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𝑘</m:t>
                        </m:r>
                      </m:e>
                      <m:sub>
                        <m:r>
                          <a:rPr lang="en-US" b="0" i="1" smtClean="0">
                            <a:solidFill>
                              <a:schemeClr val="tx1"/>
                            </a:solidFill>
                            <a:latin typeface="Cambria Math" panose="02040503050406030204" pitchFamily="18" charset="0"/>
                            <a:cs typeface="Arial" panose="020B0604020202020204" pitchFamily="34" charset="0"/>
                          </a:rPr>
                          <m:t>𝑠</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𝑘</m:t>
                        </m:r>
                      </m:e>
                      <m:sub>
                        <m:r>
                          <a:rPr lang="en-US" b="0" i="1" smtClean="0">
                            <a:solidFill>
                              <a:schemeClr val="tx1"/>
                            </a:solidFill>
                            <a:latin typeface="Cambria Math" panose="02040503050406030204" pitchFamily="18" charset="0"/>
                            <a:cs typeface="Arial" panose="020B0604020202020204" pitchFamily="34" charset="0"/>
                          </a:rPr>
                          <m:t>𝑢</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𝑐</m:t>
                        </m:r>
                      </m:e>
                      <m:sub>
                        <m:r>
                          <a:rPr lang="en-US" b="0" i="1" smtClean="0">
                            <a:solidFill>
                              <a:schemeClr val="tx1"/>
                            </a:solidFill>
                            <a:latin typeface="Cambria Math" panose="02040503050406030204" pitchFamily="18" charset="0"/>
                            <a:cs typeface="Arial" panose="020B0604020202020204" pitchFamily="34" charset="0"/>
                          </a:rPr>
                          <m:t>𝑠</m:t>
                        </m:r>
                      </m:sub>
                    </m:sSub>
                    <m:r>
                      <a:rPr lang="en-US" b="0" i="1" smtClean="0">
                        <a:solidFill>
                          <a:schemeClr val="tx1"/>
                        </a:solidFill>
                        <a:latin typeface="Cambria Math" panose="02040503050406030204" pitchFamily="18" charset="0"/>
                        <a:cs typeface="Arial" panose="020B0604020202020204" pitchFamily="34" charset="0"/>
                      </a:rPr>
                      <m:t>, </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𝑓</m:t>
                        </m:r>
                      </m:e>
                      <m:sub>
                        <m:r>
                          <a:rPr lang="en-US" b="0" i="1" smtClean="0">
                            <a:solidFill>
                              <a:schemeClr val="tx1"/>
                            </a:solidFill>
                            <a:latin typeface="Cambria Math" panose="02040503050406030204" pitchFamily="18" charset="0"/>
                            <a:cs typeface="Arial" panose="020B0604020202020204" pitchFamily="34" charset="0"/>
                          </a:rPr>
                          <m:t>𝑛</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𝜁</m:t>
                    </m:r>
                  </m:oMath>
                </a14:m>
                <a:r>
                  <a:rPr lang="en-US">
                    <a:solidFill>
                      <a:schemeClr val="tx1"/>
                    </a:solidFill>
                    <a:latin typeface="Calibri" panose="020F0502020204030204" pitchFamily="34" charset="0"/>
                    <a:cs typeface="Calibri" panose="020F0502020204030204" pitchFamily="34" charset="0"/>
                  </a:rPr>
                  <a:t> </a:t>
                </a:r>
              </a:p>
            </p:txBody>
          </p:sp>
        </mc:Choice>
        <mc:Fallback xmlns="">
          <p:sp>
            <p:nvSpPr>
              <p:cNvPr id="5" name="Flowchart: Process 4">
                <a:extLst>
                  <a:ext uri="{FF2B5EF4-FFF2-40B4-BE49-F238E27FC236}">
                    <a16:creationId xmlns:a16="http://schemas.microsoft.com/office/drawing/2014/main" id="{C8B5BAF4-4558-4990-AA67-729A6FC19110}"/>
                  </a:ext>
                </a:extLst>
              </p:cNvPr>
              <p:cNvSpPr>
                <a:spLocks noRot="1" noChangeAspect="1" noMove="1" noResize="1" noEditPoints="1" noAdjustHandles="1" noChangeArrowheads="1" noChangeShapeType="1" noTextEdit="1"/>
              </p:cNvSpPr>
              <p:nvPr/>
            </p:nvSpPr>
            <p:spPr>
              <a:xfrm>
                <a:off x="371475" y="2373164"/>
                <a:ext cx="2160000" cy="656367"/>
              </a:xfrm>
              <a:prstGeom prst="flowChartProcess">
                <a:avLst/>
              </a:prstGeom>
              <a:blipFill>
                <a:blip r:embed="rId2"/>
                <a:stretch>
                  <a:fillRect l="-557" t="-1770" r="-1950" b="-3540"/>
                </a:stretch>
              </a:blipFill>
              <a:ln w="28575">
                <a:solidFill>
                  <a:srgbClr val="0099FF"/>
                </a:solidFill>
              </a:ln>
            </p:spPr>
            <p:txBody>
              <a:bodyPr/>
              <a:lstStyle/>
              <a:p>
                <a:r>
                  <a:rPr lang="en-US">
                    <a:noFill/>
                  </a:rPr>
                  <a:t> </a:t>
                </a:r>
              </a:p>
            </p:txBody>
          </p:sp>
        </mc:Fallback>
      </mc:AlternateContent>
      <p:sp>
        <p:nvSpPr>
          <p:cNvPr id="6" name="Flowchart: Process 5">
            <a:extLst>
              <a:ext uri="{FF2B5EF4-FFF2-40B4-BE49-F238E27FC236}">
                <a16:creationId xmlns:a16="http://schemas.microsoft.com/office/drawing/2014/main" id="{1F119DE4-09A4-4344-9019-ECBA675BB304}"/>
              </a:ext>
            </a:extLst>
          </p:cNvPr>
          <p:cNvSpPr/>
          <p:nvPr/>
        </p:nvSpPr>
        <p:spPr>
          <a:xfrm>
            <a:off x="371475" y="1429733"/>
            <a:ext cx="2160000" cy="656367"/>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Input GB/T road profiles</a:t>
            </a:r>
          </a:p>
        </p:txBody>
      </p:sp>
      <p:sp>
        <p:nvSpPr>
          <p:cNvPr id="7" name="Flowchart: Process 6">
            <a:extLst>
              <a:ext uri="{FF2B5EF4-FFF2-40B4-BE49-F238E27FC236}">
                <a16:creationId xmlns:a16="http://schemas.microsoft.com/office/drawing/2014/main" id="{96425740-A3AF-47F7-A038-90354782256C}"/>
              </a:ext>
            </a:extLst>
          </p:cNvPr>
          <p:cNvSpPr/>
          <p:nvPr/>
        </p:nvSpPr>
        <p:spPr>
          <a:xfrm>
            <a:off x="3097104" y="1642052"/>
            <a:ext cx="1732071" cy="785548"/>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Time response calculation (ODE45 solver)</a:t>
            </a:r>
          </a:p>
        </p:txBody>
      </p:sp>
      <p:cxnSp>
        <p:nvCxnSpPr>
          <p:cNvPr id="10" name="Connector: Elbow 9">
            <a:extLst>
              <a:ext uri="{FF2B5EF4-FFF2-40B4-BE49-F238E27FC236}">
                <a16:creationId xmlns:a16="http://schemas.microsoft.com/office/drawing/2014/main" id="{74305A08-5BED-4A2C-A072-30467A57F848}"/>
              </a:ext>
            </a:extLst>
          </p:cNvPr>
          <p:cNvCxnSpPr>
            <a:cxnSpLocks/>
            <a:stCxn id="6" idx="3"/>
            <a:endCxn id="7" idx="1"/>
          </p:cNvCxnSpPr>
          <p:nvPr/>
        </p:nvCxnSpPr>
        <p:spPr>
          <a:xfrm>
            <a:off x="2531475" y="1757917"/>
            <a:ext cx="565629" cy="276909"/>
          </a:xfrm>
          <a:prstGeom prst="bentConnector3">
            <a:avLst>
              <a:gd name="adj1" fmla="val 50000"/>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C3F3E84-B766-4AF8-A1CD-95AD7D509D1B}"/>
              </a:ext>
            </a:extLst>
          </p:cNvPr>
          <p:cNvCxnSpPr>
            <a:cxnSpLocks/>
            <a:stCxn id="5" idx="3"/>
            <a:endCxn id="7" idx="1"/>
          </p:cNvCxnSpPr>
          <p:nvPr/>
        </p:nvCxnSpPr>
        <p:spPr>
          <a:xfrm flipV="1">
            <a:off x="2531475" y="2034826"/>
            <a:ext cx="565629" cy="666522"/>
          </a:xfrm>
          <a:prstGeom prst="bentConnector3">
            <a:avLst>
              <a:gd name="adj1" fmla="val 50000"/>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E65D04A-1C2E-49A5-B996-655989736145}"/>
              </a:ext>
            </a:extLst>
          </p:cNvPr>
          <p:cNvCxnSpPr>
            <a:cxnSpLocks/>
            <a:stCxn id="5" idx="3"/>
            <a:endCxn id="33" idx="1"/>
          </p:cNvCxnSpPr>
          <p:nvPr/>
        </p:nvCxnSpPr>
        <p:spPr>
          <a:xfrm>
            <a:off x="2531475" y="2701348"/>
            <a:ext cx="572239" cy="454400"/>
          </a:xfrm>
          <a:prstGeom prst="bentConnector3">
            <a:avLst>
              <a:gd name="adj1" fmla="val 50000"/>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32A3587-CF0B-4A3C-855E-0E9DFD7FDDAA}"/>
              </a:ext>
            </a:extLst>
          </p:cNvPr>
          <p:cNvCxnSpPr>
            <a:cxnSpLocks/>
            <a:stCxn id="4" idx="3"/>
            <a:endCxn id="33" idx="1"/>
          </p:cNvCxnSpPr>
          <p:nvPr/>
        </p:nvCxnSpPr>
        <p:spPr>
          <a:xfrm flipV="1">
            <a:off x="2531475" y="3155748"/>
            <a:ext cx="572239" cy="489031"/>
          </a:xfrm>
          <a:prstGeom prst="bentConnector3">
            <a:avLst>
              <a:gd name="adj1" fmla="val 50000"/>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Process 25">
            <a:extLst>
              <a:ext uri="{FF2B5EF4-FFF2-40B4-BE49-F238E27FC236}">
                <a16:creationId xmlns:a16="http://schemas.microsoft.com/office/drawing/2014/main" id="{11E62057-A544-4969-A264-7201CB7D6222}"/>
              </a:ext>
            </a:extLst>
          </p:cNvPr>
          <p:cNvSpPr/>
          <p:nvPr/>
        </p:nvSpPr>
        <p:spPr>
          <a:xfrm>
            <a:off x="7305677" y="2246996"/>
            <a:ext cx="2160000" cy="567976"/>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Compare stability characteristics</a:t>
            </a:r>
          </a:p>
        </p:txBody>
      </p:sp>
      <p:sp>
        <p:nvSpPr>
          <p:cNvPr id="33" name="Flowchart: Process 32">
            <a:extLst>
              <a:ext uri="{FF2B5EF4-FFF2-40B4-BE49-F238E27FC236}">
                <a16:creationId xmlns:a16="http://schemas.microsoft.com/office/drawing/2014/main" id="{66A2A0D7-1137-4CF5-B4B1-B1B596A7F085}"/>
              </a:ext>
            </a:extLst>
          </p:cNvPr>
          <p:cNvSpPr/>
          <p:nvPr/>
        </p:nvSpPr>
        <p:spPr>
          <a:xfrm>
            <a:off x="3103714" y="2762974"/>
            <a:ext cx="1732071" cy="785548"/>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Time response calculation (ODE45 solver)</a:t>
            </a:r>
          </a:p>
        </p:txBody>
      </p:sp>
      <p:cxnSp>
        <p:nvCxnSpPr>
          <p:cNvPr id="36" name="Connector: Elbow 35">
            <a:extLst>
              <a:ext uri="{FF2B5EF4-FFF2-40B4-BE49-F238E27FC236}">
                <a16:creationId xmlns:a16="http://schemas.microsoft.com/office/drawing/2014/main" id="{D31A51F2-EB04-49EF-80AD-23E436DEA7F6}"/>
              </a:ext>
            </a:extLst>
          </p:cNvPr>
          <p:cNvCxnSpPr>
            <a:cxnSpLocks/>
            <a:stCxn id="7" idx="3"/>
            <a:endCxn id="26" idx="1"/>
          </p:cNvCxnSpPr>
          <p:nvPr/>
        </p:nvCxnSpPr>
        <p:spPr>
          <a:xfrm>
            <a:off x="4829175" y="2034826"/>
            <a:ext cx="2476502" cy="496158"/>
          </a:xfrm>
          <a:prstGeom prst="bentConnector3">
            <a:avLst>
              <a:gd name="adj1" fmla="val 85769"/>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9468FE3-ED2C-46F2-8285-A4A997F9A9B9}"/>
              </a:ext>
            </a:extLst>
          </p:cNvPr>
          <p:cNvCxnSpPr>
            <a:cxnSpLocks/>
            <a:stCxn id="33" idx="3"/>
            <a:endCxn id="26" idx="1"/>
          </p:cNvCxnSpPr>
          <p:nvPr/>
        </p:nvCxnSpPr>
        <p:spPr>
          <a:xfrm flipV="1">
            <a:off x="4835785" y="2530984"/>
            <a:ext cx="2469892" cy="624764"/>
          </a:xfrm>
          <a:prstGeom prst="bentConnector3">
            <a:avLst>
              <a:gd name="adj1" fmla="val 85865"/>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8A78DDD-64C1-4A9A-93F9-C55AC8B08153}"/>
              </a:ext>
            </a:extLst>
          </p:cNvPr>
          <p:cNvSpPr txBox="1"/>
          <p:nvPr/>
        </p:nvSpPr>
        <p:spPr>
          <a:xfrm>
            <a:off x="4829175" y="1707181"/>
            <a:ext cx="2024913" cy="369332"/>
          </a:xfrm>
          <a:prstGeom prst="rect">
            <a:avLst/>
          </a:prstGeom>
          <a:noFill/>
        </p:spPr>
        <p:txBody>
          <a:bodyPr wrap="none" rtlCol="0">
            <a:spAutoFit/>
          </a:bodyPr>
          <a:lstStyle/>
          <a:p>
            <a:r>
              <a:rPr lang="en-US" dirty="0"/>
              <a:t>Frequency response</a:t>
            </a:r>
          </a:p>
        </p:txBody>
      </p:sp>
      <p:sp>
        <p:nvSpPr>
          <p:cNvPr id="55" name="TextBox 54">
            <a:extLst>
              <a:ext uri="{FF2B5EF4-FFF2-40B4-BE49-F238E27FC236}">
                <a16:creationId xmlns:a16="http://schemas.microsoft.com/office/drawing/2014/main" id="{11A3C06C-DD1E-43E5-A7EF-4631442E1533}"/>
              </a:ext>
            </a:extLst>
          </p:cNvPr>
          <p:cNvSpPr txBox="1"/>
          <p:nvPr/>
        </p:nvSpPr>
        <p:spPr>
          <a:xfrm>
            <a:off x="4835785" y="2776024"/>
            <a:ext cx="2024913" cy="369332"/>
          </a:xfrm>
          <a:prstGeom prst="rect">
            <a:avLst/>
          </a:prstGeom>
          <a:noFill/>
        </p:spPr>
        <p:txBody>
          <a:bodyPr wrap="none" rtlCol="0">
            <a:spAutoFit/>
          </a:bodyPr>
          <a:lstStyle/>
          <a:p>
            <a:r>
              <a:rPr lang="en-US" dirty="0"/>
              <a:t>Frequency response</a:t>
            </a:r>
          </a:p>
        </p:txBody>
      </p:sp>
      <mc:AlternateContent xmlns:mc="http://schemas.openxmlformats.org/markup-compatibility/2006" xmlns:a14="http://schemas.microsoft.com/office/drawing/2010/main">
        <mc:Choice Requires="a14">
          <p:sp>
            <p:nvSpPr>
              <p:cNvPr id="64" name="Flowchart: Decision 63">
                <a:extLst>
                  <a:ext uri="{FF2B5EF4-FFF2-40B4-BE49-F238E27FC236}">
                    <a16:creationId xmlns:a16="http://schemas.microsoft.com/office/drawing/2014/main" id="{A18071AD-E453-487F-BCA7-71CBE9C0D720}"/>
                  </a:ext>
                </a:extLst>
              </p:cNvPr>
              <p:cNvSpPr/>
              <p:nvPr/>
            </p:nvSpPr>
            <p:spPr>
              <a:xfrm>
                <a:off x="7161152" y="4564861"/>
                <a:ext cx="2430000" cy="1260000"/>
              </a:xfrm>
              <a:prstGeom prst="flowChartDecision">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Evaluate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𝑓</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𝜁</m:t>
                    </m:r>
                  </m:oMath>
                </a14:m>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64" name="Flowchart: Decision 63">
                <a:extLst>
                  <a:ext uri="{FF2B5EF4-FFF2-40B4-BE49-F238E27FC236}">
                    <a16:creationId xmlns:a16="http://schemas.microsoft.com/office/drawing/2014/main" id="{A18071AD-E453-487F-BCA7-71CBE9C0D720}"/>
                  </a:ext>
                </a:extLst>
              </p:cNvPr>
              <p:cNvSpPr>
                <a:spLocks noRot="1" noChangeAspect="1" noMove="1" noResize="1" noEditPoints="1" noAdjustHandles="1" noChangeArrowheads="1" noChangeShapeType="1" noTextEdit="1"/>
              </p:cNvSpPr>
              <p:nvPr/>
            </p:nvSpPr>
            <p:spPr>
              <a:xfrm>
                <a:off x="7161152" y="4564861"/>
                <a:ext cx="2430000" cy="1260000"/>
              </a:xfrm>
              <a:prstGeom prst="flowChartDecision">
                <a:avLst/>
              </a:prstGeom>
              <a:blipFill>
                <a:blip r:embed="rId3"/>
                <a:stretch>
                  <a:fillRect/>
                </a:stretch>
              </a:blipFill>
              <a:ln w="28575">
                <a:solidFill>
                  <a:srgbClr val="0099FF"/>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DC40A6BB-79D4-4161-847A-64F2C789E0A4}"/>
              </a:ext>
            </a:extLst>
          </p:cNvPr>
          <p:cNvSpPr/>
          <p:nvPr/>
        </p:nvSpPr>
        <p:spPr>
          <a:xfrm>
            <a:off x="10064251" y="4749448"/>
            <a:ext cx="1980000" cy="900000"/>
          </a:xfrm>
          <a:prstGeom prst="ellipse">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Conclusion</a:t>
            </a:r>
          </a:p>
        </p:txBody>
      </p:sp>
      <p:cxnSp>
        <p:nvCxnSpPr>
          <p:cNvPr id="66" name="Straight Arrow Connector 65">
            <a:extLst>
              <a:ext uri="{FF2B5EF4-FFF2-40B4-BE49-F238E27FC236}">
                <a16:creationId xmlns:a16="http://schemas.microsoft.com/office/drawing/2014/main" id="{DE1D4F7D-4D9A-4F15-A9F7-740C6C267733}"/>
              </a:ext>
            </a:extLst>
          </p:cNvPr>
          <p:cNvCxnSpPr>
            <a:cxnSpLocks/>
            <a:stCxn id="73" idx="2"/>
            <a:endCxn id="64" idx="0"/>
          </p:cNvCxnSpPr>
          <p:nvPr/>
        </p:nvCxnSpPr>
        <p:spPr>
          <a:xfrm>
            <a:off x="8376152" y="4280873"/>
            <a:ext cx="0" cy="283988"/>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256775C-A196-4E90-AF2F-4F7FAD16DC37}"/>
              </a:ext>
            </a:extLst>
          </p:cNvPr>
          <p:cNvCxnSpPr>
            <a:cxnSpLocks/>
            <a:stCxn id="26" idx="2"/>
            <a:endCxn id="73" idx="0"/>
          </p:cNvCxnSpPr>
          <p:nvPr/>
        </p:nvCxnSpPr>
        <p:spPr>
          <a:xfrm flipH="1">
            <a:off x="8376152" y="2814972"/>
            <a:ext cx="9525" cy="897925"/>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73" name="Flowchart: Process 72">
            <a:extLst>
              <a:ext uri="{FF2B5EF4-FFF2-40B4-BE49-F238E27FC236}">
                <a16:creationId xmlns:a16="http://schemas.microsoft.com/office/drawing/2014/main" id="{165109B9-C9BA-4880-8DDD-10F6CBD604A4}"/>
              </a:ext>
            </a:extLst>
          </p:cNvPr>
          <p:cNvSpPr/>
          <p:nvPr/>
        </p:nvSpPr>
        <p:spPr>
          <a:xfrm>
            <a:off x="7296152" y="3712897"/>
            <a:ext cx="2160000" cy="567976"/>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Evaluate the proposal road testing</a:t>
            </a:r>
          </a:p>
        </p:txBody>
      </p:sp>
      <p:cxnSp>
        <p:nvCxnSpPr>
          <p:cNvPr id="81" name="Straight Arrow Connector 80">
            <a:extLst>
              <a:ext uri="{FF2B5EF4-FFF2-40B4-BE49-F238E27FC236}">
                <a16:creationId xmlns:a16="http://schemas.microsoft.com/office/drawing/2014/main" id="{D3627B3B-BC54-40F5-B4D5-3D2ABDFDD8AD}"/>
              </a:ext>
            </a:extLst>
          </p:cNvPr>
          <p:cNvCxnSpPr>
            <a:cxnSpLocks/>
            <a:stCxn id="64" idx="3"/>
            <a:endCxn id="65" idx="2"/>
          </p:cNvCxnSpPr>
          <p:nvPr/>
        </p:nvCxnSpPr>
        <p:spPr>
          <a:xfrm>
            <a:off x="9591152" y="5194861"/>
            <a:ext cx="473099" cy="4587"/>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4211F31D-990B-4364-A1CA-C1D432B85D88}"/>
              </a:ext>
            </a:extLst>
          </p:cNvPr>
          <p:cNvSpPr txBox="1"/>
          <p:nvPr/>
        </p:nvSpPr>
        <p:spPr>
          <a:xfrm>
            <a:off x="9326042" y="4699782"/>
            <a:ext cx="800219" cy="369332"/>
          </a:xfrm>
          <a:prstGeom prst="rect">
            <a:avLst/>
          </a:prstGeom>
          <a:noFill/>
        </p:spPr>
        <p:txBody>
          <a:bodyPr wrap="none" rtlCol="0">
            <a:spAutoFit/>
          </a:bodyPr>
          <a:lstStyle/>
          <a:p>
            <a:r>
              <a:rPr lang="en-US" dirty="0"/>
              <a:t>passed</a:t>
            </a:r>
          </a:p>
        </p:txBody>
      </p:sp>
      <p:sp>
        <p:nvSpPr>
          <p:cNvPr id="97" name="Flowchart: Process 96">
            <a:extLst>
              <a:ext uri="{FF2B5EF4-FFF2-40B4-BE49-F238E27FC236}">
                <a16:creationId xmlns:a16="http://schemas.microsoft.com/office/drawing/2014/main" id="{A9EBE91C-E9E2-4DE7-9C58-079EB56EF658}"/>
              </a:ext>
            </a:extLst>
          </p:cNvPr>
          <p:cNvSpPr/>
          <p:nvPr/>
        </p:nvSpPr>
        <p:spPr>
          <a:xfrm>
            <a:off x="2280612" y="4866677"/>
            <a:ext cx="2160000" cy="656367"/>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Input proposal road profiles</a:t>
            </a:r>
          </a:p>
        </p:txBody>
      </p:sp>
      <p:sp>
        <p:nvSpPr>
          <p:cNvPr id="100" name="Flowchart: Process 99">
            <a:extLst>
              <a:ext uri="{FF2B5EF4-FFF2-40B4-BE49-F238E27FC236}">
                <a16:creationId xmlns:a16="http://schemas.microsoft.com/office/drawing/2014/main" id="{16C19F5C-4456-4707-9FD5-299990070F29}"/>
              </a:ext>
            </a:extLst>
          </p:cNvPr>
          <p:cNvSpPr/>
          <p:nvPr/>
        </p:nvSpPr>
        <p:spPr>
          <a:xfrm>
            <a:off x="5012851" y="4802087"/>
            <a:ext cx="1732071" cy="785548"/>
          </a:xfrm>
          <a:prstGeom prst="flowChartProcess">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Time response calculation (ODE45 solver)</a:t>
            </a:r>
          </a:p>
        </p:txBody>
      </p:sp>
      <p:cxnSp>
        <p:nvCxnSpPr>
          <p:cNvPr id="105" name="Straight Arrow Connector 104">
            <a:extLst>
              <a:ext uri="{FF2B5EF4-FFF2-40B4-BE49-F238E27FC236}">
                <a16:creationId xmlns:a16="http://schemas.microsoft.com/office/drawing/2014/main" id="{418BF9A2-DE89-4D91-B41A-42E7385E81B5}"/>
              </a:ext>
            </a:extLst>
          </p:cNvPr>
          <p:cNvCxnSpPr>
            <a:cxnSpLocks/>
            <a:stCxn id="97" idx="3"/>
            <a:endCxn id="100" idx="1"/>
          </p:cNvCxnSpPr>
          <p:nvPr/>
        </p:nvCxnSpPr>
        <p:spPr>
          <a:xfrm>
            <a:off x="4440612" y="5194861"/>
            <a:ext cx="572239" cy="0"/>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AD38C63B-CD89-4872-99CC-3E3BE01A8CFF}"/>
              </a:ext>
            </a:extLst>
          </p:cNvPr>
          <p:cNvCxnSpPr>
            <a:cxnSpLocks/>
            <a:stCxn id="64" idx="2"/>
            <a:endCxn id="97" idx="2"/>
          </p:cNvCxnSpPr>
          <p:nvPr/>
        </p:nvCxnSpPr>
        <p:spPr>
          <a:xfrm rot="5400000" flipH="1">
            <a:off x="5717473" y="3166183"/>
            <a:ext cx="301817" cy="5015540"/>
          </a:xfrm>
          <a:prstGeom prst="bentConnector3">
            <a:avLst>
              <a:gd name="adj1" fmla="val -7574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5F0324E-CC1A-4BF4-9939-B250D2F9C63D}"/>
              </a:ext>
            </a:extLst>
          </p:cNvPr>
          <p:cNvCxnSpPr>
            <a:cxnSpLocks/>
            <a:stCxn id="100" idx="3"/>
            <a:endCxn id="64" idx="1"/>
          </p:cNvCxnSpPr>
          <p:nvPr/>
        </p:nvCxnSpPr>
        <p:spPr>
          <a:xfrm>
            <a:off x="6744922" y="5194861"/>
            <a:ext cx="416230" cy="0"/>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405D44D-7E32-41AE-9E0A-D3B1542BCC41}"/>
              </a:ext>
            </a:extLst>
          </p:cNvPr>
          <p:cNvSpPr txBox="1"/>
          <p:nvPr/>
        </p:nvSpPr>
        <p:spPr>
          <a:xfrm>
            <a:off x="7572377" y="5690267"/>
            <a:ext cx="710451" cy="369332"/>
          </a:xfrm>
          <a:prstGeom prst="rect">
            <a:avLst/>
          </a:prstGeom>
          <a:noFill/>
        </p:spPr>
        <p:txBody>
          <a:bodyPr wrap="none" rtlCol="0">
            <a:spAutoFit/>
          </a:bodyPr>
          <a:lstStyle/>
          <a:p>
            <a:r>
              <a:rPr lang="en-US" dirty="0"/>
              <a:t>failed</a:t>
            </a:r>
          </a:p>
        </p:txBody>
      </p:sp>
    </p:spTree>
    <p:extLst>
      <p:ext uri="{BB962C8B-B14F-4D97-AF65-F5344CB8AC3E}">
        <p14:creationId xmlns:p14="http://schemas.microsoft.com/office/powerpoint/2010/main" val="402333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a:ln>
                  <a:solidFill>
                    <a:schemeClr val="tx1"/>
                  </a:solidFill>
                </a:ln>
                <a:solidFill>
                  <a:srgbClr val="0099FF"/>
                </a:solidFill>
              </a:rPr>
              <a:t>CONTENTS</a:t>
            </a:r>
            <a:endParaRPr lang="en-US" sz="320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200" y="1825625"/>
            <a:ext cx="7543800"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solidFill>
                  <a:schemeClr val="accent3"/>
                </a:solidFill>
              </a:rPr>
              <a:t>INTRODUCTION</a:t>
            </a:r>
          </a:p>
          <a:p>
            <a:pPr marL="514350" indent="-514350">
              <a:lnSpc>
                <a:spcPct val="150000"/>
              </a:lnSpc>
              <a:buFont typeface="+mj-lt"/>
              <a:buAutoNum type="arabicPeriod"/>
            </a:pPr>
            <a:r>
              <a:rPr lang="en-US" b="1" dirty="0">
                <a:solidFill>
                  <a:schemeClr val="accent3"/>
                </a:solidFill>
              </a:rPr>
              <a:t>THEORETICAL BASIS</a:t>
            </a:r>
          </a:p>
          <a:p>
            <a:pPr marL="514350" indent="-514350">
              <a:lnSpc>
                <a:spcPct val="150000"/>
              </a:lnSpc>
              <a:buFont typeface="+mj-lt"/>
              <a:buAutoNum type="arabicPeriod"/>
            </a:pPr>
            <a:r>
              <a:rPr lang="en-US" b="1" dirty="0">
                <a:solidFill>
                  <a:schemeClr val="accent3"/>
                </a:solidFill>
              </a:rPr>
              <a:t>MODEL DESCRIPTION</a:t>
            </a:r>
          </a:p>
          <a:p>
            <a:pPr marL="514350" indent="-514350">
              <a:lnSpc>
                <a:spcPct val="150000"/>
              </a:lnSpc>
              <a:buFont typeface="+mj-lt"/>
              <a:buAutoNum type="arabicPeriod"/>
            </a:pPr>
            <a:r>
              <a:rPr lang="en-US" b="1" dirty="0">
                <a:solidFill>
                  <a:schemeClr val="accent3"/>
                </a:solidFill>
              </a:rPr>
              <a:t>CALCULATION FLOW</a:t>
            </a:r>
          </a:p>
          <a:p>
            <a:pPr marL="514350" indent="-514350">
              <a:lnSpc>
                <a:spcPct val="150000"/>
              </a:lnSpc>
              <a:buFont typeface="+mj-lt"/>
              <a:buAutoNum type="arabicPeriod"/>
            </a:pPr>
            <a:r>
              <a:rPr lang="en-US" b="1" dirty="0">
                <a:ln>
                  <a:solidFill>
                    <a:schemeClr val="tx1"/>
                  </a:solidFill>
                </a:ln>
                <a:solidFill>
                  <a:srgbClr val="0099FF"/>
                </a:solidFill>
              </a:rPr>
              <a:t>RESULTS AND DISSCUSSION</a:t>
            </a:r>
          </a:p>
          <a:p>
            <a:pPr marL="514350" indent="-514350">
              <a:lnSpc>
                <a:spcPct val="150000"/>
              </a:lnSpc>
              <a:buFont typeface="+mj-lt"/>
              <a:buAutoNum type="arabicPeriod"/>
            </a:pPr>
            <a:r>
              <a:rPr lang="en-US" b="1" dirty="0">
                <a:solidFill>
                  <a:schemeClr val="accent3"/>
                </a:solidFill>
              </a:rPr>
              <a:t>CONCLUSIONS AND FUTURE WORKS</a:t>
            </a:r>
          </a:p>
        </p:txBody>
      </p:sp>
      <p:sp>
        <p:nvSpPr>
          <p:cNvPr id="5" name="Content Placeholder 4">
            <a:extLst>
              <a:ext uri="{FF2B5EF4-FFF2-40B4-BE49-F238E27FC236}">
                <a16:creationId xmlns:a16="http://schemas.microsoft.com/office/drawing/2014/main" id="{A5D862FE-E439-4409-B8E3-B6245377DAF8}"/>
              </a:ext>
            </a:extLst>
          </p:cNvPr>
          <p:cNvSpPr>
            <a:spLocks noGrp="1"/>
          </p:cNvSpPr>
          <p:nvPr>
            <p:ph sz="half" idx="2"/>
          </p:nvPr>
        </p:nvSpPr>
        <p:spPr>
          <a:xfrm>
            <a:off x="7076400" y="1856509"/>
            <a:ext cx="5115600" cy="4320453"/>
          </a:xfrm>
          <a:ln>
            <a:noFill/>
          </a:ln>
        </p:spPr>
        <p:txBody>
          <a:bodyPr>
            <a:normAutofit/>
          </a:bodyPr>
          <a:lstStyle/>
          <a:p>
            <a:pPr marL="0" indent="0">
              <a:lnSpc>
                <a:spcPct val="140000"/>
              </a:lnSpc>
              <a:buNone/>
            </a:pPr>
            <a:r>
              <a:rPr lang="en-US" sz="2400" b="1" dirty="0">
                <a:ln>
                  <a:solidFill>
                    <a:schemeClr val="tx1"/>
                  </a:solidFill>
                </a:ln>
                <a:solidFill>
                  <a:srgbClr val="0099FF"/>
                </a:solidFill>
                <a:latin typeface="Calibri" panose="020F0502020204030204" pitchFamily="34" charset="0"/>
              </a:rPr>
              <a:t>5.1 Time response results</a:t>
            </a:r>
          </a:p>
          <a:p>
            <a:pPr marL="0" indent="0">
              <a:lnSpc>
                <a:spcPct val="140000"/>
              </a:lnSpc>
              <a:buNone/>
            </a:pPr>
            <a:r>
              <a:rPr lang="en-US" sz="2400" b="1" dirty="0">
                <a:ln>
                  <a:solidFill>
                    <a:schemeClr val="tx1"/>
                  </a:solidFill>
                </a:ln>
                <a:solidFill>
                  <a:srgbClr val="0099FF"/>
                </a:solidFill>
                <a:latin typeface="Calibri" panose="020F0502020204030204" pitchFamily="34" charset="0"/>
              </a:rPr>
              <a:t>5.2 Frequency response results</a:t>
            </a:r>
          </a:p>
          <a:p>
            <a:pPr marL="442913" indent="-442913">
              <a:lnSpc>
                <a:spcPct val="140000"/>
              </a:lnSpc>
              <a:buNone/>
            </a:pPr>
            <a:r>
              <a:rPr lang="en-US" sz="2400" b="1" dirty="0">
                <a:ln>
                  <a:solidFill>
                    <a:schemeClr val="tx1"/>
                  </a:solidFill>
                </a:ln>
                <a:solidFill>
                  <a:srgbClr val="0099FF"/>
                </a:solidFill>
                <a:latin typeface="Calibri" panose="020F0502020204030204" pitchFamily="34" charset="0"/>
              </a:rPr>
              <a:t>5.3 Natural frequency and Damping ratio determination</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25</a:t>
            </a:fld>
            <a:endParaRPr lang="en-US"/>
          </a:p>
        </p:txBody>
      </p:sp>
    </p:spTree>
    <p:extLst>
      <p:ext uri="{BB962C8B-B14F-4D97-AF65-F5344CB8AC3E}">
        <p14:creationId xmlns:p14="http://schemas.microsoft.com/office/powerpoint/2010/main" val="28972378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8098-7317-41EB-9884-6E13084DB42B}"/>
              </a:ext>
            </a:extLst>
          </p:cNvPr>
          <p:cNvSpPr>
            <a:spLocks noGrp="1"/>
          </p:cNvSpPr>
          <p:nvPr>
            <p:ph type="title"/>
          </p:nvPr>
        </p:nvSpPr>
        <p:spPr/>
        <p:txBody>
          <a:bodyPr>
            <a:normAutofit fontScale="90000"/>
          </a:bodyPr>
          <a:lstStyle/>
          <a:p>
            <a:r>
              <a:rPr lang="en-US" sz="4400" b="1" dirty="0">
                <a:ln>
                  <a:solidFill>
                    <a:schemeClr val="tx1"/>
                  </a:solidFill>
                </a:ln>
                <a:solidFill>
                  <a:srgbClr val="0099FF"/>
                </a:solidFill>
                <a:latin typeface="Calibri" panose="020F0502020204030204" pitchFamily="34" charset="0"/>
              </a:rPr>
              <a:t>5.1 Time response results</a:t>
            </a:r>
            <a:endParaRPr lang="en-US" dirty="0"/>
          </a:p>
        </p:txBody>
      </p:sp>
      <p:pic>
        <p:nvPicPr>
          <p:cNvPr id="8" name="Content Placeholder 7" descr="Chart, line chart&#10;&#10;Description automatically generated">
            <a:extLst>
              <a:ext uri="{FF2B5EF4-FFF2-40B4-BE49-F238E27FC236}">
                <a16:creationId xmlns:a16="http://schemas.microsoft.com/office/drawing/2014/main" id="{AAFEFF68-C347-4C80-891F-309B6BF7AB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9650" y="1907317"/>
            <a:ext cx="5181600" cy="3886200"/>
          </a:xfrm>
        </p:spPr>
      </p:pic>
      <p:pic>
        <p:nvPicPr>
          <p:cNvPr id="10" name="Content Placeholder 9" descr="Chart, line chart&#10;&#10;Description automatically generated">
            <a:extLst>
              <a:ext uri="{FF2B5EF4-FFF2-40B4-BE49-F238E27FC236}">
                <a16:creationId xmlns:a16="http://schemas.microsoft.com/office/drawing/2014/main" id="{F71684CC-C9BB-4DD8-B9B2-7D947BA86E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3650" y="1907317"/>
            <a:ext cx="5181600" cy="3886200"/>
          </a:xfrm>
        </p:spPr>
      </p:pic>
    </p:spTree>
    <p:extLst>
      <p:ext uri="{BB962C8B-B14F-4D97-AF65-F5344CB8AC3E}">
        <p14:creationId xmlns:p14="http://schemas.microsoft.com/office/powerpoint/2010/main" val="3688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95CD-6951-4827-B526-7A257288A19F}"/>
              </a:ext>
            </a:extLst>
          </p:cNvPr>
          <p:cNvSpPr>
            <a:spLocks noGrp="1"/>
          </p:cNvSpPr>
          <p:nvPr>
            <p:ph type="title"/>
          </p:nvPr>
        </p:nvSpPr>
        <p:spPr/>
        <p:txBody>
          <a:bodyPr>
            <a:normAutofit fontScale="90000"/>
          </a:bodyPr>
          <a:lstStyle/>
          <a:p>
            <a:r>
              <a:rPr lang="en-US" sz="4400" b="1" dirty="0">
                <a:ln>
                  <a:solidFill>
                    <a:schemeClr val="tx1"/>
                  </a:solidFill>
                </a:ln>
                <a:solidFill>
                  <a:srgbClr val="0099FF"/>
                </a:solidFill>
                <a:latin typeface="Calibri" panose="020F0502020204030204" pitchFamily="34" charset="0"/>
              </a:rPr>
              <a:t>5.2 Frequency response results</a:t>
            </a:r>
            <a:endParaRPr lang="en-US" dirty="0"/>
          </a:p>
        </p:txBody>
      </p:sp>
      <p:pic>
        <p:nvPicPr>
          <p:cNvPr id="17" name="Content Placeholder 16" descr="Chart&#10;&#10;Description automatically generated">
            <a:extLst>
              <a:ext uri="{FF2B5EF4-FFF2-40B4-BE49-F238E27FC236}">
                <a16:creationId xmlns:a16="http://schemas.microsoft.com/office/drawing/2014/main" id="{44AE1714-697F-4D8D-9FD3-AE96E3A1D7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735931"/>
            <a:ext cx="5181600" cy="3886200"/>
          </a:xfrm>
        </p:spPr>
      </p:pic>
      <p:pic>
        <p:nvPicPr>
          <p:cNvPr id="19" name="Content Placeholder 18" descr="Chart&#10;&#10;Description automatically generated">
            <a:extLst>
              <a:ext uri="{FF2B5EF4-FFF2-40B4-BE49-F238E27FC236}">
                <a16:creationId xmlns:a16="http://schemas.microsoft.com/office/drawing/2014/main" id="{D8216CC2-5084-4E80-B343-07A2E9D3D2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35931"/>
            <a:ext cx="5181600" cy="3886200"/>
          </a:xfrm>
        </p:spPr>
      </p:pic>
    </p:spTree>
    <p:extLst>
      <p:ext uri="{BB962C8B-B14F-4D97-AF65-F5344CB8AC3E}">
        <p14:creationId xmlns:p14="http://schemas.microsoft.com/office/powerpoint/2010/main" val="180908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060C-6C94-40D6-8CED-91FE02827822}"/>
              </a:ext>
            </a:extLst>
          </p:cNvPr>
          <p:cNvSpPr>
            <a:spLocks noGrp="1"/>
          </p:cNvSpPr>
          <p:nvPr>
            <p:ph type="title"/>
          </p:nvPr>
        </p:nvSpPr>
        <p:spPr/>
        <p:txBody>
          <a:bodyPr>
            <a:normAutofit fontScale="90000"/>
          </a:bodyPr>
          <a:lstStyle/>
          <a:p>
            <a:r>
              <a:rPr lang="en-US" sz="4400" b="1" dirty="0">
                <a:ln>
                  <a:solidFill>
                    <a:schemeClr val="tx1"/>
                  </a:solidFill>
                </a:ln>
                <a:solidFill>
                  <a:srgbClr val="0099FF"/>
                </a:solidFill>
                <a:latin typeface="Calibri" panose="020F0502020204030204" pitchFamily="34" charset="0"/>
              </a:rPr>
              <a:t>5.2 Frequency response results</a:t>
            </a:r>
            <a:endParaRPr lang="en-US" dirty="0"/>
          </a:p>
        </p:txBody>
      </p:sp>
      <p:pic>
        <p:nvPicPr>
          <p:cNvPr id="7" name="Content Placeholder 6" descr="Chart&#10;&#10;Description automatically generated">
            <a:extLst>
              <a:ext uri="{FF2B5EF4-FFF2-40B4-BE49-F238E27FC236}">
                <a16:creationId xmlns:a16="http://schemas.microsoft.com/office/drawing/2014/main" id="{2FEA5B43-2E3F-4A46-BFB8-E4035529C6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7767"/>
            <a:ext cx="5181600" cy="3886200"/>
          </a:xfrm>
        </p:spPr>
      </p:pic>
      <p:pic>
        <p:nvPicPr>
          <p:cNvPr id="9" name="Content Placeholder 8" descr="Chart&#10;&#10;Description automatically generated">
            <a:extLst>
              <a:ext uri="{FF2B5EF4-FFF2-40B4-BE49-F238E27FC236}">
                <a16:creationId xmlns:a16="http://schemas.microsoft.com/office/drawing/2014/main" id="{7DD2D205-A445-45FE-9679-DF9971832B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7767"/>
            <a:ext cx="5181600" cy="3886200"/>
          </a:xfrm>
        </p:spPr>
      </p:pic>
    </p:spTree>
    <p:extLst>
      <p:ext uri="{BB962C8B-B14F-4D97-AF65-F5344CB8AC3E}">
        <p14:creationId xmlns:p14="http://schemas.microsoft.com/office/powerpoint/2010/main" val="554406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2FA805-D01C-4927-BC34-30E828556415}"/>
              </a:ext>
            </a:extLst>
          </p:cNvPr>
          <p:cNvPicPr>
            <a:picLocks noChangeAspect="1"/>
          </p:cNvPicPr>
          <p:nvPr/>
        </p:nvPicPr>
        <p:blipFill>
          <a:blip r:embed="rId2"/>
          <a:stretch>
            <a:fillRect/>
          </a:stretch>
        </p:blipFill>
        <p:spPr>
          <a:xfrm>
            <a:off x="5929745" y="1428750"/>
            <a:ext cx="5334000" cy="4000500"/>
          </a:xfrm>
          <a:prstGeom prst="rect">
            <a:avLst/>
          </a:prstGeom>
        </p:spPr>
      </p:pic>
      <p:pic>
        <p:nvPicPr>
          <p:cNvPr id="5" name="Picture 4">
            <a:extLst>
              <a:ext uri="{FF2B5EF4-FFF2-40B4-BE49-F238E27FC236}">
                <a16:creationId xmlns:a16="http://schemas.microsoft.com/office/drawing/2014/main" id="{34327059-1D7D-4A04-BFA5-CBF2080C9B02}"/>
              </a:ext>
            </a:extLst>
          </p:cNvPr>
          <p:cNvPicPr>
            <a:picLocks noChangeAspect="1"/>
          </p:cNvPicPr>
          <p:nvPr/>
        </p:nvPicPr>
        <p:blipFill>
          <a:blip r:embed="rId3"/>
          <a:stretch>
            <a:fillRect/>
          </a:stretch>
        </p:blipFill>
        <p:spPr>
          <a:xfrm>
            <a:off x="354676" y="1428750"/>
            <a:ext cx="5334000" cy="4000500"/>
          </a:xfrm>
          <a:prstGeom prst="rect">
            <a:avLst/>
          </a:prstGeom>
        </p:spPr>
      </p:pic>
      <p:pic>
        <p:nvPicPr>
          <p:cNvPr id="6" name="Picture 5">
            <a:extLst>
              <a:ext uri="{FF2B5EF4-FFF2-40B4-BE49-F238E27FC236}">
                <a16:creationId xmlns:a16="http://schemas.microsoft.com/office/drawing/2014/main" id="{41AE36CF-2804-4087-A5A7-FC1AE28B7CE9}"/>
              </a:ext>
            </a:extLst>
          </p:cNvPr>
          <p:cNvPicPr>
            <a:picLocks noChangeAspect="1"/>
          </p:cNvPicPr>
          <p:nvPr/>
        </p:nvPicPr>
        <p:blipFill>
          <a:blip r:embed="rId4"/>
          <a:stretch>
            <a:fillRect/>
          </a:stretch>
        </p:blipFill>
        <p:spPr>
          <a:xfrm>
            <a:off x="487672" y="5790431"/>
            <a:ext cx="5068007" cy="390580"/>
          </a:xfrm>
          <a:prstGeom prst="rect">
            <a:avLst/>
          </a:prstGeom>
        </p:spPr>
      </p:pic>
      <p:pic>
        <p:nvPicPr>
          <p:cNvPr id="7" name="Picture 6">
            <a:extLst>
              <a:ext uri="{FF2B5EF4-FFF2-40B4-BE49-F238E27FC236}">
                <a16:creationId xmlns:a16="http://schemas.microsoft.com/office/drawing/2014/main" id="{9FC2A8AD-C676-47EC-868B-88FC925F179A}"/>
              </a:ext>
            </a:extLst>
          </p:cNvPr>
          <p:cNvPicPr>
            <a:picLocks noChangeAspect="1"/>
          </p:cNvPicPr>
          <p:nvPr/>
        </p:nvPicPr>
        <p:blipFill>
          <a:blip r:embed="rId5"/>
          <a:stretch>
            <a:fillRect/>
          </a:stretch>
        </p:blipFill>
        <p:spPr>
          <a:xfrm>
            <a:off x="6339005" y="5723454"/>
            <a:ext cx="4515480" cy="466790"/>
          </a:xfrm>
          <a:prstGeom prst="rect">
            <a:avLst/>
          </a:prstGeom>
        </p:spPr>
      </p:pic>
      <p:sp>
        <p:nvSpPr>
          <p:cNvPr id="11" name="Title 1">
            <a:extLst>
              <a:ext uri="{FF2B5EF4-FFF2-40B4-BE49-F238E27FC236}">
                <a16:creationId xmlns:a16="http://schemas.microsoft.com/office/drawing/2014/main" id="{83EBAC2B-C354-4771-AFE3-54EB8B35DE51}"/>
              </a:ext>
            </a:extLst>
          </p:cNvPr>
          <p:cNvSpPr>
            <a:spLocks noGrp="1"/>
          </p:cNvSpPr>
          <p:nvPr>
            <p:ph type="title"/>
          </p:nvPr>
        </p:nvSpPr>
        <p:spPr>
          <a:xfrm>
            <a:off x="228599" y="365125"/>
            <a:ext cx="11210925" cy="656367"/>
          </a:xfrm>
        </p:spPr>
        <p:txBody>
          <a:bodyPr>
            <a:noAutofit/>
          </a:bodyPr>
          <a:lstStyle/>
          <a:p>
            <a:r>
              <a:rPr lang="en-US" sz="3600" b="1" dirty="0">
                <a:ln>
                  <a:solidFill>
                    <a:schemeClr val="tx1"/>
                  </a:solidFill>
                </a:ln>
                <a:solidFill>
                  <a:srgbClr val="0099FF"/>
                </a:solidFill>
                <a:latin typeface="Calibri" panose="020F0502020204030204" pitchFamily="34" charset="0"/>
              </a:rPr>
              <a:t>5.3 Natural frequency and Damping ratio determination</a:t>
            </a:r>
            <a:endParaRPr lang="en-US" sz="3600" dirty="0"/>
          </a:p>
        </p:txBody>
      </p:sp>
    </p:spTree>
    <p:extLst>
      <p:ext uri="{BB962C8B-B14F-4D97-AF65-F5344CB8AC3E}">
        <p14:creationId xmlns:p14="http://schemas.microsoft.com/office/powerpoint/2010/main" val="105458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8E113-09FE-4934-9379-230AA0BE5DC1}"/>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1.1 Suspension system</a:t>
            </a:r>
            <a:endParaRPr lang="en-US" b="1" dirty="0">
              <a:solidFill>
                <a:srgbClr val="0099FF"/>
              </a:solidFill>
            </a:endParaRPr>
          </a:p>
        </p:txBody>
      </p:sp>
      <p:sp>
        <p:nvSpPr>
          <p:cNvPr id="6" name="Content Placeholder 5">
            <a:extLst>
              <a:ext uri="{FF2B5EF4-FFF2-40B4-BE49-F238E27FC236}">
                <a16:creationId xmlns:a16="http://schemas.microsoft.com/office/drawing/2014/main" id="{D10FB78F-7E6C-48A3-B2D1-238021F8D58B}"/>
              </a:ext>
            </a:extLst>
          </p:cNvPr>
          <p:cNvSpPr>
            <a:spLocks noGrp="1"/>
          </p:cNvSpPr>
          <p:nvPr>
            <p:ph idx="1"/>
          </p:nvPr>
        </p:nvSpPr>
        <p:spPr/>
        <p:txBody>
          <a:bodyPr/>
          <a:lstStyle/>
          <a:p>
            <a:pPr marL="0" indent="0">
              <a:buNone/>
            </a:pPr>
            <a:r>
              <a:rPr lang="en-US" b="1" dirty="0"/>
              <a:t>Suspension system:</a:t>
            </a:r>
            <a:r>
              <a:rPr lang="en-US" dirty="0"/>
              <a:t> Connects a vehicle to its wheels and allows relative motion</a:t>
            </a:r>
          </a:p>
          <a:p>
            <a:pPr marL="0" indent="0">
              <a:buNone/>
            </a:pPr>
            <a:endParaRPr lang="en-US" dirty="0"/>
          </a:p>
          <a:p>
            <a:pPr marL="0" indent="0">
              <a:buNone/>
            </a:pPr>
            <a:r>
              <a:rPr lang="en-US" b="1" dirty="0"/>
              <a:t>Function of suspension:</a:t>
            </a:r>
            <a:endParaRPr lang="en-US" dirty="0"/>
          </a:p>
          <a:p>
            <a:pPr lvl="1"/>
            <a:r>
              <a:rPr lang="en-US" dirty="0"/>
              <a:t>Carry the car and its weight</a:t>
            </a:r>
          </a:p>
          <a:p>
            <a:pPr lvl="1"/>
            <a:r>
              <a:rPr lang="en-US" dirty="0"/>
              <a:t>Maintain correct wheel alignment</a:t>
            </a:r>
          </a:p>
          <a:p>
            <a:pPr lvl="1"/>
            <a:r>
              <a:rPr lang="en-US" dirty="0"/>
              <a:t>Control the vehicle’s direction of travel</a:t>
            </a:r>
          </a:p>
          <a:p>
            <a:pPr lvl="1"/>
            <a:r>
              <a:rPr lang="en-US" dirty="0"/>
              <a:t>Keep the tires in contact with the road</a:t>
            </a:r>
          </a:p>
          <a:p>
            <a:pPr lvl="1"/>
            <a:r>
              <a:rPr lang="en-US" dirty="0"/>
              <a:t>Reduce the effect of shock forces</a:t>
            </a:r>
          </a:p>
          <a:p>
            <a:pPr lvl="1"/>
            <a:endParaRPr lang="en-US" dirty="0"/>
          </a:p>
        </p:txBody>
      </p:sp>
      <p:pic>
        <p:nvPicPr>
          <p:cNvPr id="26" name="Picture 25">
            <a:extLst>
              <a:ext uri="{FF2B5EF4-FFF2-40B4-BE49-F238E27FC236}">
                <a16:creationId xmlns:a16="http://schemas.microsoft.com/office/drawing/2014/main" id="{49AA409A-27B1-4DF2-A7C3-887E935DA7D6}"/>
              </a:ext>
            </a:extLst>
          </p:cNvPr>
          <p:cNvPicPr>
            <a:picLocks noChangeAspect="1"/>
          </p:cNvPicPr>
          <p:nvPr/>
        </p:nvPicPr>
        <p:blipFill>
          <a:blip r:embed="rId2"/>
          <a:stretch>
            <a:fillRect/>
          </a:stretch>
        </p:blipFill>
        <p:spPr>
          <a:xfrm>
            <a:off x="7399137" y="2245841"/>
            <a:ext cx="4059438" cy="3931122"/>
          </a:xfrm>
          <a:prstGeom prst="rect">
            <a:avLst/>
          </a:prstGeom>
        </p:spPr>
      </p:pic>
    </p:spTree>
    <p:extLst>
      <p:ext uri="{BB962C8B-B14F-4D97-AF65-F5344CB8AC3E}">
        <p14:creationId xmlns:p14="http://schemas.microsoft.com/office/powerpoint/2010/main" val="2422695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D35-CA7F-4472-B282-E57D55B8E0B2}"/>
              </a:ext>
            </a:extLst>
          </p:cNvPr>
          <p:cNvSpPr>
            <a:spLocks noGrp="1"/>
          </p:cNvSpPr>
          <p:nvPr>
            <p:ph type="title"/>
          </p:nvPr>
        </p:nvSpPr>
        <p:spPr>
          <a:xfrm>
            <a:off x="228599" y="365125"/>
            <a:ext cx="11210925" cy="656367"/>
          </a:xfrm>
        </p:spPr>
        <p:txBody>
          <a:bodyPr>
            <a:noAutofit/>
          </a:bodyPr>
          <a:lstStyle/>
          <a:p>
            <a:r>
              <a:rPr lang="en-US" sz="3600" b="1" dirty="0">
                <a:ln>
                  <a:solidFill>
                    <a:schemeClr val="tx1"/>
                  </a:solidFill>
                </a:ln>
                <a:solidFill>
                  <a:srgbClr val="0099FF"/>
                </a:solidFill>
                <a:latin typeface="Calibri" panose="020F0502020204030204" pitchFamily="34" charset="0"/>
              </a:rPr>
              <a:t>5.3 Natural frequency and Damping ratio determination</a:t>
            </a:r>
            <a:endParaRPr lang="en-US" sz="3600" dirty="0"/>
          </a:p>
        </p:txBody>
      </p:sp>
      <p:pic>
        <p:nvPicPr>
          <p:cNvPr id="4" name="Content Placeholder 6">
            <a:extLst>
              <a:ext uri="{FF2B5EF4-FFF2-40B4-BE49-F238E27FC236}">
                <a16:creationId xmlns:a16="http://schemas.microsoft.com/office/drawing/2014/main" id="{6CC4556D-B518-4CF9-BD4D-E7FC22BDFD6D}"/>
              </a:ext>
            </a:extLst>
          </p:cNvPr>
          <p:cNvPicPr>
            <a:picLocks noChangeAspect="1"/>
          </p:cNvPicPr>
          <p:nvPr/>
        </p:nvPicPr>
        <p:blipFill>
          <a:blip r:embed="rId2"/>
          <a:stretch>
            <a:fillRect/>
          </a:stretch>
        </p:blipFill>
        <p:spPr>
          <a:xfrm>
            <a:off x="1209674" y="1021492"/>
            <a:ext cx="4495801" cy="2940908"/>
          </a:xfrm>
          <a:prstGeom prst="rect">
            <a:avLst/>
          </a:prstGeom>
        </p:spPr>
      </p:pic>
      <p:pic>
        <p:nvPicPr>
          <p:cNvPr id="5" name="Picture 4">
            <a:extLst>
              <a:ext uri="{FF2B5EF4-FFF2-40B4-BE49-F238E27FC236}">
                <a16:creationId xmlns:a16="http://schemas.microsoft.com/office/drawing/2014/main" id="{486C7FB8-DC02-49E2-8A0D-1A90BC71A978}"/>
              </a:ext>
            </a:extLst>
          </p:cNvPr>
          <p:cNvPicPr>
            <a:picLocks noChangeAspect="1"/>
          </p:cNvPicPr>
          <p:nvPr/>
        </p:nvPicPr>
        <p:blipFill>
          <a:blip r:embed="rId3"/>
          <a:stretch>
            <a:fillRect/>
          </a:stretch>
        </p:blipFill>
        <p:spPr>
          <a:xfrm>
            <a:off x="1209673" y="3917092"/>
            <a:ext cx="4495801" cy="2940908"/>
          </a:xfrm>
          <a:prstGeom prst="rect">
            <a:avLst/>
          </a:prstGeom>
        </p:spPr>
      </p:pic>
      <p:pic>
        <p:nvPicPr>
          <p:cNvPr id="6" name="Content Placeholder 4">
            <a:extLst>
              <a:ext uri="{FF2B5EF4-FFF2-40B4-BE49-F238E27FC236}">
                <a16:creationId xmlns:a16="http://schemas.microsoft.com/office/drawing/2014/main" id="{0A0EB444-4175-421C-BAA5-91870784365F}"/>
              </a:ext>
            </a:extLst>
          </p:cNvPr>
          <p:cNvPicPr>
            <a:picLocks noGrp="1" noChangeAspect="1"/>
          </p:cNvPicPr>
          <p:nvPr>
            <p:ph idx="1"/>
          </p:nvPr>
        </p:nvPicPr>
        <p:blipFill>
          <a:blip r:embed="rId4"/>
          <a:stretch>
            <a:fillRect/>
          </a:stretch>
        </p:blipFill>
        <p:spPr>
          <a:xfrm>
            <a:off x="6396036" y="1007418"/>
            <a:ext cx="4267201" cy="2909674"/>
          </a:xfrm>
        </p:spPr>
      </p:pic>
      <p:pic>
        <p:nvPicPr>
          <p:cNvPr id="7" name="Picture 6">
            <a:extLst>
              <a:ext uri="{FF2B5EF4-FFF2-40B4-BE49-F238E27FC236}">
                <a16:creationId xmlns:a16="http://schemas.microsoft.com/office/drawing/2014/main" id="{D86A4119-433C-43C0-8E3C-23AAC86720C3}"/>
              </a:ext>
            </a:extLst>
          </p:cNvPr>
          <p:cNvPicPr>
            <a:picLocks noChangeAspect="1"/>
          </p:cNvPicPr>
          <p:nvPr/>
        </p:nvPicPr>
        <p:blipFill>
          <a:blip r:embed="rId5"/>
          <a:stretch>
            <a:fillRect/>
          </a:stretch>
        </p:blipFill>
        <p:spPr>
          <a:xfrm>
            <a:off x="6396035" y="3962400"/>
            <a:ext cx="4267201" cy="2909674"/>
          </a:xfrm>
          <a:prstGeom prst="rect">
            <a:avLst/>
          </a:prstGeom>
        </p:spPr>
      </p:pic>
    </p:spTree>
    <p:extLst>
      <p:ext uri="{BB962C8B-B14F-4D97-AF65-F5344CB8AC3E}">
        <p14:creationId xmlns:p14="http://schemas.microsoft.com/office/powerpoint/2010/main" val="371724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894B-4864-4997-BDC6-47B32076ECA7}"/>
              </a:ext>
            </a:extLst>
          </p:cNvPr>
          <p:cNvSpPr>
            <a:spLocks noGrp="1"/>
          </p:cNvSpPr>
          <p:nvPr>
            <p:ph type="title"/>
          </p:nvPr>
        </p:nvSpPr>
        <p:spPr/>
        <p:txBody>
          <a:bodyPr>
            <a:normAutofit fontScale="90000"/>
          </a:bodyPr>
          <a:lstStyle/>
          <a:p>
            <a:r>
              <a:rPr lang="en-US" sz="4400" b="1" dirty="0">
                <a:ln>
                  <a:solidFill>
                    <a:schemeClr val="tx1"/>
                  </a:solidFill>
                </a:ln>
                <a:solidFill>
                  <a:srgbClr val="0099FF"/>
                </a:solidFill>
                <a:latin typeface="Calibri" panose="020F0502020204030204" pitchFamily="34" charset="0"/>
              </a:rPr>
              <a:t>6. CONCLUSIONS</a:t>
            </a:r>
            <a:endParaRPr lang="en-US" dirty="0"/>
          </a:p>
        </p:txBody>
      </p:sp>
      <p:sp>
        <p:nvSpPr>
          <p:cNvPr id="3" name="Content Placeholder 2">
            <a:extLst>
              <a:ext uri="{FF2B5EF4-FFF2-40B4-BE49-F238E27FC236}">
                <a16:creationId xmlns:a16="http://schemas.microsoft.com/office/drawing/2014/main" id="{C2196735-C20E-4779-8ED8-D70B5E1AE3CF}"/>
              </a:ext>
            </a:extLst>
          </p:cNvPr>
          <p:cNvSpPr>
            <a:spLocks noGrp="1"/>
          </p:cNvSpPr>
          <p:nvPr>
            <p:ph idx="1"/>
          </p:nvPr>
        </p:nvSpPr>
        <p:spPr/>
        <p:txBody>
          <a:bodyPr/>
          <a:lstStyle/>
          <a:p>
            <a:r>
              <a:rPr lang="en-US" dirty="0"/>
              <a:t>50% progress</a:t>
            </a:r>
          </a:p>
          <a:p>
            <a:r>
              <a:rPr lang="en-US" dirty="0"/>
              <a:t>Change topic’s name to “DYNAMIC ANALYSIS OF THE PRIMAS BUS USING 2DOF MODEL WITH AIR SPRING AND RESEARCH NEW METHOD FOR NATURAL FREQUENCY AND DAMPING RATIO DETERMINATION VIA BUMP ROAD EXCITATION”</a:t>
            </a:r>
          </a:p>
          <a:p>
            <a:endParaRPr lang="en-US" dirty="0"/>
          </a:p>
        </p:txBody>
      </p:sp>
    </p:spTree>
    <p:extLst>
      <p:ext uri="{BB962C8B-B14F-4D97-AF65-F5344CB8AC3E}">
        <p14:creationId xmlns:p14="http://schemas.microsoft.com/office/powerpoint/2010/main" val="2595267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60A9-EA1C-486A-98E3-9255D4CDE9D4}"/>
              </a:ext>
            </a:extLst>
          </p:cNvPr>
          <p:cNvSpPr>
            <a:spLocks noGrp="1"/>
          </p:cNvSpPr>
          <p:nvPr>
            <p:ph type="ctrTitle"/>
          </p:nvPr>
        </p:nvSpPr>
        <p:spPr>
          <a:xfrm>
            <a:off x="2209800" y="2235200"/>
            <a:ext cx="7772400" cy="2387600"/>
          </a:xfrm>
        </p:spPr>
        <p:txBody>
          <a:bodyPr anchor="ctr">
            <a:normAutofit/>
          </a:bodyPr>
          <a:lstStyle/>
          <a:p>
            <a:r>
              <a:rPr lang="en-US" sz="6600" b="1">
                <a:ln>
                  <a:solidFill>
                    <a:schemeClr val="tx1"/>
                  </a:solidFill>
                </a:ln>
                <a:solidFill>
                  <a:srgbClr val="0099FF"/>
                </a:solidFill>
              </a:rPr>
              <a:t>THANK YOU FOR LISTENING</a:t>
            </a:r>
          </a:p>
        </p:txBody>
      </p:sp>
    </p:spTree>
    <p:extLst>
      <p:ext uri="{BB962C8B-B14F-4D97-AF65-F5344CB8AC3E}">
        <p14:creationId xmlns:p14="http://schemas.microsoft.com/office/powerpoint/2010/main" val="2531188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F4FB-EFFF-43AE-BD4A-07DFBA6F43E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3503F1A3-7541-4669-BC5A-F27E4BC852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7831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262E-4EB5-41B4-8625-9B0A487E27C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BAFA78F8-45D2-4E1D-A5A7-9E1EEC2E0C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910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dirty="0">
                <a:ln>
                  <a:solidFill>
                    <a:schemeClr val="tx1"/>
                  </a:solidFill>
                </a:ln>
                <a:solidFill>
                  <a:srgbClr val="0099FF"/>
                </a:solidFill>
              </a:rPr>
              <a:t>CONTENTS</a:t>
            </a:r>
            <a:endParaRPr lang="en-US" sz="3200" dirty="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199" y="1825625"/>
            <a:ext cx="7353301"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ln>
                  <a:solidFill>
                    <a:schemeClr val="tx1"/>
                  </a:solidFill>
                </a:ln>
                <a:solidFill>
                  <a:srgbClr val="0099FF"/>
                </a:solidFill>
              </a:rPr>
              <a:t>INTRODUCTION</a:t>
            </a:r>
          </a:p>
          <a:p>
            <a:pPr marL="514350" indent="-514350">
              <a:lnSpc>
                <a:spcPct val="150000"/>
              </a:lnSpc>
              <a:buFont typeface="+mj-lt"/>
              <a:buAutoNum type="arabicPeriod"/>
            </a:pPr>
            <a:r>
              <a:rPr lang="en-US" b="1" dirty="0">
                <a:ln>
                  <a:solidFill>
                    <a:schemeClr val="tx1"/>
                  </a:solidFill>
                </a:ln>
                <a:solidFill>
                  <a:srgbClr val="0099FF"/>
                </a:solidFill>
              </a:rPr>
              <a:t>THEORETICAL BASIS</a:t>
            </a:r>
          </a:p>
          <a:p>
            <a:pPr marL="514350" indent="-514350">
              <a:lnSpc>
                <a:spcPct val="150000"/>
              </a:lnSpc>
              <a:buFont typeface="+mj-lt"/>
              <a:buAutoNum type="arabicPeriod"/>
            </a:pPr>
            <a:r>
              <a:rPr lang="en-US" b="1" dirty="0">
                <a:ln>
                  <a:solidFill>
                    <a:schemeClr val="tx1"/>
                  </a:solidFill>
                </a:ln>
                <a:solidFill>
                  <a:srgbClr val="0099FF"/>
                </a:solidFill>
              </a:rPr>
              <a:t>MODEL DESCRIPTIONS</a:t>
            </a:r>
          </a:p>
          <a:p>
            <a:pPr marL="514350" indent="-514350">
              <a:lnSpc>
                <a:spcPct val="150000"/>
              </a:lnSpc>
              <a:buFont typeface="+mj-lt"/>
              <a:buAutoNum type="arabicPeriod"/>
            </a:pPr>
            <a:r>
              <a:rPr lang="en-US" b="1" dirty="0">
                <a:ln>
                  <a:solidFill>
                    <a:schemeClr val="tx1"/>
                  </a:solidFill>
                </a:ln>
                <a:solidFill>
                  <a:srgbClr val="0099FF"/>
                </a:solidFill>
              </a:rPr>
              <a:t>CALCULATION </a:t>
            </a:r>
            <a:r>
              <a:rPr lang="en-US" sz="2800" b="1" dirty="0">
                <a:ln>
                  <a:solidFill>
                    <a:schemeClr val="tx1"/>
                  </a:solidFill>
                </a:ln>
                <a:solidFill>
                  <a:srgbClr val="0099FF"/>
                </a:solidFill>
                <a:latin typeface="Calibri" panose="020F0502020204030204" pitchFamily="34" charset="0"/>
              </a:rPr>
              <a:t>FLOW</a:t>
            </a:r>
            <a:endParaRPr lang="en-US" b="1" dirty="0">
              <a:ln>
                <a:solidFill>
                  <a:schemeClr val="tx1"/>
                </a:solidFill>
              </a:ln>
              <a:solidFill>
                <a:srgbClr val="0099FF"/>
              </a:solidFill>
            </a:endParaRPr>
          </a:p>
          <a:p>
            <a:pPr marL="514350" indent="-514350">
              <a:lnSpc>
                <a:spcPct val="150000"/>
              </a:lnSpc>
              <a:buFont typeface="+mj-lt"/>
              <a:buAutoNum type="arabicPeriod"/>
            </a:pPr>
            <a:r>
              <a:rPr lang="en-US" b="1" dirty="0">
                <a:ln>
                  <a:solidFill>
                    <a:schemeClr val="tx1"/>
                  </a:solidFill>
                </a:ln>
                <a:solidFill>
                  <a:srgbClr val="0099FF"/>
                </a:solidFill>
              </a:rPr>
              <a:t>RESULTS AND DISSCUSSION</a:t>
            </a:r>
          </a:p>
          <a:p>
            <a:pPr marL="514350" indent="-514350">
              <a:lnSpc>
                <a:spcPct val="150000"/>
              </a:lnSpc>
              <a:buFont typeface="+mj-lt"/>
              <a:buAutoNum type="arabicPeriod"/>
            </a:pPr>
            <a:r>
              <a:rPr lang="en-US" b="1" dirty="0">
                <a:ln>
                  <a:solidFill>
                    <a:schemeClr val="tx1"/>
                  </a:solidFill>
                </a:ln>
                <a:solidFill>
                  <a:srgbClr val="0099FF"/>
                </a:solidFill>
              </a:rPr>
              <a:t>CONCLUSIONS AND FUTURE WORKS</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35</a:t>
            </a:fld>
            <a:endParaRPr lang="en-US"/>
          </a:p>
        </p:txBody>
      </p:sp>
    </p:spTree>
    <p:extLst>
      <p:ext uri="{BB962C8B-B14F-4D97-AF65-F5344CB8AC3E}">
        <p14:creationId xmlns:p14="http://schemas.microsoft.com/office/powerpoint/2010/main" val="3200367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9660-5923-4CD1-B161-78072A3306F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BB3A99E4-0C1B-49BC-93E8-FA5CB35A70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886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9306-717F-492E-859B-B599F539A56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ED02AEEC-95DA-4F5A-9357-B0E89FC0F7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7247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C104A-4436-4EFF-8E18-8B85584A9B4E}"/>
              </a:ext>
            </a:extLst>
          </p:cNvPr>
          <p:cNvSpPr>
            <a:spLocks noGrp="1"/>
          </p:cNvSpPr>
          <p:nvPr>
            <p:ph sz="half" idx="1"/>
          </p:nvPr>
        </p:nvSpPr>
        <p:spPr>
          <a:xfrm>
            <a:off x="439802" y="1325563"/>
            <a:ext cx="5580000" cy="5040000"/>
          </a:xfrm>
          <a:ln>
            <a:noFill/>
          </a:ln>
        </p:spPr>
        <p:txBody>
          <a:bodyPr anchor="t">
            <a:noAutofit/>
          </a:bodyPr>
          <a:lstStyle/>
          <a:p>
            <a:pPr marL="0" indent="0" algn="ctr">
              <a:lnSpc>
                <a:spcPct val="150000"/>
              </a:lnSpc>
              <a:buNone/>
            </a:pPr>
            <a:r>
              <a:rPr lang="en-US" sz="1800" b="1" dirty="0"/>
              <a:t>Conclusion</a:t>
            </a:r>
          </a:p>
          <a:p>
            <a:pPr algn="just">
              <a:lnSpc>
                <a:spcPct val="150000"/>
              </a:lnSpc>
              <a:buFont typeface="Times New Roman" panose="02020603050405020304" pitchFamily="18" charset="0"/>
              <a:buChar char="‑"/>
            </a:pPr>
            <a:r>
              <a:rPr lang="en-US" sz="1800" dirty="0"/>
              <a:t>Ride comfort of T880 truck satisfy</a:t>
            </a:r>
            <a:r>
              <a:rPr lang="en-US" sz="1800" b="1" dirty="0">
                <a:solidFill>
                  <a:srgbClr val="00CC00"/>
                </a:solidFill>
              </a:rPr>
              <a:t> comfort requirement </a:t>
            </a:r>
            <a:r>
              <a:rPr lang="en-US" sz="1800" dirty="0"/>
              <a:t>on </a:t>
            </a:r>
            <a:r>
              <a:rPr lang="en-US" sz="1800" b="1" dirty="0">
                <a:solidFill>
                  <a:srgbClr val="00CC00"/>
                </a:solidFill>
              </a:rPr>
              <a:t>road class A and B</a:t>
            </a:r>
            <a:r>
              <a:rPr lang="en-US" sz="1800" dirty="0"/>
              <a:t> under all load cases</a:t>
            </a:r>
          </a:p>
          <a:p>
            <a:pPr algn="just">
              <a:lnSpc>
                <a:spcPct val="150000"/>
              </a:lnSpc>
              <a:buFont typeface="Times New Roman" panose="02020603050405020304" pitchFamily="18" charset="0"/>
              <a:buChar char="‑"/>
            </a:pPr>
            <a:r>
              <a:rPr lang="en-US" sz="1800" dirty="0"/>
              <a:t>Natural frequency </a:t>
            </a:r>
            <a:r>
              <a:rPr lang="en-US" sz="1800" b="1" dirty="0">
                <a:solidFill>
                  <a:srgbClr val="FF0000"/>
                </a:solidFill>
              </a:rPr>
              <a:t>increase</a:t>
            </a:r>
            <a:r>
              <a:rPr lang="en-US" sz="1800" dirty="0"/>
              <a:t> -&gt; ride comfort </a:t>
            </a:r>
            <a:r>
              <a:rPr lang="en-US" sz="1800" b="1" dirty="0">
                <a:solidFill>
                  <a:srgbClr val="FF0000"/>
                </a:solidFill>
              </a:rPr>
              <a:t>decrease</a:t>
            </a:r>
          </a:p>
          <a:p>
            <a:pPr algn="just">
              <a:lnSpc>
                <a:spcPct val="150000"/>
              </a:lnSpc>
              <a:buFont typeface="Times New Roman" panose="02020603050405020304" pitchFamily="18" charset="0"/>
              <a:buChar char="‑"/>
            </a:pPr>
            <a:r>
              <a:rPr lang="en-US" sz="1800" dirty="0"/>
              <a:t>Damping ratio </a:t>
            </a:r>
            <a:r>
              <a:rPr lang="en-US" sz="1800" b="1" dirty="0">
                <a:solidFill>
                  <a:srgbClr val="FF0000"/>
                </a:solidFill>
              </a:rPr>
              <a:t>increase</a:t>
            </a:r>
            <a:r>
              <a:rPr lang="en-US" sz="1800" dirty="0"/>
              <a:t> -&gt; ride comfort </a:t>
            </a:r>
            <a:r>
              <a:rPr lang="en-US" sz="1800" b="1" dirty="0">
                <a:solidFill>
                  <a:srgbClr val="FF0000"/>
                </a:solidFill>
              </a:rPr>
              <a:t>decrease</a:t>
            </a:r>
          </a:p>
          <a:p>
            <a:pPr algn="just">
              <a:lnSpc>
                <a:spcPct val="150000"/>
              </a:lnSpc>
              <a:buFont typeface="Times New Roman" panose="02020603050405020304" pitchFamily="18" charset="0"/>
              <a:buChar char="‑"/>
            </a:pPr>
            <a:r>
              <a:rPr lang="en-US" sz="1800" dirty="0"/>
              <a:t>Calculation results can be used as basis to determine system parameters of suspension in designing process</a:t>
            </a:r>
          </a:p>
        </p:txBody>
      </p:sp>
      <p:sp>
        <p:nvSpPr>
          <p:cNvPr id="4" name="Content Placeholder 3">
            <a:extLst>
              <a:ext uri="{FF2B5EF4-FFF2-40B4-BE49-F238E27FC236}">
                <a16:creationId xmlns:a16="http://schemas.microsoft.com/office/drawing/2014/main" id="{A92A9EBA-F119-431C-83E4-D3E0BFAA1E3C}"/>
              </a:ext>
            </a:extLst>
          </p:cNvPr>
          <p:cNvSpPr>
            <a:spLocks noGrp="1"/>
          </p:cNvSpPr>
          <p:nvPr>
            <p:ph sz="half" idx="2"/>
          </p:nvPr>
        </p:nvSpPr>
        <p:spPr>
          <a:xfrm>
            <a:off x="6172198" y="1327271"/>
            <a:ext cx="5580000" cy="5040000"/>
          </a:xfrm>
          <a:ln>
            <a:noFill/>
          </a:ln>
        </p:spPr>
        <p:txBody>
          <a:bodyPr anchor="t">
            <a:noAutofit/>
          </a:bodyPr>
          <a:lstStyle/>
          <a:p>
            <a:pPr marL="0" indent="0" algn="ctr">
              <a:lnSpc>
                <a:spcPct val="150000"/>
              </a:lnSpc>
              <a:buNone/>
            </a:pPr>
            <a:r>
              <a:rPr lang="en-US" sz="1800" b="1"/>
              <a:t>Future works</a:t>
            </a:r>
          </a:p>
          <a:p>
            <a:pPr marL="360363" indent="-360363" algn="just">
              <a:lnSpc>
                <a:spcPct val="150000"/>
              </a:lnSpc>
              <a:buFont typeface="Times New Roman" panose="02020603050405020304" pitchFamily="18" charset="0"/>
              <a:buChar char="‑"/>
            </a:pPr>
            <a:r>
              <a:rPr lang="en-US" sz="1800"/>
              <a:t>Conduct experimental investigation</a:t>
            </a:r>
          </a:p>
          <a:p>
            <a:pPr marL="361950" indent="-1588" algn="just">
              <a:lnSpc>
                <a:spcPct val="150000"/>
              </a:lnSpc>
              <a:buNone/>
            </a:pPr>
            <a:r>
              <a:rPr lang="en-US" sz="1800"/>
              <a:t>=&gt; Compare difference between </a:t>
            </a:r>
            <a:r>
              <a:rPr lang="en-US" sz="1800" b="1">
                <a:solidFill>
                  <a:srgbClr val="0B0BFF"/>
                </a:solidFill>
              </a:rPr>
              <a:t>theoretical</a:t>
            </a:r>
            <a:r>
              <a:rPr lang="en-US" sz="1800"/>
              <a:t> and </a:t>
            </a:r>
            <a:r>
              <a:rPr lang="en-US" sz="1800" b="1">
                <a:solidFill>
                  <a:srgbClr val="0B0BFF"/>
                </a:solidFill>
              </a:rPr>
              <a:t>practical</a:t>
            </a:r>
            <a:r>
              <a:rPr lang="en-US" sz="1800"/>
              <a:t> situations</a:t>
            </a:r>
          </a:p>
          <a:p>
            <a:pPr marL="360363" indent="-360363" algn="just">
              <a:lnSpc>
                <a:spcPct val="150000"/>
              </a:lnSpc>
              <a:buFont typeface="Times New Roman" panose="02020603050405020304" pitchFamily="18" charset="0"/>
              <a:buChar char="‑"/>
            </a:pPr>
            <a:r>
              <a:rPr lang="en-US" sz="1800"/>
              <a:t>Modelization of non-linear spring and damper</a:t>
            </a:r>
          </a:p>
          <a:p>
            <a:pPr marL="360363" indent="0" algn="just">
              <a:lnSpc>
                <a:spcPct val="150000"/>
              </a:lnSpc>
              <a:buNone/>
            </a:pPr>
            <a:r>
              <a:rPr lang="en-US" sz="1800"/>
              <a:t>=&gt; Compare performance between different types of suspension system (</a:t>
            </a:r>
            <a:r>
              <a:rPr lang="en-US" sz="1800" b="1">
                <a:solidFill>
                  <a:srgbClr val="0B0BFF"/>
                </a:solidFill>
              </a:rPr>
              <a:t>air spring</a:t>
            </a:r>
            <a:r>
              <a:rPr lang="en-US" sz="1800"/>
              <a:t>, </a:t>
            </a:r>
            <a:r>
              <a:rPr lang="en-US" sz="1800" b="1">
                <a:solidFill>
                  <a:srgbClr val="0B0BFF"/>
                </a:solidFill>
              </a:rPr>
              <a:t>skyhook damper</a:t>
            </a:r>
            <a:r>
              <a:rPr lang="en-US" sz="1800"/>
              <a:t>)</a:t>
            </a:r>
          </a:p>
          <a:p>
            <a:pPr marL="360363" indent="-360363" algn="just">
              <a:lnSpc>
                <a:spcPct val="150000"/>
              </a:lnSpc>
              <a:buFont typeface="Times New Roman" panose="02020603050405020304" pitchFamily="18" charset="0"/>
              <a:buChar char="‑"/>
            </a:pPr>
            <a:r>
              <a:rPr lang="en-US" sz="1800"/>
              <a:t>Study relationship between ride comfort and handling</a:t>
            </a:r>
          </a:p>
          <a:p>
            <a:pPr marL="360363" indent="0" algn="just">
              <a:lnSpc>
                <a:spcPct val="150000"/>
              </a:lnSpc>
              <a:buNone/>
            </a:pPr>
            <a:r>
              <a:rPr lang="en-US" sz="1800"/>
              <a:t>=&gt; Utilize 3D model to study </a:t>
            </a:r>
            <a:r>
              <a:rPr lang="en-US" sz="1800" b="1">
                <a:solidFill>
                  <a:srgbClr val="0B0BFF"/>
                </a:solidFill>
              </a:rPr>
              <a:t>rotational motions</a:t>
            </a:r>
          </a:p>
        </p:txBody>
      </p:sp>
      <p:sp>
        <p:nvSpPr>
          <p:cNvPr id="11" name="Slide Number Placeholder 10">
            <a:extLst>
              <a:ext uri="{FF2B5EF4-FFF2-40B4-BE49-F238E27FC236}">
                <a16:creationId xmlns:a16="http://schemas.microsoft.com/office/drawing/2014/main" id="{DC3A8AEA-858E-4371-A9FE-88A1AA486856}"/>
              </a:ext>
            </a:extLst>
          </p:cNvPr>
          <p:cNvSpPr>
            <a:spLocks noGrp="1"/>
          </p:cNvSpPr>
          <p:nvPr>
            <p:ph type="sldNum" sz="quarter" idx="12"/>
          </p:nvPr>
        </p:nvSpPr>
        <p:spPr/>
        <p:txBody>
          <a:bodyPr/>
          <a:lstStyle/>
          <a:p>
            <a:fld id="{9ED7940C-7770-4A64-B7FC-08196FA03F99}" type="slidenum">
              <a:rPr lang="en-US" smtClean="0"/>
              <a:t>38</a:t>
            </a:fld>
            <a:endParaRPr lang="en-US"/>
          </a:p>
        </p:txBody>
      </p:sp>
      <p:sp>
        <p:nvSpPr>
          <p:cNvPr id="26" name="Title 1">
            <a:extLst>
              <a:ext uri="{FF2B5EF4-FFF2-40B4-BE49-F238E27FC236}">
                <a16:creationId xmlns:a16="http://schemas.microsoft.com/office/drawing/2014/main" id="{28E5DD42-8904-49AB-B358-C6D4D8526023}"/>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a:lstStyle>
          <a:p>
            <a:r>
              <a:rPr lang="en-US" sz="2800" b="1" dirty="0">
                <a:ln>
                  <a:solidFill>
                    <a:schemeClr val="tx1"/>
                  </a:solidFill>
                </a:ln>
                <a:solidFill>
                  <a:srgbClr val="0099FF"/>
                </a:solidFill>
                <a:latin typeface="Calibri" panose="020F0502020204030204" pitchFamily="34" charset="0"/>
              </a:rPr>
              <a:t>6. CONCLUSIONS</a:t>
            </a:r>
            <a:endParaRPr lang="en-US" sz="2400" b="1" dirty="0">
              <a:ln>
                <a:solidFill>
                  <a:schemeClr val="tx1"/>
                </a:solidFill>
              </a:ln>
              <a:solidFill>
                <a:srgbClr val="0099FF"/>
              </a:solidFill>
              <a:latin typeface="Calibri" panose="020F0502020204030204" pitchFamily="34" charset="0"/>
            </a:endParaRPr>
          </a:p>
        </p:txBody>
      </p:sp>
      <p:cxnSp>
        <p:nvCxnSpPr>
          <p:cNvPr id="5" name="Straight Connector 4">
            <a:extLst>
              <a:ext uri="{FF2B5EF4-FFF2-40B4-BE49-F238E27FC236}">
                <a16:creationId xmlns:a16="http://schemas.microsoft.com/office/drawing/2014/main" id="{F8E6B795-0A5E-4C29-82EA-93594242F0D6}"/>
              </a:ext>
            </a:extLst>
          </p:cNvPr>
          <p:cNvCxnSpPr>
            <a:cxnSpLocks/>
          </p:cNvCxnSpPr>
          <p:nvPr/>
        </p:nvCxnSpPr>
        <p:spPr>
          <a:xfrm>
            <a:off x="6096000" y="1325563"/>
            <a:ext cx="0" cy="503078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06472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B412-B321-41FF-A5DA-3A0A8282180C}"/>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F9EEA9E3-A77A-41A5-88DA-6DFA337CC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120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28C9-8F8B-4361-BE8A-63602B14E471}"/>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1.2 Suspension components</a:t>
            </a:r>
            <a:endParaRPr lang="en-US" dirty="0"/>
          </a:p>
        </p:txBody>
      </p:sp>
      <p:sp>
        <p:nvSpPr>
          <p:cNvPr id="3" name="Content Placeholder 2">
            <a:extLst>
              <a:ext uri="{FF2B5EF4-FFF2-40B4-BE49-F238E27FC236}">
                <a16:creationId xmlns:a16="http://schemas.microsoft.com/office/drawing/2014/main" id="{36ED6AC7-8DEF-412D-BF0F-057FD10F7F35}"/>
              </a:ext>
            </a:extLst>
          </p:cNvPr>
          <p:cNvSpPr>
            <a:spLocks noGrp="1"/>
          </p:cNvSpPr>
          <p:nvPr>
            <p:ph idx="1"/>
          </p:nvPr>
        </p:nvSpPr>
        <p:spPr/>
        <p:txBody>
          <a:bodyPr>
            <a:normAutofit/>
          </a:bodyPr>
          <a:lstStyle/>
          <a:p>
            <a:r>
              <a:rPr lang="en-US" dirty="0"/>
              <a:t>Guiding elements:</a:t>
            </a:r>
          </a:p>
          <a:p>
            <a:pPr lvl="1"/>
            <a:r>
              <a:rPr lang="en-US" dirty="0"/>
              <a:t>Control arms, links</a:t>
            </a:r>
          </a:p>
          <a:p>
            <a:pPr lvl="1"/>
            <a:r>
              <a:rPr lang="en-US" dirty="0"/>
              <a:t>Struts</a:t>
            </a:r>
          </a:p>
          <a:p>
            <a:pPr lvl="1"/>
            <a:r>
              <a:rPr lang="en-US" dirty="0"/>
              <a:t>Leaf springs</a:t>
            </a:r>
          </a:p>
          <a:p>
            <a:r>
              <a:rPr lang="en-US" dirty="0"/>
              <a:t>Force elements:</a:t>
            </a:r>
          </a:p>
          <a:p>
            <a:pPr lvl="1"/>
            <a:r>
              <a:rPr lang="en-US" dirty="0"/>
              <a:t>Coil spring, torsion bar, air spring, leaf spring</a:t>
            </a:r>
          </a:p>
          <a:p>
            <a:pPr lvl="1"/>
            <a:r>
              <a:rPr lang="en-US" dirty="0"/>
              <a:t>Anti-roll bar, anti-sway bar or stabilizer</a:t>
            </a:r>
          </a:p>
          <a:p>
            <a:pPr lvl="1"/>
            <a:r>
              <a:rPr lang="en-US" dirty="0"/>
              <a:t>Damper </a:t>
            </a:r>
          </a:p>
          <a:p>
            <a:pPr lvl="1"/>
            <a:r>
              <a:rPr lang="en-US" dirty="0"/>
              <a:t>Bushings, hydro-mounts</a:t>
            </a:r>
          </a:p>
          <a:p>
            <a:r>
              <a:rPr lang="en-US" dirty="0"/>
              <a:t>Tires</a:t>
            </a:r>
          </a:p>
        </p:txBody>
      </p:sp>
      <p:pic>
        <p:nvPicPr>
          <p:cNvPr id="4" name="Picture 3">
            <a:extLst>
              <a:ext uri="{FF2B5EF4-FFF2-40B4-BE49-F238E27FC236}">
                <a16:creationId xmlns:a16="http://schemas.microsoft.com/office/drawing/2014/main" id="{DEECC037-E506-4CAD-9985-9F14F9E5967E}"/>
              </a:ext>
            </a:extLst>
          </p:cNvPr>
          <p:cNvPicPr>
            <a:picLocks noChangeAspect="1"/>
          </p:cNvPicPr>
          <p:nvPr/>
        </p:nvPicPr>
        <p:blipFill>
          <a:blip r:embed="rId3"/>
          <a:stretch>
            <a:fillRect/>
          </a:stretch>
        </p:blipFill>
        <p:spPr>
          <a:xfrm>
            <a:off x="7267157" y="1824037"/>
            <a:ext cx="4709890" cy="3209925"/>
          </a:xfrm>
          <a:prstGeom prst="rect">
            <a:avLst/>
          </a:prstGeom>
        </p:spPr>
      </p:pic>
    </p:spTree>
    <p:extLst>
      <p:ext uri="{BB962C8B-B14F-4D97-AF65-F5344CB8AC3E}">
        <p14:creationId xmlns:p14="http://schemas.microsoft.com/office/powerpoint/2010/main" val="290844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17CE-B2CD-416E-9E48-8FC8B3E1E87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B4056438-3763-4993-A6E8-3F3C3EBD62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3957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C37A-BCA2-47FE-908C-18336B8DB5E9}"/>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3.3 Road parameters</a:t>
            </a:r>
            <a:endParaRPr lang="en-US" dirty="0"/>
          </a:p>
        </p:txBody>
      </p:sp>
      <p:pic>
        <p:nvPicPr>
          <p:cNvPr id="4" name="Picture 3">
            <a:extLst>
              <a:ext uri="{FF2B5EF4-FFF2-40B4-BE49-F238E27FC236}">
                <a16:creationId xmlns:a16="http://schemas.microsoft.com/office/drawing/2014/main" id="{AF0860FE-4FFB-4D8F-B897-AA97364C3F8E}"/>
              </a:ext>
            </a:extLst>
          </p:cNvPr>
          <p:cNvPicPr>
            <a:picLocks noChangeAspect="1"/>
          </p:cNvPicPr>
          <p:nvPr/>
        </p:nvPicPr>
        <p:blipFill>
          <a:blip r:embed="rId2"/>
          <a:stretch>
            <a:fillRect/>
          </a:stretch>
        </p:blipFill>
        <p:spPr>
          <a:xfrm>
            <a:off x="7869974" y="1683448"/>
            <a:ext cx="2489619" cy="4539894"/>
          </a:xfrm>
          <a:prstGeom prst="rect">
            <a:avLst/>
          </a:prstGeom>
        </p:spPr>
      </p:pic>
      <p:pic>
        <p:nvPicPr>
          <p:cNvPr id="5" name="Picture 4" descr="A picture containing text, clock&#10;&#10;Description automatically generated">
            <a:extLst>
              <a:ext uri="{FF2B5EF4-FFF2-40B4-BE49-F238E27FC236}">
                <a16:creationId xmlns:a16="http://schemas.microsoft.com/office/drawing/2014/main" id="{F750DDED-2ABC-4D19-9054-764AF80D1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991" y="1702498"/>
            <a:ext cx="2489618" cy="4474465"/>
          </a:xfrm>
          <a:prstGeom prst="rect">
            <a:avLst/>
          </a:prstGeom>
        </p:spPr>
      </p:pic>
      <p:sp>
        <p:nvSpPr>
          <p:cNvPr id="6" name="TextBox 5">
            <a:extLst>
              <a:ext uri="{FF2B5EF4-FFF2-40B4-BE49-F238E27FC236}">
                <a16:creationId xmlns:a16="http://schemas.microsoft.com/office/drawing/2014/main" id="{A6C7B85B-D652-4E00-902D-3416A0C564E3}"/>
              </a:ext>
            </a:extLst>
          </p:cNvPr>
          <p:cNvSpPr txBox="1"/>
          <p:nvPr/>
        </p:nvSpPr>
        <p:spPr>
          <a:xfrm>
            <a:off x="1658017" y="6176963"/>
            <a:ext cx="2890535" cy="369332"/>
          </a:xfrm>
          <a:prstGeom prst="rect">
            <a:avLst/>
          </a:prstGeom>
          <a:noFill/>
        </p:spPr>
        <p:txBody>
          <a:bodyPr wrap="none" rtlCol="0">
            <a:spAutoFit/>
          </a:bodyPr>
          <a:lstStyle/>
          <a:p>
            <a:r>
              <a:rPr lang="en-US" dirty="0"/>
              <a:t>Figure 3.1: Non-linear model</a:t>
            </a:r>
          </a:p>
        </p:txBody>
      </p:sp>
      <p:sp>
        <p:nvSpPr>
          <p:cNvPr id="7" name="TextBox 6">
            <a:extLst>
              <a:ext uri="{FF2B5EF4-FFF2-40B4-BE49-F238E27FC236}">
                <a16:creationId xmlns:a16="http://schemas.microsoft.com/office/drawing/2014/main" id="{78F55847-C174-4C62-980A-DB3F0430AEA6}"/>
              </a:ext>
            </a:extLst>
          </p:cNvPr>
          <p:cNvSpPr txBox="1"/>
          <p:nvPr/>
        </p:nvSpPr>
        <p:spPr>
          <a:xfrm>
            <a:off x="7740031" y="6157913"/>
            <a:ext cx="2492990" cy="369332"/>
          </a:xfrm>
          <a:prstGeom prst="rect">
            <a:avLst/>
          </a:prstGeom>
          <a:noFill/>
        </p:spPr>
        <p:txBody>
          <a:bodyPr wrap="none" rtlCol="0">
            <a:spAutoFit/>
          </a:bodyPr>
          <a:lstStyle/>
          <a:p>
            <a:r>
              <a:rPr lang="en-US" dirty="0"/>
              <a:t>Figure 3.2: Linear model</a:t>
            </a:r>
          </a:p>
        </p:txBody>
      </p:sp>
      <p:sp>
        <p:nvSpPr>
          <p:cNvPr id="8" name="Rectangle: Rounded Corners 7">
            <a:extLst>
              <a:ext uri="{FF2B5EF4-FFF2-40B4-BE49-F238E27FC236}">
                <a16:creationId xmlns:a16="http://schemas.microsoft.com/office/drawing/2014/main" id="{62E30BB5-4C78-452B-B04A-2545D7577250}"/>
              </a:ext>
            </a:extLst>
          </p:cNvPr>
          <p:cNvSpPr/>
          <p:nvPr/>
        </p:nvSpPr>
        <p:spPr>
          <a:xfrm>
            <a:off x="1928990" y="2695039"/>
            <a:ext cx="2196001" cy="1608637"/>
          </a:xfrm>
          <a:prstGeom prst="round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 name="Rectangle: Rounded Corners 8">
            <a:extLst>
              <a:ext uri="{FF2B5EF4-FFF2-40B4-BE49-F238E27FC236}">
                <a16:creationId xmlns:a16="http://schemas.microsoft.com/office/drawing/2014/main" id="{11B21E9A-8009-4401-8DB3-25A3E9955627}"/>
              </a:ext>
            </a:extLst>
          </p:cNvPr>
          <p:cNvSpPr/>
          <p:nvPr/>
        </p:nvSpPr>
        <p:spPr>
          <a:xfrm>
            <a:off x="7869974" y="2695039"/>
            <a:ext cx="2196001" cy="1608637"/>
          </a:xfrm>
          <a:prstGeom prst="round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 name="Rectangle: Rounded Corners 9">
            <a:extLst>
              <a:ext uri="{FF2B5EF4-FFF2-40B4-BE49-F238E27FC236}">
                <a16:creationId xmlns:a16="http://schemas.microsoft.com/office/drawing/2014/main" id="{3F1B7825-62C1-4327-8EB8-AAC5EB13C909}"/>
              </a:ext>
            </a:extLst>
          </p:cNvPr>
          <p:cNvSpPr/>
          <p:nvPr/>
        </p:nvSpPr>
        <p:spPr>
          <a:xfrm>
            <a:off x="1928991" y="4898303"/>
            <a:ext cx="1986452" cy="957950"/>
          </a:xfrm>
          <a:prstGeom prst="round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1" name="Rectangle: Rounded Corners 10">
            <a:extLst>
              <a:ext uri="{FF2B5EF4-FFF2-40B4-BE49-F238E27FC236}">
                <a16:creationId xmlns:a16="http://schemas.microsoft.com/office/drawing/2014/main" id="{214638A3-1A0A-45B1-97DF-A62C9EE80DAC}"/>
              </a:ext>
            </a:extLst>
          </p:cNvPr>
          <p:cNvSpPr/>
          <p:nvPr/>
        </p:nvSpPr>
        <p:spPr>
          <a:xfrm>
            <a:off x="7822350" y="4930784"/>
            <a:ext cx="1986452" cy="957950"/>
          </a:xfrm>
          <a:prstGeom prst="roundRect">
            <a:avLst/>
          </a:prstGeom>
          <a:noFill/>
          <a:ln w="28575">
            <a:solidFill>
              <a:srgbClr val="00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12" name="Straight Connector 11">
            <a:extLst>
              <a:ext uri="{FF2B5EF4-FFF2-40B4-BE49-F238E27FC236}">
                <a16:creationId xmlns:a16="http://schemas.microsoft.com/office/drawing/2014/main" id="{B2737EE0-B628-42FB-8226-C0A5B1594F5E}"/>
              </a:ext>
            </a:extLst>
          </p:cNvPr>
          <p:cNvCxnSpPr>
            <a:cxnSpLocks/>
            <a:stCxn id="14" idx="1"/>
            <a:endCxn id="8" idx="3"/>
          </p:cNvCxnSpPr>
          <p:nvPr/>
        </p:nvCxnSpPr>
        <p:spPr>
          <a:xfrm flipH="1">
            <a:off x="4124991" y="3266937"/>
            <a:ext cx="1051728" cy="232421"/>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B443AD6-4678-497C-987C-3DCD85825DD4}"/>
              </a:ext>
            </a:extLst>
          </p:cNvPr>
          <p:cNvCxnSpPr>
            <a:cxnSpLocks/>
            <a:stCxn id="9" idx="1"/>
            <a:endCxn id="14" idx="3"/>
          </p:cNvCxnSpPr>
          <p:nvPr/>
        </p:nvCxnSpPr>
        <p:spPr>
          <a:xfrm flipH="1" flipV="1">
            <a:off x="7111864" y="3266937"/>
            <a:ext cx="758110" cy="232421"/>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8B0BB0-ADF7-4A71-B95C-ADE1635C6C39}"/>
              </a:ext>
            </a:extLst>
          </p:cNvPr>
          <p:cNvSpPr txBox="1"/>
          <p:nvPr/>
        </p:nvSpPr>
        <p:spPr>
          <a:xfrm>
            <a:off x="5176719" y="3082271"/>
            <a:ext cx="1935145" cy="369332"/>
          </a:xfrm>
          <a:prstGeom prst="rect">
            <a:avLst/>
          </a:prstGeom>
          <a:noFill/>
        </p:spPr>
        <p:txBody>
          <a:bodyPr wrap="none" rtlCol="0">
            <a:spAutoFit/>
          </a:bodyPr>
          <a:lstStyle/>
          <a:p>
            <a:r>
              <a:rPr lang="en-US" dirty="0"/>
              <a:t>Suspension system</a:t>
            </a:r>
          </a:p>
        </p:txBody>
      </p:sp>
      <p:cxnSp>
        <p:nvCxnSpPr>
          <p:cNvPr id="15" name="Straight Connector 14">
            <a:extLst>
              <a:ext uri="{FF2B5EF4-FFF2-40B4-BE49-F238E27FC236}">
                <a16:creationId xmlns:a16="http://schemas.microsoft.com/office/drawing/2014/main" id="{E6F385D3-87CF-4923-AE10-E6AE47956E14}"/>
              </a:ext>
            </a:extLst>
          </p:cNvPr>
          <p:cNvCxnSpPr>
            <a:cxnSpLocks/>
            <a:stCxn id="17" idx="1"/>
          </p:cNvCxnSpPr>
          <p:nvPr/>
        </p:nvCxnSpPr>
        <p:spPr>
          <a:xfrm flipH="1">
            <a:off x="3983819" y="2172536"/>
            <a:ext cx="1320731" cy="211960"/>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8E0CEF-89D4-4A65-96F8-B1417D515385}"/>
              </a:ext>
            </a:extLst>
          </p:cNvPr>
          <p:cNvCxnSpPr>
            <a:cxnSpLocks/>
            <a:endCxn id="17" idx="3"/>
          </p:cNvCxnSpPr>
          <p:nvPr/>
        </p:nvCxnSpPr>
        <p:spPr>
          <a:xfrm flipH="1" flipV="1">
            <a:off x="6842150" y="2172536"/>
            <a:ext cx="1332670" cy="188524"/>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69EE141-34F5-49D9-BE16-41E2E91C4E54}"/>
              </a:ext>
            </a:extLst>
          </p:cNvPr>
          <p:cNvSpPr txBox="1"/>
          <p:nvPr/>
        </p:nvSpPr>
        <p:spPr>
          <a:xfrm>
            <a:off x="5304550" y="1987870"/>
            <a:ext cx="1537600" cy="369332"/>
          </a:xfrm>
          <a:prstGeom prst="rect">
            <a:avLst/>
          </a:prstGeom>
          <a:noFill/>
        </p:spPr>
        <p:txBody>
          <a:bodyPr wrap="none" rtlCol="0">
            <a:spAutoFit/>
          </a:bodyPr>
          <a:lstStyle/>
          <a:p>
            <a:r>
              <a:rPr lang="en-US" dirty="0"/>
              <a:t>Sprung weight</a:t>
            </a:r>
          </a:p>
        </p:txBody>
      </p:sp>
      <p:cxnSp>
        <p:nvCxnSpPr>
          <p:cNvPr id="18" name="Straight Connector 17">
            <a:extLst>
              <a:ext uri="{FF2B5EF4-FFF2-40B4-BE49-F238E27FC236}">
                <a16:creationId xmlns:a16="http://schemas.microsoft.com/office/drawing/2014/main" id="{307F6F0C-1D00-4C5A-82AA-2F1479BFCB08}"/>
              </a:ext>
            </a:extLst>
          </p:cNvPr>
          <p:cNvCxnSpPr>
            <a:cxnSpLocks/>
            <a:stCxn id="20" idx="1"/>
            <a:endCxn id="10" idx="3"/>
          </p:cNvCxnSpPr>
          <p:nvPr/>
        </p:nvCxnSpPr>
        <p:spPr>
          <a:xfrm flipH="1" flipV="1">
            <a:off x="3915443" y="5377278"/>
            <a:ext cx="1219750" cy="217147"/>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4E4DC0-924E-4CFC-8660-F0F9539FAEDA}"/>
              </a:ext>
            </a:extLst>
          </p:cNvPr>
          <p:cNvCxnSpPr>
            <a:cxnSpLocks/>
            <a:stCxn id="11" idx="1"/>
            <a:endCxn id="20" idx="3"/>
          </p:cNvCxnSpPr>
          <p:nvPr/>
        </p:nvCxnSpPr>
        <p:spPr>
          <a:xfrm flipH="1">
            <a:off x="6942506" y="5409759"/>
            <a:ext cx="879844" cy="184666"/>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3D190C-63D2-4B8C-B90C-F3440106FFD7}"/>
              </a:ext>
            </a:extLst>
          </p:cNvPr>
          <p:cNvSpPr txBox="1"/>
          <p:nvPr/>
        </p:nvSpPr>
        <p:spPr>
          <a:xfrm>
            <a:off x="5135193" y="5409759"/>
            <a:ext cx="1807313" cy="369332"/>
          </a:xfrm>
          <a:prstGeom prst="rect">
            <a:avLst/>
          </a:prstGeom>
          <a:noFill/>
        </p:spPr>
        <p:txBody>
          <a:bodyPr wrap="square" rtlCol="0">
            <a:spAutoFit/>
          </a:bodyPr>
          <a:lstStyle/>
          <a:p>
            <a:r>
              <a:rPr lang="en-US" dirty="0"/>
              <a:t>Tire </a:t>
            </a:r>
            <a:r>
              <a:rPr lang="en-US" dirty="0" err="1"/>
              <a:t>modelization</a:t>
            </a:r>
            <a:endParaRPr lang="en-US" dirty="0"/>
          </a:p>
        </p:txBody>
      </p:sp>
      <p:cxnSp>
        <p:nvCxnSpPr>
          <p:cNvPr id="21" name="Straight Connector 20">
            <a:extLst>
              <a:ext uri="{FF2B5EF4-FFF2-40B4-BE49-F238E27FC236}">
                <a16:creationId xmlns:a16="http://schemas.microsoft.com/office/drawing/2014/main" id="{C7545CA7-9F27-487B-BF5A-7F39F53AB711}"/>
              </a:ext>
            </a:extLst>
          </p:cNvPr>
          <p:cNvCxnSpPr>
            <a:cxnSpLocks/>
            <a:stCxn id="23" idx="1"/>
          </p:cNvCxnSpPr>
          <p:nvPr/>
        </p:nvCxnSpPr>
        <p:spPr>
          <a:xfrm flipH="1">
            <a:off x="3915443" y="4585763"/>
            <a:ext cx="1261276" cy="137604"/>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4E03213-5105-4F1B-9273-65CE6631AF43}"/>
              </a:ext>
            </a:extLst>
          </p:cNvPr>
          <p:cNvCxnSpPr>
            <a:cxnSpLocks/>
            <a:endCxn id="23" idx="3"/>
          </p:cNvCxnSpPr>
          <p:nvPr/>
        </p:nvCxnSpPr>
        <p:spPr>
          <a:xfrm flipH="1" flipV="1">
            <a:off x="7034920" y="4585763"/>
            <a:ext cx="1139900" cy="86750"/>
          </a:xfrm>
          <a:prstGeom prst="line">
            <a:avLst/>
          </a:prstGeom>
          <a:ln w="19050">
            <a:solidFill>
              <a:srgbClr val="0099FF"/>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06B04A-3234-4CE5-991B-E9E814B3F985}"/>
              </a:ext>
            </a:extLst>
          </p:cNvPr>
          <p:cNvSpPr txBox="1"/>
          <p:nvPr/>
        </p:nvSpPr>
        <p:spPr>
          <a:xfrm>
            <a:off x="5176719" y="4401097"/>
            <a:ext cx="1858201" cy="369332"/>
          </a:xfrm>
          <a:prstGeom prst="rect">
            <a:avLst/>
          </a:prstGeom>
          <a:noFill/>
        </p:spPr>
        <p:txBody>
          <a:bodyPr wrap="none" rtlCol="0">
            <a:spAutoFit/>
          </a:bodyPr>
          <a:lstStyle/>
          <a:p>
            <a:r>
              <a:rPr lang="en-US" dirty="0"/>
              <a:t>Un-sprung weight</a:t>
            </a:r>
          </a:p>
        </p:txBody>
      </p:sp>
      <p:sp>
        <p:nvSpPr>
          <p:cNvPr id="24" name="Rectangle: Rounded Corners 23">
            <a:extLst>
              <a:ext uri="{FF2B5EF4-FFF2-40B4-BE49-F238E27FC236}">
                <a16:creationId xmlns:a16="http://schemas.microsoft.com/office/drawing/2014/main" id="{9276A9F1-EBF2-4E8A-A344-DD370E7DB6AF}"/>
              </a:ext>
            </a:extLst>
          </p:cNvPr>
          <p:cNvSpPr/>
          <p:nvPr/>
        </p:nvSpPr>
        <p:spPr>
          <a:xfrm>
            <a:off x="2222610" y="2695038"/>
            <a:ext cx="940358" cy="160863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5" name="Rectangle: Rounded Corners 24">
            <a:extLst>
              <a:ext uri="{FF2B5EF4-FFF2-40B4-BE49-F238E27FC236}">
                <a16:creationId xmlns:a16="http://schemas.microsoft.com/office/drawing/2014/main" id="{6539C5BC-CBEF-49EC-8242-13732B484F12}"/>
              </a:ext>
            </a:extLst>
          </p:cNvPr>
          <p:cNvSpPr/>
          <p:nvPr/>
        </p:nvSpPr>
        <p:spPr>
          <a:xfrm>
            <a:off x="8215888" y="2707947"/>
            <a:ext cx="869221" cy="160863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26" name="Straight Connector 25">
            <a:extLst>
              <a:ext uri="{FF2B5EF4-FFF2-40B4-BE49-F238E27FC236}">
                <a16:creationId xmlns:a16="http://schemas.microsoft.com/office/drawing/2014/main" id="{5973B3FC-D8BE-48AD-A7C2-1122BDD94A09}"/>
              </a:ext>
            </a:extLst>
          </p:cNvPr>
          <p:cNvCxnSpPr>
            <a:cxnSpLocks/>
            <a:endCxn id="27" idx="3"/>
          </p:cNvCxnSpPr>
          <p:nvPr/>
        </p:nvCxnSpPr>
        <p:spPr>
          <a:xfrm flipH="1">
            <a:off x="1495404" y="3499357"/>
            <a:ext cx="727208" cy="4540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B7E377-D2E0-469F-B821-290E7DF64401}"/>
              </a:ext>
            </a:extLst>
          </p:cNvPr>
          <p:cNvSpPr txBox="1"/>
          <p:nvPr/>
        </p:nvSpPr>
        <p:spPr>
          <a:xfrm>
            <a:off x="368172" y="3768729"/>
            <a:ext cx="1127232" cy="369332"/>
          </a:xfrm>
          <a:prstGeom prst="rect">
            <a:avLst/>
          </a:prstGeom>
          <a:noFill/>
        </p:spPr>
        <p:txBody>
          <a:bodyPr wrap="none" rtlCol="0">
            <a:spAutoFit/>
          </a:bodyPr>
          <a:lstStyle/>
          <a:p>
            <a:r>
              <a:rPr lang="en-US" dirty="0"/>
              <a:t>Air spring</a:t>
            </a:r>
          </a:p>
        </p:txBody>
      </p:sp>
      <p:cxnSp>
        <p:nvCxnSpPr>
          <p:cNvPr id="28" name="Straight Connector 27">
            <a:extLst>
              <a:ext uri="{FF2B5EF4-FFF2-40B4-BE49-F238E27FC236}">
                <a16:creationId xmlns:a16="http://schemas.microsoft.com/office/drawing/2014/main" id="{A4A3387C-5744-4FFB-986C-DAED8DB14030}"/>
              </a:ext>
            </a:extLst>
          </p:cNvPr>
          <p:cNvCxnSpPr>
            <a:cxnSpLocks/>
            <a:stCxn id="29" idx="1"/>
            <a:endCxn id="25" idx="3"/>
          </p:cNvCxnSpPr>
          <p:nvPr/>
        </p:nvCxnSpPr>
        <p:spPr>
          <a:xfrm flipH="1" flipV="1">
            <a:off x="9085109" y="3512266"/>
            <a:ext cx="1339388" cy="42746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627FC2-EADF-47BE-8500-81E2BB5E04BE}"/>
              </a:ext>
            </a:extLst>
          </p:cNvPr>
          <p:cNvSpPr txBox="1"/>
          <p:nvPr/>
        </p:nvSpPr>
        <p:spPr>
          <a:xfrm>
            <a:off x="10424497" y="3755064"/>
            <a:ext cx="1242648" cy="369332"/>
          </a:xfrm>
          <a:prstGeom prst="rect">
            <a:avLst/>
          </a:prstGeom>
          <a:noFill/>
        </p:spPr>
        <p:txBody>
          <a:bodyPr wrap="none" rtlCol="0">
            <a:spAutoFit/>
          </a:bodyPr>
          <a:lstStyle/>
          <a:p>
            <a:r>
              <a:rPr lang="en-US" dirty="0"/>
              <a:t>Leaf spring</a:t>
            </a:r>
          </a:p>
        </p:txBody>
      </p:sp>
    </p:spTree>
    <p:extLst>
      <p:ext uri="{BB962C8B-B14F-4D97-AF65-F5344CB8AC3E}">
        <p14:creationId xmlns:p14="http://schemas.microsoft.com/office/powerpoint/2010/main" val="1889756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5C49-784E-4832-9C8D-5A0EC413E5A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E9E51497-97D1-4C98-8FD7-A31459ABE5F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72E3FA3-FBBE-432E-BAAB-8FE3005AEB58}"/>
              </a:ext>
            </a:extLst>
          </p:cNvPr>
          <p:cNvPicPr>
            <a:picLocks noChangeAspect="1"/>
          </p:cNvPicPr>
          <p:nvPr/>
        </p:nvPicPr>
        <p:blipFill>
          <a:blip r:embed="rId2"/>
          <a:stretch>
            <a:fillRect/>
          </a:stretch>
        </p:blipFill>
        <p:spPr>
          <a:xfrm>
            <a:off x="10912030" y="2178953"/>
            <a:ext cx="700226" cy="1400451"/>
          </a:xfrm>
          <a:prstGeom prst="rect">
            <a:avLst/>
          </a:prstGeom>
        </p:spPr>
      </p:pic>
    </p:spTree>
    <p:extLst>
      <p:ext uri="{BB962C8B-B14F-4D97-AF65-F5344CB8AC3E}">
        <p14:creationId xmlns:p14="http://schemas.microsoft.com/office/powerpoint/2010/main" val="3920320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0715-BAD1-4682-9309-334A80307101}"/>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69445294-1F72-431B-8D89-6335D65C36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723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1. INTRODUCTION</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689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2. THEORETICAL BASIS</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063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3. MODEL DESCRIPTIONS</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278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4. CALCULATION FLOW</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4790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5. CONCLUSION &amp; </a:t>
            </a:r>
            <a:br>
              <a:rPr lang="en-US" dirty="0"/>
            </a:br>
            <a:r>
              <a:rPr lang="en-US" dirty="0"/>
              <a:t>FUTURE WORKS</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282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1706-6743-4652-A10E-BDE723B5E3BF}"/>
              </a:ext>
            </a:extLst>
          </p:cNvPr>
          <p:cNvSpPr>
            <a:spLocks noGrp="1"/>
          </p:cNvSpPr>
          <p:nvPr>
            <p:ph type="title"/>
          </p:nvPr>
        </p:nvSpPr>
        <p:spPr/>
        <p:txBody>
          <a:bodyPr>
            <a:normAutofit fontScale="90000"/>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656DCCB9-6912-47A6-8002-209F14302F4F}"/>
              </a:ext>
            </a:extLst>
          </p:cNvPr>
          <p:cNvSpPr>
            <a:spLocks noGrp="1"/>
          </p:cNvSpPr>
          <p:nvPr>
            <p:ph idx="1"/>
          </p:nvPr>
        </p:nvSpPr>
        <p:spPr/>
        <p:txBody>
          <a:bodyPr/>
          <a:lstStyle/>
          <a:p>
            <a:r>
              <a:rPr lang="en-US" dirty="0" err="1"/>
              <a:t>Thể</a:t>
            </a:r>
            <a:r>
              <a:rPr lang="en-US" dirty="0"/>
              <a:t> </a:t>
            </a:r>
            <a:r>
              <a:rPr lang="en-US" dirty="0" err="1"/>
              <a:t>loại</a:t>
            </a:r>
            <a:r>
              <a:rPr lang="en-US" dirty="0"/>
              <a:t> LVTN: </a:t>
            </a:r>
            <a:r>
              <a:rPr lang="en-US" dirty="0" err="1"/>
              <a:t>Nghiên</a:t>
            </a:r>
            <a:r>
              <a:rPr lang="en-US" dirty="0"/>
              <a:t> </a:t>
            </a:r>
            <a:r>
              <a:rPr lang="en-US" dirty="0" err="1"/>
              <a:t>cứu</a:t>
            </a:r>
            <a:r>
              <a:rPr lang="en-US" dirty="0"/>
              <a:t> </a:t>
            </a:r>
            <a:r>
              <a:rPr lang="en-US" dirty="0" err="1"/>
              <a:t>mô</a:t>
            </a:r>
            <a:r>
              <a:rPr lang="en-US" dirty="0"/>
              <a:t> </a:t>
            </a:r>
            <a:r>
              <a:rPr lang="en-US" dirty="0" err="1"/>
              <a:t>phỏng</a:t>
            </a:r>
            <a:endParaRPr lang="en-US" dirty="0"/>
          </a:p>
          <a:p>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lvl="1"/>
            <a:r>
              <a:rPr lang="en-US" dirty="0" err="1"/>
              <a:t>Phương</a:t>
            </a:r>
            <a:r>
              <a:rPr lang="en-US" dirty="0"/>
              <a:t> </a:t>
            </a:r>
            <a:r>
              <a:rPr lang="en-US" dirty="0" err="1"/>
              <a:t>pháp</a:t>
            </a:r>
            <a:r>
              <a:rPr lang="en-US" dirty="0"/>
              <a:t>: </a:t>
            </a:r>
            <a:r>
              <a:rPr lang="en-US" dirty="0" err="1"/>
              <a:t>mô</a:t>
            </a:r>
            <a:r>
              <a:rPr lang="en-US" dirty="0"/>
              <a:t> </a:t>
            </a:r>
            <a:r>
              <a:rPr lang="en-US" dirty="0" err="1"/>
              <a:t>phỏng</a:t>
            </a:r>
            <a:r>
              <a:rPr lang="en-US" dirty="0"/>
              <a:t> </a:t>
            </a:r>
            <a:r>
              <a:rPr lang="en-US" dirty="0" err="1"/>
              <a:t>số</a:t>
            </a:r>
            <a:r>
              <a:rPr lang="en-US" dirty="0"/>
              <a:t> </a:t>
            </a:r>
            <a:r>
              <a:rPr lang="en-US" dirty="0" err="1"/>
              <a:t>trên</a:t>
            </a:r>
            <a:r>
              <a:rPr lang="en-US" dirty="0"/>
              <a:t> </a:t>
            </a:r>
            <a:r>
              <a:rPr lang="en-US" dirty="0" err="1"/>
              <a:t>mô</a:t>
            </a:r>
            <a:r>
              <a:rPr lang="en-US" dirty="0"/>
              <a:t> </a:t>
            </a:r>
            <a:r>
              <a:rPr lang="en-US" dirty="0" err="1"/>
              <a:t>hình</a:t>
            </a:r>
            <a:r>
              <a:rPr lang="en-US" dirty="0"/>
              <a:t> 2dof spring mass damper</a:t>
            </a:r>
          </a:p>
          <a:p>
            <a:pPr lvl="1"/>
            <a:r>
              <a:rPr lang="en-US" dirty="0" err="1"/>
              <a:t>Công</a:t>
            </a:r>
            <a:r>
              <a:rPr lang="en-US" dirty="0"/>
              <a:t> </a:t>
            </a:r>
            <a:r>
              <a:rPr lang="en-US" dirty="0" err="1"/>
              <a:t>cụ</a:t>
            </a:r>
            <a:r>
              <a:rPr lang="en-US" dirty="0"/>
              <a:t>: MATLAB 2018</a:t>
            </a:r>
          </a:p>
          <a:p>
            <a:r>
              <a:rPr lang="en-US" dirty="0"/>
              <a:t>Thesis scope</a:t>
            </a:r>
          </a:p>
          <a:p>
            <a:r>
              <a:rPr lang="en-US" dirty="0"/>
              <a:t>Thesis objective</a:t>
            </a:r>
          </a:p>
          <a:p>
            <a:r>
              <a:rPr lang="en-US" dirty="0"/>
              <a:t>Research methodology</a:t>
            </a:r>
          </a:p>
          <a:p>
            <a:r>
              <a:rPr lang="en-US" dirty="0" err="1"/>
              <a:t>Những</a:t>
            </a:r>
            <a:r>
              <a:rPr lang="en-US" dirty="0"/>
              <a:t> </a:t>
            </a:r>
            <a:r>
              <a:rPr lang="en-US" dirty="0" err="1"/>
              <a:t>bài</a:t>
            </a:r>
            <a:r>
              <a:rPr lang="en-US" dirty="0"/>
              <a:t> </a:t>
            </a:r>
            <a:r>
              <a:rPr lang="en-US" dirty="0" err="1"/>
              <a:t>toán</a:t>
            </a:r>
            <a:r>
              <a:rPr lang="en-US" dirty="0"/>
              <a:t> </a:t>
            </a:r>
            <a:r>
              <a:rPr lang="en-US" dirty="0" err="1"/>
              <a:t>cần</a:t>
            </a:r>
            <a:r>
              <a:rPr lang="en-US" dirty="0"/>
              <a:t> </a:t>
            </a:r>
            <a:r>
              <a:rPr lang="en-US" dirty="0" err="1"/>
              <a:t>giải</a:t>
            </a:r>
            <a:r>
              <a:rPr lang="en-US" dirty="0"/>
              <a:t> </a:t>
            </a:r>
            <a:r>
              <a:rPr lang="en-US" dirty="0" err="1"/>
              <a:t>quyết</a:t>
            </a:r>
            <a:endParaRPr lang="en-US" dirty="0"/>
          </a:p>
        </p:txBody>
      </p:sp>
    </p:spTree>
    <p:extLst>
      <p:ext uri="{BB962C8B-B14F-4D97-AF65-F5344CB8AC3E}">
        <p14:creationId xmlns:p14="http://schemas.microsoft.com/office/powerpoint/2010/main" val="7806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28C9-8F8B-4361-BE8A-63602B14E471}"/>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1.2 Suspension components</a:t>
            </a:r>
            <a:endParaRPr lang="en-US" dirty="0"/>
          </a:p>
        </p:txBody>
      </p:sp>
      <p:sp>
        <p:nvSpPr>
          <p:cNvPr id="3" name="Content Placeholder 2">
            <a:extLst>
              <a:ext uri="{FF2B5EF4-FFF2-40B4-BE49-F238E27FC236}">
                <a16:creationId xmlns:a16="http://schemas.microsoft.com/office/drawing/2014/main" id="{36ED6AC7-8DEF-412D-BF0F-057FD10F7F35}"/>
              </a:ext>
            </a:extLst>
          </p:cNvPr>
          <p:cNvSpPr>
            <a:spLocks noGrp="1"/>
          </p:cNvSpPr>
          <p:nvPr>
            <p:ph idx="1"/>
          </p:nvPr>
        </p:nvSpPr>
        <p:spPr/>
        <p:txBody>
          <a:bodyPr/>
          <a:lstStyle/>
          <a:p>
            <a:r>
              <a:rPr lang="en-US" dirty="0"/>
              <a:t>Elastic</a:t>
            </a:r>
          </a:p>
          <a:p>
            <a:endParaRPr lang="en-US" dirty="0"/>
          </a:p>
          <a:p>
            <a:endParaRPr lang="en-US" dirty="0"/>
          </a:p>
          <a:p>
            <a:endParaRPr lang="en-US" dirty="0"/>
          </a:p>
          <a:p>
            <a:endParaRPr lang="en-US" dirty="0"/>
          </a:p>
          <a:p>
            <a:r>
              <a:rPr lang="en-US" dirty="0"/>
              <a:t>Damping</a:t>
            </a:r>
          </a:p>
        </p:txBody>
      </p:sp>
      <p:pic>
        <p:nvPicPr>
          <p:cNvPr id="24" name="Picture 23">
            <a:extLst>
              <a:ext uri="{FF2B5EF4-FFF2-40B4-BE49-F238E27FC236}">
                <a16:creationId xmlns:a16="http://schemas.microsoft.com/office/drawing/2014/main" id="{8F09E245-706D-4380-AC82-6CAAF10DCECA}"/>
              </a:ext>
            </a:extLst>
          </p:cNvPr>
          <p:cNvPicPr>
            <a:picLocks noChangeAspect="1"/>
          </p:cNvPicPr>
          <p:nvPr/>
        </p:nvPicPr>
        <p:blipFill>
          <a:blip r:embed="rId3"/>
          <a:stretch>
            <a:fillRect/>
          </a:stretch>
        </p:blipFill>
        <p:spPr>
          <a:xfrm>
            <a:off x="2409824" y="1652421"/>
            <a:ext cx="6444187" cy="2050052"/>
          </a:xfrm>
          <a:prstGeom prst="rect">
            <a:avLst/>
          </a:prstGeom>
        </p:spPr>
      </p:pic>
      <p:pic>
        <p:nvPicPr>
          <p:cNvPr id="25" name="Picture 24">
            <a:extLst>
              <a:ext uri="{FF2B5EF4-FFF2-40B4-BE49-F238E27FC236}">
                <a16:creationId xmlns:a16="http://schemas.microsoft.com/office/drawing/2014/main" id="{6BD3D83C-432C-4B4F-9F64-76251763E5F6}"/>
              </a:ext>
            </a:extLst>
          </p:cNvPr>
          <p:cNvPicPr>
            <a:picLocks noChangeAspect="1"/>
          </p:cNvPicPr>
          <p:nvPr/>
        </p:nvPicPr>
        <p:blipFill>
          <a:blip r:embed="rId4"/>
          <a:stretch>
            <a:fillRect/>
          </a:stretch>
        </p:blipFill>
        <p:spPr>
          <a:xfrm>
            <a:off x="2143124" y="4366813"/>
            <a:ext cx="7487251" cy="1805554"/>
          </a:xfrm>
          <a:prstGeom prst="rect">
            <a:avLst/>
          </a:prstGeom>
        </p:spPr>
      </p:pic>
    </p:spTree>
    <p:extLst>
      <p:ext uri="{BB962C8B-B14F-4D97-AF65-F5344CB8AC3E}">
        <p14:creationId xmlns:p14="http://schemas.microsoft.com/office/powerpoint/2010/main" val="995192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01A8-9636-4D5C-85C8-0AC2967849B6}"/>
              </a:ext>
            </a:extLst>
          </p:cNvPr>
          <p:cNvSpPr>
            <a:spLocks noGrp="1"/>
          </p:cNvSpPr>
          <p:nvPr>
            <p:ph type="title"/>
          </p:nvPr>
        </p:nvSpPr>
        <p:spPr/>
        <p:txBody>
          <a:bodyPr>
            <a:normAutofit fontScale="90000"/>
          </a:bodyPr>
          <a:lstStyle/>
          <a:p>
            <a:r>
              <a:rPr lang="en-US" dirty="0"/>
              <a:t>Objective/Scope</a:t>
            </a:r>
          </a:p>
        </p:txBody>
      </p:sp>
      <p:pic>
        <p:nvPicPr>
          <p:cNvPr id="4" name="Content Placeholder 3">
            <a:extLst>
              <a:ext uri="{FF2B5EF4-FFF2-40B4-BE49-F238E27FC236}">
                <a16:creationId xmlns:a16="http://schemas.microsoft.com/office/drawing/2014/main" id="{38B0E69C-2CD9-4149-B23D-EF677BFB3A7C}"/>
              </a:ext>
            </a:extLst>
          </p:cNvPr>
          <p:cNvPicPr>
            <a:picLocks noGrp="1" noChangeAspect="1"/>
          </p:cNvPicPr>
          <p:nvPr>
            <p:ph idx="1"/>
          </p:nvPr>
        </p:nvPicPr>
        <p:blipFill>
          <a:blip r:embed="rId2"/>
          <a:stretch>
            <a:fillRect/>
          </a:stretch>
        </p:blipFill>
        <p:spPr>
          <a:xfrm>
            <a:off x="708744" y="1295400"/>
            <a:ext cx="5059512" cy="5024438"/>
          </a:xfrm>
          <a:prstGeom prst="rect">
            <a:avLst/>
          </a:prstGeom>
        </p:spPr>
      </p:pic>
      <p:pic>
        <p:nvPicPr>
          <p:cNvPr id="5" name="Picture 4">
            <a:extLst>
              <a:ext uri="{FF2B5EF4-FFF2-40B4-BE49-F238E27FC236}">
                <a16:creationId xmlns:a16="http://schemas.microsoft.com/office/drawing/2014/main" id="{E8589F76-BD19-4149-A4D0-B26E4F9E79D9}"/>
              </a:ext>
            </a:extLst>
          </p:cNvPr>
          <p:cNvPicPr>
            <a:picLocks noChangeAspect="1"/>
          </p:cNvPicPr>
          <p:nvPr/>
        </p:nvPicPr>
        <p:blipFill>
          <a:blip r:embed="rId3"/>
          <a:stretch>
            <a:fillRect/>
          </a:stretch>
        </p:blipFill>
        <p:spPr>
          <a:xfrm>
            <a:off x="5576932" y="1295400"/>
            <a:ext cx="5906324" cy="4982270"/>
          </a:xfrm>
          <a:prstGeom prst="rect">
            <a:avLst/>
          </a:prstGeom>
        </p:spPr>
      </p:pic>
    </p:spTree>
    <p:extLst>
      <p:ext uri="{BB962C8B-B14F-4D97-AF65-F5344CB8AC3E}">
        <p14:creationId xmlns:p14="http://schemas.microsoft.com/office/powerpoint/2010/main" val="3307797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2. INPUT</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2790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1AFC-85FC-4FA2-B665-5DACC077CD1F}"/>
              </a:ext>
            </a:extLst>
          </p:cNvPr>
          <p:cNvSpPr>
            <a:spLocks noGrp="1"/>
          </p:cNvSpPr>
          <p:nvPr>
            <p:ph type="title"/>
          </p:nvPr>
        </p:nvSpPr>
        <p:spPr/>
        <p:txBody>
          <a:bodyPr>
            <a:normAutofit fontScale="90000"/>
          </a:bodyPr>
          <a:lstStyle/>
          <a:p>
            <a:r>
              <a:rPr lang="en-US" dirty="0"/>
              <a:t>2.1. AIR SPRING INPUT</a:t>
            </a:r>
          </a:p>
        </p:txBody>
      </p:sp>
      <p:sp>
        <p:nvSpPr>
          <p:cNvPr id="3" name="Content Placeholder 2">
            <a:extLst>
              <a:ext uri="{FF2B5EF4-FFF2-40B4-BE49-F238E27FC236}">
                <a16:creationId xmlns:a16="http://schemas.microsoft.com/office/drawing/2014/main" id="{9D894192-D59D-463B-8BF1-A2ABA689D6A1}"/>
              </a:ext>
            </a:extLst>
          </p:cNvPr>
          <p:cNvSpPr>
            <a:spLocks noGrp="1"/>
          </p:cNvSpPr>
          <p:nvPr>
            <p:ph idx="1"/>
          </p:nvPr>
        </p:nvSpPr>
        <p:spPr/>
        <p:txBody>
          <a:bodyPr/>
          <a:lstStyle/>
          <a:p>
            <a:r>
              <a:rPr lang="en-US" dirty="0"/>
              <a:t>Air spring 1R11-028 – </a:t>
            </a:r>
            <a:r>
              <a:rPr lang="en-US" dirty="0" err="1"/>
              <a:t>GoodYear</a:t>
            </a:r>
            <a:r>
              <a:rPr lang="en-US" dirty="0"/>
              <a:t> product</a:t>
            </a:r>
          </a:p>
        </p:txBody>
      </p:sp>
      <p:pic>
        <p:nvPicPr>
          <p:cNvPr id="5" name="Picture 4" descr="Table&#10;&#10;Description automatically generated">
            <a:extLst>
              <a:ext uri="{FF2B5EF4-FFF2-40B4-BE49-F238E27FC236}">
                <a16:creationId xmlns:a16="http://schemas.microsoft.com/office/drawing/2014/main" id="{4746C10A-C6AC-41FD-82AE-064DD2B16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655" y="2005532"/>
            <a:ext cx="4045979" cy="3836187"/>
          </a:xfrm>
          <a:prstGeom prst="rect">
            <a:avLst/>
          </a:prstGeom>
        </p:spPr>
      </p:pic>
      <p:pic>
        <p:nvPicPr>
          <p:cNvPr id="7" name="Picture 6" descr="Table&#10;&#10;Description automatically generated">
            <a:extLst>
              <a:ext uri="{FF2B5EF4-FFF2-40B4-BE49-F238E27FC236}">
                <a16:creationId xmlns:a16="http://schemas.microsoft.com/office/drawing/2014/main" id="{3B4683D2-2647-474C-9D6F-47B9F43D1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21" y="2043638"/>
            <a:ext cx="5109921" cy="3776247"/>
          </a:xfrm>
          <a:prstGeom prst="rect">
            <a:avLst/>
          </a:prstGeom>
        </p:spPr>
      </p:pic>
    </p:spTree>
    <p:extLst>
      <p:ext uri="{BB962C8B-B14F-4D97-AF65-F5344CB8AC3E}">
        <p14:creationId xmlns:p14="http://schemas.microsoft.com/office/powerpoint/2010/main" val="254282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E5DE-E291-4874-A5FD-36E581E03EE1}"/>
              </a:ext>
            </a:extLst>
          </p:cNvPr>
          <p:cNvSpPr>
            <a:spLocks noGrp="1"/>
          </p:cNvSpPr>
          <p:nvPr>
            <p:ph type="title"/>
          </p:nvPr>
        </p:nvSpPr>
        <p:spPr/>
        <p:txBody>
          <a:bodyPr>
            <a:normAutofit fontScale="90000"/>
          </a:bodyPr>
          <a:lstStyle/>
          <a:p>
            <a:r>
              <a:rPr lang="en-US" dirty="0"/>
              <a:t>AIR SPRING Stiffness Calculating</a:t>
            </a:r>
          </a:p>
        </p:txBody>
      </p:sp>
      <p:pic>
        <p:nvPicPr>
          <p:cNvPr id="8" name="Picture 7">
            <a:extLst>
              <a:ext uri="{FF2B5EF4-FFF2-40B4-BE49-F238E27FC236}">
                <a16:creationId xmlns:a16="http://schemas.microsoft.com/office/drawing/2014/main" id="{740DF087-009E-41D2-8C5F-135A64CD9950}"/>
              </a:ext>
            </a:extLst>
          </p:cNvPr>
          <p:cNvPicPr>
            <a:picLocks noChangeAspect="1"/>
          </p:cNvPicPr>
          <p:nvPr/>
        </p:nvPicPr>
        <p:blipFill>
          <a:blip r:embed="rId3"/>
          <a:stretch>
            <a:fillRect/>
          </a:stretch>
        </p:blipFill>
        <p:spPr>
          <a:xfrm>
            <a:off x="4062058" y="1030671"/>
            <a:ext cx="2286319" cy="714475"/>
          </a:xfrm>
          <a:prstGeom prst="rect">
            <a:avLst/>
          </a:prstGeom>
        </p:spPr>
      </p:pic>
      <p:sp>
        <p:nvSpPr>
          <p:cNvPr id="12" name="Content Placeholder 11">
            <a:extLst>
              <a:ext uri="{FF2B5EF4-FFF2-40B4-BE49-F238E27FC236}">
                <a16:creationId xmlns:a16="http://schemas.microsoft.com/office/drawing/2014/main" id="{2AEFD762-A2EB-43C1-AB09-6C0DDBBBF6C6}"/>
              </a:ext>
            </a:extLst>
          </p:cNvPr>
          <p:cNvSpPr>
            <a:spLocks noGrp="1"/>
          </p:cNvSpPr>
          <p:nvPr>
            <p:ph idx="1"/>
          </p:nvPr>
        </p:nvSpPr>
        <p:spPr/>
        <p:txBody>
          <a:bodyPr/>
          <a:lstStyle/>
          <a:p>
            <a:r>
              <a:rPr lang="en-US" dirty="0"/>
              <a:t>Stiffness formular:</a:t>
            </a:r>
          </a:p>
        </p:txBody>
      </p:sp>
      <p:graphicFrame>
        <p:nvGraphicFramePr>
          <p:cNvPr id="17" name="Object 16">
            <a:extLst>
              <a:ext uri="{FF2B5EF4-FFF2-40B4-BE49-F238E27FC236}">
                <a16:creationId xmlns:a16="http://schemas.microsoft.com/office/drawing/2014/main" id="{1FC66609-5013-4D39-B424-4D75509F12B7}"/>
              </a:ext>
            </a:extLst>
          </p:cNvPr>
          <p:cNvGraphicFramePr>
            <a:graphicFrameLocks noChangeAspect="1"/>
          </p:cNvGraphicFramePr>
          <p:nvPr>
            <p:extLst>
              <p:ext uri="{D42A27DB-BD31-4B8C-83A1-F6EECF244321}">
                <p14:modId xmlns:p14="http://schemas.microsoft.com/office/powerpoint/2010/main" val="3877517897"/>
              </p:ext>
            </p:extLst>
          </p:nvPr>
        </p:nvGraphicFramePr>
        <p:xfrm>
          <a:off x="6146800" y="3378200"/>
          <a:ext cx="914400" cy="198438"/>
        </p:xfrm>
        <a:graphic>
          <a:graphicData uri="http://schemas.openxmlformats.org/presentationml/2006/ole">
            <mc:AlternateContent xmlns:mc="http://schemas.openxmlformats.org/markup-compatibility/2006">
              <mc:Choice xmlns:v="urn:schemas-microsoft-com:vml" Requires="v">
                <p:oleObj spid="_x0000_s1123"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6146800" y="3378200"/>
                        <a:ext cx="914400" cy="198438"/>
                      </a:xfrm>
                      <a:prstGeom prst="rect">
                        <a:avLst/>
                      </a:prstGeom>
                    </p:spPr>
                  </p:pic>
                </p:oleObj>
              </mc:Fallback>
            </mc:AlternateContent>
          </a:graphicData>
        </a:graphic>
      </p:graphicFrame>
      <p:pic>
        <p:nvPicPr>
          <p:cNvPr id="22" name="Picture 21" descr="Chart&#10;&#10;Description automatically generated">
            <a:extLst>
              <a:ext uri="{FF2B5EF4-FFF2-40B4-BE49-F238E27FC236}">
                <a16:creationId xmlns:a16="http://schemas.microsoft.com/office/drawing/2014/main" id="{14C1FF86-0D85-4DCF-A2BD-39ACCE1FC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667" y="1961054"/>
            <a:ext cx="5333333" cy="4000000"/>
          </a:xfrm>
          <a:prstGeom prst="rect">
            <a:avLst/>
          </a:prstGeom>
        </p:spPr>
      </p:pic>
      <p:pic>
        <p:nvPicPr>
          <p:cNvPr id="24" name="Picture 23" descr="Chart, line chart&#10;&#10;Description automatically generated">
            <a:extLst>
              <a:ext uri="{FF2B5EF4-FFF2-40B4-BE49-F238E27FC236}">
                <a16:creationId xmlns:a16="http://schemas.microsoft.com/office/drawing/2014/main" id="{FD77B8E2-CFF1-48F1-AA8A-07FB0617A4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961054"/>
            <a:ext cx="5333333" cy="4000000"/>
          </a:xfrm>
          <a:prstGeom prst="rect">
            <a:avLst/>
          </a:prstGeom>
        </p:spPr>
      </p:pic>
    </p:spTree>
    <p:extLst>
      <p:ext uri="{BB962C8B-B14F-4D97-AF65-F5344CB8AC3E}">
        <p14:creationId xmlns:p14="http://schemas.microsoft.com/office/powerpoint/2010/main" val="4284704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DE7-0C53-46E8-9CA6-4BB635D8E02F}"/>
              </a:ext>
            </a:extLst>
          </p:cNvPr>
          <p:cNvSpPr>
            <a:spLocks noGrp="1"/>
          </p:cNvSpPr>
          <p:nvPr>
            <p:ph type="title"/>
          </p:nvPr>
        </p:nvSpPr>
        <p:spPr/>
        <p:txBody>
          <a:bodyPr>
            <a:normAutofit fontScale="90000"/>
          </a:bodyPr>
          <a:lstStyle/>
          <a:p>
            <a:r>
              <a:rPr lang="en-US" dirty="0"/>
              <a:t>Air spring calculating parameters</a:t>
            </a:r>
          </a:p>
        </p:txBody>
      </p:sp>
      <mc:AlternateContent xmlns:mc="http://schemas.openxmlformats.org/markup-compatibility/2006" xmlns:a14="http://schemas.microsoft.com/office/drawing/2010/main">
        <mc:Choice Requires="a14">
          <p:graphicFrame>
            <p:nvGraphicFramePr>
              <p:cNvPr id="4" name="Table 19">
                <a:extLst>
                  <a:ext uri="{FF2B5EF4-FFF2-40B4-BE49-F238E27FC236}">
                    <a16:creationId xmlns:a16="http://schemas.microsoft.com/office/drawing/2014/main" id="{C526E0B3-E9A6-4008-AB09-A89BADF2E9F4}"/>
                  </a:ext>
                </a:extLst>
              </p:cNvPr>
              <p:cNvGraphicFramePr>
                <a:graphicFrameLocks noGrp="1"/>
              </p:cNvGraphicFramePr>
              <p:nvPr>
                <p:ph idx="1"/>
                <p:extLst>
                  <p:ext uri="{D42A27DB-BD31-4B8C-83A1-F6EECF244321}">
                    <p14:modId xmlns:p14="http://schemas.microsoft.com/office/powerpoint/2010/main" val="2289749740"/>
                  </p:ext>
                </p:extLst>
              </p:nvPr>
            </p:nvGraphicFramePr>
            <p:xfrm>
              <a:off x="1954823" y="2174967"/>
              <a:ext cx="8128000" cy="2982849"/>
            </p:xfrm>
            <a:graphic>
              <a:graphicData uri="http://schemas.openxmlformats.org/drawingml/2006/table">
                <a:tbl>
                  <a:tblPr firstRow="1" bandRow="1">
                    <a:tableStyleId>{5C22544A-7EE6-4342-B048-85BDC9FD1C3A}</a:tableStyleId>
                  </a:tblPr>
                  <a:tblGrid>
                    <a:gridCol w="2388577">
                      <a:extLst>
                        <a:ext uri="{9D8B030D-6E8A-4147-A177-3AD203B41FA5}">
                          <a16:colId xmlns:a16="http://schemas.microsoft.com/office/drawing/2014/main" val="1723620741"/>
                        </a:ext>
                      </a:extLst>
                    </a:gridCol>
                    <a:gridCol w="1336431">
                      <a:extLst>
                        <a:ext uri="{9D8B030D-6E8A-4147-A177-3AD203B41FA5}">
                          <a16:colId xmlns:a16="http://schemas.microsoft.com/office/drawing/2014/main" val="3960781294"/>
                        </a:ext>
                      </a:extLst>
                    </a:gridCol>
                    <a:gridCol w="2646484">
                      <a:extLst>
                        <a:ext uri="{9D8B030D-6E8A-4147-A177-3AD203B41FA5}">
                          <a16:colId xmlns:a16="http://schemas.microsoft.com/office/drawing/2014/main" val="2952020040"/>
                        </a:ext>
                      </a:extLst>
                    </a:gridCol>
                    <a:gridCol w="1756508">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Sprung weight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766456092"/>
                      </a:ext>
                    </a:extLst>
                  </a:tr>
                  <a:tr h="370840">
                    <a:tc>
                      <a:txBody>
                        <a:bodyPr/>
                        <a:lstStyle/>
                        <a:p>
                          <a:pPr algn="ctr"/>
                          <a:r>
                            <a:rPr lang="en-US" dirty="0"/>
                            <a:t>Air spring pressure</a:t>
                          </a:r>
                        </a:p>
                      </a:txBody>
                      <a:tcPr/>
                    </a:tc>
                    <a:tc>
                      <a:txBody>
                        <a:bodyPr/>
                        <a:lstStyle/>
                        <a:p>
                          <a:pPr algn="ct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3149203708"/>
                      </a:ext>
                    </a:extLst>
                  </a:tr>
                  <a:tr h="370840">
                    <a:tc>
                      <a:txBody>
                        <a:bodyPr/>
                        <a:lstStyle/>
                        <a:p>
                          <a:pPr algn="ctr"/>
                          <a:r>
                            <a:rPr lang="en-US" dirty="0"/>
                            <a:t>Linear stiffness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103147.81</a:t>
                          </a:r>
                        </a:p>
                      </a:txBody>
                      <a:tcPr/>
                    </a:tc>
                    <a:tc>
                      <a:txBody>
                        <a:bodyPr/>
                        <a:lstStyle/>
                        <a:p>
                          <a:pPr algn="ctr"/>
                          <a:r>
                            <a:rPr lang="en-US" dirty="0"/>
                            <a:t>N/m</a:t>
                          </a:r>
                        </a:p>
                      </a:txBody>
                      <a:tcPr/>
                    </a:tc>
                    <a:extLst>
                      <a:ext uri="{0D108BD9-81ED-4DB2-BD59-A6C34878D82A}">
                        <a16:rowId xmlns:a16="http://schemas.microsoft.com/office/drawing/2014/main" val="2573991146"/>
                      </a:ext>
                    </a:extLst>
                  </a:tr>
                  <a:tr h="370840">
                    <a:tc>
                      <a:txBody>
                        <a:bodyPr/>
                        <a:lstStyle/>
                        <a:p>
                          <a:pPr algn="ctr"/>
                          <a:r>
                            <a:rPr lang="en-US" dirty="0"/>
                            <a:t>Design height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𝑎𝑠</m:t>
                                    </m:r>
                                  </m:sub>
                                </m:sSub>
                              </m:oMath>
                            </m:oMathPara>
                          </a14:m>
                          <a:endParaRPr lang="en-US" b="0" dirty="0"/>
                        </a:p>
                      </a:txBody>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3794094480"/>
                      </a:ext>
                    </a:extLst>
                  </a:tr>
                  <a:tr h="370840">
                    <a:tc>
                      <a:txBody>
                        <a:bodyPr/>
                        <a:lstStyle/>
                        <a:p>
                          <a:pPr algn="ctr"/>
                          <a:r>
                            <a:rPr lang="en-US" dirty="0"/>
                            <a:t>Suspension travel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𝑟𝑒𝑣</m:t>
                                    </m:r>
                                  </m:sub>
                                </m:sSub>
                              </m:oMath>
                            </m:oMathPara>
                          </a14:m>
                          <a:endParaRPr lang="en-US" dirty="0"/>
                        </a:p>
                      </a:txBody>
                      <a:tcPr/>
                    </a:tc>
                    <a:tc>
                      <a:txBody>
                        <a:bodyPr/>
                        <a:lstStyle/>
                        <a:p>
                          <a:pPr algn="ctr"/>
                          <a:r>
                            <a:rPr lang="en-US" dirty="0"/>
                            <a:t>0.2413</a:t>
                          </a:r>
                        </a:p>
                      </a:txBody>
                      <a:tcPr/>
                    </a:tc>
                    <a:tc>
                      <a:txBody>
                        <a:bodyPr/>
                        <a:lstStyle/>
                        <a:p>
                          <a:pPr algn="ctr"/>
                          <a:r>
                            <a:rPr lang="en-US" dirty="0"/>
                            <a:t>m</a:t>
                          </a:r>
                        </a:p>
                      </a:txBody>
                      <a:tcPr/>
                    </a:tc>
                    <a:extLst>
                      <a:ext uri="{0D108BD9-81ED-4DB2-BD59-A6C34878D82A}">
                        <a16:rowId xmlns:a16="http://schemas.microsoft.com/office/drawing/2014/main" val="3726304490"/>
                      </a:ext>
                    </a:extLst>
                  </a:tr>
                  <a:tr h="370840">
                    <a:tc>
                      <a:txBody>
                        <a:bodyPr/>
                        <a:lstStyle/>
                        <a:p>
                          <a:pPr algn="ctr"/>
                          <a:r>
                            <a:rPr lang="en-US" dirty="0"/>
                            <a:t>Extended travel</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𝑒𝑥𝑡𝑒𝑛𝑑</m:t>
                                    </m:r>
                                  </m:sub>
                                </m:sSub>
                              </m:oMath>
                            </m:oMathPara>
                          </a14:m>
                          <a:endParaRPr lang="en-US" dirty="0"/>
                        </a:p>
                      </a:txBody>
                      <a:tcPr/>
                    </a:tc>
                    <a:tc>
                      <a:txBody>
                        <a:bodyPr/>
                        <a:lstStyle/>
                        <a:p>
                          <a:pPr algn="ctr"/>
                          <a:r>
                            <a:rPr lang="en-US" dirty="0"/>
                            <a:t>0.1357</a:t>
                          </a:r>
                        </a:p>
                      </a:txBody>
                      <a:tcPr/>
                    </a:tc>
                    <a:tc>
                      <a:txBody>
                        <a:bodyPr/>
                        <a:lstStyle/>
                        <a:p>
                          <a:pPr algn="ctr"/>
                          <a:r>
                            <a:rPr lang="en-US" dirty="0"/>
                            <a:t>m</a:t>
                          </a:r>
                        </a:p>
                      </a:txBody>
                      <a:tcPr/>
                    </a:tc>
                    <a:extLst>
                      <a:ext uri="{0D108BD9-81ED-4DB2-BD59-A6C34878D82A}">
                        <a16:rowId xmlns:a16="http://schemas.microsoft.com/office/drawing/2014/main" val="3514546784"/>
                      </a:ext>
                    </a:extLst>
                  </a:tr>
                  <a:tr h="370840">
                    <a:tc>
                      <a:txBody>
                        <a:bodyPr/>
                        <a:lstStyle/>
                        <a:p>
                          <a:pPr algn="ctr"/>
                          <a:r>
                            <a:rPr lang="en-US" dirty="0"/>
                            <a:t>Compressed travel</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𝑐𝑜𝑚𝑝𝑟𝑒𝑠𝑠</m:t>
                                    </m:r>
                                  </m:sub>
                                </m:sSub>
                              </m:oMath>
                            </m:oMathPara>
                          </a14:m>
                          <a:endParaRPr lang="en-US" dirty="0"/>
                        </a:p>
                      </a:txBody>
                      <a:tcPr/>
                    </a:tc>
                    <a:tc>
                      <a:txBody>
                        <a:bodyPr/>
                        <a:lstStyle/>
                        <a:p>
                          <a:pPr algn="ctr"/>
                          <a:r>
                            <a:rPr lang="en-US" dirty="0"/>
                            <a:t>0.1056</a:t>
                          </a:r>
                        </a:p>
                      </a:txBody>
                      <a:tcPr/>
                    </a:tc>
                    <a:tc>
                      <a:txBody>
                        <a:bodyPr/>
                        <a:lstStyle/>
                        <a:p>
                          <a:pPr algn="ctr"/>
                          <a:r>
                            <a:rPr lang="en-US" dirty="0"/>
                            <a:t>m</a:t>
                          </a:r>
                        </a:p>
                      </a:txBody>
                      <a:tcPr/>
                    </a:tc>
                    <a:extLst>
                      <a:ext uri="{0D108BD9-81ED-4DB2-BD59-A6C34878D82A}">
                        <a16:rowId xmlns:a16="http://schemas.microsoft.com/office/drawing/2014/main" val="868814265"/>
                      </a:ext>
                    </a:extLst>
                  </a:tr>
                </a:tbl>
              </a:graphicData>
            </a:graphic>
          </p:graphicFrame>
        </mc:Choice>
        <mc:Fallback xmlns="">
          <p:graphicFrame>
            <p:nvGraphicFramePr>
              <p:cNvPr id="4" name="Table 19">
                <a:extLst>
                  <a:ext uri="{FF2B5EF4-FFF2-40B4-BE49-F238E27FC236}">
                    <a16:creationId xmlns:a16="http://schemas.microsoft.com/office/drawing/2014/main" id="{C526E0B3-E9A6-4008-AB09-A89BADF2E9F4}"/>
                  </a:ext>
                </a:extLst>
              </p:cNvPr>
              <p:cNvGraphicFramePr>
                <a:graphicFrameLocks noGrp="1"/>
              </p:cNvGraphicFramePr>
              <p:nvPr>
                <p:ph idx="1"/>
                <p:extLst>
                  <p:ext uri="{D42A27DB-BD31-4B8C-83A1-F6EECF244321}">
                    <p14:modId xmlns:p14="http://schemas.microsoft.com/office/powerpoint/2010/main" val="2289749740"/>
                  </p:ext>
                </p:extLst>
              </p:nvPr>
            </p:nvGraphicFramePr>
            <p:xfrm>
              <a:off x="1954823" y="2174967"/>
              <a:ext cx="8128000" cy="2982849"/>
            </p:xfrm>
            <a:graphic>
              <a:graphicData uri="http://schemas.openxmlformats.org/drawingml/2006/table">
                <a:tbl>
                  <a:tblPr firstRow="1" bandRow="1">
                    <a:tableStyleId>{5C22544A-7EE6-4342-B048-85BDC9FD1C3A}</a:tableStyleId>
                  </a:tblPr>
                  <a:tblGrid>
                    <a:gridCol w="2388577">
                      <a:extLst>
                        <a:ext uri="{9D8B030D-6E8A-4147-A177-3AD203B41FA5}">
                          <a16:colId xmlns:a16="http://schemas.microsoft.com/office/drawing/2014/main" val="1723620741"/>
                        </a:ext>
                      </a:extLst>
                    </a:gridCol>
                    <a:gridCol w="1336431">
                      <a:extLst>
                        <a:ext uri="{9D8B030D-6E8A-4147-A177-3AD203B41FA5}">
                          <a16:colId xmlns:a16="http://schemas.microsoft.com/office/drawing/2014/main" val="3960781294"/>
                        </a:ext>
                      </a:extLst>
                    </a:gridCol>
                    <a:gridCol w="2646484">
                      <a:extLst>
                        <a:ext uri="{9D8B030D-6E8A-4147-A177-3AD203B41FA5}">
                          <a16:colId xmlns:a16="http://schemas.microsoft.com/office/drawing/2014/main" val="2952020040"/>
                        </a:ext>
                      </a:extLst>
                    </a:gridCol>
                    <a:gridCol w="1756508">
                      <a:extLst>
                        <a:ext uri="{9D8B030D-6E8A-4147-A177-3AD203B41FA5}">
                          <a16:colId xmlns:a16="http://schemas.microsoft.com/office/drawing/2014/main" val="14136170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772685960"/>
                      </a:ext>
                    </a:extLst>
                  </a:tr>
                  <a:tr h="370840">
                    <a:tc>
                      <a:txBody>
                        <a:bodyPr/>
                        <a:lstStyle/>
                        <a:p>
                          <a:pPr algn="ctr"/>
                          <a:r>
                            <a:rPr lang="en-US" dirty="0"/>
                            <a:t>Sprung weight</a:t>
                          </a:r>
                        </a:p>
                      </a:txBody>
                      <a:tcPr/>
                    </a:tc>
                    <a:tc>
                      <a:txBody>
                        <a:bodyPr/>
                        <a:lstStyle/>
                        <a:p>
                          <a:endParaRPr lang="en-US"/>
                        </a:p>
                      </a:txBody>
                      <a:tcPr>
                        <a:blipFill>
                          <a:blip r:embed="rId2"/>
                          <a:stretch>
                            <a:fillRect l="-178636" t="-108197" r="-330455" b="-624590"/>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766456092"/>
                      </a:ext>
                    </a:extLst>
                  </a:tr>
                  <a:tr h="370840">
                    <a:tc>
                      <a:txBody>
                        <a:bodyPr/>
                        <a:lstStyle/>
                        <a:p>
                          <a:pPr algn="ctr"/>
                          <a:r>
                            <a:rPr lang="en-US" dirty="0"/>
                            <a:t>Air spring pressure</a:t>
                          </a:r>
                        </a:p>
                      </a:txBody>
                      <a:tcPr/>
                    </a:tc>
                    <a:tc>
                      <a:txBody>
                        <a:bodyPr/>
                        <a:lstStyle/>
                        <a:p>
                          <a:pPr algn="ct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3149203708"/>
                      </a:ext>
                    </a:extLst>
                  </a:tr>
                  <a:tr h="370840">
                    <a:tc>
                      <a:txBody>
                        <a:bodyPr/>
                        <a:lstStyle/>
                        <a:p>
                          <a:pPr algn="ctr"/>
                          <a:r>
                            <a:rPr lang="en-US" dirty="0"/>
                            <a:t>Linear stiffness</a:t>
                          </a:r>
                        </a:p>
                      </a:txBody>
                      <a:tcPr/>
                    </a:tc>
                    <a:tc>
                      <a:txBody>
                        <a:bodyPr/>
                        <a:lstStyle/>
                        <a:p>
                          <a:endParaRPr lang="en-US"/>
                        </a:p>
                      </a:txBody>
                      <a:tcPr>
                        <a:blipFill>
                          <a:blip r:embed="rId2"/>
                          <a:stretch>
                            <a:fillRect l="-178636" t="-308197" r="-330455" b="-424590"/>
                          </a:stretch>
                        </a:blipFill>
                      </a:tcPr>
                    </a:tc>
                    <a:tc>
                      <a:txBody>
                        <a:bodyPr/>
                        <a:lstStyle/>
                        <a:p>
                          <a:pPr algn="ctr"/>
                          <a:r>
                            <a:rPr lang="en-US" dirty="0"/>
                            <a:t>103147.81</a:t>
                          </a:r>
                        </a:p>
                      </a:txBody>
                      <a:tcPr/>
                    </a:tc>
                    <a:tc>
                      <a:txBody>
                        <a:bodyPr/>
                        <a:lstStyle/>
                        <a:p>
                          <a:pPr algn="ctr"/>
                          <a:r>
                            <a:rPr lang="en-US" dirty="0"/>
                            <a:t>N/m</a:t>
                          </a:r>
                        </a:p>
                      </a:txBody>
                      <a:tcPr/>
                    </a:tc>
                    <a:extLst>
                      <a:ext uri="{0D108BD9-81ED-4DB2-BD59-A6C34878D82A}">
                        <a16:rowId xmlns:a16="http://schemas.microsoft.com/office/drawing/2014/main" val="2573991146"/>
                      </a:ext>
                    </a:extLst>
                  </a:tr>
                  <a:tr h="370840">
                    <a:tc>
                      <a:txBody>
                        <a:bodyPr/>
                        <a:lstStyle/>
                        <a:p>
                          <a:pPr algn="ctr"/>
                          <a:r>
                            <a:rPr lang="en-US" dirty="0"/>
                            <a:t>Design height</a:t>
                          </a:r>
                        </a:p>
                      </a:txBody>
                      <a:tcPr/>
                    </a:tc>
                    <a:tc>
                      <a:txBody>
                        <a:bodyPr/>
                        <a:lstStyle/>
                        <a:p>
                          <a:endParaRPr lang="en-US"/>
                        </a:p>
                      </a:txBody>
                      <a:tcPr>
                        <a:blipFill>
                          <a:blip r:embed="rId2"/>
                          <a:stretch>
                            <a:fillRect l="-178636" t="-408197" r="-330455" b="-324590"/>
                          </a:stretch>
                        </a:blipFill>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3794094480"/>
                      </a:ext>
                    </a:extLst>
                  </a:tr>
                  <a:tr h="370840">
                    <a:tc>
                      <a:txBody>
                        <a:bodyPr/>
                        <a:lstStyle/>
                        <a:p>
                          <a:pPr algn="ctr"/>
                          <a:r>
                            <a:rPr lang="en-US" dirty="0"/>
                            <a:t>Suspension travel</a:t>
                          </a:r>
                        </a:p>
                      </a:txBody>
                      <a:tcPr/>
                    </a:tc>
                    <a:tc>
                      <a:txBody>
                        <a:bodyPr/>
                        <a:lstStyle/>
                        <a:p>
                          <a:endParaRPr lang="en-US"/>
                        </a:p>
                      </a:txBody>
                      <a:tcPr>
                        <a:blipFill>
                          <a:blip r:embed="rId2"/>
                          <a:stretch>
                            <a:fillRect l="-178636" t="-508197" r="-330455" b="-224590"/>
                          </a:stretch>
                        </a:blipFill>
                      </a:tcPr>
                    </a:tc>
                    <a:tc>
                      <a:txBody>
                        <a:bodyPr/>
                        <a:lstStyle/>
                        <a:p>
                          <a:pPr algn="ctr"/>
                          <a:r>
                            <a:rPr lang="en-US" dirty="0"/>
                            <a:t>0.2413</a:t>
                          </a:r>
                        </a:p>
                      </a:txBody>
                      <a:tcPr/>
                    </a:tc>
                    <a:tc>
                      <a:txBody>
                        <a:bodyPr/>
                        <a:lstStyle/>
                        <a:p>
                          <a:pPr algn="ctr"/>
                          <a:r>
                            <a:rPr lang="en-US" dirty="0"/>
                            <a:t>m</a:t>
                          </a:r>
                        </a:p>
                      </a:txBody>
                      <a:tcPr/>
                    </a:tc>
                    <a:extLst>
                      <a:ext uri="{0D108BD9-81ED-4DB2-BD59-A6C34878D82A}">
                        <a16:rowId xmlns:a16="http://schemas.microsoft.com/office/drawing/2014/main" val="3726304490"/>
                      </a:ext>
                    </a:extLst>
                  </a:tr>
                  <a:tr h="370840">
                    <a:tc>
                      <a:txBody>
                        <a:bodyPr/>
                        <a:lstStyle/>
                        <a:p>
                          <a:pPr algn="ctr"/>
                          <a:r>
                            <a:rPr lang="en-US" dirty="0"/>
                            <a:t>Extended travel</a:t>
                          </a:r>
                        </a:p>
                      </a:txBody>
                      <a:tcPr/>
                    </a:tc>
                    <a:tc>
                      <a:txBody>
                        <a:bodyPr/>
                        <a:lstStyle/>
                        <a:p>
                          <a:endParaRPr lang="en-US"/>
                        </a:p>
                      </a:txBody>
                      <a:tcPr>
                        <a:blipFill>
                          <a:blip r:embed="rId2"/>
                          <a:stretch>
                            <a:fillRect l="-178636" t="-608197" r="-330455" b="-124590"/>
                          </a:stretch>
                        </a:blipFill>
                      </a:tcPr>
                    </a:tc>
                    <a:tc>
                      <a:txBody>
                        <a:bodyPr/>
                        <a:lstStyle/>
                        <a:p>
                          <a:pPr algn="ctr"/>
                          <a:r>
                            <a:rPr lang="en-US" dirty="0"/>
                            <a:t>0.1357</a:t>
                          </a:r>
                        </a:p>
                      </a:txBody>
                      <a:tcPr/>
                    </a:tc>
                    <a:tc>
                      <a:txBody>
                        <a:bodyPr/>
                        <a:lstStyle/>
                        <a:p>
                          <a:pPr algn="ctr"/>
                          <a:r>
                            <a:rPr lang="en-US" dirty="0"/>
                            <a:t>m</a:t>
                          </a:r>
                        </a:p>
                      </a:txBody>
                      <a:tcPr/>
                    </a:tc>
                    <a:extLst>
                      <a:ext uri="{0D108BD9-81ED-4DB2-BD59-A6C34878D82A}">
                        <a16:rowId xmlns:a16="http://schemas.microsoft.com/office/drawing/2014/main" val="3514546784"/>
                      </a:ext>
                    </a:extLst>
                  </a:tr>
                  <a:tr h="386969">
                    <a:tc>
                      <a:txBody>
                        <a:bodyPr/>
                        <a:lstStyle/>
                        <a:p>
                          <a:pPr algn="ctr"/>
                          <a:r>
                            <a:rPr lang="en-US" dirty="0"/>
                            <a:t>Compressed travel</a:t>
                          </a:r>
                        </a:p>
                      </a:txBody>
                      <a:tcPr/>
                    </a:tc>
                    <a:tc>
                      <a:txBody>
                        <a:bodyPr/>
                        <a:lstStyle/>
                        <a:p>
                          <a:endParaRPr lang="en-US"/>
                        </a:p>
                      </a:txBody>
                      <a:tcPr>
                        <a:blipFill>
                          <a:blip r:embed="rId2"/>
                          <a:stretch>
                            <a:fillRect l="-178636" t="-675000" r="-330455" b="-18750"/>
                          </a:stretch>
                        </a:blipFill>
                      </a:tcPr>
                    </a:tc>
                    <a:tc>
                      <a:txBody>
                        <a:bodyPr/>
                        <a:lstStyle/>
                        <a:p>
                          <a:pPr algn="ctr"/>
                          <a:r>
                            <a:rPr lang="en-US" dirty="0"/>
                            <a:t>0.1056</a:t>
                          </a:r>
                        </a:p>
                      </a:txBody>
                      <a:tcPr/>
                    </a:tc>
                    <a:tc>
                      <a:txBody>
                        <a:bodyPr/>
                        <a:lstStyle/>
                        <a:p>
                          <a:pPr algn="ctr"/>
                          <a:r>
                            <a:rPr lang="en-US" dirty="0"/>
                            <a:t>m</a:t>
                          </a:r>
                        </a:p>
                      </a:txBody>
                      <a:tcPr/>
                    </a:tc>
                    <a:extLst>
                      <a:ext uri="{0D108BD9-81ED-4DB2-BD59-A6C34878D82A}">
                        <a16:rowId xmlns:a16="http://schemas.microsoft.com/office/drawing/2014/main" val="868814265"/>
                      </a:ext>
                    </a:extLst>
                  </a:tr>
                </a:tbl>
              </a:graphicData>
            </a:graphic>
          </p:graphicFrame>
        </mc:Fallback>
      </mc:AlternateContent>
    </p:spTree>
    <p:extLst>
      <p:ext uri="{BB962C8B-B14F-4D97-AF65-F5344CB8AC3E}">
        <p14:creationId xmlns:p14="http://schemas.microsoft.com/office/powerpoint/2010/main" val="2698797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7BAC-A94E-4BD2-9E31-3FE2624D52FD}"/>
              </a:ext>
            </a:extLst>
          </p:cNvPr>
          <p:cNvSpPr>
            <a:spLocks noGrp="1"/>
          </p:cNvSpPr>
          <p:nvPr>
            <p:ph type="title"/>
          </p:nvPr>
        </p:nvSpPr>
        <p:spPr/>
        <p:txBody>
          <a:bodyPr>
            <a:normAutofit fontScale="90000"/>
          </a:bodyPr>
          <a:lstStyle/>
          <a:p>
            <a:r>
              <a:rPr lang="en-US" dirty="0"/>
              <a:t>IRC Road INPUT</a:t>
            </a:r>
          </a:p>
        </p:txBody>
      </p:sp>
      <p:sp>
        <p:nvSpPr>
          <p:cNvPr id="3" name="Content Placeholder 2">
            <a:extLst>
              <a:ext uri="{FF2B5EF4-FFF2-40B4-BE49-F238E27FC236}">
                <a16:creationId xmlns:a16="http://schemas.microsoft.com/office/drawing/2014/main" id="{2225173D-B5C7-4028-BDC3-478709641C5B}"/>
              </a:ext>
            </a:extLst>
          </p:cNvPr>
          <p:cNvSpPr>
            <a:spLocks noGrp="1"/>
          </p:cNvSpPr>
          <p:nvPr>
            <p:ph idx="1"/>
          </p:nvPr>
        </p:nvSpPr>
        <p:spPr/>
        <p:txBody>
          <a:bodyPr/>
          <a:lstStyle/>
          <a:p>
            <a:r>
              <a:rPr lang="en-US" dirty="0"/>
              <a:t>IRC is the Indian Road profile Congress</a:t>
            </a:r>
          </a:p>
        </p:txBody>
      </p:sp>
      <p:pic>
        <p:nvPicPr>
          <p:cNvPr id="7" name="Picture 6" descr="Diagram&#10;&#10;Description automatically generated">
            <a:extLst>
              <a:ext uri="{FF2B5EF4-FFF2-40B4-BE49-F238E27FC236}">
                <a16:creationId xmlns:a16="http://schemas.microsoft.com/office/drawing/2014/main" id="{9F274E00-653E-42C6-A377-6BDDCCA36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117" y="1909203"/>
            <a:ext cx="5721683" cy="4021576"/>
          </a:xfrm>
          <a:prstGeom prst="rect">
            <a:avLst/>
          </a:prstGeom>
        </p:spPr>
      </p:pic>
      <p:pic>
        <p:nvPicPr>
          <p:cNvPr id="9" name="Picture 8" descr="Text, calendar&#10;&#10;Description automatically generated">
            <a:extLst>
              <a:ext uri="{FF2B5EF4-FFF2-40B4-BE49-F238E27FC236}">
                <a16:creationId xmlns:a16="http://schemas.microsoft.com/office/drawing/2014/main" id="{599A9C51-D1B8-4C2A-B57D-8CC40C807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208" y="2742191"/>
            <a:ext cx="4305901" cy="1810003"/>
          </a:xfrm>
          <a:prstGeom prst="rect">
            <a:avLst/>
          </a:prstGeom>
        </p:spPr>
      </p:pic>
    </p:spTree>
    <p:extLst>
      <p:ext uri="{BB962C8B-B14F-4D97-AF65-F5344CB8AC3E}">
        <p14:creationId xmlns:p14="http://schemas.microsoft.com/office/powerpoint/2010/main" val="1187188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0AFF-F3EE-4F4D-BB5B-AF72E9830AD7}"/>
              </a:ext>
            </a:extLst>
          </p:cNvPr>
          <p:cNvSpPr>
            <a:spLocks noGrp="1"/>
          </p:cNvSpPr>
          <p:nvPr>
            <p:ph type="title"/>
          </p:nvPr>
        </p:nvSpPr>
        <p:spPr/>
        <p:txBody>
          <a:bodyPr>
            <a:normAutofit fontScale="90000"/>
          </a:bodyPr>
          <a:lstStyle/>
          <a:p>
            <a:r>
              <a:rPr lang="en-US" dirty="0"/>
              <a:t>Standard GB/T 4970–2009  Road Input</a:t>
            </a:r>
          </a:p>
        </p:txBody>
      </p:sp>
      <p:sp>
        <p:nvSpPr>
          <p:cNvPr id="3" name="Content Placeholder 2">
            <a:extLst>
              <a:ext uri="{FF2B5EF4-FFF2-40B4-BE49-F238E27FC236}">
                <a16:creationId xmlns:a16="http://schemas.microsoft.com/office/drawing/2014/main" id="{3A5274EC-5D81-43D4-9169-5D6B48845FD9}"/>
              </a:ext>
            </a:extLst>
          </p:cNvPr>
          <p:cNvSpPr>
            <a:spLocks noGrp="1"/>
          </p:cNvSpPr>
          <p:nvPr>
            <p:ph idx="1"/>
          </p:nvPr>
        </p:nvSpPr>
        <p:spPr/>
        <p:txBody>
          <a:bodyPr/>
          <a:lstStyle/>
          <a:p>
            <a:r>
              <a:rPr lang="en-US" dirty="0"/>
              <a:t>The triangular bump model is created on the basis of the national standard GB/T 4970-2009, China</a:t>
            </a:r>
          </a:p>
        </p:txBody>
      </p:sp>
      <p:pic>
        <p:nvPicPr>
          <p:cNvPr id="5" name="Picture 4" descr="Line chart&#10;&#10;Description automatically generated">
            <a:extLst>
              <a:ext uri="{FF2B5EF4-FFF2-40B4-BE49-F238E27FC236}">
                <a16:creationId xmlns:a16="http://schemas.microsoft.com/office/drawing/2014/main" id="{45B1593A-2190-4CF3-A0F3-153E47EFA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70074"/>
            <a:ext cx="5734401" cy="3034629"/>
          </a:xfrm>
          <a:prstGeom prst="rect">
            <a:avLst/>
          </a:prstGeom>
        </p:spPr>
      </p:pic>
      <p:pic>
        <p:nvPicPr>
          <p:cNvPr id="7" name="Picture 6" descr="Text&#10;&#10;Description automatically generated">
            <a:extLst>
              <a:ext uri="{FF2B5EF4-FFF2-40B4-BE49-F238E27FC236}">
                <a16:creationId xmlns:a16="http://schemas.microsoft.com/office/drawing/2014/main" id="{3AED004D-FB73-40D4-A305-07DF2F591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850" y="2796544"/>
            <a:ext cx="3943900" cy="2781688"/>
          </a:xfrm>
          <a:prstGeom prst="rect">
            <a:avLst/>
          </a:prstGeom>
        </p:spPr>
      </p:pic>
    </p:spTree>
    <p:extLst>
      <p:ext uri="{BB962C8B-B14F-4D97-AF65-F5344CB8AC3E}">
        <p14:creationId xmlns:p14="http://schemas.microsoft.com/office/powerpoint/2010/main" val="2526561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149-A5F2-4055-ACD5-A5B1994FDE50}"/>
              </a:ext>
            </a:extLst>
          </p:cNvPr>
          <p:cNvSpPr>
            <a:spLocks noGrp="1"/>
          </p:cNvSpPr>
          <p:nvPr>
            <p:ph type="title"/>
          </p:nvPr>
        </p:nvSpPr>
        <p:spPr/>
        <p:txBody>
          <a:bodyPr>
            <a:normAutofit fontScale="90000"/>
          </a:bodyPr>
          <a:lstStyle/>
          <a:p>
            <a:r>
              <a:rPr lang="en-US" dirty="0"/>
              <a:t>Calculating model</a:t>
            </a:r>
          </a:p>
        </p:txBody>
      </p:sp>
      <p:sp>
        <p:nvSpPr>
          <p:cNvPr id="3" name="Content Placeholder 2">
            <a:extLst>
              <a:ext uri="{FF2B5EF4-FFF2-40B4-BE49-F238E27FC236}">
                <a16:creationId xmlns:a16="http://schemas.microsoft.com/office/drawing/2014/main" id="{480F5494-B848-4021-BBEC-3A2F53E395F0}"/>
              </a:ext>
            </a:extLst>
          </p:cNvPr>
          <p:cNvSpPr>
            <a:spLocks noGrp="1"/>
          </p:cNvSpPr>
          <p:nvPr>
            <p:ph idx="1"/>
          </p:nvPr>
        </p:nvSpPr>
        <p:spPr/>
        <p:txBody>
          <a:bodyPr/>
          <a:lstStyle/>
          <a:p>
            <a:r>
              <a:rPr lang="en-US" dirty="0"/>
              <a:t>2DOF spring mass damper model</a:t>
            </a:r>
          </a:p>
        </p:txBody>
      </p:sp>
      <p:pic>
        <p:nvPicPr>
          <p:cNvPr id="5" name="Picture 4" descr="A picture containing text, clock&#10;&#10;Description automatically generated">
            <a:extLst>
              <a:ext uri="{FF2B5EF4-FFF2-40B4-BE49-F238E27FC236}">
                <a16:creationId xmlns:a16="http://schemas.microsoft.com/office/drawing/2014/main" id="{13722DD0-85C1-4A71-94C9-FE795C75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994" y="1550346"/>
            <a:ext cx="2353355" cy="4229568"/>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E861E11-3CBD-4CF4-9F38-4A26A2749F94}"/>
                  </a:ext>
                </a:extLst>
              </p:cNvPr>
              <p:cNvGraphicFramePr>
                <a:graphicFrameLocks noGrp="1"/>
              </p:cNvGraphicFramePr>
              <p:nvPr>
                <p:extLst>
                  <p:ext uri="{D42A27DB-BD31-4B8C-83A1-F6EECF244321}">
                    <p14:modId xmlns:p14="http://schemas.microsoft.com/office/powerpoint/2010/main" val="594920771"/>
                  </p:ext>
                </p:extLst>
              </p:nvPr>
            </p:nvGraphicFramePr>
            <p:xfrm>
              <a:off x="873368" y="2916574"/>
              <a:ext cx="6915051" cy="3708400"/>
            </p:xfrm>
            <a:graphic>
              <a:graphicData uri="http://schemas.openxmlformats.org/drawingml/2006/table">
                <a:tbl>
                  <a:tblPr firstRow="1" bandRow="1">
                    <a:tableStyleId>{5C22544A-7EE6-4342-B048-85BDC9FD1C3A}</a:tableStyleId>
                  </a:tblPr>
                  <a:tblGrid>
                    <a:gridCol w="1500554">
                      <a:extLst>
                        <a:ext uri="{9D8B030D-6E8A-4147-A177-3AD203B41FA5}">
                          <a16:colId xmlns:a16="http://schemas.microsoft.com/office/drawing/2014/main" val="1264951496"/>
                        </a:ext>
                      </a:extLst>
                    </a:gridCol>
                    <a:gridCol w="2110154">
                      <a:extLst>
                        <a:ext uri="{9D8B030D-6E8A-4147-A177-3AD203B41FA5}">
                          <a16:colId xmlns:a16="http://schemas.microsoft.com/office/drawing/2014/main" val="1201410324"/>
                        </a:ext>
                      </a:extLst>
                    </a:gridCol>
                    <a:gridCol w="3304343">
                      <a:extLst>
                        <a:ext uri="{9D8B030D-6E8A-4147-A177-3AD203B41FA5}">
                          <a16:colId xmlns:a16="http://schemas.microsoft.com/office/drawing/2014/main" val="3376971781"/>
                        </a:ext>
                      </a:extLst>
                    </a:gridCol>
                  </a:tblGrid>
                  <a:tr h="370840">
                    <a:tc>
                      <a:txBody>
                        <a:bodyPr/>
                        <a:lstStyle/>
                        <a:p>
                          <a:pPr algn="ctr"/>
                          <a:r>
                            <a:rPr lang="en-US" dirty="0"/>
                            <a:t>Symbol</a:t>
                          </a:r>
                        </a:p>
                      </a:txBody>
                      <a:tcPr/>
                    </a:tc>
                    <a:tc>
                      <a:txBody>
                        <a:bodyPr/>
                        <a:lstStyle/>
                        <a:p>
                          <a:pPr algn="ctr"/>
                          <a:r>
                            <a:rPr lang="en-US" dirty="0"/>
                            <a:t>Unit</a:t>
                          </a:r>
                        </a:p>
                      </a:txBody>
                      <a:tcPr/>
                    </a:tc>
                    <a:tc>
                      <a:txBody>
                        <a:bodyPr/>
                        <a:lstStyle/>
                        <a:p>
                          <a:pPr algn="ctr"/>
                          <a:r>
                            <a:rPr lang="en-US" dirty="0"/>
                            <a:t>Description</a:t>
                          </a:r>
                        </a:p>
                      </a:txBody>
                      <a:tcPr/>
                    </a:tc>
                    <a:extLst>
                      <a:ext uri="{0D108BD9-81ED-4DB2-BD59-A6C34878D82A}">
                        <a16:rowId xmlns:a16="http://schemas.microsoft.com/office/drawing/2014/main" val="145406292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kg</a:t>
                          </a:r>
                        </a:p>
                      </a:txBody>
                      <a:tcPr/>
                    </a:tc>
                    <a:tc>
                      <a:txBody>
                        <a:bodyPr/>
                        <a:lstStyle/>
                        <a:p>
                          <a:r>
                            <a:rPr lang="en-US" dirty="0"/>
                            <a:t>Sprung mass</a:t>
                          </a:r>
                        </a:p>
                      </a:txBody>
                      <a:tcPr/>
                    </a:tc>
                    <a:extLst>
                      <a:ext uri="{0D108BD9-81ED-4DB2-BD59-A6C34878D82A}">
                        <a16:rowId xmlns:a16="http://schemas.microsoft.com/office/drawing/2014/main" val="173552413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kg</a:t>
                          </a:r>
                        </a:p>
                      </a:txBody>
                      <a:tcPr/>
                    </a:tc>
                    <a:tc>
                      <a:txBody>
                        <a:bodyPr/>
                        <a:lstStyle/>
                        <a:p>
                          <a:r>
                            <a:rPr lang="en-US" dirty="0"/>
                            <a:t>Un-sprung mass</a:t>
                          </a:r>
                        </a:p>
                      </a:txBody>
                      <a:tcPr/>
                    </a:tc>
                    <a:extLst>
                      <a:ext uri="{0D108BD9-81ED-4DB2-BD59-A6C34878D82A}">
                        <a16:rowId xmlns:a16="http://schemas.microsoft.com/office/drawing/2014/main" val="30287595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N/m</a:t>
                          </a:r>
                        </a:p>
                      </a:txBody>
                      <a:tcPr/>
                    </a:tc>
                    <a:tc>
                      <a:txBody>
                        <a:bodyPr/>
                        <a:lstStyle/>
                        <a:p>
                          <a:r>
                            <a:rPr lang="en-US" dirty="0"/>
                            <a:t>Air-spring stiffness</a:t>
                          </a:r>
                        </a:p>
                      </a:txBody>
                      <a:tcPr/>
                    </a:tc>
                    <a:extLst>
                      <a:ext uri="{0D108BD9-81ED-4DB2-BD59-A6C34878D82A}">
                        <a16:rowId xmlns:a16="http://schemas.microsoft.com/office/drawing/2014/main" val="178907626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N/m</a:t>
                          </a:r>
                        </a:p>
                      </a:txBody>
                      <a:tcPr/>
                    </a:tc>
                    <a:tc>
                      <a:txBody>
                        <a:bodyPr/>
                        <a:lstStyle/>
                        <a:p>
                          <a:r>
                            <a:rPr lang="en-US" dirty="0"/>
                            <a:t>Un-sprung stiffness</a:t>
                          </a:r>
                        </a:p>
                      </a:txBody>
                      <a:tcPr/>
                    </a:tc>
                    <a:extLst>
                      <a:ext uri="{0D108BD9-81ED-4DB2-BD59-A6C34878D82A}">
                        <a16:rowId xmlns:a16="http://schemas.microsoft.com/office/drawing/2014/main" val="94942595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Ns/m</a:t>
                          </a:r>
                        </a:p>
                      </a:txBody>
                      <a:tcPr/>
                    </a:tc>
                    <a:tc>
                      <a:txBody>
                        <a:bodyPr/>
                        <a:lstStyle/>
                        <a:p>
                          <a:r>
                            <a:rPr lang="en-US" dirty="0"/>
                            <a:t>Sprung damping</a:t>
                          </a:r>
                        </a:p>
                      </a:txBody>
                      <a:tcPr/>
                    </a:tc>
                    <a:extLst>
                      <a:ext uri="{0D108BD9-81ED-4DB2-BD59-A6C34878D82A}">
                        <a16:rowId xmlns:a16="http://schemas.microsoft.com/office/drawing/2014/main" val="198316222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m</a:t>
                          </a:r>
                        </a:p>
                      </a:txBody>
                      <a:tcPr/>
                    </a:tc>
                    <a:tc>
                      <a:txBody>
                        <a:bodyPr/>
                        <a:lstStyle/>
                        <a:p>
                          <a:r>
                            <a:rPr lang="en-US" dirty="0"/>
                            <a:t>Car body displacement</a:t>
                          </a:r>
                        </a:p>
                      </a:txBody>
                      <a:tcPr/>
                    </a:tc>
                    <a:extLst>
                      <a:ext uri="{0D108BD9-81ED-4DB2-BD59-A6C34878D82A}">
                        <a16:rowId xmlns:a16="http://schemas.microsoft.com/office/drawing/2014/main" val="293770830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oMath>
                            </m:oMathPara>
                          </a14:m>
                          <a:endParaRPr lang="en-US" dirty="0"/>
                        </a:p>
                      </a:txBody>
                      <a:tcPr/>
                    </a:tc>
                    <a:tc>
                      <a:txBody>
                        <a:bodyPr/>
                        <a:lstStyle/>
                        <a:p>
                          <a:pPr algn="ctr"/>
                          <a:r>
                            <a:rPr lang="en-US" dirty="0"/>
                            <a:t>m</a:t>
                          </a:r>
                        </a:p>
                      </a:txBody>
                      <a:tcPr/>
                    </a:tc>
                    <a:tc>
                      <a:txBody>
                        <a:bodyPr/>
                        <a:lstStyle/>
                        <a:p>
                          <a:r>
                            <a:rPr lang="en-US" dirty="0"/>
                            <a:t>Un-sprung displacement</a:t>
                          </a:r>
                        </a:p>
                      </a:txBody>
                      <a:tcPr/>
                    </a:tc>
                    <a:extLst>
                      <a:ext uri="{0D108BD9-81ED-4DB2-BD59-A6C34878D82A}">
                        <a16:rowId xmlns:a16="http://schemas.microsoft.com/office/drawing/2014/main" val="2600948607"/>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e>
                                </m:acc>
                              </m:oMath>
                            </m:oMathPara>
                          </a14:m>
                          <a:endParaRPr lang="en-US" dirty="0"/>
                        </a:p>
                      </a:txBody>
                      <a:tcPr/>
                    </a:tc>
                    <a:tc>
                      <a:txBody>
                        <a:bodyPr/>
                        <a:lstStyle/>
                        <a:p>
                          <a:pPr algn="ctr"/>
                          <a:r>
                            <a:rPr lang="en-US" dirty="0"/>
                            <a:t>m/s</a:t>
                          </a:r>
                        </a:p>
                      </a:txBody>
                      <a:tcPr/>
                    </a:tc>
                    <a:tc>
                      <a:txBody>
                        <a:bodyPr/>
                        <a:lstStyle/>
                        <a:p>
                          <a:r>
                            <a:rPr lang="en-US" dirty="0"/>
                            <a:t>Car body velocity</a:t>
                          </a:r>
                        </a:p>
                      </a:txBody>
                      <a:tcPr/>
                    </a:tc>
                    <a:extLst>
                      <a:ext uri="{0D108BD9-81ED-4DB2-BD59-A6C34878D82A}">
                        <a16:rowId xmlns:a16="http://schemas.microsoft.com/office/drawing/2014/main" val="1543023892"/>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𝑢</m:t>
                                        </m:r>
                                      </m:sub>
                                    </m:sSub>
                                  </m:e>
                                </m:acc>
                              </m:oMath>
                            </m:oMathPara>
                          </a14:m>
                          <a:endParaRPr lang="en-US" dirty="0"/>
                        </a:p>
                      </a:txBody>
                      <a:tcPr/>
                    </a:tc>
                    <a:tc>
                      <a:txBody>
                        <a:bodyPr/>
                        <a:lstStyle/>
                        <a:p>
                          <a:pPr algn="ctr"/>
                          <a:r>
                            <a:rPr lang="en-US" dirty="0"/>
                            <a:t>m/s</a:t>
                          </a:r>
                        </a:p>
                      </a:txBody>
                      <a:tcPr/>
                    </a:tc>
                    <a:tc>
                      <a:txBody>
                        <a:bodyPr/>
                        <a:lstStyle/>
                        <a:p>
                          <a:r>
                            <a:rPr lang="en-US" dirty="0"/>
                            <a:t>Un-sprung velocity</a:t>
                          </a:r>
                        </a:p>
                      </a:txBody>
                      <a:tcPr/>
                    </a:tc>
                    <a:extLst>
                      <a:ext uri="{0D108BD9-81ED-4DB2-BD59-A6C34878D82A}">
                        <a16:rowId xmlns:a16="http://schemas.microsoft.com/office/drawing/2014/main" val="997234947"/>
                      </a:ext>
                    </a:extLst>
                  </a:tr>
                </a:tbl>
              </a:graphicData>
            </a:graphic>
          </p:graphicFrame>
        </mc:Choice>
        <mc:Fallback xmlns="">
          <p:graphicFrame>
            <p:nvGraphicFramePr>
              <p:cNvPr id="7" name="Table 7">
                <a:extLst>
                  <a:ext uri="{FF2B5EF4-FFF2-40B4-BE49-F238E27FC236}">
                    <a16:creationId xmlns:a16="http://schemas.microsoft.com/office/drawing/2014/main" id="{7E861E11-3CBD-4CF4-9F38-4A26A2749F94}"/>
                  </a:ext>
                </a:extLst>
              </p:cNvPr>
              <p:cNvGraphicFramePr>
                <a:graphicFrameLocks noGrp="1"/>
              </p:cNvGraphicFramePr>
              <p:nvPr>
                <p:extLst>
                  <p:ext uri="{D42A27DB-BD31-4B8C-83A1-F6EECF244321}">
                    <p14:modId xmlns:p14="http://schemas.microsoft.com/office/powerpoint/2010/main" val="594920771"/>
                  </p:ext>
                </p:extLst>
              </p:nvPr>
            </p:nvGraphicFramePr>
            <p:xfrm>
              <a:off x="873368" y="2916574"/>
              <a:ext cx="6915051" cy="3708400"/>
            </p:xfrm>
            <a:graphic>
              <a:graphicData uri="http://schemas.openxmlformats.org/drawingml/2006/table">
                <a:tbl>
                  <a:tblPr firstRow="1" bandRow="1">
                    <a:tableStyleId>{5C22544A-7EE6-4342-B048-85BDC9FD1C3A}</a:tableStyleId>
                  </a:tblPr>
                  <a:tblGrid>
                    <a:gridCol w="1500554">
                      <a:extLst>
                        <a:ext uri="{9D8B030D-6E8A-4147-A177-3AD203B41FA5}">
                          <a16:colId xmlns:a16="http://schemas.microsoft.com/office/drawing/2014/main" val="1264951496"/>
                        </a:ext>
                      </a:extLst>
                    </a:gridCol>
                    <a:gridCol w="2110154">
                      <a:extLst>
                        <a:ext uri="{9D8B030D-6E8A-4147-A177-3AD203B41FA5}">
                          <a16:colId xmlns:a16="http://schemas.microsoft.com/office/drawing/2014/main" val="1201410324"/>
                        </a:ext>
                      </a:extLst>
                    </a:gridCol>
                    <a:gridCol w="3304343">
                      <a:extLst>
                        <a:ext uri="{9D8B030D-6E8A-4147-A177-3AD203B41FA5}">
                          <a16:colId xmlns:a16="http://schemas.microsoft.com/office/drawing/2014/main" val="3376971781"/>
                        </a:ext>
                      </a:extLst>
                    </a:gridCol>
                  </a:tblGrid>
                  <a:tr h="370840">
                    <a:tc>
                      <a:txBody>
                        <a:bodyPr/>
                        <a:lstStyle/>
                        <a:p>
                          <a:pPr algn="ctr"/>
                          <a:r>
                            <a:rPr lang="en-US" dirty="0"/>
                            <a:t>Symbol</a:t>
                          </a:r>
                        </a:p>
                      </a:txBody>
                      <a:tcPr/>
                    </a:tc>
                    <a:tc>
                      <a:txBody>
                        <a:bodyPr/>
                        <a:lstStyle/>
                        <a:p>
                          <a:pPr algn="ctr"/>
                          <a:r>
                            <a:rPr lang="en-US" dirty="0"/>
                            <a:t>Unit</a:t>
                          </a:r>
                        </a:p>
                      </a:txBody>
                      <a:tcPr/>
                    </a:tc>
                    <a:tc>
                      <a:txBody>
                        <a:bodyPr/>
                        <a:lstStyle/>
                        <a:p>
                          <a:pPr algn="ctr"/>
                          <a:r>
                            <a:rPr lang="en-US" dirty="0"/>
                            <a:t>Description</a:t>
                          </a:r>
                        </a:p>
                      </a:txBody>
                      <a:tcPr/>
                    </a:tc>
                    <a:extLst>
                      <a:ext uri="{0D108BD9-81ED-4DB2-BD59-A6C34878D82A}">
                        <a16:rowId xmlns:a16="http://schemas.microsoft.com/office/drawing/2014/main" val="1454062920"/>
                      </a:ext>
                    </a:extLst>
                  </a:tr>
                  <a:tr h="370840">
                    <a:tc>
                      <a:txBody>
                        <a:bodyPr/>
                        <a:lstStyle/>
                        <a:p>
                          <a:endParaRPr lang="en-US"/>
                        </a:p>
                      </a:txBody>
                      <a:tcPr>
                        <a:blipFill>
                          <a:blip r:embed="rId3"/>
                          <a:stretch>
                            <a:fillRect l="-407" t="-108197" r="-363008" b="-822951"/>
                          </a:stretch>
                        </a:blipFill>
                      </a:tcPr>
                    </a:tc>
                    <a:tc>
                      <a:txBody>
                        <a:bodyPr/>
                        <a:lstStyle/>
                        <a:p>
                          <a:pPr algn="ctr"/>
                          <a:r>
                            <a:rPr lang="en-US" dirty="0"/>
                            <a:t>kg</a:t>
                          </a:r>
                        </a:p>
                      </a:txBody>
                      <a:tcPr/>
                    </a:tc>
                    <a:tc>
                      <a:txBody>
                        <a:bodyPr/>
                        <a:lstStyle/>
                        <a:p>
                          <a:r>
                            <a:rPr lang="en-US" dirty="0"/>
                            <a:t>Sprung mass</a:t>
                          </a:r>
                        </a:p>
                      </a:txBody>
                      <a:tcPr/>
                    </a:tc>
                    <a:extLst>
                      <a:ext uri="{0D108BD9-81ED-4DB2-BD59-A6C34878D82A}">
                        <a16:rowId xmlns:a16="http://schemas.microsoft.com/office/drawing/2014/main" val="1735524136"/>
                      </a:ext>
                    </a:extLst>
                  </a:tr>
                  <a:tr h="370840">
                    <a:tc>
                      <a:txBody>
                        <a:bodyPr/>
                        <a:lstStyle/>
                        <a:p>
                          <a:endParaRPr lang="en-US"/>
                        </a:p>
                      </a:txBody>
                      <a:tcPr>
                        <a:blipFill>
                          <a:blip r:embed="rId3"/>
                          <a:stretch>
                            <a:fillRect l="-407" t="-208197" r="-363008" b="-722951"/>
                          </a:stretch>
                        </a:blipFill>
                      </a:tcPr>
                    </a:tc>
                    <a:tc>
                      <a:txBody>
                        <a:bodyPr/>
                        <a:lstStyle/>
                        <a:p>
                          <a:pPr algn="ctr"/>
                          <a:r>
                            <a:rPr lang="en-US" dirty="0"/>
                            <a:t>kg</a:t>
                          </a:r>
                        </a:p>
                      </a:txBody>
                      <a:tcPr/>
                    </a:tc>
                    <a:tc>
                      <a:txBody>
                        <a:bodyPr/>
                        <a:lstStyle/>
                        <a:p>
                          <a:r>
                            <a:rPr lang="en-US" dirty="0"/>
                            <a:t>Un-sprung mass</a:t>
                          </a:r>
                        </a:p>
                      </a:txBody>
                      <a:tcPr/>
                    </a:tc>
                    <a:extLst>
                      <a:ext uri="{0D108BD9-81ED-4DB2-BD59-A6C34878D82A}">
                        <a16:rowId xmlns:a16="http://schemas.microsoft.com/office/drawing/2014/main" val="302875959"/>
                      </a:ext>
                    </a:extLst>
                  </a:tr>
                  <a:tr h="370840">
                    <a:tc>
                      <a:txBody>
                        <a:bodyPr/>
                        <a:lstStyle/>
                        <a:p>
                          <a:endParaRPr lang="en-US"/>
                        </a:p>
                      </a:txBody>
                      <a:tcPr>
                        <a:blipFill>
                          <a:blip r:embed="rId3"/>
                          <a:stretch>
                            <a:fillRect l="-407" t="-308197" r="-363008" b="-622951"/>
                          </a:stretch>
                        </a:blipFill>
                      </a:tcPr>
                    </a:tc>
                    <a:tc>
                      <a:txBody>
                        <a:bodyPr/>
                        <a:lstStyle/>
                        <a:p>
                          <a:pPr algn="ctr"/>
                          <a:r>
                            <a:rPr lang="en-US" dirty="0"/>
                            <a:t>N/m</a:t>
                          </a:r>
                        </a:p>
                      </a:txBody>
                      <a:tcPr/>
                    </a:tc>
                    <a:tc>
                      <a:txBody>
                        <a:bodyPr/>
                        <a:lstStyle/>
                        <a:p>
                          <a:r>
                            <a:rPr lang="en-US" dirty="0"/>
                            <a:t>Air-spring stiffness</a:t>
                          </a:r>
                        </a:p>
                      </a:txBody>
                      <a:tcPr/>
                    </a:tc>
                    <a:extLst>
                      <a:ext uri="{0D108BD9-81ED-4DB2-BD59-A6C34878D82A}">
                        <a16:rowId xmlns:a16="http://schemas.microsoft.com/office/drawing/2014/main" val="1789076261"/>
                      </a:ext>
                    </a:extLst>
                  </a:tr>
                  <a:tr h="370840">
                    <a:tc>
                      <a:txBody>
                        <a:bodyPr/>
                        <a:lstStyle/>
                        <a:p>
                          <a:endParaRPr lang="en-US"/>
                        </a:p>
                      </a:txBody>
                      <a:tcPr>
                        <a:blipFill>
                          <a:blip r:embed="rId3"/>
                          <a:stretch>
                            <a:fillRect l="-407" t="-408197" r="-363008" b="-522951"/>
                          </a:stretch>
                        </a:blipFill>
                      </a:tcPr>
                    </a:tc>
                    <a:tc>
                      <a:txBody>
                        <a:bodyPr/>
                        <a:lstStyle/>
                        <a:p>
                          <a:pPr algn="ctr"/>
                          <a:r>
                            <a:rPr lang="en-US" dirty="0"/>
                            <a:t>N/m</a:t>
                          </a:r>
                        </a:p>
                      </a:txBody>
                      <a:tcPr/>
                    </a:tc>
                    <a:tc>
                      <a:txBody>
                        <a:bodyPr/>
                        <a:lstStyle/>
                        <a:p>
                          <a:r>
                            <a:rPr lang="en-US" dirty="0"/>
                            <a:t>Un-sprung stiffness</a:t>
                          </a:r>
                        </a:p>
                      </a:txBody>
                      <a:tcPr/>
                    </a:tc>
                    <a:extLst>
                      <a:ext uri="{0D108BD9-81ED-4DB2-BD59-A6C34878D82A}">
                        <a16:rowId xmlns:a16="http://schemas.microsoft.com/office/drawing/2014/main" val="949425959"/>
                      </a:ext>
                    </a:extLst>
                  </a:tr>
                  <a:tr h="370840">
                    <a:tc>
                      <a:txBody>
                        <a:bodyPr/>
                        <a:lstStyle/>
                        <a:p>
                          <a:endParaRPr lang="en-US"/>
                        </a:p>
                      </a:txBody>
                      <a:tcPr>
                        <a:blipFill>
                          <a:blip r:embed="rId3"/>
                          <a:stretch>
                            <a:fillRect l="-407" t="-516667" r="-363008" b="-431667"/>
                          </a:stretch>
                        </a:blipFill>
                      </a:tcPr>
                    </a:tc>
                    <a:tc>
                      <a:txBody>
                        <a:bodyPr/>
                        <a:lstStyle/>
                        <a:p>
                          <a:pPr algn="ctr"/>
                          <a:r>
                            <a:rPr lang="en-US" dirty="0"/>
                            <a:t>Ns/m</a:t>
                          </a:r>
                        </a:p>
                      </a:txBody>
                      <a:tcPr/>
                    </a:tc>
                    <a:tc>
                      <a:txBody>
                        <a:bodyPr/>
                        <a:lstStyle/>
                        <a:p>
                          <a:r>
                            <a:rPr lang="en-US" dirty="0"/>
                            <a:t>Sprung damping</a:t>
                          </a:r>
                        </a:p>
                      </a:txBody>
                      <a:tcPr/>
                    </a:tc>
                    <a:extLst>
                      <a:ext uri="{0D108BD9-81ED-4DB2-BD59-A6C34878D82A}">
                        <a16:rowId xmlns:a16="http://schemas.microsoft.com/office/drawing/2014/main" val="1983162220"/>
                      </a:ext>
                    </a:extLst>
                  </a:tr>
                  <a:tr h="370840">
                    <a:tc>
                      <a:txBody>
                        <a:bodyPr/>
                        <a:lstStyle/>
                        <a:p>
                          <a:endParaRPr lang="en-US"/>
                        </a:p>
                      </a:txBody>
                      <a:tcPr>
                        <a:blipFill>
                          <a:blip r:embed="rId3"/>
                          <a:stretch>
                            <a:fillRect l="-407" t="-606557" r="-363008" b="-324590"/>
                          </a:stretch>
                        </a:blipFill>
                      </a:tcPr>
                    </a:tc>
                    <a:tc>
                      <a:txBody>
                        <a:bodyPr/>
                        <a:lstStyle/>
                        <a:p>
                          <a:pPr algn="ctr"/>
                          <a:r>
                            <a:rPr lang="en-US" dirty="0"/>
                            <a:t>m</a:t>
                          </a:r>
                        </a:p>
                      </a:txBody>
                      <a:tcPr/>
                    </a:tc>
                    <a:tc>
                      <a:txBody>
                        <a:bodyPr/>
                        <a:lstStyle/>
                        <a:p>
                          <a:r>
                            <a:rPr lang="en-US" dirty="0"/>
                            <a:t>Car body displacement</a:t>
                          </a:r>
                        </a:p>
                      </a:txBody>
                      <a:tcPr/>
                    </a:tc>
                    <a:extLst>
                      <a:ext uri="{0D108BD9-81ED-4DB2-BD59-A6C34878D82A}">
                        <a16:rowId xmlns:a16="http://schemas.microsoft.com/office/drawing/2014/main" val="2937708308"/>
                      </a:ext>
                    </a:extLst>
                  </a:tr>
                  <a:tr h="370840">
                    <a:tc>
                      <a:txBody>
                        <a:bodyPr/>
                        <a:lstStyle/>
                        <a:p>
                          <a:endParaRPr lang="en-US"/>
                        </a:p>
                      </a:txBody>
                      <a:tcPr>
                        <a:blipFill>
                          <a:blip r:embed="rId3"/>
                          <a:stretch>
                            <a:fillRect l="-407" t="-706557" r="-363008" b="-224590"/>
                          </a:stretch>
                        </a:blipFill>
                      </a:tcPr>
                    </a:tc>
                    <a:tc>
                      <a:txBody>
                        <a:bodyPr/>
                        <a:lstStyle/>
                        <a:p>
                          <a:pPr algn="ctr"/>
                          <a:r>
                            <a:rPr lang="en-US" dirty="0"/>
                            <a:t>m</a:t>
                          </a:r>
                        </a:p>
                      </a:txBody>
                      <a:tcPr/>
                    </a:tc>
                    <a:tc>
                      <a:txBody>
                        <a:bodyPr/>
                        <a:lstStyle/>
                        <a:p>
                          <a:r>
                            <a:rPr lang="en-US" dirty="0"/>
                            <a:t>Un-sprung displacement</a:t>
                          </a:r>
                        </a:p>
                      </a:txBody>
                      <a:tcPr/>
                    </a:tc>
                    <a:extLst>
                      <a:ext uri="{0D108BD9-81ED-4DB2-BD59-A6C34878D82A}">
                        <a16:rowId xmlns:a16="http://schemas.microsoft.com/office/drawing/2014/main" val="2600948607"/>
                      </a:ext>
                    </a:extLst>
                  </a:tr>
                  <a:tr h="370840">
                    <a:tc>
                      <a:txBody>
                        <a:bodyPr/>
                        <a:lstStyle/>
                        <a:p>
                          <a:endParaRPr lang="en-US"/>
                        </a:p>
                      </a:txBody>
                      <a:tcPr>
                        <a:blipFill>
                          <a:blip r:embed="rId3"/>
                          <a:stretch>
                            <a:fillRect l="-407" t="-806557" r="-363008" b="-124590"/>
                          </a:stretch>
                        </a:blipFill>
                      </a:tcPr>
                    </a:tc>
                    <a:tc>
                      <a:txBody>
                        <a:bodyPr/>
                        <a:lstStyle/>
                        <a:p>
                          <a:pPr algn="ctr"/>
                          <a:r>
                            <a:rPr lang="en-US" dirty="0"/>
                            <a:t>m/s</a:t>
                          </a:r>
                        </a:p>
                      </a:txBody>
                      <a:tcPr/>
                    </a:tc>
                    <a:tc>
                      <a:txBody>
                        <a:bodyPr/>
                        <a:lstStyle/>
                        <a:p>
                          <a:r>
                            <a:rPr lang="en-US" dirty="0"/>
                            <a:t>Car body velocity</a:t>
                          </a:r>
                        </a:p>
                      </a:txBody>
                      <a:tcPr/>
                    </a:tc>
                    <a:extLst>
                      <a:ext uri="{0D108BD9-81ED-4DB2-BD59-A6C34878D82A}">
                        <a16:rowId xmlns:a16="http://schemas.microsoft.com/office/drawing/2014/main" val="1543023892"/>
                      </a:ext>
                    </a:extLst>
                  </a:tr>
                  <a:tr h="370840">
                    <a:tc>
                      <a:txBody>
                        <a:bodyPr/>
                        <a:lstStyle/>
                        <a:p>
                          <a:endParaRPr lang="en-US"/>
                        </a:p>
                      </a:txBody>
                      <a:tcPr>
                        <a:blipFill>
                          <a:blip r:embed="rId3"/>
                          <a:stretch>
                            <a:fillRect l="-407" t="-906557" r="-363008" b="-24590"/>
                          </a:stretch>
                        </a:blipFill>
                      </a:tcPr>
                    </a:tc>
                    <a:tc>
                      <a:txBody>
                        <a:bodyPr/>
                        <a:lstStyle/>
                        <a:p>
                          <a:pPr algn="ctr"/>
                          <a:r>
                            <a:rPr lang="en-US" dirty="0"/>
                            <a:t>m/s</a:t>
                          </a:r>
                        </a:p>
                      </a:txBody>
                      <a:tcPr/>
                    </a:tc>
                    <a:tc>
                      <a:txBody>
                        <a:bodyPr/>
                        <a:lstStyle/>
                        <a:p>
                          <a:r>
                            <a:rPr lang="en-US" dirty="0"/>
                            <a:t>Un-sprung velocity</a:t>
                          </a:r>
                        </a:p>
                      </a:txBody>
                      <a:tcPr/>
                    </a:tc>
                    <a:extLst>
                      <a:ext uri="{0D108BD9-81ED-4DB2-BD59-A6C34878D82A}">
                        <a16:rowId xmlns:a16="http://schemas.microsoft.com/office/drawing/2014/main" val="997234947"/>
                      </a:ext>
                    </a:extLst>
                  </a:tr>
                </a:tbl>
              </a:graphicData>
            </a:graphic>
          </p:graphicFrame>
        </mc:Fallback>
      </mc:AlternateContent>
      <p:pic>
        <p:nvPicPr>
          <p:cNvPr id="8" name="Picture 7">
            <a:extLst>
              <a:ext uri="{FF2B5EF4-FFF2-40B4-BE49-F238E27FC236}">
                <a16:creationId xmlns:a16="http://schemas.microsoft.com/office/drawing/2014/main" id="{73659A91-A0B2-4972-AB25-D60B7EA04CDA}"/>
              </a:ext>
            </a:extLst>
          </p:cNvPr>
          <p:cNvPicPr>
            <a:picLocks noChangeAspect="1"/>
          </p:cNvPicPr>
          <p:nvPr/>
        </p:nvPicPr>
        <p:blipFill>
          <a:blip r:embed="rId4"/>
          <a:stretch>
            <a:fillRect/>
          </a:stretch>
        </p:blipFill>
        <p:spPr>
          <a:xfrm>
            <a:off x="1461683" y="1753645"/>
            <a:ext cx="6182588" cy="1057423"/>
          </a:xfrm>
          <a:prstGeom prst="rect">
            <a:avLst/>
          </a:prstGeom>
        </p:spPr>
      </p:pic>
    </p:spTree>
    <p:extLst>
      <p:ext uri="{BB962C8B-B14F-4D97-AF65-F5344CB8AC3E}">
        <p14:creationId xmlns:p14="http://schemas.microsoft.com/office/powerpoint/2010/main" val="1956065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BACF-06D5-40A2-A170-461F6C32699D}"/>
              </a:ext>
            </a:extLst>
          </p:cNvPr>
          <p:cNvSpPr>
            <a:spLocks noGrp="1"/>
          </p:cNvSpPr>
          <p:nvPr>
            <p:ph type="title"/>
          </p:nvPr>
        </p:nvSpPr>
        <p:spPr/>
        <p:txBody>
          <a:bodyPr>
            <a:normAutofit fontScale="90000"/>
          </a:bodyPr>
          <a:lstStyle/>
          <a:p>
            <a:r>
              <a:rPr lang="en-US" dirty="0"/>
              <a:t>Input Parameters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7367175-3DA0-4432-AC6D-C5C198E2866C}"/>
                  </a:ext>
                </a:extLst>
              </p:cNvPr>
              <p:cNvGraphicFramePr>
                <a:graphicFrameLocks noGrp="1"/>
              </p:cNvGraphicFramePr>
              <p:nvPr>
                <p:ph idx="1"/>
                <p:extLst>
                  <p:ext uri="{D42A27DB-BD31-4B8C-83A1-F6EECF244321}">
                    <p14:modId xmlns:p14="http://schemas.microsoft.com/office/powerpoint/2010/main" val="1225659598"/>
                  </p:ext>
                </p:extLst>
              </p:nvPr>
            </p:nvGraphicFramePr>
            <p:xfrm>
              <a:off x="771525" y="1924050"/>
              <a:ext cx="8572499" cy="3716656"/>
            </p:xfrm>
            <a:graphic>
              <a:graphicData uri="http://schemas.openxmlformats.org/drawingml/2006/table">
                <a:tbl>
                  <a:tblPr firstRow="1" bandRow="1">
                    <a:tableStyleId>{5C22544A-7EE6-4342-B048-85BDC9FD1C3A}</a:tableStyleId>
                  </a:tblPr>
                  <a:tblGrid>
                    <a:gridCol w="3448080">
                      <a:extLst>
                        <a:ext uri="{9D8B030D-6E8A-4147-A177-3AD203B41FA5}">
                          <a16:colId xmlns:a16="http://schemas.microsoft.com/office/drawing/2014/main" val="2183088814"/>
                        </a:ext>
                      </a:extLst>
                    </a:gridCol>
                    <a:gridCol w="1567309">
                      <a:extLst>
                        <a:ext uri="{9D8B030D-6E8A-4147-A177-3AD203B41FA5}">
                          <a16:colId xmlns:a16="http://schemas.microsoft.com/office/drawing/2014/main" val="1802695100"/>
                        </a:ext>
                      </a:extLst>
                    </a:gridCol>
                    <a:gridCol w="1867142">
                      <a:extLst>
                        <a:ext uri="{9D8B030D-6E8A-4147-A177-3AD203B41FA5}">
                          <a16:colId xmlns:a16="http://schemas.microsoft.com/office/drawing/2014/main" val="3027722384"/>
                        </a:ext>
                      </a:extLst>
                    </a:gridCol>
                    <a:gridCol w="1689968">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weight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height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𝑎𝑠</m:t>
                                    </m:r>
                                  </m:sub>
                                </m:sSub>
                              </m:oMath>
                            </m:oMathPara>
                          </a14:m>
                          <a:endParaRPr lang="en-US" dirty="0"/>
                        </a:p>
                      </a:txBody>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dirty="0" smtClean="0"/>
                                  <m:t>Sprung</m:t>
                                </m:r>
                                <m:r>
                                  <m:rPr>
                                    <m:nor/>
                                  </m:rPr>
                                  <a:rPr lang="en-US" dirty="0" smtClean="0"/>
                                  <m:t> </m:t>
                                </m:r>
                                <m:r>
                                  <m:rPr>
                                    <m:nor/>
                                  </m:rPr>
                                  <a:rPr lang="en-US" dirty="0" smtClean="0"/>
                                  <m:t>mass</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𝑛𝑜𝑛</m:t>
                                    </m:r>
                                  </m:sub>
                                </m:sSub>
                              </m:oMath>
                            </m:oMathPara>
                          </a14:m>
                          <a:endParaRPr lang="en-US" dirty="0"/>
                        </a:p>
                      </a:txBody>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370840">
                    <a:tc>
                      <a:txBody>
                        <a:bodyPr/>
                        <a:lstStyle/>
                        <a:p>
                          <a:pPr algn="ctr"/>
                          <a:r>
                            <a:rPr lang="en-US" dirty="0"/>
                            <a:t>Un-sprung mass leaf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𝑙𝑖𝑛</m:t>
                                    </m:r>
                                  </m:sub>
                                </m:sSub>
                              </m:oMath>
                            </m:oMathPara>
                          </a14:m>
                          <a:endParaRPr lang="en-US" dirty="0"/>
                        </a:p>
                      </a:txBody>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bl>
              </a:graphicData>
            </a:graphic>
          </p:graphicFrame>
        </mc:Choice>
        <mc:Fallback xmlns="">
          <p:graphicFrame>
            <p:nvGraphicFramePr>
              <p:cNvPr id="4" name="Table 4">
                <a:extLst>
                  <a:ext uri="{FF2B5EF4-FFF2-40B4-BE49-F238E27FC236}">
                    <a16:creationId xmlns:a16="http://schemas.microsoft.com/office/drawing/2014/main" id="{C7367175-3DA0-4432-AC6D-C5C198E2866C}"/>
                  </a:ext>
                </a:extLst>
              </p:cNvPr>
              <p:cNvGraphicFramePr>
                <a:graphicFrameLocks noGrp="1"/>
              </p:cNvGraphicFramePr>
              <p:nvPr>
                <p:ph idx="1"/>
                <p:extLst>
                  <p:ext uri="{D42A27DB-BD31-4B8C-83A1-F6EECF244321}">
                    <p14:modId xmlns:p14="http://schemas.microsoft.com/office/powerpoint/2010/main" val="1225659598"/>
                  </p:ext>
                </p:extLst>
              </p:nvPr>
            </p:nvGraphicFramePr>
            <p:xfrm>
              <a:off x="771525" y="1924050"/>
              <a:ext cx="8572499" cy="3716656"/>
            </p:xfrm>
            <a:graphic>
              <a:graphicData uri="http://schemas.openxmlformats.org/drawingml/2006/table">
                <a:tbl>
                  <a:tblPr firstRow="1" bandRow="1">
                    <a:tableStyleId>{5C22544A-7EE6-4342-B048-85BDC9FD1C3A}</a:tableStyleId>
                  </a:tblPr>
                  <a:tblGrid>
                    <a:gridCol w="3448080">
                      <a:extLst>
                        <a:ext uri="{9D8B030D-6E8A-4147-A177-3AD203B41FA5}">
                          <a16:colId xmlns:a16="http://schemas.microsoft.com/office/drawing/2014/main" val="2183088814"/>
                        </a:ext>
                      </a:extLst>
                    </a:gridCol>
                    <a:gridCol w="1567309">
                      <a:extLst>
                        <a:ext uri="{9D8B030D-6E8A-4147-A177-3AD203B41FA5}">
                          <a16:colId xmlns:a16="http://schemas.microsoft.com/office/drawing/2014/main" val="1802695100"/>
                        </a:ext>
                      </a:extLst>
                    </a:gridCol>
                    <a:gridCol w="1867142">
                      <a:extLst>
                        <a:ext uri="{9D8B030D-6E8A-4147-A177-3AD203B41FA5}">
                          <a16:colId xmlns:a16="http://schemas.microsoft.com/office/drawing/2014/main" val="3027722384"/>
                        </a:ext>
                      </a:extLst>
                    </a:gridCol>
                    <a:gridCol w="1689968">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weight</a:t>
                          </a:r>
                        </a:p>
                      </a:txBody>
                      <a:tcPr/>
                    </a:tc>
                    <a:tc>
                      <a:txBody>
                        <a:bodyPr/>
                        <a:lstStyle/>
                        <a:p>
                          <a:endParaRPr lang="en-US"/>
                        </a:p>
                      </a:txBody>
                      <a:tcPr>
                        <a:blipFill>
                          <a:blip r:embed="rId2"/>
                          <a:stretch>
                            <a:fillRect l="-220623" t="-108197" r="-228794" b="-824590"/>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height</a:t>
                          </a:r>
                        </a:p>
                      </a:txBody>
                      <a:tcPr/>
                    </a:tc>
                    <a:tc>
                      <a:txBody>
                        <a:bodyPr/>
                        <a:lstStyle/>
                        <a:p>
                          <a:endParaRPr lang="en-US"/>
                        </a:p>
                      </a:txBody>
                      <a:tcPr>
                        <a:blipFill>
                          <a:blip r:embed="rId2"/>
                          <a:stretch>
                            <a:fillRect l="-220623" t="-308197" r="-228794" b="-624590"/>
                          </a:stretch>
                        </a:blipFill>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endParaRPr lang="en-US"/>
                        </a:p>
                      </a:txBody>
                      <a:tcPr>
                        <a:blipFill>
                          <a:blip r:embed="rId2"/>
                          <a:stretch>
                            <a:fillRect l="-177" t="-408197" r="-149293" b="-524590"/>
                          </a:stretch>
                        </a:blipFill>
                      </a:tcPr>
                    </a:tc>
                    <a:tc>
                      <a:txBody>
                        <a:bodyPr/>
                        <a:lstStyle/>
                        <a:p>
                          <a:endParaRPr lang="en-US"/>
                        </a:p>
                      </a:txBody>
                      <a:tcPr>
                        <a:blipFill>
                          <a:blip r:embed="rId2"/>
                          <a:stretch>
                            <a:fillRect l="-220623" t="-408197" r="-228794" b="-524590"/>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374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endParaRPr lang="en-US"/>
                        </a:p>
                      </a:txBody>
                      <a:tcPr>
                        <a:blipFill>
                          <a:blip r:embed="rId2"/>
                          <a:stretch>
                            <a:fillRect l="-220623" t="-508197" r="-228794" b="-424590"/>
                          </a:stretch>
                        </a:blipFill>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374968">
                    <a:tc>
                      <a:txBody>
                        <a:bodyPr/>
                        <a:lstStyle/>
                        <a:p>
                          <a:pPr algn="ctr"/>
                          <a:r>
                            <a:rPr lang="en-US" dirty="0"/>
                            <a:t>Un-sprung mass leaf spring</a:t>
                          </a:r>
                        </a:p>
                      </a:txBody>
                      <a:tcPr/>
                    </a:tc>
                    <a:tc>
                      <a:txBody>
                        <a:bodyPr/>
                        <a:lstStyle/>
                        <a:p>
                          <a:endParaRPr lang="en-US"/>
                        </a:p>
                      </a:txBody>
                      <a:tcPr>
                        <a:blipFill>
                          <a:blip r:embed="rId2"/>
                          <a:stretch>
                            <a:fillRect l="-220623" t="-598387" r="-228794" b="-317742"/>
                          </a:stretch>
                        </a:blipFill>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a:t>
                          </a:r>
                        </a:p>
                      </a:txBody>
                      <a:tcPr/>
                    </a:tc>
                    <a:tc>
                      <a:txBody>
                        <a:bodyPr/>
                        <a:lstStyle/>
                        <a:p>
                          <a:endParaRPr lang="en-US"/>
                        </a:p>
                      </a:txBody>
                      <a:tcPr>
                        <a:blipFill>
                          <a:blip r:embed="rId2"/>
                          <a:stretch>
                            <a:fillRect l="-220623" t="-709836" r="-228794" b="-2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endParaRPr lang="en-US"/>
                        </a:p>
                      </a:txBody>
                      <a:tcPr>
                        <a:blipFill>
                          <a:blip r:embed="rId2"/>
                          <a:stretch>
                            <a:fillRect l="-220623" t="-809836" r="-228794" b="-1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a:t>
                          </a:r>
                        </a:p>
                      </a:txBody>
                      <a:tcPr/>
                    </a:tc>
                    <a:tc>
                      <a:txBody>
                        <a:bodyPr/>
                        <a:lstStyle/>
                        <a:p>
                          <a:endParaRPr lang="en-US"/>
                        </a:p>
                      </a:txBody>
                      <a:tcPr>
                        <a:blipFill>
                          <a:blip r:embed="rId2"/>
                          <a:stretch>
                            <a:fillRect l="-220623" t="-909836" r="-228794" b="-22951"/>
                          </a:stretch>
                        </a:blipFill>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bl>
              </a:graphicData>
            </a:graphic>
          </p:graphicFrame>
        </mc:Fallback>
      </mc:AlternateContent>
      <p:pic>
        <p:nvPicPr>
          <p:cNvPr id="8" name="Picture 7">
            <a:extLst>
              <a:ext uri="{FF2B5EF4-FFF2-40B4-BE49-F238E27FC236}">
                <a16:creationId xmlns:a16="http://schemas.microsoft.com/office/drawing/2014/main" id="{6363CC6F-C577-40F5-90E3-F123ECD3057F}"/>
              </a:ext>
            </a:extLst>
          </p:cNvPr>
          <p:cNvPicPr>
            <a:picLocks noChangeAspect="1"/>
          </p:cNvPicPr>
          <p:nvPr/>
        </p:nvPicPr>
        <p:blipFill>
          <a:blip r:embed="rId3"/>
          <a:stretch>
            <a:fillRect/>
          </a:stretch>
        </p:blipFill>
        <p:spPr>
          <a:xfrm>
            <a:off x="9381733" y="1543690"/>
            <a:ext cx="2810267" cy="4477375"/>
          </a:xfrm>
          <a:prstGeom prst="rect">
            <a:avLst/>
          </a:prstGeom>
        </p:spPr>
      </p:pic>
    </p:spTree>
    <p:extLst>
      <p:ext uri="{BB962C8B-B14F-4D97-AF65-F5344CB8AC3E}">
        <p14:creationId xmlns:p14="http://schemas.microsoft.com/office/powerpoint/2010/main" val="3306913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AA04-C728-4D85-9390-78376F789249}"/>
              </a:ext>
            </a:extLst>
          </p:cNvPr>
          <p:cNvSpPr>
            <a:spLocks noGrp="1"/>
          </p:cNvSpPr>
          <p:nvPr>
            <p:ph type="title"/>
          </p:nvPr>
        </p:nvSpPr>
        <p:spPr/>
        <p:txBody>
          <a:bodyPr>
            <a:normAutofit fontScale="90000"/>
          </a:bodyPr>
          <a:lstStyle/>
          <a:p>
            <a:r>
              <a:rPr lang="en-US" dirty="0"/>
              <a:t>Calculating and result</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4366450-B84C-499F-9295-FAD87A979D68}"/>
                  </a:ext>
                </a:extLst>
              </p:cNvPr>
              <p:cNvGraphicFramePr>
                <a:graphicFrameLocks noGrp="1"/>
              </p:cNvGraphicFramePr>
              <p:nvPr>
                <p:ph idx="1"/>
                <p:extLst>
                  <p:ext uri="{D42A27DB-BD31-4B8C-83A1-F6EECF244321}">
                    <p14:modId xmlns:p14="http://schemas.microsoft.com/office/powerpoint/2010/main" val="326669435"/>
                  </p:ext>
                </p:extLst>
              </p:nvPr>
            </p:nvGraphicFramePr>
            <p:xfrm>
              <a:off x="838200" y="1152525"/>
              <a:ext cx="5991225" cy="4246880"/>
            </p:xfrm>
            <a:graphic>
              <a:graphicData uri="http://schemas.openxmlformats.org/drawingml/2006/table">
                <a:tbl>
                  <a:tblPr firstRow="1" bandRow="1">
                    <a:tableStyleId>{5C22544A-7EE6-4342-B048-85BDC9FD1C3A}</a:tableStyleId>
                  </a:tblPr>
                  <a:tblGrid>
                    <a:gridCol w="2409825">
                      <a:extLst>
                        <a:ext uri="{9D8B030D-6E8A-4147-A177-3AD203B41FA5}">
                          <a16:colId xmlns:a16="http://schemas.microsoft.com/office/drawing/2014/main" val="2183088814"/>
                        </a:ext>
                      </a:extLst>
                    </a:gridCol>
                    <a:gridCol w="1095375">
                      <a:extLst>
                        <a:ext uri="{9D8B030D-6E8A-4147-A177-3AD203B41FA5}">
                          <a16:colId xmlns:a16="http://schemas.microsoft.com/office/drawing/2014/main" val="1802695100"/>
                        </a:ext>
                      </a:extLst>
                    </a:gridCol>
                    <a:gridCol w="1304925">
                      <a:extLst>
                        <a:ext uri="{9D8B030D-6E8A-4147-A177-3AD203B41FA5}">
                          <a16:colId xmlns:a16="http://schemas.microsoft.com/office/drawing/2014/main" val="3027722384"/>
                        </a:ext>
                      </a:extLst>
                    </a:gridCol>
                    <a:gridCol w="1181100">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IRC Road height</a:t>
                          </a:r>
                        </a:p>
                      </a:txBody>
                      <a:tcPr/>
                    </a:tc>
                    <a:tc>
                      <a:txBody>
                        <a:bodyPr/>
                        <a:lstStyle/>
                        <a:p>
                          <a:pPr algn="ctr"/>
                          <a:r>
                            <a:rPr lang="en-US" dirty="0"/>
                            <a:t>h</a:t>
                          </a:r>
                        </a:p>
                      </a:txBody>
                      <a:tcPr/>
                    </a:tc>
                    <a:tc>
                      <a:txBody>
                        <a:bodyPr/>
                        <a:lstStyle/>
                        <a:p>
                          <a:pPr algn="ctr"/>
                          <a:r>
                            <a:rPr lang="en-US" dirty="0"/>
                            <a:t>0.1</a:t>
                          </a:r>
                        </a:p>
                      </a:txBody>
                      <a:tcPr/>
                    </a:tc>
                    <a:tc>
                      <a:txBody>
                        <a:bodyPr/>
                        <a:lstStyle/>
                        <a:p>
                          <a:pPr algn="ctr"/>
                          <a:r>
                            <a:rPr lang="en-US" dirty="0"/>
                            <a:t>m</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height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𝑎𝑠</m:t>
                                    </m:r>
                                  </m:sub>
                                </m:sSub>
                              </m:oMath>
                            </m:oMathPara>
                          </a14:m>
                          <a:endParaRPr lang="en-US" dirty="0"/>
                        </a:p>
                      </a:txBody>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dirty="0" smtClean="0"/>
                                  <m:t>Sprung</m:t>
                                </m:r>
                                <m:r>
                                  <m:rPr>
                                    <m:nor/>
                                  </m:rPr>
                                  <a:rPr lang="en-US" dirty="0" smtClean="0"/>
                                  <m:t> </m:t>
                                </m:r>
                                <m:r>
                                  <m:rPr>
                                    <m:nor/>
                                  </m:rPr>
                                  <a:rPr lang="en-US" dirty="0" smtClean="0"/>
                                  <m:t>mass</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𝑛𝑜𝑛</m:t>
                                    </m:r>
                                  </m:sub>
                                </m:sSub>
                              </m:oMath>
                            </m:oMathPara>
                          </a14:m>
                          <a:endParaRPr lang="en-US" dirty="0"/>
                        </a:p>
                      </a:txBody>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370840">
                    <a:tc>
                      <a:txBody>
                        <a:bodyPr/>
                        <a:lstStyle/>
                        <a:p>
                          <a:pPr algn="ctr"/>
                          <a:r>
                            <a:rPr lang="en-US" dirty="0"/>
                            <a:t>Un-sprung mass leaf spring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𝑢</m:t>
                                    </m:r>
                                    <m:r>
                                      <a:rPr lang="en-US" b="0" i="1" smtClean="0">
                                        <a:latin typeface="Cambria Math" panose="02040503050406030204" pitchFamily="18" charset="0"/>
                                      </a:rPr>
                                      <m:t>_</m:t>
                                    </m:r>
                                    <m:r>
                                      <a:rPr lang="en-US" b="0" i="1" smtClean="0">
                                        <a:latin typeface="Cambria Math" panose="02040503050406030204" pitchFamily="18" charset="0"/>
                                      </a:rPr>
                                      <m:t>𝑙𝑖𝑛</m:t>
                                    </m:r>
                                  </m:sub>
                                </m:sSub>
                              </m:oMath>
                            </m:oMathPara>
                          </a14:m>
                          <a:endParaRPr lang="en-US" dirty="0"/>
                        </a:p>
                      </a:txBody>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oMath>
                            </m:oMathPara>
                          </a14:m>
                          <a:endParaRPr lang="en-US" dirty="0"/>
                        </a:p>
                      </a:txBody>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bl>
              </a:graphicData>
            </a:graphic>
          </p:graphicFrame>
        </mc:Choice>
        <mc:Fallback xmlns="">
          <p:graphicFrame>
            <p:nvGraphicFramePr>
              <p:cNvPr id="4" name="Table 4">
                <a:extLst>
                  <a:ext uri="{FF2B5EF4-FFF2-40B4-BE49-F238E27FC236}">
                    <a16:creationId xmlns:a16="http://schemas.microsoft.com/office/drawing/2014/main" id="{F4366450-B84C-499F-9295-FAD87A979D68}"/>
                  </a:ext>
                </a:extLst>
              </p:cNvPr>
              <p:cNvGraphicFramePr>
                <a:graphicFrameLocks noGrp="1"/>
              </p:cNvGraphicFramePr>
              <p:nvPr>
                <p:ph idx="1"/>
                <p:extLst>
                  <p:ext uri="{D42A27DB-BD31-4B8C-83A1-F6EECF244321}">
                    <p14:modId xmlns:p14="http://schemas.microsoft.com/office/powerpoint/2010/main" val="326669435"/>
                  </p:ext>
                </p:extLst>
              </p:nvPr>
            </p:nvGraphicFramePr>
            <p:xfrm>
              <a:off x="838200" y="1152525"/>
              <a:ext cx="5991225" cy="4246880"/>
            </p:xfrm>
            <a:graphic>
              <a:graphicData uri="http://schemas.openxmlformats.org/drawingml/2006/table">
                <a:tbl>
                  <a:tblPr firstRow="1" bandRow="1">
                    <a:tableStyleId>{5C22544A-7EE6-4342-B048-85BDC9FD1C3A}</a:tableStyleId>
                  </a:tblPr>
                  <a:tblGrid>
                    <a:gridCol w="2409825">
                      <a:extLst>
                        <a:ext uri="{9D8B030D-6E8A-4147-A177-3AD203B41FA5}">
                          <a16:colId xmlns:a16="http://schemas.microsoft.com/office/drawing/2014/main" val="2183088814"/>
                        </a:ext>
                      </a:extLst>
                    </a:gridCol>
                    <a:gridCol w="1095375">
                      <a:extLst>
                        <a:ext uri="{9D8B030D-6E8A-4147-A177-3AD203B41FA5}">
                          <a16:colId xmlns:a16="http://schemas.microsoft.com/office/drawing/2014/main" val="1802695100"/>
                        </a:ext>
                      </a:extLst>
                    </a:gridCol>
                    <a:gridCol w="1304925">
                      <a:extLst>
                        <a:ext uri="{9D8B030D-6E8A-4147-A177-3AD203B41FA5}">
                          <a16:colId xmlns:a16="http://schemas.microsoft.com/office/drawing/2014/main" val="3027722384"/>
                        </a:ext>
                      </a:extLst>
                    </a:gridCol>
                    <a:gridCol w="1181100">
                      <a:extLst>
                        <a:ext uri="{9D8B030D-6E8A-4147-A177-3AD203B41FA5}">
                          <a16:colId xmlns:a16="http://schemas.microsoft.com/office/drawing/2014/main" val="724554084"/>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20285243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IRC Road height</a:t>
                          </a:r>
                        </a:p>
                      </a:txBody>
                      <a:tcPr/>
                    </a:tc>
                    <a:tc>
                      <a:txBody>
                        <a:bodyPr/>
                        <a:lstStyle/>
                        <a:p>
                          <a:pPr algn="ctr"/>
                          <a:r>
                            <a:rPr lang="en-US" dirty="0"/>
                            <a:t>h</a:t>
                          </a:r>
                        </a:p>
                      </a:txBody>
                      <a:tcPr/>
                    </a:tc>
                    <a:tc>
                      <a:txBody>
                        <a:bodyPr/>
                        <a:lstStyle/>
                        <a:p>
                          <a:pPr algn="ctr"/>
                          <a:r>
                            <a:rPr lang="en-US" dirty="0"/>
                            <a:t>0.1</a:t>
                          </a:r>
                        </a:p>
                      </a:txBody>
                      <a:tcPr/>
                    </a:tc>
                    <a:tc>
                      <a:txBody>
                        <a:bodyPr/>
                        <a:lstStyle/>
                        <a:p>
                          <a:pPr algn="ctr"/>
                          <a:r>
                            <a:rPr lang="en-US" dirty="0"/>
                            <a:t>m</a:t>
                          </a:r>
                        </a:p>
                      </a:txBody>
                      <a:tcPr/>
                    </a:tc>
                    <a:extLst>
                      <a:ext uri="{0D108BD9-81ED-4DB2-BD59-A6C34878D82A}">
                        <a16:rowId xmlns:a16="http://schemas.microsoft.com/office/drawing/2014/main" val="3945103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Air spring pressure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t>
                          </a:r>
                        </a:p>
                      </a:txBody>
                      <a:tcPr/>
                    </a:tc>
                    <a:tc>
                      <a:txBody>
                        <a:bodyPr/>
                        <a:lstStyle/>
                        <a:p>
                          <a:pPr algn="ctr"/>
                          <a:r>
                            <a:rPr lang="en-US" dirty="0"/>
                            <a:t>70</a:t>
                          </a:r>
                        </a:p>
                      </a:txBody>
                      <a:tcPr/>
                    </a:tc>
                    <a:tc>
                      <a:txBody>
                        <a:bodyPr/>
                        <a:lstStyle/>
                        <a:p>
                          <a:pPr algn="ctr"/>
                          <a:r>
                            <a:rPr lang="en-US" dirty="0"/>
                            <a:t>PSI</a:t>
                          </a:r>
                        </a:p>
                      </a:txBody>
                      <a:tcPr/>
                    </a:tc>
                    <a:extLst>
                      <a:ext uri="{0D108BD9-81ED-4DB2-BD59-A6C34878D82A}">
                        <a16:rowId xmlns:a16="http://schemas.microsoft.com/office/drawing/2014/main" val="12097322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height</a:t>
                          </a:r>
                        </a:p>
                      </a:txBody>
                      <a:tcPr/>
                    </a:tc>
                    <a:tc>
                      <a:txBody>
                        <a:bodyPr/>
                        <a:lstStyle/>
                        <a:p>
                          <a:endParaRPr lang="en-US"/>
                        </a:p>
                      </a:txBody>
                      <a:tcPr>
                        <a:blipFill>
                          <a:blip r:embed="rId2"/>
                          <a:stretch>
                            <a:fillRect l="-220556" t="-313333" r="-228889" b="-781667"/>
                          </a:stretch>
                        </a:blipFill>
                      </a:tcPr>
                    </a:tc>
                    <a:tc>
                      <a:txBody>
                        <a:bodyPr/>
                        <a:lstStyle/>
                        <a:p>
                          <a:pPr algn="ctr"/>
                          <a:r>
                            <a:rPr lang="en-US" dirty="0"/>
                            <a:t>0.1945</a:t>
                          </a:r>
                        </a:p>
                      </a:txBody>
                      <a:tcPr/>
                    </a:tc>
                    <a:tc>
                      <a:txBody>
                        <a:bodyPr/>
                        <a:lstStyle/>
                        <a:p>
                          <a:pPr algn="ctr"/>
                          <a:r>
                            <a:rPr lang="en-US" dirty="0"/>
                            <a:t>m</a:t>
                          </a:r>
                        </a:p>
                      </a:txBody>
                      <a:tcPr/>
                    </a:tc>
                    <a:extLst>
                      <a:ext uri="{0D108BD9-81ED-4DB2-BD59-A6C34878D82A}">
                        <a16:rowId xmlns:a16="http://schemas.microsoft.com/office/drawing/2014/main" val="2306900555"/>
                      </a:ext>
                    </a:extLst>
                  </a:tr>
                  <a:tr h="370840">
                    <a:tc>
                      <a:txBody>
                        <a:bodyPr/>
                        <a:lstStyle/>
                        <a:p>
                          <a:endParaRPr lang="en-US"/>
                        </a:p>
                      </a:txBody>
                      <a:tcPr>
                        <a:blipFill>
                          <a:blip r:embed="rId2"/>
                          <a:stretch>
                            <a:fillRect l="-253" t="-406557" r="-149495" b="-668852"/>
                          </a:stretch>
                        </a:blipFill>
                      </a:tcPr>
                    </a:tc>
                    <a:tc>
                      <a:txBody>
                        <a:bodyPr/>
                        <a:lstStyle/>
                        <a:p>
                          <a:endParaRPr lang="en-US"/>
                        </a:p>
                      </a:txBody>
                      <a:tcPr>
                        <a:blipFill>
                          <a:blip r:embed="rId2"/>
                          <a:stretch>
                            <a:fillRect l="-220556" t="-406557" r="-228889" b="-668852"/>
                          </a:stretch>
                        </a:blipFill>
                      </a:tcPr>
                    </a:tc>
                    <a:tc>
                      <a:txBody>
                        <a:bodyPr/>
                        <a:lstStyle/>
                        <a:p>
                          <a:pPr algn="ctr"/>
                          <a:r>
                            <a:rPr lang="en-US" dirty="0"/>
                            <a:t>2000</a:t>
                          </a:r>
                        </a:p>
                      </a:txBody>
                      <a:tcPr/>
                    </a:tc>
                    <a:tc>
                      <a:txBody>
                        <a:bodyPr/>
                        <a:lstStyle/>
                        <a:p>
                          <a:pPr algn="ctr"/>
                          <a:r>
                            <a:rPr lang="en-US" dirty="0"/>
                            <a:t>kg</a:t>
                          </a:r>
                        </a:p>
                      </a:txBody>
                      <a:tcPr/>
                    </a:tc>
                    <a:extLst>
                      <a:ext uri="{0D108BD9-81ED-4DB2-BD59-A6C34878D82A}">
                        <a16:rowId xmlns:a16="http://schemas.microsoft.com/office/drawing/2014/main" val="414769149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mass air spring</a:t>
                          </a:r>
                        </a:p>
                      </a:txBody>
                      <a:tcPr/>
                    </a:tc>
                    <a:tc>
                      <a:txBody>
                        <a:bodyPr/>
                        <a:lstStyle/>
                        <a:p>
                          <a:endParaRPr lang="en-US"/>
                        </a:p>
                      </a:txBody>
                      <a:tcPr>
                        <a:blipFill>
                          <a:blip r:embed="rId2"/>
                          <a:stretch>
                            <a:fillRect l="-220556" t="-294286" r="-228889" b="-288571"/>
                          </a:stretch>
                        </a:blipFill>
                      </a:tcPr>
                    </a:tc>
                    <a:tc>
                      <a:txBody>
                        <a:bodyPr/>
                        <a:lstStyle/>
                        <a:p>
                          <a:pPr algn="ctr"/>
                          <a:r>
                            <a:rPr lang="en-US" dirty="0"/>
                            <a:t>200</a:t>
                          </a:r>
                        </a:p>
                      </a:txBody>
                      <a:tcPr/>
                    </a:tc>
                    <a:tc>
                      <a:txBody>
                        <a:bodyPr/>
                        <a:lstStyle/>
                        <a:p>
                          <a:pPr algn="ctr"/>
                          <a:r>
                            <a:rPr lang="en-US" dirty="0"/>
                            <a:t>kg</a:t>
                          </a:r>
                        </a:p>
                      </a:txBody>
                      <a:tcPr/>
                    </a:tc>
                    <a:extLst>
                      <a:ext uri="{0D108BD9-81ED-4DB2-BD59-A6C34878D82A}">
                        <a16:rowId xmlns:a16="http://schemas.microsoft.com/office/drawing/2014/main" val="1340544806"/>
                      </a:ext>
                    </a:extLst>
                  </a:tr>
                  <a:tr h="640080">
                    <a:tc>
                      <a:txBody>
                        <a:bodyPr/>
                        <a:lstStyle/>
                        <a:p>
                          <a:pPr algn="ctr"/>
                          <a:r>
                            <a:rPr lang="en-US" dirty="0"/>
                            <a:t>Un-sprung mass leaf spring</a:t>
                          </a:r>
                        </a:p>
                      </a:txBody>
                      <a:tcPr/>
                    </a:tc>
                    <a:tc>
                      <a:txBody>
                        <a:bodyPr/>
                        <a:lstStyle/>
                        <a:p>
                          <a:endParaRPr lang="en-US"/>
                        </a:p>
                      </a:txBody>
                      <a:tcPr>
                        <a:blipFill>
                          <a:blip r:embed="rId2"/>
                          <a:stretch>
                            <a:fillRect l="-220556" t="-394286" r="-228889" b="-188571"/>
                          </a:stretch>
                        </a:blipFill>
                      </a:tcPr>
                    </a:tc>
                    <a:tc>
                      <a:txBody>
                        <a:bodyPr/>
                        <a:lstStyle/>
                        <a:p>
                          <a:pPr algn="ctr"/>
                          <a:r>
                            <a:rPr lang="en-US" dirty="0"/>
                            <a:t>250</a:t>
                          </a:r>
                        </a:p>
                      </a:txBody>
                      <a:tcPr/>
                    </a:tc>
                    <a:tc>
                      <a:txBody>
                        <a:bodyPr/>
                        <a:lstStyle/>
                        <a:p>
                          <a:pPr algn="ctr"/>
                          <a:r>
                            <a:rPr lang="en-US" dirty="0"/>
                            <a:t>kg</a:t>
                          </a:r>
                        </a:p>
                      </a:txBody>
                      <a:tcPr/>
                    </a:tc>
                    <a:extLst>
                      <a:ext uri="{0D108BD9-81ED-4DB2-BD59-A6C34878D82A}">
                        <a16:rowId xmlns:a16="http://schemas.microsoft.com/office/drawing/2014/main" val="2901786260"/>
                      </a:ext>
                    </a:extLst>
                  </a:tr>
                  <a:tr h="370840">
                    <a:tc>
                      <a:txBody>
                        <a:bodyPr/>
                        <a:lstStyle/>
                        <a:p>
                          <a:pPr algn="ctr"/>
                          <a:r>
                            <a:rPr lang="en-US" dirty="0"/>
                            <a:t>Leaf-air spring stiffness</a:t>
                          </a:r>
                        </a:p>
                      </a:txBody>
                      <a:tcPr/>
                    </a:tc>
                    <a:tc>
                      <a:txBody>
                        <a:bodyPr/>
                        <a:lstStyle/>
                        <a:p>
                          <a:endParaRPr lang="en-US"/>
                        </a:p>
                      </a:txBody>
                      <a:tcPr>
                        <a:blipFill>
                          <a:blip r:embed="rId2"/>
                          <a:stretch>
                            <a:fillRect l="-220556" t="-850820" r="-228889" b="-2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103147.81</a:t>
                          </a:r>
                        </a:p>
                      </a:txBody>
                      <a:tcPr/>
                    </a:tc>
                    <a:tc>
                      <a:txBody>
                        <a:bodyPr/>
                        <a:lstStyle/>
                        <a:p>
                          <a:pPr algn="ctr"/>
                          <a:r>
                            <a:rPr lang="en-US" dirty="0"/>
                            <a:t>N/m</a:t>
                          </a:r>
                        </a:p>
                      </a:txBody>
                      <a:tcPr/>
                    </a:tc>
                    <a:extLst>
                      <a:ext uri="{0D108BD9-81ED-4DB2-BD59-A6C34878D82A}">
                        <a16:rowId xmlns:a16="http://schemas.microsoft.com/office/drawing/2014/main" val="1016464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Un-sprung stiffness</a:t>
                          </a:r>
                        </a:p>
                      </a:txBody>
                      <a:tcPr/>
                    </a:tc>
                    <a:tc>
                      <a:txBody>
                        <a:bodyPr/>
                        <a:lstStyle/>
                        <a:p>
                          <a:endParaRPr lang="en-US"/>
                        </a:p>
                      </a:txBody>
                      <a:tcPr>
                        <a:blipFill>
                          <a:blip r:embed="rId2"/>
                          <a:stretch>
                            <a:fillRect l="-220556" t="-950820" r="-228889" b="-1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870000</a:t>
                          </a:r>
                        </a:p>
                      </a:txBody>
                      <a:tcPr/>
                    </a:tc>
                    <a:tc>
                      <a:txBody>
                        <a:bodyPr/>
                        <a:lstStyle/>
                        <a:p>
                          <a:pPr algn="ctr"/>
                          <a:r>
                            <a:rPr lang="en-US" dirty="0"/>
                            <a:t>N/m</a:t>
                          </a:r>
                        </a:p>
                      </a:txBody>
                      <a:tcPr/>
                    </a:tc>
                    <a:extLst>
                      <a:ext uri="{0D108BD9-81ED-4DB2-BD59-A6C34878D82A}">
                        <a16:rowId xmlns:a16="http://schemas.microsoft.com/office/drawing/2014/main" val="63877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Sprung damping</a:t>
                          </a:r>
                        </a:p>
                      </a:txBody>
                      <a:tcPr/>
                    </a:tc>
                    <a:tc>
                      <a:txBody>
                        <a:bodyPr/>
                        <a:lstStyle/>
                        <a:p>
                          <a:endParaRPr lang="en-US"/>
                        </a:p>
                      </a:txBody>
                      <a:tcPr>
                        <a:blipFill>
                          <a:blip r:embed="rId2"/>
                          <a:stretch>
                            <a:fillRect l="-220556" t="-1050820" r="-228889" b="-24590"/>
                          </a:stretch>
                        </a:blipFill>
                      </a:tcPr>
                    </a:tc>
                    <a:tc>
                      <a:txBody>
                        <a:bodyPr/>
                        <a:lstStyle/>
                        <a:p>
                          <a:pPr algn="ctr"/>
                          <a:r>
                            <a:rPr lang="en-US" dirty="0"/>
                            <a:t>9000</a:t>
                          </a:r>
                        </a:p>
                      </a:txBody>
                      <a:tcPr/>
                    </a:tc>
                    <a:tc>
                      <a:txBody>
                        <a:bodyPr/>
                        <a:lstStyle/>
                        <a:p>
                          <a:pPr algn="ctr"/>
                          <a:r>
                            <a:rPr lang="en-US" dirty="0"/>
                            <a:t>Ns/m</a:t>
                          </a:r>
                        </a:p>
                      </a:txBody>
                      <a:tcPr/>
                    </a:tc>
                    <a:extLst>
                      <a:ext uri="{0D108BD9-81ED-4DB2-BD59-A6C34878D82A}">
                        <a16:rowId xmlns:a16="http://schemas.microsoft.com/office/drawing/2014/main" val="3570417304"/>
                      </a:ext>
                    </a:extLst>
                  </a:tr>
                </a:tbl>
              </a:graphicData>
            </a:graphic>
          </p:graphicFrame>
        </mc:Fallback>
      </mc:AlternateContent>
    </p:spTree>
    <p:extLst>
      <p:ext uri="{BB962C8B-B14F-4D97-AF65-F5344CB8AC3E}">
        <p14:creationId xmlns:p14="http://schemas.microsoft.com/office/powerpoint/2010/main" val="420714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8A9-E5CD-4246-BE01-A2A2D3638273}"/>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1.3 Analysis factors</a:t>
            </a:r>
            <a:endParaRPr lang="en-US" dirty="0"/>
          </a:p>
        </p:txBody>
      </p:sp>
      <p:sp>
        <p:nvSpPr>
          <p:cNvPr id="11" name="Content Placeholder 10">
            <a:extLst>
              <a:ext uri="{FF2B5EF4-FFF2-40B4-BE49-F238E27FC236}">
                <a16:creationId xmlns:a16="http://schemas.microsoft.com/office/drawing/2014/main" id="{1CA3857C-68A7-4477-B368-76C66F54AA61}"/>
              </a:ext>
            </a:extLst>
          </p:cNvPr>
          <p:cNvSpPr>
            <a:spLocks noGrp="1"/>
          </p:cNvSpPr>
          <p:nvPr>
            <p:ph idx="1"/>
          </p:nvPr>
        </p:nvSpPr>
        <p:spPr>
          <a:xfrm>
            <a:off x="838200" y="1153297"/>
            <a:ext cx="4629150" cy="5023666"/>
          </a:xfrm>
        </p:spPr>
        <p:txBody>
          <a:bodyPr/>
          <a:lstStyle/>
          <a:p>
            <a:pPr marL="0" indent="0">
              <a:buNone/>
            </a:pPr>
            <a:r>
              <a:rPr lang="en-US" dirty="0"/>
              <a:t>1. Stability and Comfort</a:t>
            </a:r>
          </a:p>
          <a:p>
            <a:pPr lvl="1"/>
            <a:r>
              <a:rPr lang="en-US" dirty="0"/>
              <a:t>Compare between air spring and leaf spring</a:t>
            </a:r>
          </a:p>
        </p:txBody>
      </p:sp>
      <p:pic>
        <p:nvPicPr>
          <p:cNvPr id="13" name="Picture 12" descr="Chart&#10;&#10;Description automatically generated">
            <a:extLst>
              <a:ext uri="{FF2B5EF4-FFF2-40B4-BE49-F238E27FC236}">
                <a16:creationId xmlns:a16="http://schemas.microsoft.com/office/drawing/2014/main" id="{B5829FB5-FE89-4A5F-8F80-41D103018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08" y="2403568"/>
            <a:ext cx="5333333" cy="4000000"/>
          </a:xfrm>
          <a:prstGeom prst="rect">
            <a:avLst/>
          </a:prstGeom>
        </p:spPr>
      </p:pic>
      <p:sp>
        <p:nvSpPr>
          <p:cNvPr id="14" name="Content Placeholder 10">
            <a:extLst>
              <a:ext uri="{FF2B5EF4-FFF2-40B4-BE49-F238E27FC236}">
                <a16:creationId xmlns:a16="http://schemas.microsoft.com/office/drawing/2014/main" id="{8AFCA4DA-C6EF-4923-8219-EBC17EFEFEE3}"/>
              </a:ext>
            </a:extLst>
          </p:cNvPr>
          <p:cNvSpPr txBox="1">
            <a:spLocks/>
          </p:cNvSpPr>
          <p:nvPr/>
        </p:nvSpPr>
        <p:spPr>
          <a:xfrm>
            <a:off x="6096000" y="1153297"/>
            <a:ext cx="4629150" cy="502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r>
              <a:rPr lang="en-US" dirty="0"/>
              <a:t>Compare between different input road excitation</a:t>
            </a:r>
          </a:p>
        </p:txBody>
      </p:sp>
      <p:pic>
        <p:nvPicPr>
          <p:cNvPr id="15" name="Picture 14" descr="Diagram&#10;&#10;Description automatically generated">
            <a:extLst>
              <a:ext uri="{FF2B5EF4-FFF2-40B4-BE49-F238E27FC236}">
                <a16:creationId xmlns:a16="http://schemas.microsoft.com/office/drawing/2014/main" id="{14EF2DB5-3587-4547-BA5C-D64DCFD03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844" y="2535373"/>
            <a:ext cx="2917051" cy="2050296"/>
          </a:xfrm>
          <a:prstGeom prst="rect">
            <a:avLst/>
          </a:prstGeom>
        </p:spPr>
      </p:pic>
      <p:pic>
        <p:nvPicPr>
          <p:cNvPr id="16" name="Picture 15">
            <a:extLst>
              <a:ext uri="{FF2B5EF4-FFF2-40B4-BE49-F238E27FC236}">
                <a16:creationId xmlns:a16="http://schemas.microsoft.com/office/drawing/2014/main" id="{49517DD6-647C-4F70-8DD0-1AB808F61169}"/>
              </a:ext>
            </a:extLst>
          </p:cNvPr>
          <p:cNvPicPr>
            <a:picLocks noChangeAspect="1"/>
          </p:cNvPicPr>
          <p:nvPr/>
        </p:nvPicPr>
        <p:blipFill>
          <a:blip r:embed="rId4"/>
          <a:stretch>
            <a:fillRect/>
          </a:stretch>
        </p:blipFill>
        <p:spPr>
          <a:xfrm>
            <a:off x="7572844" y="4585669"/>
            <a:ext cx="2923706" cy="1496494"/>
          </a:xfrm>
          <a:prstGeom prst="rect">
            <a:avLst/>
          </a:prstGeom>
        </p:spPr>
      </p:pic>
    </p:spTree>
    <p:extLst>
      <p:ext uri="{BB962C8B-B14F-4D97-AF65-F5344CB8AC3E}">
        <p14:creationId xmlns:p14="http://schemas.microsoft.com/office/powerpoint/2010/main" val="370769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1776A-BF64-47F6-8E8F-142C3C336EC5}"/>
              </a:ext>
            </a:extLst>
          </p:cNvPr>
          <p:cNvSpPr>
            <a:spLocks noGrp="1"/>
          </p:cNvSpPr>
          <p:nvPr>
            <p:ph type="title"/>
          </p:nvPr>
        </p:nvSpPr>
        <p:spPr/>
        <p:txBody>
          <a:bodyPr/>
          <a:lstStyle/>
          <a:p>
            <a:pPr algn="ctr"/>
            <a:r>
              <a:rPr lang="en-US" dirty="0"/>
              <a:t>3. Calculating and results</a:t>
            </a:r>
          </a:p>
        </p:txBody>
      </p:sp>
      <p:sp>
        <p:nvSpPr>
          <p:cNvPr id="5" name="Text Placeholder 4">
            <a:extLst>
              <a:ext uri="{FF2B5EF4-FFF2-40B4-BE49-F238E27FC236}">
                <a16:creationId xmlns:a16="http://schemas.microsoft.com/office/drawing/2014/main" id="{42151C53-12D1-4C2C-AC16-B4B656A2D3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143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B69-9628-4951-8A43-8996EABF4248}"/>
              </a:ext>
            </a:extLst>
          </p:cNvPr>
          <p:cNvSpPr>
            <a:spLocks noGrp="1"/>
          </p:cNvSpPr>
          <p:nvPr>
            <p:ph type="title"/>
          </p:nvPr>
        </p:nvSpPr>
        <p:spPr/>
        <p:txBody>
          <a:bodyPr>
            <a:normAutofit fontScale="90000"/>
          </a:bodyPr>
          <a:lstStyle/>
          <a:p>
            <a:r>
              <a:rPr lang="en-US" dirty="0"/>
              <a:t>3.1. Compare IRC – GB/T </a:t>
            </a:r>
          </a:p>
        </p:txBody>
      </p:sp>
      <p:graphicFrame>
        <p:nvGraphicFramePr>
          <p:cNvPr id="4" name="Table 4">
            <a:extLst>
              <a:ext uri="{FF2B5EF4-FFF2-40B4-BE49-F238E27FC236}">
                <a16:creationId xmlns:a16="http://schemas.microsoft.com/office/drawing/2014/main" id="{1D4285D1-9982-43F5-A672-89DCED47B5FF}"/>
              </a:ext>
            </a:extLst>
          </p:cNvPr>
          <p:cNvGraphicFramePr>
            <a:graphicFrameLocks noGrp="1"/>
          </p:cNvGraphicFramePr>
          <p:nvPr>
            <p:ph idx="1"/>
            <p:extLst>
              <p:ext uri="{D42A27DB-BD31-4B8C-83A1-F6EECF244321}">
                <p14:modId xmlns:p14="http://schemas.microsoft.com/office/powerpoint/2010/main" val="2931932729"/>
              </p:ext>
            </p:extLst>
          </p:nvPr>
        </p:nvGraphicFramePr>
        <p:xfrm>
          <a:off x="647700" y="2914650"/>
          <a:ext cx="4562472" cy="1854200"/>
        </p:xfrm>
        <a:graphic>
          <a:graphicData uri="http://schemas.openxmlformats.org/drawingml/2006/table">
            <a:tbl>
              <a:tblPr firstRow="1" bandRow="1">
                <a:tableStyleId>{5C22544A-7EE6-4342-B048-85BDC9FD1C3A}</a:tableStyleId>
              </a:tblPr>
              <a:tblGrid>
                <a:gridCol w="1495425">
                  <a:extLst>
                    <a:ext uri="{9D8B030D-6E8A-4147-A177-3AD203B41FA5}">
                      <a16:colId xmlns:a16="http://schemas.microsoft.com/office/drawing/2014/main" val="2035189576"/>
                    </a:ext>
                  </a:extLst>
                </a:gridCol>
                <a:gridCol w="952500">
                  <a:extLst>
                    <a:ext uri="{9D8B030D-6E8A-4147-A177-3AD203B41FA5}">
                      <a16:colId xmlns:a16="http://schemas.microsoft.com/office/drawing/2014/main" val="385197460"/>
                    </a:ext>
                  </a:extLst>
                </a:gridCol>
                <a:gridCol w="973929">
                  <a:extLst>
                    <a:ext uri="{9D8B030D-6E8A-4147-A177-3AD203B41FA5}">
                      <a16:colId xmlns:a16="http://schemas.microsoft.com/office/drawing/2014/main" val="2335523857"/>
                    </a:ext>
                  </a:extLst>
                </a:gridCol>
                <a:gridCol w="1140618">
                  <a:extLst>
                    <a:ext uri="{9D8B030D-6E8A-4147-A177-3AD203B41FA5}">
                      <a16:colId xmlns:a16="http://schemas.microsoft.com/office/drawing/2014/main" val="2221744686"/>
                    </a:ext>
                  </a:extLst>
                </a:gridCol>
              </a:tblGrid>
              <a:tr h="370840">
                <a:tc>
                  <a:txBody>
                    <a:bodyPr/>
                    <a:lstStyle/>
                    <a:p>
                      <a:pPr algn="ctr"/>
                      <a:r>
                        <a:rPr lang="en-US" dirty="0"/>
                        <a:t>Name</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3230364708"/>
                  </a:ext>
                </a:extLst>
              </a:tr>
              <a:tr h="370840">
                <a:tc>
                  <a:txBody>
                    <a:bodyPr/>
                    <a:lstStyle/>
                    <a:p>
                      <a:pPr algn="ctr"/>
                      <a:r>
                        <a:rPr lang="en-US" dirty="0"/>
                        <a:t>IRC Length</a:t>
                      </a:r>
                    </a:p>
                  </a:txBody>
                  <a:tcPr/>
                </a:tc>
                <a:tc>
                  <a:txBody>
                    <a:bodyPr/>
                    <a:lstStyle/>
                    <a:p>
                      <a:pPr algn="ctr"/>
                      <a:r>
                        <a:rPr lang="en-US" dirty="0"/>
                        <a:t>L</a:t>
                      </a:r>
                    </a:p>
                  </a:txBody>
                  <a:tcPr/>
                </a:tc>
                <a:tc>
                  <a:txBody>
                    <a:bodyPr/>
                    <a:lstStyle/>
                    <a:p>
                      <a:pPr algn="ctr"/>
                      <a:r>
                        <a:rPr lang="en-US" dirty="0"/>
                        <a:t>0.1</a:t>
                      </a:r>
                    </a:p>
                  </a:txBody>
                  <a:tcPr/>
                </a:tc>
                <a:tc>
                  <a:txBody>
                    <a:bodyPr/>
                    <a:lstStyle/>
                    <a:p>
                      <a:pPr algn="ctr"/>
                      <a:r>
                        <a:rPr lang="en-US" dirty="0"/>
                        <a:t>m</a:t>
                      </a:r>
                    </a:p>
                  </a:txBody>
                  <a:tcPr/>
                </a:tc>
                <a:extLst>
                  <a:ext uri="{0D108BD9-81ED-4DB2-BD59-A6C34878D82A}">
                    <a16:rowId xmlns:a16="http://schemas.microsoft.com/office/drawing/2014/main" val="2052848036"/>
                  </a:ext>
                </a:extLst>
              </a:tr>
              <a:tr h="370840">
                <a:tc>
                  <a:txBody>
                    <a:bodyPr/>
                    <a:lstStyle/>
                    <a:p>
                      <a:pPr algn="ctr"/>
                      <a:r>
                        <a:rPr lang="en-US" dirty="0"/>
                        <a:t>IRC Height</a:t>
                      </a:r>
                    </a:p>
                  </a:txBody>
                  <a:tcPr/>
                </a:tc>
                <a:tc>
                  <a:txBody>
                    <a:bodyPr/>
                    <a:lstStyle/>
                    <a:p>
                      <a:pPr algn="ctr"/>
                      <a:r>
                        <a:rPr lang="en-US" dirty="0"/>
                        <a:t>h</a:t>
                      </a:r>
                    </a:p>
                  </a:txBody>
                  <a:tcPr/>
                </a:tc>
                <a:tc>
                  <a:txBody>
                    <a:bodyPr/>
                    <a:lstStyle/>
                    <a:p>
                      <a:pPr algn="ctr"/>
                      <a:r>
                        <a:rPr lang="en-US" dirty="0"/>
                        <a:t>5</a:t>
                      </a:r>
                    </a:p>
                  </a:txBody>
                  <a:tcPr/>
                </a:tc>
                <a:tc>
                  <a:txBody>
                    <a:bodyPr/>
                    <a:lstStyle/>
                    <a:p>
                      <a:pPr algn="ctr"/>
                      <a:r>
                        <a:rPr lang="en-US" dirty="0"/>
                        <a:t>m</a:t>
                      </a:r>
                    </a:p>
                  </a:txBody>
                  <a:tcPr/>
                </a:tc>
                <a:extLst>
                  <a:ext uri="{0D108BD9-81ED-4DB2-BD59-A6C34878D82A}">
                    <a16:rowId xmlns:a16="http://schemas.microsoft.com/office/drawing/2014/main" val="37797191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GB/T Length</a:t>
                      </a:r>
                    </a:p>
                  </a:txBody>
                  <a:tcPr/>
                </a:tc>
                <a:tc>
                  <a:txBody>
                    <a:bodyPr/>
                    <a:lstStyle/>
                    <a:p>
                      <a:pPr algn="ctr"/>
                      <a:r>
                        <a:rPr lang="en-US" dirty="0"/>
                        <a:t>L</a:t>
                      </a:r>
                    </a:p>
                  </a:txBody>
                  <a:tcPr/>
                </a:tc>
                <a:tc>
                  <a:txBody>
                    <a:bodyPr/>
                    <a:lstStyle/>
                    <a:p>
                      <a:pPr algn="ctr"/>
                      <a:r>
                        <a:rPr lang="en-US" dirty="0"/>
                        <a:t>0.4</a:t>
                      </a:r>
                    </a:p>
                  </a:txBody>
                  <a:tcPr/>
                </a:tc>
                <a:tc>
                  <a:txBody>
                    <a:bodyPr/>
                    <a:lstStyle/>
                    <a:p>
                      <a:pPr algn="ctr"/>
                      <a:r>
                        <a:rPr lang="en-US" dirty="0"/>
                        <a:t>m</a:t>
                      </a:r>
                    </a:p>
                  </a:txBody>
                  <a:tcPr/>
                </a:tc>
                <a:extLst>
                  <a:ext uri="{0D108BD9-81ED-4DB2-BD59-A6C34878D82A}">
                    <a16:rowId xmlns:a16="http://schemas.microsoft.com/office/drawing/2014/main" val="3439635127"/>
                  </a:ext>
                </a:extLst>
              </a:tr>
              <a:tr h="370840">
                <a:tc>
                  <a:txBody>
                    <a:bodyPr/>
                    <a:lstStyle/>
                    <a:p>
                      <a:pPr algn="ctr"/>
                      <a:r>
                        <a:rPr lang="en-US" dirty="0"/>
                        <a:t>GB/T Height</a:t>
                      </a:r>
                    </a:p>
                  </a:txBody>
                  <a:tcPr/>
                </a:tc>
                <a:tc>
                  <a:txBody>
                    <a:bodyPr/>
                    <a:lstStyle/>
                    <a:p>
                      <a:pPr algn="ctr"/>
                      <a:r>
                        <a:rPr lang="en-US" dirty="0"/>
                        <a:t>h</a:t>
                      </a:r>
                    </a:p>
                  </a:txBody>
                  <a:tcPr/>
                </a:tc>
                <a:tc>
                  <a:txBody>
                    <a:bodyPr/>
                    <a:lstStyle/>
                    <a:p>
                      <a:pPr algn="ctr"/>
                      <a:r>
                        <a:rPr lang="en-US" dirty="0"/>
                        <a:t>0.04</a:t>
                      </a:r>
                    </a:p>
                  </a:txBody>
                  <a:tcPr/>
                </a:tc>
                <a:tc>
                  <a:txBody>
                    <a:bodyPr/>
                    <a:lstStyle/>
                    <a:p>
                      <a:pPr algn="ctr"/>
                      <a:r>
                        <a:rPr lang="en-US" dirty="0"/>
                        <a:t>m</a:t>
                      </a:r>
                    </a:p>
                  </a:txBody>
                  <a:tcPr/>
                </a:tc>
                <a:extLst>
                  <a:ext uri="{0D108BD9-81ED-4DB2-BD59-A6C34878D82A}">
                    <a16:rowId xmlns:a16="http://schemas.microsoft.com/office/drawing/2014/main" val="3753361878"/>
                  </a:ext>
                </a:extLst>
              </a:tr>
            </a:tbl>
          </a:graphicData>
        </a:graphic>
      </p:graphicFrame>
      <p:pic>
        <p:nvPicPr>
          <p:cNvPr id="6" name="Picture 5" descr="Chart, line chart&#10;&#10;Description automatically generated">
            <a:extLst>
              <a:ext uri="{FF2B5EF4-FFF2-40B4-BE49-F238E27FC236}">
                <a16:creationId xmlns:a16="http://schemas.microsoft.com/office/drawing/2014/main" id="{81A751CD-BFBC-4E70-8583-DD2617EB4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533" y="1695699"/>
            <a:ext cx="5990892" cy="4493169"/>
          </a:xfrm>
          <a:prstGeom prst="rect">
            <a:avLst/>
          </a:prstGeom>
        </p:spPr>
      </p:pic>
    </p:spTree>
    <p:extLst>
      <p:ext uri="{BB962C8B-B14F-4D97-AF65-F5344CB8AC3E}">
        <p14:creationId xmlns:p14="http://schemas.microsoft.com/office/powerpoint/2010/main" val="3656715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C258-D7A0-4D32-AF4B-1C5B5251D400}"/>
              </a:ext>
            </a:extLst>
          </p:cNvPr>
          <p:cNvSpPr>
            <a:spLocks noGrp="1"/>
          </p:cNvSpPr>
          <p:nvPr>
            <p:ph type="title"/>
          </p:nvPr>
        </p:nvSpPr>
        <p:spPr/>
        <p:txBody>
          <a:bodyPr>
            <a:normAutofit fontScale="90000"/>
          </a:bodyPr>
          <a:lstStyle/>
          <a:p>
            <a:r>
              <a:rPr lang="en-US" dirty="0"/>
              <a:t>3.1.1. IRC – GB/T Time response result  </a:t>
            </a:r>
          </a:p>
        </p:txBody>
      </p:sp>
      <p:pic>
        <p:nvPicPr>
          <p:cNvPr id="7" name="Content Placeholder 6" descr="Chart, line chart&#10;&#10;Description automatically generated">
            <a:extLst>
              <a:ext uri="{FF2B5EF4-FFF2-40B4-BE49-F238E27FC236}">
                <a16:creationId xmlns:a16="http://schemas.microsoft.com/office/drawing/2014/main" id="{FDE8D32B-18F3-4431-9844-CB6B906992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726406"/>
            <a:ext cx="5181600" cy="3886200"/>
          </a:xfrm>
        </p:spPr>
      </p:pic>
      <p:pic>
        <p:nvPicPr>
          <p:cNvPr id="9" name="Content Placeholder 8" descr="Chart, line chart&#10;&#10;Description automatically generated">
            <a:extLst>
              <a:ext uri="{FF2B5EF4-FFF2-40B4-BE49-F238E27FC236}">
                <a16:creationId xmlns:a16="http://schemas.microsoft.com/office/drawing/2014/main" id="{3B32C0DB-41FD-4A7E-B37C-F23A60F1A4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26406"/>
            <a:ext cx="5181600" cy="3886200"/>
          </a:xfrm>
        </p:spPr>
      </p:pic>
    </p:spTree>
    <p:extLst>
      <p:ext uri="{BB962C8B-B14F-4D97-AF65-F5344CB8AC3E}">
        <p14:creationId xmlns:p14="http://schemas.microsoft.com/office/powerpoint/2010/main" val="3725989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4A5C-8419-4FAC-BE68-C6352EBDA239}"/>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3FF8991-2011-4DE6-BB35-3612DDE406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2971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C85B-586A-4ACC-B26E-45AE47DB383E}"/>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40020F63-17B1-4511-8A7A-39CF698AE8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4826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BAF9-316C-4A30-805B-A1DB8D2067BF}"/>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F732F36D-C95D-47FF-9035-64F6A162C3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827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114E-9F25-4ED7-84EE-087CA7947BFD}"/>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1.3 Analysis factors</a:t>
            </a:r>
            <a:endParaRPr lang="en-US" dirty="0"/>
          </a:p>
        </p:txBody>
      </p:sp>
      <p:sp>
        <p:nvSpPr>
          <p:cNvPr id="3" name="Content Placeholder 2">
            <a:extLst>
              <a:ext uri="{FF2B5EF4-FFF2-40B4-BE49-F238E27FC236}">
                <a16:creationId xmlns:a16="http://schemas.microsoft.com/office/drawing/2014/main" id="{38D1850A-2BDE-49FD-876F-E34F95606D29}"/>
              </a:ext>
            </a:extLst>
          </p:cNvPr>
          <p:cNvSpPr>
            <a:spLocks noGrp="1"/>
          </p:cNvSpPr>
          <p:nvPr>
            <p:ph idx="1"/>
          </p:nvPr>
        </p:nvSpPr>
        <p:spPr/>
        <p:txBody>
          <a:bodyPr/>
          <a:lstStyle/>
          <a:p>
            <a:pPr marL="0" indent="0">
              <a:buNone/>
            </a:pPr>
            <a:r>
              <a:rPr lang="en-US" dirty="0"/>
              <a:t>2. Natural frequency and damping ratio determination via bump road excitation</a:t>
            </a:r>
          </a:p>
          <a:p>
            <a:pPr marL="0" indent="0">
              <a:buNone/>
            </a:pPr>
            <a:r>
              <a:rPr lang="en-US" dirty="0"/>
              <a:t>	=&gt; new method for determination of natural frequency and damping ratio alternative to the old method (22TCN 336:2006)</a:t>
            </a:r>
          </a:p>
        </p:txBody>
      </p:sp>
      <p:pic>
        <p:nvPicPr>
          <p:cNvPr id="4" name="Picture 3">
            <a:extLst>
              <a:ext uri="{FF2B5EF4-FFF2-40B4-BE49-F238E27FC236}">
                <a16:creationId xmlns:a16="http://schemas.microsoft.com/office/drawing/2014/main" id="{9F1C16BA-90C9-478E-A87F-D6EF4DB75810}"/>
              </a:ext>
            </a:extLst>
          </p:cNvPr>
          <p:cNvPicPr>
            <a:picLocks noChangeAspect="1"/>
          </p:cNvPicPr>
          <p:nvPr/>
        </p:nvPicPr>
        <p:blipFill>
          <a:blip r:embed="rId2"/>
          <a:stretch>
            <a:fillRect/>
          </a:stretch>
        </p:blipFill>
        <p:spPr>
          <a:xfrm>
            <a:off x="2314068" y="3399331"/>
            <a:ext cx="7259063" cy="2305372"/>
          </a:xfrm>
          <a:prstGeom prst="rect">
            <a:avLst/>
          </a:prstGeom>
        </p:spPr>
      </p:pic>
    </p:spTree>
    <p:extLst>
      <p:ext uri="{BB962C8B-B14F-4D97-AF65-F5344CB8AC3E}">
        <p14:creationId xmlns:p14="http://schemas.microsoft.com/office/powerpoint/2010/main" val="394704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482B-4C42-4EE2-9874-BBBDA3F1C5AE}"/>
              </a:ext>
            </a:extLst>
          </p:cNvPr>
          <p:cNvSpPr>
            <a:spLocks noGrp="1"/>
          </p:cNvSpPr>
          <p:nvPr>
            <p:ph type="title"/>
          </p:nvPr>
        </p:nvSpPr>
        <p:spPr/>
        <p:txBody>
          <a:bodyPr>
            <a:normAutofit fontScale="90000"/>
          </a:bodyPr>
          <a:lstStyle/>
          <a:p>
            <a:r>
              <a:rPr lang="en-US" sz="4400" b="1" dirty="0">
                <a:ln>
                  <a:solidFill>
                    <a:sysClr val="windowText" lastClr="000000"/>
                  </a:solidFill>
                </a:ln>
                <a:solidFill>
                  <a:srgbClr val="0099FF"/>
                </a:solidFill>
              </a:rPr>
              <a:t>1.4 Thesis objective &amp; scope</a:t>
            </a:r>
            <a:endParaRPr lang="en-US" dirty="0"/>
          </a:p>
        </p:txBody>
      </p:sp>
      <p:sp>
        <p:nvSpPr>
          <p:cNvPr id="3" name="Content Placeholder 2">
            <a:extLst>
              <a:ext uri="{FF2B5EF4-FFF2-40B4-BE49-F238E27FC236}">
                <a16:creationId xmlns:a16="http://schemas.microsoft.com/office/drawing/2014/main" id="{60CEB3BE-49A6-4EB2-8897-E984FF46DC5B}"/>
              </a:ext>
            </a:extLst>
          </p:cNvPr>
          <p:cNvSpPr>
            <a:spLocks noGrp="1"/>
          </p:cNvSpPr>
          <p:nvPr>
            <p:ph idx="1"/>
          </p:nvPr>
        </p:nvSpPr>
        <p:spPr>
          <a:xfrm>
            <a:off x="838200" y="1153296"/>
            <a:ext cx="10639425" cy="5339579"/>
          </a:xfrm>
        </p:spPr>
        <p:txBody>
          <a:bodyPr>
            <a:normAutofit/>
          </a:bodyPr>
          <a:lstStyle/>
          <a:p>
            <a:r>
              <a:rPr lang="en-US" sz="2800" dirty="0"/>
              <a:t>Investigate the effects of </a:t>
            </a:r>
            <a:r>
              <a:rPr lang="en-US" b="1" dirty="0">
                <a:solidFill>
                  <a:srgbClr val="0B0BFF"/>
                </a:solidFill>
              </a:rPr>
              <a:t>leaf spring – air spring</a:t>
            </a:r>
            <a:r>
              <a:rPr lang="en-US" sz="2800" b="1" dirty="0">
                <a:solidFill>
                  <a:srgbClr val="0B0BFF"/>
                </a:solidFill>
              </a:rPr>
              <a:t> parameters </a:t>
            </a:r>
            <a:r>
              <a:rPr lang="en-US" sz="2800" dirty="0"/>
              <a:t>and</a:t>
            </a:r>
            <a:r>
              <a:rPr lang="en-US" sz="2800" b="1" dirty="0">
                <a:solidFill>
                  <a:srgbClr val="0B0BFF"/>
                </a:solidFill>
              </a:rPr>
              <a:t> road profiles </a:t>
            </a:r>
            <a:r>
              <a:rPr lang="en-US" sz="2800" dirty="0"/>
              <a:t>on </a:t>
            </a:r>
            <a:r>
              <a:rPr lang="en-US" sz="2800" b="1" dirty="0">
                <a:solidFill>
                  <a:srgbClr val="FF0000"/>
                </a:solidFill>
              </a:rPr>
              <a:t>ride comfort and stability</a:t>
            </a:r>
            <a:r>
              <a:rPr lang="en-US" sz="2800" dirty="0"/>
              <a:t>.</a:t>
            </a:r>
          </a:p>
          <a:p>
            <a:r>
              <a:rPr lang="en-US" sz="2800" dirty="0"/>
              <a:t>Investigate the </a:t>
            </a:r>
            <a:r>
              <a:rPr lang="en-US" b="1" dirty="0">
                <a:solidFill>
                  <a:srgbClr val="0B0BFF"/>
                </a:solidFill>
              </a:rPr>
              <a:t>appropriate road profile</a:t>
            </a:r>
            <a:r>
              <a:rPr lang="en-US" sz="2800" dirty="0"/>
              <a:t> ,apply it to </a:t>
            </a:r>
            <a:r>
              <a:rPr lang="en-US" b="1" dirty="0">
                <a:solidFill>
                  <a:srgbClr val="0B0BFF"/>
                </a:solidFill>
              </a:rPr>
              <a:t>22TCN 336:2006</a:t>
            </a:r>
            <a:r>
              <a:rPr lang="en-US" sz="2800" dirty="0"/>
              <a:t> industrial standard</a:t>
            </a:r>
          </a:p>
          <a:p>
            <a:r>
              <a:rPr lang="en-US" sz="2800" dirty="0"/>
              <a:t>Use </a:t>
            </a:r>
            <a:r>
              <a:rPr lang="en-US" sz="2800" b="1" dirty="0">
                <a:solidFill>
                  <a:srgbClr val="0B0BFF"/>
                </a:solidFill>
              </a:rPr>
              <a:t>quarter-car 2 DOF</a:t>
            </a:r>
            <a:r>
              <a:rPr lang="en-US" sz="2800" dirty="0">
                <a:solidFill>
                  <a:srgbClr val="0B0BFF"/>
                </a:solidFill>
              </a:rPr>
              <a:t> </a:t>
            </a:r>
            <a:r>
              <a:rPr lang="en-US" sz="2800" dirty="0"/>
              <a:t>models, take system parameters of </a:t>
            </a:r>
            <a:r>
              <a:rPr lang="en-US" sz="2800" dirty="0" err="1"/>
              <a:t>Primas</a:t>
            </a:r>
            <a:r>
              <a:rPr lang="en-US" sz="2800" dirty="0"/>
              <a:t> bus as basis.</a:t>
            </a:r>
          </a:p>
          <a:p>
            <a:r>
              <a:rPr lang="en-US" sz="2800" dirty="0"/>
              <a:t>Hypothesis: </a:t>
            </a:r>
            <a:r>
              <a:rPr lang="en-US" sz="2800" b="1" dirty="0">
                <a:solidFill>
                  <a:srgbClr val="0B0BFF"/>
                </a:solidFill>
              </a:rPr>
              <a:t>linear suspension system </a:t>
            </a:r>
            <a:r>
              <a:rPr lang="en-US" sz="2800" dirty="0"/>
              <a:t>(constant spring stiffness) and</a:t>
            </a:r>
            <a:r>
              <a:rPr lang="en-US" sz="2800" b="1" dirty="0">
                <a:solidFill>
                  <a:srgbClr val="0B0BFF"/>
                </a:solidFill>
              </a:rPr>
              <a:t> non-linear suspension system</a:t>
            </a:r>
            <a:r>
              <a:rPr lang="en-US" sz="2800" dirty="0"/>
              <a:t> (</a:t>
            </a:r>
            <a:r>
              <a:rPr lang="en-US" dirty="0"/>
              <a:t>variability </a:t>
            </a:r>
            <a:r>
              <a:rPr lang="en-US" sz="2800" dirty="0"/>
              <a:t>spring stiffness, constant damping coefficient), </a:t>
            </a:r>
            <a:r>
              <a:rPr lang="en-US" sz="2800" b="1" dirty="0">
                <a:solidFill>
                  <a:srgbClr val="0B0BFF"/>
                </a:solidFill>
              </a:rPr>
              <a:t>no seat suspension</a:t>
            </a:r>
            <a:r>
              <a:rPr lang="en-US" sz="2800" dirty="0"/>
              <a:t>.</a:t>
            </a:r>
          </a:p>
          <a:p>
            <a:r>
              <a:rPr lang="en-US" sz="2800" dirty="0"/>
              <a:t>Scope: </a:t>
            </a:r>
            <a:r>
              <a:rPr lang="en-US" b="1" dirty="0">
                <a:solidFill>
                  <a:srgbClr val="0B0BFF"/>
                </a:solidFill>
              </a:rPr>
              <a:t>IRC</a:t>
            </a:r>
            <a:r>
              <a:rPr lang="en-US" sz="2800" dirty="0"/>
              <a:t> and </a:t>
            </a:r>
            <a:r>
              <a:rPr lang="en-US" b="1" dirty="0">
                <a:solidFill>
                  <a:srgbClr val="0B0BFF"/>
                </a:solidFill>
              </a:rPr>
              <a:t>GB/T </a:t>
            </a:r>
            <a:r>
              <a:rPr lang="en-US" sz="2800" dirty="0"/>
              <a:t>road profiles</a:t>
            </a:r>
            <a:r>
              <a:rPr lang="en-US" sz="2800"/>
              <a:t>, vehicle </a:t>
            </a:r>
            <a:r>
              <a:rPr lang="en-US" sz="2800" dirty="0"/>
              <a:t>speed (20 km/h) and input frequency range from 0 to 16 Hz, 70 PSI air spring pressure.</a:t>
            </a:r>
          </a:p>
          <a:p>
            <a:endParaRPr lang="en-US" dirty="0"/>
          </a:p>
        </p:txBody>
      </p:sp>
    </p:spTree>
    <p:extLst>
      <p:ext uri="{BB962C8B-B14F-4D97-AF65-F5344CB8AC3E}">
        <p14:creationId xmlns:p14="http://schemas.microsoft.com/office/powerpoint/2010/main" val="83780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786-D183-489B-A17F-53BD3E3F0022}"/>
              </a:ext>
            </a:extLst>
          </p:cNvPr>
          <p:cNvSpPr>
            <a:spLocks noGrp="1"/>
          </p:cNvSpPr>
          <p:nvPr>
            <p:ph type="title"/>
          </p:nvPr>
        </p:nvSpPr>
        <p:spPr/>
        <p:txBody>
          <a:bodyPr>
            <a:normAutofit/>
          </a:bodyPr>
          <a:lstStyle/>
          <a:p>
            <a:r>
              <a:rPr lang="en-US" sz="3200" b="1">
                <a:ln>
                  <a:solidFill>
                    <a:schemeClr val="tx1"/>
                  </a:solidFill>
                </a:ln>
                <a:solidFill>
                  <a:srgbClr val="0099FF"/>
                </a:solidFill>
              </a:rPr>
              <a:t>CONTENTS</a:t>
            </a:r>
            <a:endParaRPr lang="en-US" sz="3200"/>
          </a:p>
        </p:txBody>
      </p:sp>
      <p:sp>
        <p:nvSpPr>
          <p:cNvPr id="3" name="Content Placeholder 2">
            <a:extLst>
              <a:ext uri="{FF2B5EF4-FFF2-40B4-BE49-F238E27FC236}">
                <a16:creationId xmlns:a16="http://schemas.microsoft.com/office/drawing/2014/main" id="{0F604B25-A6EC-4E94-B141-9221EAA06F8F}"/>
              </a:ext>
            </a:extLst>
          </p:cNvPr>
          <p:cNvSpPr>
            <a:spLocks noGrp="1"/>
          </p:cNvSpPr>
          <p:nvPr>
            <p:ph sz="half" idx="1"/>
          </p:nvPr>
        </p:nvSpPr>
        <p:spPr>
          <a:xfrm>
            <a:off x="838199" y="1825625"/>
            <a:ext cx="7324725" cy="4667250"/>
          </a:xfrm>
          <a:effectLst>
            <a:outerShdw blurRad="38100" dist="50800" sx="1000" sy="1000" algn="ctr" rotWithShape="0">
              <a:srgbClr val="000000"/>
            </a:outerShdw>
          </a:effectLst>
        </p:spPr>
        <p:txBody>
          <a:bodyPr>
            <a:noAutofit/>
          </a:bodyPr>
          <a:lstStyle/>
          <a:p>
            <a:pPr marL="514350" indent="-514350">
              <a:lnSpc>
                <a:spcPct val="150000"/>
              </a:lnSpc>
              <a:buFont typeface="+mj-lt"/>
              <a:buAutoNum type="arabicPeriod"/>
            </a:pPr>
            <a:r>
              <a:rPr lang="en-US" b="1" dirty="0">
                <a:solidFill>
                  <a:schemeClr val="accent3"/>
                </a:solidFill>
              </a:rPr>
              <a:t>INTRODUCTION</a:t>
            </a:r>
          </a:p>
          <a:p>
            <a:pPr marL="514350" indent="-514350">
              <a:lnSpc>
                <a:spcPct val="150000"/>
              </a:lnSpc>
              <a:buFont typeface="+mj-lt"/>
              <a:buAutoNum type="arabicPeriod"/>
            </a:pPr>
            <a:r>
              <a:rPr lang="en-US" b="1" dirty="0">
                <a:ln>
                  <a:solidFill>
                    <a:schemeClr val="tx1"/>
                  </a:solidFill>
                </a:ln>
                <a:solidFill>
                  <a:srgbClr val="0099FF"/>
                </a:solidFill>
              </a:rPr>
              <a:t>THEORETICAL BASIS</a:t>
            </a:r>
          </a:p>
          <a:p>
            <a:pPr marL="514350" indent="-514350">
              <a:lnSpc>
                <a:spcPct val="150000"/>
              </a:lnSpc>
              <a:buFont typeface="+mj-lt"/>
              <a:buAutoNum type="arabicPeriod"/>
            </a:pPr>
            <a:r>
              <a:rPr lang="en-US" b="1" dirty="0">
                <a:solidFill>
                  <a:schemeClr val="accent3"/>
                </a:solidFill>
              </a:rPr>
              <a:t>MODEL DESCRIPTIONS</a:t>
            </a:r>
          </a:p>
          <a:p>
            <a:pPr marL="514350" indent="-514350">
              <a:lnSpc>
                <a:spcPct val="150000"/>
              </a:lnSpc>
              <a:buFont typeface="+mj-lt"/>
              <a:buAutoNum type="arabicPeriod"/>
            </a:pPr>
            <a:r>
              <a:rPr lang="en-US" b="1" dirty="0">
                <a:solidFill>
                  <a:schemeClr val="accent3"/>
                </a:solidFill>
              </a:rPr>
              <a:t>CALCULATION FLOW</a:t>
            </a:r>
          </a:p>
          <a:p>
            <a:pPr marL="514350" indent="-514350">
              <a:lnSpc>
                <a:spcPct val="150000"/>
              </a:lnSpc>
              <a:buFont typeface="+mj-lt"/>
              <a:buAutoNum type="arabicPeriod"/>
            </a:pPr>
            <a:r>
              <a:rPr lang="en-US" b="1" dirty="0">
                <a:solidFill>
                  <a:schemeClr val="accent3"/>
                </a:solidFill>
              </a:rPr>
              <a:t>RESULTS AND DISSCUSSION</a:t>
            </a:r>
          </a:p>
          <a:p>
            <a:pPr marL="514350" indent="-514350">
              <a:lnSpc>
                <a:spcPct val="150000"/>
              </a:lnSpc>
              <a:buFont typeface="+mj-lt"/>
              <a:buAutoNum type="arabicPeriod"/>
            </a:pPr>
            <a:r>
              <a:rPr lang="en-US" b="1" dirty="0">
                <a:solidFill>
                  <a:schemeClr val="accent3"/>
                </a:solidFill>
              </a:rPr>
              <a:t>CONCLUSIONS AND FUTURE WORKS</a:t>
            </a:r>
          </a:p>
        </p:txBody>
      </p:sp>
      <p:sp>
        <p:nvSpPr>
          <p:cNvPr id="5" name="Content Placeholder 4">
            <a:extLst>
              <a:ext uri="{FF2B5EF4-FFF2-40B4-BE49-F238E27FC236}">
                <a16:creationId xmlns:a16="http://schemas.microsoft.com/office/drawing/2014/main" id="{A5D862FE-E439-4409-B8E3-B6245377DAF8}"/>
              </a:ext>
            </a:extLst>
          </p:cNvPr>
          <p:cNvSpPr>
            <a:spLocks noGrp="1"/>
          </p:cNvSpPr>
          <p:nvPr>
            <p:ph sz="half" idx="2"/>
          </p:nvPr>
        </p:nvSpPr>
        <p:spPr>
          <a:xfrm>
            <a:off x="6972301" y="1825625"/>
            <a:ext cx="5276850" cy="4351338"/>
          </a:xfrm>
          <a:ln>
            <a:noFill/>
          </a:ln>
        </p:spPr>
        <p:txBody>
          <a:bodyPr>
            <a:normAutofit/>
          </a:bodyPr>
          <a:lstStyle/>
          <a:p>
            <a:pPr marL="0" indent="0">
              <a:lnSpc>
                <a:spcPct val="150000"/>
              </a:lnSpc>
              <a:buNone/>
            </a:pPr>
            <a:r>
              <a:rPr lang="en-US" sz="2400" b="1" dirty="0">
                <a:ln>
                  <a:solidFill>
                    <a:sysClr val="windowText" lastClr="000000"/>
                  </a:solidFill>
                </a:ln>
                <a:solidFill>
                  <a:srgbClr val="0099FF"/>
                </a:solidFill>
              </a:rPr>
              <a:t>2.1 Suspension models</a:t>
            </a:r>
          </a:p>
          <a:p>
            <a:pPr marL="534988" indent="-534988">
              <a:lnSpc>
                <a:spcPct val="150000"/>
              </a:lnSpc>
              <a:buNone/>
            </a:pPr>
            <a:r>
              <a:rPr lang="en-US" sz="2400" b="1" dirty="0">
                <a:ln>
                  <a:solidFill>
                    <a:sysClr val="windowText" lastClr="000000"/>
                  </a:solidFill>
                </a:ln>
                <a:solidFill>
                  <a:srgbClr val="0099FF"/>
                </a:solidFill>
              </a:rPr>
              <a:t>2.2 </a:t>
            </a:r>
            <a:r>
              <a:rPr lang="en-US" sz="2400" b="1" dirty="0">
                <a:ln>
                  <a:solidFill>
                    <a:schemeClr val="tx1"/>
                  </a:solidFill>
                </a:ln>
                <a:solidFill>
                  <a:srgbClr val="0099FF"/>
                </a:solidFill>
                <a:latin typeface="Calibri" panose="020F0502020204030204" pitchFamily="34" charset="0"/>
              </a:rPr>
              <a:t>Natural frequency &amp; damping ratio</a:t>
            </a:r>
            <a:endParaRPr lang="en-US" sz="2400" b="1" dirty="0">
              <a:ln>
                <a:solidFill>
                  <a:sysClr val="windowText" lastClr="000000"/>
                </a:solidFill>
              </a:ln>
              <a:solidFill>
                <a:srgbClr val="0099FF"/>
              </a:solidFill>
            </a:endParaRPr>
          </a:p>
          <a:p>
            <a:pPr marL="0" indent="0">
              <a:lnSpc>
                <a:spcPct val="150000"/>
              </a:lnSpc>
              <a:buNone/>
            </a:pPr>
            <a:r>
              <a:rPr lang="en-US" sz="2400" b="1" dirty="0">
                <a:ln>
                  <a:solidFill>
                    <a:sysClr val="windowText" lastClr="000000"/>
                  </a:solidFill>
                </a:ln>
                <a:solidFill>
                  <a:srgbClr val="0099FF"/>
                </a:solidFill>
              </a:rPr>
              <a:t>2.3 IRC – GB/T road profile</a:t>
            </a:r>
          </a:p>
          <a:p>
            <a:pPr marL="0" indent="0">
              <a:lnSpc>
                <a:spcPct val="150000"/>
              </a:lnSpc>
              <a:buNone/>
            </a:pPr>
            <a:r>
              <a:rPr lang="en-US" sz="2400" b="1" dirty="0">
                <a:ln>
                  <a:solidFill>
                    <a:sysClr val="windowText" lastClr="000000"/>
                  </a:solidFill>
                </a:ln>
                <a:solidFill>
                  <a:srgbClr val="0099FF"/>
                </a:solidFill>
              </a:rPr>
              <a:t>2.4 Evaluation indexes</a:t>
            </a:r>
          </a:p>
          <a:p>
            <a:pPr marL="0" indent="0">
              <a:lnSpc>
                <a:spcPct val="150000"/>
              </a:lnSpc>
              <a:buNone/>
            </a:pPr>
            <a:r>
              <a:rPr lang="en-US" sz="2400" b="1" dirty="0">
                <a:ln>
                  <a:solidFill>
                    <a:sysClr val="windowText" lastClr="000000"/>
                  </a:solidFill>
                </a:ln>
                <a:solidFill>
                  <a:srgbClr val="0099FF"/>
                </a:solidFill>
              </a:rPr>
              <a:t>2.5 Natural frequency and damping ratio determination</a:t>
            </a:r>
          </a:p>
        </p:txBody>
      </p:sp>
      <p:sp>
        <p:nvSpPr>
          <p:cNvPr id="4" name="Slide Number Placeholder 3">
            <a:extLst>
              <a:ext uri="{FF2B5EF4-FFF2-40B4-BE49-F238E27FC236}">
                <a16:creationId xmlns:a16="http://schemas.microsoft.com/office/drawing/2014/main" id="{194B8B9D-4056-44A3-B5A1-E84D22D2A9BC}"/>
              </a:ext>
            </a:extLst>
          </p:cNvPr>
          <p:cNvSpPr>
            <a:spLocks noGrp="1"/>
          </p:cNvSpPr>
          <p:nvPr>
            <p:ph type="sldNum" sz="quarter" idx="12"/>
          </p:nvPr>
        </p:nvSpPr>
        <p:spPr/>
        <p:txBody>
          <a:bodyPr/>
          <a:lstStyle/>
          <a:p>
            <a:fld id="{9ED7940C-7770-4A64-B7FC-08196FA03F99}" type="slidenum">
              <a:rPr lang="en-US" smtClean="0"/>
              <a:pPr/>
              <a:t>9</a:t>
            </a:fld>
            <a:endParaRPr lang="en-US"/>
          </a:p>
        </p:txBody>
      </p:sp>
    </p:spTree>
    <p:extLst>
      <p:ext uri="{BB962C8B-B14F-4D97-AF65-F5344CB8AC3E}">
        <p14:creationId xmlns:p14="http://schemas.microsoft.com/office/powerpoint/2010/main" val="39577251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3090</TotalTime>
  <Words>1803</Words>
  <Application>Microsoft Office PowerPoint</Application>
  <PresentationFormat>Widescreen</PresentationFormat>
  <Paragraphs>584</Paragraphs>
  <Slides>65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Arial</vt:lpstr>
      <vt:lpstr>Calibri</vt:lpstr>
      <vt:lpstr>Cambria Math</vt:lpstr>
      <vt:lpstr>Times New Roman</vt:lpstr>
      <vt:lpstr>Presentation1</vt:lpstr>
      <vt:lpstr>Equation</vt:lpstr>
      <vt:lpstr>NEW METHOD FOR NATURAL FREQUENCY AND DAMPING RATIO DETERMINATION VIA BUMP ROAD EXCITATION</vt:lpstr>
      <vt:lpstr>CONTENTS</vt:lpstr>
      <vt:lpstr>1.1 Suspension system</vt:lpstr>
      <vt:lpstr>1.2 Suspension components</vt:lpstr>
      <vt:lpstr>1.2 Suspension components</vt:lpstr>
      <vt:lpstr>1.3 Analysis factors</vt:lpstr>
      <vt:lpstr>1.3 Analysis factors</vt:lpstr>
      <vt:lpstr>1.4 Thesis objective &amp; scope</vt:lpstr>
      <vt:lpstr>CONTENTS</vt:lpstr>
      <vt:lpstr>2.1 Suspension models</vt:lpstr>
      <vt:lpstr>2.2 Natural frequency &amp; damping ratio</vt:lpstr>
      <vt:lpstr>2.3 IRC – GB-T road profile </vt:lpstr>
      <vt:lpstr>2.4 Evaluation indexes </vt:lpstr>
      <vt:lpstr>2.5 Natural frequency and damping ratio determination</vt:lpstr>
      <vt:lpstr>2.5 Natural frequency and damping ratio determination</vt:lpstr>
      <vt:lpstr>CONTENTS</vt:lpstr>
      <vt:lpstr>3.1 Models</vt:lpstr>
      <vt:lpstr>3.1 Models</vt:lpstr>
      <vt:lpstr>3.2 Air spring parameters</vt:lpstr>
      <vt:lpstr>3.2 Air spring parameters</vt:lpstr>
      <vt:lpstr>3.3 Road parameters</vt:lpstr>
      <vt:lpstr>3.4 Model parameters</vt:lpstr>
      <vt:lpstr>CONTENTS</vt:lpstr>
      <vt:lpstr>4. CALCULATION FLOW</vt:lpstr>
      <vt:lpstr>CONTENTS</vt:lpstr>
      <vt:lpstr>5.1 Time response results</vt:lpstr>
      <vt:lpstr>5.2 Frequency response results</vt:lpstr>
      <vt:lpstr>5.2 Frequency response results</vt:lpstr>
      <vt:lpstr>5.3 Natural frequency and Damping ratio determination</vt:lpstr>
      <vt:lpstr>5.3 Natural frequency and Damping ratio determination</vt:lpstr>
      <vt:lpstr>6. CONCLUSIONS</vt:lpstr>
      <vt:lpstr>THANK YOU FOR LISTENING</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3.3 Road parameters</vt:lpstr>
      <vt:lpstr>PowerPoint Presentation</vt:lpstr>
      <vt:lpstr>PowerPoint Presentation</vt:lpstr>
      <vt:lpstr>1. INTRODUCTION</vt:lpstr>
      <vt:lpstr>2. THEORETICAL BASIS</vt:lpstr>
      <vt:lpstr>3. MODEL DESCRIPTIONS</vt:lpstr>
      <vt:lpstr>4. CALCULATION FLOW</vt:lpstr>
      <vt:lpstr>5. CONCLUSION &amp;  FUTURE WORKS</vt:lpstr>
      <vt:lpstr>Tổng quan</vt:lpstr>
      <vt:lpstr>Objective/Scope</vt:lpstr>
      <vt:lpstr>2. INPUT</vt:lpstr>
      <vt:lpstr>2.1. AIR SPRING INPUT</vt:lpstr>
      <vt:lpstr>AIR SPRING Stiffness Calculating</vt:lpstr>
      <vt:lpstr>Air spring calculating parameters</vt:lpstr>
      <vt:lpstr>IRC Road INPUT</vt:lpstr>
      <vt:lpstr>Standard GB/T 4970–2009  Road Input</vt:lpstr>
      <vt:lpstr>Calculating model</vt:lpstr>
      <vt:lpstr>Input Parameters</vt:lpstr>
      <vt:lpstr>Calculating and result</vt:lpstr>
      <vt:lpstr>3. Calculating and results</vt:lpstr>
      <vt:lpstr>3.1. Compare IRC – GB/T </vt:lpstr>
      <vt:lpstr>3.1.1. IRC – GB/T Time response result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DO</dc:creator>
  <cp:lastModifiedBy>An DO</cp:lastModifiedBy>
  <cp:revision>117</cp:revision>
  <cp:lastPrinted>2022-04-02T05:13:15Z</cp:lastPrinted>
  <dcterms:created xsi:type="dcterms:W3CDTF">2022-03-31T06:47:40Z</dcterms:created>
  <dcterms:modified xsi:type="dcterms:W3CDTF">2022-05-24T10:05:04Z</dcterms:modified>
</cp:coreProperties>
</file>