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77" y="3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zh-TW" altLang="en-US"/>
              <a:t>按一下以編輯母片標題樣式</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5F15A61-CFA3-4F3E-9719-CA5E2423A5EA}" type="datetimeFigureOut">
              <a:rPr lang="zh-TW" altLang="en-US" smtClean="0"/>
              <a:t>2025/3/27</a:t>
            </a:fld>
            <a:endParaRPr lang="zh-TW"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zh-TW"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D945767-DB76-4384-B987-DAABEB31A239}" type="slidenum">
              <a:rPr lang="zh-TW" altLang="en-US" smtClean="0"/>
              <a:t>‹#›</a:t>
            </a:fld>
            <a:endParaRPr lang="zh-TW"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8640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5F15A61-CFA3-4F3E-9719-CA5E2423A5EA}" type="datetimeFigureOut">
              <a:rPr lang="zh-TW" altLang="en-US" smtClean="0"/>
              <a:t>2025/3/27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D945767-DB76-4384-B987-DAABEB31A239}" type="slidenum">
              <a:rPr lang="zh-TW" altLang="en-US" smtClean="0"/>
              <a:t>‹#›</a:t>
            </a:fld>
            <a:endParaRPr lang="zh-TW" altLang="en-US"/>
          </a:p>
        </p:txBody>
      </p:sp>
    </p:spTree>
    <p:extLst>
      <p:ext uri="{BB962C8B-B14F-4D97-AF65-F5344CB8AC3E}">
        <p14:creationId xmlns:p14="http://schemas.microsoft.com/office/powerpoint/2010/main" val="1972209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5F15A61-CFA3-4F3E-9719-CA5E2423A5EA}" type="datetimeFigureOut">
              <a:rPr lang="zh-TW" altLang="en-US" smtClean="0"/>
              <a:t>2025/3/27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D945767-DB76-4384-B987-DAABEB31A239}" type="slidenum">
              <a:rPr lang="zh-TW" altLang="en-US" smtClean="0"/>
              <a:t>‹#›</a:t>
            </a:fld>
            <a:endParaRPr lang="zh-TW" altLang="en-US"/>
          </a:p>
        </p:txBody>
      </p:sp>
    </p:spTree>
    <p:extLst>
      <p:ext uri="{BB962C8B-B14F-4D97-AF65-F5344CB8AC3E}">
        <p14:creationId xmlns:p14="http://schemas.microsoft.com/office/powerpoint/2010/main" val="1860694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5F15A61-CFA3-4F3E-9719-CA5E2423A5EA}" type="datetimeFigureOut">
              <a:rPr lang="zh-TW" altLang="en-US" smtClean="0"/>
              <a:t>2025/3/27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D945767-DB76-4384-B987-DAABEB31A239}" type="slidenum">
              <a:rPr lang="zh-TW" altLang="en-US" smtClean="0"/>
              <a:t>‹#›</a:t>
            </a:fld>
            <a:endParaRPr lang="zh-TW" altLang="en-US"/>
          </a:p>
        </p:txBody>
      </p:sp>
    </p:spTree>
    <p:extLst>
      <p:ext uri="{BB962C8B-B14F-4D97-AF65-F5344CB8AC3E}">
        <p14:creationId xmlns:p14="http://schemas.microsoft.com/office/powerpoint/2010/main" val="2529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5F15A61-CFA3-4F3E-9719-CA5E2423A5EA}" type="datetimeFigureOut">
              <a:rPr lang="zh-TW" altLang="en-US" smtClean="0"/>
              <a:t>2025/3/27</a:t>
            </a:fld>
            <a:endParaRPr lang="zh-TW"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zh-TW"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D945767-DB76-4384-B987-DAABEB31A239}" type="slidenum">
              <a:rPr lang="zh-TW" altLang="en-US" smtClean="0"/>
              <a:t>‹#›</a:t>
            </a:fld>
            <a:endParaRPr lang="zh-TW"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8576412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C5F15A61-CFA3-4F3E-9719-CA5E2423A5EA}" type="datetimeFigureOut">
              <a:rPr lang="zh-TW" altLang="en-US" smtClean="0"/>
              <a:t>2025/3/27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D945767-DB76-4384-B987-DAABEB31A239}" type="slidenum">
              <a:rPr lang="zh-TW" altLang="en-US" smtClean="0"/>
              <a:t>‹#›</a:t>
            </a:fld>
            <a:endParaRPr lang="zh-TW" altLang="en-US"/>
          </a:p>
        </p:txBody>
      </p:sp>
    </p:spTree>
    <p:extLst>
      <p:ext uri="{BB962C8B-B14F-4D97-AF65-F5344CB8AC3E}">
        <p14:creationId xmlns:p14="http://schemas.microsoft.com/office/powerpoint/2010/main" val="31293332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257300" y="2909102"/>
            <a:ext cx="4800600" cy="299639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633864" y="2909102"/>
            <a:ext cx="4800600" cy="299639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C5F15A61-CFA3-4F3E-9719-CA5E2423A5EA}" type="datetimeFigureOut">
              <a:rPr lang="zh-TW" altLang="en-US" smtClean="0"/>
              <a:t>2025/3/27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D945767-DB76-4384-B987-DAABEB31A239}" type="slidenum">
              <a:rPr lang="zh-TW" altLang="en-US" smtClean="0"/>
              <a:t>‹#›</a:t>
            </a:fld>
            <a:endParaRPr lang="zh-TW" altLang="en-US"/>
          </a:p>
        </p:txBody>
      </p:sp>
    </p:spTree>
    <p:extLst>
      <p:ext uri="{BB962C8B-B14F-4D97-AF65-F5344CB8AC3E}">
        <p14:creationId xmlns:p14="http://schemas.microsoft.com/office/powerpoint/2010/main" val="287952889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C5F15A61-CFA3-4F3E-9719-CA5E2423A5EA}" type="datetimeFigureOut">
              <a:rPr lang="zh-TW" altLang="en-US" smtClean="0"/>
              <a:t>2025/3/27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D945767-DB76-4384-B987-DAABEB31A239}" type="slidenum">
              <a:rPr lang="zh-TW" altLang="en-US" smtClean="0"/>
              <a:t>‹#›</a:t>
            </a:fld>
            <a:endParaRPr lang="zh-TW" altLang="en-US"/>
          </a:p>
        </p:txBody>
      </p:sp>
    </p:spTree>
    <p:extLst>
      <p:ext uri="{BB962C8B-B14F-4D97-AF65-F5344CB8AC3E}">
        <p14:creationId xmlns:p14="http://schemas.microsoft.com/office/powerpoint/2010/main" val="387078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F15A61-CFA3-4F3E-9719-CA5E2423A5EA}" type="datetimeFigureOut">
              <a:rPr lang="zh-TW" altLang="en-US" smtClean="0"/>
              <a:t>2025/3/27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D945767-DB76-4384-B987-DAABEB31A239}" type="slidenum">
              <a:rPr lang="zh-TW" altLang="en-US" smtClean="0"/>
              <a:t>‹#›</a:t>
            </a:fld>
            <a:endParaRPr lang="zh-TW" altLang="en-US"/>
          </a:p>
        </p:txBody>
      </p:sp>
    </p:spTree>
    <p:extLst>
      <p:ext uri="{BB962C8B-B14F-4D97-AF65-F5344CB8AC3E}">
        <p14:creationId xmlns:p14="http://schemas.microsoft.com/office/powerpoint/2010/main" val="2123804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zh-TW" altLang="en-US"/>
              <a:t>按一下以編輯母片標題樣式</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65051" y="6375679"/>
            <a:ext cx="1233355" cy="348462"/>
          </a:xfrm>
        </p:spPr>
        <p:txBody>
          <a:bodyPr/>
          <a:lstStyle/>
          <a:p>
            <a:fld id="{C5F15A61-CFA3-4F3E-9719-CA5E2423A5EA}" type="datetimeFigureOut">
              <a:rPr lang="zh-TW" altLang="en-US" smtClean="0"/>
              <a:t>2025/3/27</a:t>
            </a:fld>
            <a:endParaRPr lang="zh-TW" altLang="en-US"/>
          </a:p>
        </p:txBody>
      </p:sp>
      <p:sp>
        <p:nvSpPr>
          <p:cNvPr id="6" name="Footer Placeholder 5"/>
          <p:cNvSpPr>
            <a:spLocks noGrp="1"/>
          </p:cNvSpPr>
          <p:nvPr>
            <p:ph type="ftr" sz="quarter" idx="11"/>
          </p:nvPr>
        </p:nvSpPr>
        <p:spPr>
          <a:xfrm>
            <a:off x="2103620" y="6375679"/>
            <a:ext cx="3482179" cy="345796"/>
          </a:xfrm>
        </p:spPr>
        <p:txBody>
          <a:bodyPr/>
          <a:lstStyle/>
          <a:p>
            <a:endParaRPr lang="zh-TW" altLang="en-US"/>
          </a:p>
        </p:txBody>
      </p:sp>
      <p:sp>
        <p:nvSpPr>
          <p:cNvPr id="7" name="Slide Number Placeholder 6"/>
          <p:cNvSpPr>
            <a:spLocks noGrp="1"/>
          </p:cNvSpPr>
          <p:nvPr>
            <p:ph type="sldNum" sz="quarter" idx="12"/>
          </p:nvPr>
        </p:nvSpPr>
        <p:spPr>
          <a:xfrm>
            <a:off x="5691014" y="6375679"/>
            <a:ext cx="1232456" cy="345796"/>
          </a:xfrm>
        </p:spPr>
        <p:txBody>
          <a:bodyPr/>
          <a:lstStyle/>
          <a:p>
            <a:fld id="{CD945767-DB76-4384-B987-DAABEB31A239}" type="slidenum">
              <a:rPr lang="zh-TW" altLang="en-US" smtClean="0"/>
              <a:t>‹#›</a:t>
            </a:fld>
            <a:endParaRPr lang="zh-TW"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972424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65950" y="6375679"/>
            <a:ext cx="1232456" cy="348462"/>
          </a:xfrm>
        </p:spPr>
        <p:txBody>
          <a:bodyPr/>
          <a:lstStyle/>
          <a:p>
            <a:fld id="{C5F15A61-CFA3-4F3E-9719-CA5E2423A5EA}" type="datetimeFigureOut">
              <a:rPr lang="zh-TW" altLang="en-US" smtClean="0"/>
              <a:t>2025/3/27</a:t>
            </a:fld>
            <a:endParaRPr lang="zh-TW" altLang="en-US"/>
          </a:p>
        </p:txBody>
      </p:sp>
      <p:sp>
        <p:nvSpPr>
          <p:cNvPr id="6" name="Footer Placeholder 5"/>
          <p:cNvSpPr>
            <a:spLocks noGrp="1"/>
          </p:cNvSpPr>
          <p:nvPr>
            <p:ph type="ftr" sz="quarter" idx="11"/>
          </p:nvPr>
        </p:nvSpPr>
        <p:spPr>
          <a:xfrm>
            <a:off x="2103621" y="6375679"/>
            <a:ext cx="3482178" cy="345796"/>
          </a:xfrm>
        </p:spPr>
        <p:txBody>
          <a:bodyPr/>
          <a:lstStyle/>
          <a:p>
            <a:endParaRPr lang="zh-TW" altLang="en-US"/>
          </a:p>
        </p:txBody>
      </p:sp>
      <p:sp>
        <p:nvSpPr>
          <p:cNvPr id="7" name="Slide Number Placeholder 6"/>
          <p:cNvSpPr>
            <a:spLocks noGrp="1"/>
          </p:cNvSpPr>
          <p:nvPr>
            <p:ph type="sldNum" sz="quarter" idx="12"/>
          </p:nvPr>
        </p:nvSpPr>
        <p:spPr>
          <a:xfrm>
            <a:off x="5687568" y="6375679"/>
            <a:ext cx="1234440" cy="345796"/>
          </a:xfrm>
        </p:spPr>
        <p:txBody>
          <a:bodyPr/>
          <a:lstStyle/>
          <a:p>
            <a:fld id="{CD945767-DB76-4384-B987-DAABEB31A239}" type="slidenum">
              <a:rPr lang="zh-TW" altLang="en-US" smtClean="0"/>
              <a:t>‹#›</a:t>
            </a:fld>
            <a:endParaRPr lang="zh-TW" altLang="en-US"/>
          </a:p>
        </p:txBody>
      </p:sp>
    </p:spTree>
    <p:extLst>
      <p:ext uri="{BB962C8B-B14F-4D97-AF65-F5344CB8AC3E}">
        <p14:creationId xmlns:p14="http://schemas.microsoft.com/office/powerpoint/2010/main" val="2455897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5F15A61-CFA3-4F3E-9719-CA5E2423A5EA}" type="datetimeFigureOut">
              <a:rPr lang="zh-TW" altLang="en-US" smtClean="0"/>
              <a:t>2025/3/27</a:t>
            </a:fld>
            <a:endParaRPr lang="zh-TW"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zh-TW"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D945767-DB76-4384-B987-DAABEB31A239}" type="slidenum">
              <a:rPr lang="zh-TW" altLang="en-US" smtClean="0"/>
              <a:t>‹#›</a:t>
            </a:fld>
            <a:endParaRPr lang="zh-TW"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98272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4297E3-B9C9-ECED-686C-19BC2CB1EC3F}"/>
              </a:ext>
            </a:extLst>
          </p:cNvPr>
          <p:cNvSpPr>
            <a:spLocks noGrp="1"/>
          </p:cNvSpPr>
          <p:nvPr>
            <p:ph type="ctrTitle"/>
          </p:nvPr>
        </p:nvSpPr>
        <p:spPr/>
        <p:txBody>
          <a:bodyPr/>
          <a:lstStyle/>
          <a:p>
            <a:r>
              <a:rPr lang="zh-TW" altLang="en-US" sz="5400" dirty="0">
                <a:latin typeface="+mn-ea"/>
                <a:ea typeface="+mn-ea"/>
              </a:rPr>
              <a:t>透過說話人互補點</a:t>
            </a:r>
            <a:r>
              <a:rPr lang="en-US" altLang="zh-TW" sz="5400" dirty="0">
                <a:latin typeface="+mn-ea"/>
                <a:ea typeface="+mn-ea"/>
              </a:rPr>
              <a:t>(</a:t>
            </a:r>
            <a:r>
              <a:rPr lang="en-US" altLang="zh-TW" sz="5400" dirty="0" err="1">
                <a:latin typeface="+mn-ea"/>
                <a:ea typeface="+mn-ea"/>
              </a:rPr>
              <a:t>srp</a:t>
            </a:r>
            <a:r>
              <a:rPr lang="en-US" altLang="zh-TW" sz="5400" dirty="0">
                <a:latin typeface="+mn-ea"/>
                <a:ea typeface="+mn-ea"/>
              </a:rPr>
              <a:t>)</a:t>
            </a:r>
            <a:br>
              <a:rPr lang="en-US" altLang="zh-TW" sz="5400" dirty="0">
                <a:latin typeface="+mn-ea"/>
                <a:ea typeface="+mn-ea"/>
              </a:rPr>
            </a:br>
            <a:r>
              <a:rPr lang="zh-TW" altLang="en-US" sz="5400" dirty="0">
                <a:latin typeface="+mn-ea"/>
                <a:ea typeface="+mn-ea"/>
              </a:rPr>
              <a:t>快速調整與副樣本提升開放集</a:t>
            </a:r>
            <a:r>
              <a:rPr lang="en-US" altLang="zh-TW" sz="5400" dirty="0">
                <a:latin typeface="+mn-ea"/>
                <a:ea typeface="+mn-ea"/>
              </a:rPr>
              <a:t>(OPEN-SET)</a:t>
            </a:r>
            <a:r>
              <a:rPr lang="zh-TW" altLang="en-US" sz="5400" dirty="0">
                <a:latin typeface="+mn-ea"/>
                <a:ea typeface="+mn-ea"/>
              </a:rPr>
              <a:t>說話者識別</a:t>
            </a:r>
          </a:p>
        </p:txBody>
      </p:sp>
      <p:sp>
        <p:nvSpPr>
          <p:cNvPr id="3" name="副標題 2">
            <a:extLst>
              <a:ext uri="{FF2B5EF4-FFF2-40B4-BE49-F238E27FC236}">
                <a16:creationId xmlns:a16="http://schemas.microsoft.com/office/drawing/2014/main" id="{D03F4C06-7E1E-46CC-FA6D-6FAD2473B3B8}"/>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482996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C77CA-6AB6-313A-ED9A-A61DFD13A10D}"/>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65E5C29A-FDBE-3CFF-521A-B07D93F5C767}"/>
              </a:ext>
            </a:extLst>
          </p:cNvPr>
          <p:cNvSpPr>
            <a:spLocks noGrp="1"/>
          </p:cNvSpPr>
          <p:nvPr>
            <p:ph type="title"/>
          </p:nvPr>
        </p:nvSpPr>
        <p:spPr>
          <a:xfrm>
            <a:off x="1251678" y="382385"/>
            <a:ext cx="10178322" cy="1590794"/>
          </a:xfrm>
        </p:spPr>
        <p:txBody>
          <a:bodyPr>
            <a:normAutofit/>
          </a:bodyPr>
          <a:lstStyle/>
          <a:p>
            <a:r>
              <a:rPr lang="zh-TW" altLang="en-US" dirty="0">
                <a:latin typeface="+mn-ea"/>
                <a:ea typeface="+mn-ea"/>
              </a:rPr>
              <a:t>實驗數據集</a:t>
            </a:r>
          </a:p>
        </p:txBody>
      </p:sp>
      <p:sp>
        <p:nvSpPr>
          <p:cNvPr id="6" name="內容版面配置區 2">
            <a:extLst>
              <a:ext uri="{FF2B5EF4-FFF2-40B4-BE49-F238E27FC236}">
                <a16:creationId xmlns:a16="http://schemas.microsoft.com/office/drawing/2014/main" id="{185EB80C-E29B-F7C5-0D8C-8375D36B1F34}"/>
              </a:ext>
            </a:extLst>
          </p:cNvPr>
          <p:cNvSpPr>
            <a:spLocks noGrp="1"/>
          </p:cNvSpPr>
          <p:nvPr>
            <p:ph idx="1"/>
          </p:nvPr>
        </p:nvSpPr>
        <p:spPr>
          <a:xfrm>
            <a:off x="1371797" y="1652337"/>
            <a:ext cx="9448406" cy="3826884"/>
          </a:xfrm>
        </p:spPr>
        <p:txBody>
          <a:bodyPr>
            <a:normAutofit/>
          </a:bodyPr>
          <a:lstStyle/>
          <a:p>
            <a:pPr marL="0" indent="0">
              <a:buNone/>
            </a:pPr>
            <a:r>
              <a:rPr lang="en-US" altLang="zh-TW" sz="2800" dirty="0">
                <a:solidFill>
                  <a:schemeClr val="tx2"/>
                </a:solidFill>
              </a:rPr>
              <a:t>Qualcomm Speech Dataset</a:t>
            </a:r>
            <a:r>
              <a:rPr lang="zh-TW" altLang="en-US" sz="2800" dirty="0">
                <a:solidFill>
                  <a:schemeClr val="tx2"/>
                </a:solidFill>
              </a:rPr>
              <a:t>，包含</a:t>
            </a:r>
            <a:r>
              <a:rPr lang="en-US" altLang="zh-TW" sz="2800" dirty="0">
                <a:solidFill>
                  <a:schemeClr val="tx2"/>
                </a:solidFill>
              </a:rPr>
              <a:t>50</a:t>
            </a:r>
            <a:r>
              <a:rPr lang="zh-TW" altLang="en-US" sz="2800" dirty="0">
                <a:solidFill>
                  <a:schemeClr val="tx2"/>
                </a:solidFill>
              </a:rPr>
              <a:t>位說話人的四個英文關鍵字語音樣本，用於評估少樣本</a:t>
            </a:r>
            <a:r>
              <a:rPr lang="en-US" altLang="zh-TW" sz="2800" dirty="0">
                <a:solidFill>
                  <a:schemeClr val="tx2"/>
                </a:solidFill>
              </a:rPr>
              <a:t>SID</a:t>
            </a:r>
            <a:r>
              <a:rPr lang="zh-TW" altLang="en-US" sz="2800" dirty="0">
                <a:solidFill>
                  <a:schemeClr val="tx2"/>
                </a:solidFill>
              </a:rPr>
              <a:t>適應註冊方法，採用</a:t>
            </a:r>
            <a:r>
              <a:rPr lang="en-US" altLang="zh-TW" sz="2800" dirty="0">
                <a:solidFill>
                  <a:schemeClr val="tx2"/>
                </a:solidFill>
              </a:rPr>
              <a:t>5-fold Cross Validation</a:t>
            </a:r>
            <a:r>
              <a:rPr lang="zh-TW" altLang="en-US" sz="2800" dirty="0">
                <a:solidFill>
                  <a:schemeClr val="tx2"/>
                </a:solidFill>
              </a:rPr>
              <a:t>，每次拆分</a:t>
            </a:r>
            <a:r>
              <a:rPr lang="en-US" altLang="zh-TW" sz="2800" dirty="0">
                <a:solidFill>
                  <a:schemeClr val="tx2"/>
                </a:solidFill>
              </a:rPr>
              <a:t>10</a:t>
            </a:r>
            <a:r>
              <a:rPr lang="zh-TW" altLang="en-US" sz="2800" dirty="0">
                <a:solidFill>
                  <a:schemeClr val="tx2"/>
                </a:solidFill>
              </a:rPr>
              <a:t>位做為目標，</a:t>
            </a:r>
            <a:r>
              <a:rPr lang="en-US" altLang="zh-TW" sz="2800" dirty="0">
                <a:solidFill>
                  <a:schemeClr val="tx2"/>
                </a:solidFill>
              </a:rPr>
              <a:t>15</a:t>
            </a:r>
            <a:r>
              <a:rPr lang="zh-TW" altLang="en-US" sz="2800" dirty="0">
                <a:solidFill>
                  <a:schemeClr val="tx2"/>
                </a:solidFill>
              </a:rPr>
              <a:t>位做為異常測試，其他做為</a:t>
            </a:r>
            <a:r>
              <a:rPr lang="en-US" altLang="zh-TW" sz="2800" dirty="0">
                <a:solidFill>
                  <a:schemeClr val="tx2"/>
                </a:solidFill>
              </a:rPr>
              <a:t>SRPL+</a:t>
            </a:r>
            <a:r>
              <a:rPr lang="zh-TW" altLang="en-US" sz="2800" dirty="0">
                <a:solidFill>
                  <a:schemeClr val="tx2"/>
                </a:solidFill>
              </a:rPr>
              <a:t>的真實負樣本，異常與其他訓練階段的人不重疊。另一為</a:t>
            </a:r>
            <a:r>
              <a:rPr lang="en-US" altLang="zh-TW" sz="2800" dirty="0">
                <a:solidFill>
                  <a:schemeClr val="tx2"/>
                </a:solidFill>
              </a:rPr>
              <a:t>FFSVC </a:t>
            </a:r>
            <a:r>
              <a:rPr lang="en-US" altLang="zh-TW" sz="2800" dirty="0" err="1">
                <a:solidFill>
                  <a:schemeClr val="tx2"/>
                </a:solidFill>
              </a:rPr>
              <a:t>HiMia</a:t>
            </a:r>
            <a:r>
              <a:rPr lang="zh-TW" altLang="en-US" sz="2800" dirty="0">
                <a:solidFill>
                  <a:schemeClr val="tx2"/>
                </a:solidFill>
              </a:rPr>
              <a:t>，包含</a:t>
            </a:r>
            <a:r>
              <a:rPr lang="en-US" altLang="zh-TW" sz="2800" dirty="0">
                <a:solidFill>
                  <a:schemeClr val="tx2"/>
                </a:solidFill>
              </a:rPr>
              <a:t>80</a:t>
            </a:r>
            <a:r>
              <a:rPr lang="zh-TW" altLang="en-US" sz="2800" dirty="0">
                <a:solidFill>
                  <a:schemeClr val="tx2"/>
                </a:solidFill>
              </a:rPr>
              <a:t>位說話人的中文喚醒詞你好米亞，主要使用</a:t>
            </a:r>
            <a:r>
              <a:rPr lang="en-US" altLang="zh-TW" sz="2800" dirty="0">
                <a:solidFill>
                  <a:schemeClr val="tx2"/>
                </a:solidFill>
              </a:rPr>
              <a:t>near-field</a:t>
            </a:r>
            <a:r>
              <a:rPr lang="zh-TW" altLang="en-US" sz="2800" dirty="0">
                <a:solidFill>
                  <a:schemeClr val="tx2"/>
                </a:solidFill>
              </a:rPr>
              <a:t>的部分。</a:t>
            </a:r>
            <a:endParaRPr lang="en-US" altLang="zh-TW" sz="2800" dirty="0">
              <a:solidFill>
                <a:schemeClr val="tx2"/>
              </a:solidFill>
            </a:endParaRPr>
          </a:p>
        </p:txBody>
      </p:sp>
    </p:spTree>
    <p:extLst>
      <p:ext uri="{BB962C8B-B14F-4D97-AF65-F5344CB8AC3E}">
        <p14:creationId xmlns:p14="http://schemas.microsoft.com/office/powerpoint/2010/main" val="3795086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3D850-3513-7E80-D822-2050DEF8CC4E}"/>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2770066A-E289-7E79-7D20-27BD16113907}"/>
              </a:ext>
            </a:extLst>
          </p:cNvPr>
          <p:cNvSpPr>
            <a:spLocks noGrp="1"/>
          </p:cNvSpPr>
          <p:nvPr>
            <p:ph type="title"/>
          </p:nvPr>
        </p:nvSpPr>
        <p:spPr>
          <a:xfrm>
            <a:off x="1251678" y="382385"/>
            <a:ext cx="10178322" cy="1590794"/>
          </a:xfrm>
        </p:spPr>
        <p:txBody>
          <a:bodyPr>
            <a:normAutofit/>
          </a:bodyPr>
          <a:lstStyle/>
          <a:p>
            <a:r>
              <a:rPr lang="zh-TW" altLang="en-US" dirty="0">
                <a:latin typeface="+mn-ea"/>
                <a:ea typeface="+mn-ea"/>
              </a:rPr>
              <a:t>評估指標</a:t>
            </a:r>
          </a:p>
        </p:txBody>
      </p:sp>
      <p:sp>
        <p:nvSpPr>
          <p:cNvPr id="6" name="內容版面配置區 2">
            <a:extLst>
              <a:ext uri="{FF2B5EF4-FFF2-40B4-BE49-F238E27FC236}">
                <a16:creationId xmlns:a16="http://schemas.microsoft.com/office/drawing/2014/main" id="{F9E8A615-9FDF-E733-50AC-C8271A94E28F}"/>
              </a:ext>
            </a:extLst>
          </p:cNvPr>
          <p:cNvSpPr>
            <a:spLocks noGrp="1"/>
          </p:cNvSpPr>
          <p:nvPr>
            <p:ph idx="1"/>
          </p:nvPr>
        </p:nvSpPr>
        <p:spPr>
          <a:xfrm>
            <a:off x="1371796" y="1652337"/>
            <a:ext cx="9905803" cy="3826884"/>
          </a:xfrm>
        </p:spPr>
        <p:txBody>
          <a:bodyPr>
            <a:normAutofit/>
          </a:bodyPr>
          <a:lstStyle/>
          <a:p>
            <a:pPr marL="0" indent="0">
              <a:buNone/>
            </a:pPr>
            <a:r>
              <a:rPr lang="zh-TW" altLang="en-US" sz="2800" dirty="0">
                <a:solidFill>
                  <a:schemeClr val="tx2"/>
                </a:solidFill>
              </a:rPr>
              <a:t>受試者操作特徵曲線下面積</a:t>
            </a:r>
            <a:r>
              <a:rPr lang="en-US" altLang="zh-TW" sz="2800" dirty="0">
                <a:solidFill>
                  <a:schemeClr val="tx2"/>
                </a:solidFill>
              </a:rPr>
              <a:t>(AUROC)</a:t>
            </a:r>
            <a:r>
              <a:rPr lang="zh-TW" altLang="en-US" sz="2800" dirty="0">
                <a:solidFill>
                  <a:schemeClr val="tx2"/>
                </a:solidFill>
              </a:rPr>
              <a:t>是一種與閥值無關的指標通過繪製真假陽性率來評估模型的識別能力，代表能夠正確區分隨機選擇的目標樣本與副樣本的機率，然而因為開放集識別需要拒絕異常，採用開放集分類率</a:t>
            </a:r>
            <a:r>
              <a:rPr lang="en-US" altLang="zh-TW" sz="2800" dirty="0">
                <a:solidFill>
                  <a:schemeClr val="tx2"/>
                </a:solidFill>
              </a:rPr>
              <a:t>(OSCR)</a:t>
            </a:r>
            <a:r>
              <a:rPr lang="zh-TW" altLang="en-US" sz="2800" dirty="0">
                <a:solidFill>
                  <a:schemeClr val="tx2"/>
                </a:solidFill>
              </a:rPr>
              <a:t>，分別有在已知類別中能正確分類的機率，還有在未知類別中被錯誤分為以知類別的機率</a:t>
            </a:r>
            <a:endParaRPr lang="en-US" altLang="zh-TW" sz="2800" dirty="0">
              <a:solidFill>
                <a:schemeClr val="tx2"/>
              </a:solidFill>
            </a:endParaRPr>
          </a:p>
        </p:txBody>
      </p:sp>
      <p:pic>
        <p:nvPicPr>
          <p:cNvPr id="4" name="圖片 3">
            <a:extLst>
              <a:ext uri="{FF2B5EF4-FFF2-40B4-BE49-F238E27FC236}">
                <a16:creationId xmlns:a16="http://schemas.microsoft.com/office/drawing/2014/main" id="{7D096519-DDC6-FFE7-FECF-E3EE63D73D33}"/>
              </a:ext>
            </a:extLst>
          </p:cNvPr>
          <p:cNvPicPr>
            <a:picLocks noChangeAspect="1"/>
          </p:cNvPicPr>
          <p:nvPr/>
        </p:nvPicPr>
        <p:blipFill>
          <a:blip r:embed="rId2"/>
          <a:stretch>
            <a:fillRect/>
          </a:stretch>
        </p:blipFill>
        <p:spPr>
          <a:xfrm>
            <a:off x="4066158" y="4621851"/>
            <a:ext cx="7287642" cy="1714739"/>
          </a:xfrm>
          <a:prstGeom prst="rect">
            <a:avLst/>
          </a:prstGeom>
        </p:spPr>
      </p:pic>
    </p:spTree>
    <p:extLst>
      <p:ext uri="{BB962C8B-B14F-4D97-AF65-F5344CB8AC3E}">
        <p14:creationId xmlns:p14="http://schemas.microsoft.com/office/powerpoint/2010/main" val="2028654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B916C-8E24-AA9D-B853-A9DE80F95903}"/>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00886C48-2ADE-5004-1365-700DDDDAA415}"/>
              </a:ext>
            </a:extLst>
          </p:cNvPr>
          <p:cNvSpPr>
            <a:spLocks noGrp="1"/>
          </p:cNvSpPr>
          <p:nvPr>
            <p:ph type="title"/>
          </p:nvPr>
        </p:nvSpPr>
        <p:spPr>
          <a:xfrm>
            <a:off x="1251678" y="382385"/>
            <a:ext cx="10178322" cy="1590794"/>
          </a:xfrm>
        </p:spPr>
        <p:txBody>
          <a:bodyPr>
            <a:normAutofit/>
          </a:bodyPr>
          <a:lstStyle/>
          <a:p>
            <a:r>
              <a:rPr lang="zh-TW" altLang="en-US" dirty="0">
                <a:latin typeface="+mn-ea"/>
                <a:ea typeface="+mn-ea"/>
              </a:rPr>
              <a:t>訓練</a:t>
            </a:r>
          </a:p>
        </p:txBody>
      </p:sp>
      <p:sp>
        <p:nvSpPr>
          <p:cNvPr id="6" name="內容版面配置區 2">
            <a:extLst>
              <a:ext uri="{FF2B5EF4-FFF2-40B4-BE49-F238E27FC236}">
                <a16:creationId xmlns:a16="http://schemas.microsoft.com/office/drawing/2014/main" id="{369F9955-2FC2-F4EE-DF2A-10B4E08F5FD8}"/>
              </a:ext>
            </a:extLst>
          </p:cNvPr>
          <p:cNvSpPr>
            <a:spLocks noGrp="1"/>
          </p:cNvSpPr>
          <p:nvPr>
            <p:ph idx="1"/>
          </p:nvPr>
        </p:nvSpPr>
        <p:spPr>
          <a:xfrm>
            <a:off x="1371796" y="1652337"/>
            <a:ext cx="9905803" cy="3826884"/>
          </a:xfrm>
        </p:spPr>
        <p:txBody>
          <a:bodyPr>
            <a:normAutofit/>
          </a:bodyPr>
          <a:lstStyle/>
          <a:p>
            <a:pPr marL="0" indent="0">
              <a:buNone/>
            </a:pPr>
            <a:r>
              <a:rPr lang="zh-TW" altLang="en-US" sz="2800" dirty="0">
                <a:solidFill>
                  <a:schemeClr val="tx2"/>
                </a:solidFill>
              </a:rPr>
              <a:t>註冊階段，每位說話人提供</a:t>
            </a:r>
            <a:r>
              <a:rPr lang="en-US" altLang="zh-TW" sz="2800" dirty="0">
                <a:solidFill>
                  <a:schemeClr val="tx2"/>
                </a:solidFill>
              </a:rPr>
              <a:t>20</a:t>
            </a:r>
            <a:r>
              <a:rPr lang="zh-TW" altLang="en-US" sz="2800" dirty="0">
                <a:solidFill>
                  <a:schemeClr val="tx2"/>
                </a:solidFill>
              </a:rPr>
              <a:t>則樣本並和成</a:t>
            </a:r>
            <a:r>
              <a:rPr lang="en-US" altLang="zh-TW" sz="2800" dirty="0">
                <a:solidFill>
                  <a:schemeClr val="tx2"/>
                </a:solidFill>
              </a:rPr>
              <a:t>20</a:t>
            </a:r>
            <a:r>
              <a:rPr lang="zh-TW" altLang="en-US" sz="2800" dirty="0">
                <a:solidFill>
                  <a:schemeClr val="tx2"/>
                </a:solidFill>
              </a:rPr>
              <a:t>則語音樣本做快速調整，副樣本則使用合成負樣本與未使用的數據集。</a:t>
            </a:r>
            <a:endParaRPr lang="en-US" altLang="zh-TW" sz="2800" dirty="0">
              <a:solidFill>
                <a:schemeClr val="tx2"/>
              </a:solidFill>
            </a:endParaRPr>
          </a:p>
          <a:p>
            <a:pPr marL="0" indent="0">
              <a:buNone/>
            </a:pPr>
            <a:r>
              <a:rPr lang="zh-TW" altLang="en-US" sz="2800" dirty="0">
                <a:solidFill>
                  <a:schemeClr val="tx2"/>
                </a:solidFill>
              </a:rPr>
              <a:t>使用</a:t>
            </a:r>
            <a:r>
              <a:rPr lang="en-US" altLang="zh-TW" sz="2800" dirty="0">
                <a:solidFill>
                  <a:schemeClr val="tx2"/>
                </a:solidFill>
              </a:rPr>
              <a:t>3</a:t>
            </a:r>
            <a:r>
              <a:rPr lang="zh-TW" altLang="en-US" sz="2800" dirty="0">
                <a:solidFill>
                  <a:schemeClr val="tx2"/>
                </a:solidFill>
              </a:rPr>
              <a:t>曾</a:t>
            </a:r>
            <a:r>
              <a:rPr lang="en-US" altLang="zh-TW" sz="2800" dirty="0">
                <a:solidFill>
                  <a:schemeClr val="tx2"/>
                </a:solidFill>
              </a:rPr>
              <a:t>MLP</a:t>
            </a:r>
            <a:r>
              <a:rPr lang="zh-TW" altLang="en-US" sz="2800" dirty="0">
                <a:solidFill>
                  <a:schemeClr val="tx2"/>
                </a:solidFill>
              </a:rPr>
              <a:t>線性轉換至</a:t>
            </a:r>
            <a:r>
              <a:rPr lang="en-US" altLang="zh-TW" sz="2800" dirty="0">
                <a:solidFill>
                  <a:schemeClr val="tx2"/>
                </a:solidFill>
              </a:rPr>
              <a:t>k</a:t>
            </a:r>
            <a:r>
              <a:rPr lang="zh-TW" altLang="en-US" sz="2800" dirty="0">
                <a:solidFill>
                  <a:schemeClr val="tx2"/>
                </a:solidFill>
              </a:rPr>
              <a:t>個說話人輸出，使用</a:t>
            </a:r>
            <a:r>
              <a:rPr lang="en-US" altLang="zh-TW" sz="2800" dirty="0">
                <a:solidFill>
                  <a:schemeClr val="tx2"/>
                </a:solidFill>
              </a:rPr>
              <a:t>SGD</a:t>
            </a:r>
            <a:r>
              <a:rPr lang="zh-TW" altLang="en-US" sz="2800" dirty="0">
                <a:solidFill>
                  <a:schemeClr val="tx2"/>
                </a:solidFill>
              </a:rPr>
              <a:t>優化器訓練</a:t>
            </a:r>
            <a:r>
              <a:rPr lang="en-US" altLang="zh-TW" sz="2800" dirty="0">
                <a:solidFill>
                  <a:schemeClr val="tx2"/>
                </a:solidFill>
              </a:rPr>
              <a:t>100</a:t>
            </a:r>
            <a:r>
              <a:rPr lang="zh-TW" altLang="en-US" sz="2800" dirty="0">
                <a:solidFill>
                  <a:schemeClr val="tx2"/>
                </a:solidFill>
              </a:rPr>
              <a:t>個</a:t>
            </a:r>
            <a:r>
              <a:rPr lang="en-US" altLang="zh-TW" sz="2800" dirty="0">
                <a:solidFill>
                  <a:schemeClr val="tx2"/>
                </a:solidFill>
              </a:rPr>
              <a:t>epoch</a:t>
            </a:r>
          </a:p>
          <a:p>
            <a:pPr marL="0" indent="0">
              <a:buNone/>
            </a:pPr>
            <a:r>
              <a:rPr lang="zh-TW" altLang="en-US" sz="2800" dirty="0">
                <a:solidFill>
                  <a:schemeClr val="tx2"/>
                </a:solidFill>
              </a:rPr>
              <a:t>測試基於                                                        計算與</a:t>
            </a:r>
            <a:r>
              <a:rPr lang="en-US" altLang="zh-TW" sz="2800" dirty="0">
                <a:solidFill>
                  <a:schemeClr val="tx2"/>
                </a:solidFill>
              </a:rPr>
              <a:t>RPs</a:t>
            </a:r>
            <a:r>
              <a:rPr lang="zh-TW" altLang="en-US" sz="2800" dirty="0">
                <a:solidFill>
                  <a:schemeClr val="tx2"/>
                </a:solidFill>
              </a:rPr>
              <a:t>之間的</a:t>
            </a:r>
            <a:r>
              <a:rPr lang="en-US" altLang="zh-TW" sz="2800" dirty="0">
                <a:solidFill>
                  <a:schemeClr val="tx2"/>
                </a:solidFill>
              </a:rPr>
              <a:t>logits</a:t>
            </a:r>
            <a:r>
              <a:rPr lang="zh-TW" altLang="en-US" sz="2800" dirty="0">
                <a:solidFill>
                  <a:schemeClr val="tx2"/>
                </a:solidFill>
              </a:rPr>
              <a:t>值</a:t>
            </a:r>
            <a:endParaRPr lang="en-US" altLang="zh-TW" sz="2800" dirty="0">
              <a:solidFill>
                <a:schemeClr val="tx2"/>
              </a:solidFill>
            </a:endParaRPr>
          </a:p>
        </p:txBody>
      </p:sp>
      <p:pic>
        <p:nvPicPr>
          <p:cNvPr id="3" name="圖片 2">
            <a:extLst>
              <a:ext uri="{FF2B5EF4-FFF2-40B4-BE49-F238E27FC236}">
                <a16:creationId xmlns:a16="http://schemas.microsoft.com/office/drawing/2014/main" id="{8C896842-BFB2-D94B-236D-148BFAAEA1DB}"/>
              </a:ext>
            </a:extLst>
          </p:cNvPr>
          <p:cNvPicPr>
            <a:picLocks noChangeAspect="1"/>
          </p:cNvPicPr>
          <p:nvPr/>
        </p:nvPicPr>
        <p:blipFill>
          <a:blip r:embed="rId2"/>
          <a:srcRect l="8745" r="-511" b="33435"/>
          <a:stretch/>
        </p:blipFill>
        <p:spPr>
          <a:xfrm>
            <a:off x="2871536" y="3565779"/>
            <a:ext cx="5566611" cy="990179"/>
          </a:xfrm>
          <a:prstGeom prst="rect">
            <a:avLst/>
          </a:prstGeom>
        </p:spPr>
      </p:pic>
    </p:spTree>
    <p:extLst>
      <p:ext uri="{BB962C8B-B14F-4D97-AF65-F5344CB8AC3E}">
        <p14:creationId xmlns:p14="http://schemas.microsoft.com/office/powerpoint/2010/main" val="1897174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A171C-1667-15F5-0D02-4C8A2BD16412}"/>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09170FF2-D752-375B-6000-D62E2BBACC58}"/>
              </a:ext>
            </a:extLst>
          </p:cNvPr>
          <p:cNvSpPr>
            <a:spLocks noGrp="1"/>
          </p:cNvSpPr>
          <p:nvPr>
            <p:ph type="title"/>
          </p:nvPr>
        </p:nvSpPr>
        <p:spPr>
          <a:xfrm>
            <a:off x="1251678" y="382385"/>
            <a:ext cx="10178322" cy="1590794"/>
          </a:xfrm>
        </p:spPr>
        <p:txBody>
          <a:bodyPr>
            <a:normAutofit/>
          </a:bodyPr>
          <a:lstStyle/>
          <a:p>
            <a:r>
              <a:rPr lang="zh-TW" altLang="en-US" dirty="0">
                <a:latin typeface="+mn-ea"/>
                <a:ea typeface="+mn-ea"/>
              </a:rPr>
              <a:t>結果</a:t>
            </a:r>
          </a:p>
        </p:txBody>
      </p:sp>
      <p:pic>
        <p:nvPicPr>
          <p:cNvPr id="5" name="內容版面配置區 4">
            <a:extLst>
              <a:ext uri="{FF2B5EF4-FFF2-40B4-BE49-F238E27FC236}">
                <a16:creationId xmlns:a16="http://schemas.microsoft.com/office/drawing/2014/main" id="{8F86B5F3-20A8-B9F0-D77E-866A6B95B6F4}"/>
              </a:ext>
            </a:extLst>
          </p:cNvPr>
          <p:cNvPicPr>
            <a:picLocks noGrp="1" noChangeAspect="1"/>
          </p:cNvPicPr>
          <p:nvPr>
            <p:ph idx="1"/>
          </p:nvPr>
        </p:nvPicPr>
        <p:blipFill>
          <a:blip r:embed="rId2"/>
          <a:stretch>
            <a:fillRect/>
          </a:stretch>
        </p:blipFill>
        <p:spPr>
          <a:xfrm>
            <a:off x="1524258" y="1098967"/>
            <a:ext cx="9633161" cy="5376648"/>
          </a:xfrm>
        </p:spPr>
      </p:pic>
    </p:spTree>
    <p:extLst>
      <p:ext uri="{BB962C8B-B14F-4D97-AF65-F5344CB8AC3E}">
        <p14:creationId xmlns:p14="http://schemas.microsoft.com/office/powerpoint/2010/main" val="1146963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8A94C-21C2-D90E-CEC8-56F35545C85E}"/>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DBEA3C39-3D2A-1C9C-7243-A2C23B17923E}"/>
              </a:ext>
            </a:extLst>
          </p:cNvPr>
          <p:cNvSpPr>
            <a:spLocks noGrp="1"/>
          </p:cNvSpPr>
          <p:nvPr>
            <p:ph type="title"/>
          </p:nvPr>
        </p:nvSpPr>
        <p:spPr>
          <a:xfrm>
            <a:off x="1251678" y="382385"/>
            <a:ext cx="10178322" cy="1590794"/>
          </a:xfrm>
        </p:spPr>
        <p:txBody>
          <a:bodyPr>
            <a:normAutofit/>
          </a:bodyPr>
          <a:lstStyle/>
          <a:p>
            <a:r>
              <a:rPr lang="zh-TW" altLang="en-US" dirty="0">
                <a:latin typeface="+mn-ea"/>
                <a:ea typeface="+mn-ea"/>
              </a:rPr>
              <a:t>結果</a:t>
            </a:r>
          </a:p>
        </p:txBody>
      </p:sp>
      <p:pic>
        <p:nvPicPr>
          <p:cNvPr id="9" name="內容版面配置區 8">
            <a:extLst>
              <a:ext uri="{FF2B5EF4-FFF2-40B4-BE49-F238E27FC236}">
                <a16:creationId xmlns:a16="http://schemas.microsoft.com/office/drawing/2014/main" id="{DF15B161-E056-C3F9-AF94-5BB408BB98C9}"/>
              </a:ext>
            </a:extLst>
          </p:cNvPr>
          <p:cNvPicPr>
            <a:picLocks noGrp="1" noChangeAspect="1"/>
          </p:cNvPicPr>
          <p:nvPr>
            <p:ph idx="1"/>
          </p:nvPr>
        </p:nvPicPr>
        <p:blipFill>
          <a:blip r:embed="rId2"/>
          <a:stretch>
            <a:fillRect/>
          </a:stretch>
        </p:blipFill>
        <p:spPr>
          <a:xfrm>
            <a:off x="4924926" y="382385"/>
            <a:ext cx="6375008" cy="6095755"/>
          </a:xfrm>
        </p:spPr>
      </p:pic>
      <p:sp>
        <p:nvSpPr>
          <p:cNvPr id="10" name="內容版面配置區 2">
            <a:extLst>
              <a:ext uri="{FF2B5EF4-FFF2-40B4-BE49-F238E27FC236}">
                <a16:creationId xmlns:a16="http://schemas.microsoft.com/office/drawing/2014/main" id="{73531FA4-5E88-F671-E271-8AF049CE5CD5}"/>
              </a:ext>
            </a:extLst>
          </p:cNvPr>
          <p:cNvSpPr txBox="1">
            <a:spLocks/>
          </p:cNvSpPr>
          <p:nvPr/>
        </p:nvSpPr>
        <p:spPr>
          <a:xfrm>
            <a:off x="1371796" y="1652337"/>
            <a:ext cx="3087909" cy="382688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zh-TW" altLang="en-US" sz="2800" dirty="0">
                <a:solidFill>
                  <a:schemeClr val="tx2"/>
                </a:solidFill>
              </a:rPr>
              <a:t>視覺化不同模型在說話人嵌入的結果</a:t>
            </a:r>
            <a:endParaRPr lang="en-US" altLang="zh-TW" sz="2800" dirty="0">
              <a:solidFill>
                <a:schemeClr val="tx2"/>
              </a:solidFill>
            </a:endParaRPr>
          </a:p>
        </p:txBody>
      </p:sp>
    </p:spTree>
    <p:extLst>
      <p:ext uri="{BB962C8B-B14F-4D97-AF65-F5344CB8AC3E}">
        <p14:creationId xmlns:p14="http://schemas.microsoft.com/office/powerpoint/2010/main" val="3398779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84B97-A4BF-AF06-545E-BC75CDAECE70}"/>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D6CF864C-1681-F6C4-5399-BF6B6B6594E4}"/>
              </a:ext>
            </a:extLst>
          </p:cNvPr>
          <p:cNvSpPr>
            <a:spLocks noGrp="1"/>
          </p:cNvSpPr>
          <p:nvPr>
            <p:ph type="title"/>
          </p:nvPr>
        </p:nvSpPr>
        <p:spPr>
          <a:xfrm>
            <a:off x="1251678" y="382385"/>
            <a:ext cx="10178322" cy="1590794"/>
          </a:xfrm>
        </p:spPr>
        <p:txBody>
          <a:bodyPr>
            <a:normAutofit/>
          </a:bodyPr>
          <a:lstStyle/>
          <a:p>
            <a:r>
              <a:rPr lang="zh-TW" altLang="en-US" dirty="0">
                <a:latin typeface="+mn-ea"/>
                <a:ea typeface="+mn-ea"/>
              </a:rPr>
              <a:t>結果</a:t>
            </a:r>
          </a:p>
        </p:txBody>
      </p:sp>
      <p:sp>
        <p:nvSpPr>
          <p:cNvPr id="10" name="內容版面配置區 2">
            <a:extLst>
              <a:ext uri="{FF2B5EF4-FFF2-40B4-BE49-F238E27FC236}">
                <a16:creationId xmlns:a16="http://schemas.microsoft.com/office/drawing/2014/main" id="{64046DBF-097C-F121-E20B-CF0EE811977C}"/>
              </a:ext>
            </a:extLst>
          </p:cNvPr>
          <p:cNvSpPr txBox="1">
            <a:spLocks/>
          </p:cNvSpPr>
          <p:nvPr/>
        </p:nvSpPr>
        <p:spPr>
          <a:xfrm>
            <a:off x="1371796" y="1652337"/>
            <a:ext cx="10058204" cy="382688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zh-TW" altLang="en-US" sz="2800" dirty="0">
                <a:solidFill>
                  <a:schemeClr val="tx2"/>
                </a:solidFill>
              </a:rPr>
              <a:t>比較加入不同部件的效能提升評估</a:t>
            </a:r>
            <a:endParaRPr lang="en-US" altLang="zh-TW" sz="2800" dirty="0">
              <a:solidFill>
                <a:schemeClr val="tx2"/>
              </a:solidFill>
            </a:endParaRPr>
          </a:p>
        </p:txBody>
      </p:sp>
      <p:pic>
        <p:nvPicPr>
          <p:cNvPr id="6" name="內容版面配置區 5">
            <a:extLst>
              <a:ext uri="{FF2B5EF4-FFF2-40B4-BE49-F238E27FC236}">
                <a16:creationId xmlns:a16="http://schemas.microsoft.com/office/drawing/2014/main" id="{E52B182B-B26C-C163-2FB0-D9F50809812D}"/>
              </a:ext>
            </a:extLst>
          </p:cNvPr>
          <p:cNvPicPr>
            <a:picLocks noGrp="1" noChangeAspect="1"/>
          </p:cNvPicPr>
          <p:nvPr>
            <p:ph idx="1"/>
          </p:nvPr>
        </p:nvPicPr>
        <p:blipFill>
          <a:blip r:embed="rId2"/>
          <a:stretch>
            <a:fillRect/>
          </a:stretch>
        </p:blipFill>
        <p:spPr>
          <a:xfrm>
            <a:off x="2977670" y="2424316"/>
            <a:ext cx="7842534" cy="3594100"/>
          </a:xfrm>
        </p:spPr>
      </p:pic>
    </p:spTree>
    <p:extLst>
      <p:ext uri="{BB962C8B-B14F-4D97-AF65-F5344CB8AC3E}">
        <p14:creationId xmlns:p14="http://schemas.microsoft.com/office/powerpoint/2010/main" val="1301700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CA879-7072-B08E-5DCA-C81344FDAEE4}"/>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15A368A5-EBF3-8FFC-BA6C-1B74D5303C86}"/>
              </a:ext>
            </a:extLst>
          </p:cNvPr>
          <p:cNvSpPr>
            <a:spLocks noGrp="1"/>
          </p:cNvSpPr>
          <p:nvPr>
            <p:ph type="title"/>
          </p:nvPr>
        </p:nvSpPr>
        <p:spPr>
          <a:xfrm>
            <a:off x="1251678" y="382385"/>
            <a:ext cx="10178322" cy="1590794"/>
          </a:xfrm>
        </p:spPr>
        <p:txBody>
          <a:bodyPr>
            <a:normAutofit/>
          </a:bodyPr>
          <a:lstStyle/>
          <a:p>
            <a:r>
              <a:rPr lang="zh-TW" altLang="en-US" dirty="0">
                <a:latin typeface="+mn-ea"/>
                <a:ea typeface="+mn-ea"/>
              </a:rPr>
              <a:t>對於我們的幫助</a:t>
            </a:r>
          </a:p>
        </p:txBody>
      </p:sp>
      <p:sp>
        <p:nvSpPr>
          <p:cNvPr id="7" name="內容版面配置區 2">
            <a:extLst>
              <a:ext uri="{FF2B5EF4-FFF2-40B4-BE49-F238E27FC236}">
                <a16:creationId xmlns:a16="http://schemas.microsoft.com/office/drawing/2014/main" id="{4AE724E7-1FF8-2FB8-B6B6-86773E103ED0}"/>
              </a:ext>
            </a:extLst>
          </p:cNvPr>
          <p:cNvSpPr txBox="1">
            <a:spLocks/>
          </p:cNvSpPr>
          <p:nvPr/>
        </p:nvSpPr>
        <p:spPr>
          <a:xfrm>
            <a:off x="1371796" y="1652337"/>
            <a:ext cx="10058204" cy="382688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zh-TW" altLang="en-US" sz="2800" dirty="0">
                <a:solidFill>
                  <a:schemeClr val="tx2"/>
                </a:solidFill>
              </a:rPr>
              <a:t>帶給我們提升分辨說話者精準度的想法</a:t>
            </a:r>
            <a:endParaRPr lang="en-US" altLang="zh-TW" sz="2800" dirty="0">
              <a:solidFill>
                <a:schemeClr val="tx2"/>
              </a:solidFill>
            </a:endParaRPr>
          </a:p>
          <a:p>
            <a:pPr marL="0" indent="0">
              <a:buFont typeface="Arial" panose="020B0604020202020204" pitchFamily="34" charset="0"/>
              <a:buNone/>
            </a:pPr>
            <a:r>
              <a:rPr lang="zh-TW" altLang="en-US" sz="2800" dirty="0">
                <a:solidFill>
                  <a:schemeClr val="tx2"/>
                </a:solidFill>
              </a:rPr>
              <a:t>可以以較少樣本讓模型快速學習的方法</a:t>
            </a:r>
            <a:endParaRPr lang="en-US" altLang="zh-TW" sz="2800" dirty="0">
              <a:solidFill>
                <a:schemeClr val="tx2"/>
              </a:solidFill>
            </a:endParaRPr>
          </a:p>
          <a:p>
            <a:pPr marL="0" indent="0">
              <a:buFont typeface="Arial" panose="020B0604020202020204" pitchFamily="34" charset="0"/>
              <a:buNone/>
            </a:pPr>
            <a:r>
              <a:rPr lang="zh-TW" altLang="en-US" sz="2800" dirty="0">
                <a:solidFill>
                  <a:schemeClr val="tx2"/>
                </a:solidFill>
              </a:rPr>
              <a:t>有程式碼可以參考</a:t>
            </a:r>
            <a:endParaRPr lang="en-US" altLang="zh-TW" sz="2800" dirty="0">
              <a:solidFill>
                <a:schemeClr val="tx2"/>
              </a:solidFill>
            </a:endParaRPr>
          </a:p>
          <a:p>
            <a:pPr marL="0" indent="0">
              <a:buFont typeface="Arial" panose="020B0604020202020204" pitchFamily="34" charset="0"/>
              <a:buNone/>
            </a:pPr>
            <a:r>
              <a:rPr lang="zh-TW" altLang="en-US" sz="2800" dirty="0">
                <a:solidFill>
                  <a:schemeClr val="tx2"/>
                </a:solidFill>
              </a:rPr>
              <a:t>數據集來源</a:t>
            </a:r>
            <a:endParaRPr lang="en-US" altLang="zh-TW" sz="2800" dirty="0">
              <a:solidFill>
                <a:schemeClr val="tx2"/>
              </a:solidFill>
            </a:endParaRPr>
          </a:p>
          <a:p>
            <a:pPr marL="0" indent="0">
              <a:buFont typeface="Arial" panose="020B0604020202020204" pitchFamily="34" charset="0"/>
              <a:buNone/>
            </a:pPr>
            <a:r>
              <a:rPr lang="zh-TW" altLang="en-US" sz="2800">
                <a:solidFill>
                  <a:schemeClr val="tx2"/>
                </a:solidFill>
              </a:rPr>
              <a:t>發現其他有可能可以用的論文與模型</a:t>
            </a:r>
            <a:endParaRPr lang="en-US" altLang="zh-TW" sz="2800" dirty="0">
              <a:solidFill>
                <a:schemeClr val="tx2"/>
              </a:solidFill>
            </a:endParaRPr>
          </a:p>
        </p:txBody>
      </p:sp>
    </p:spTree>
    <p:extLst>
      <p:ext uri="{BB962C8B-B14F-4D97-AF65-F5344CB8AC3E}">
        <p14:creationId xmlns:p14="http://schemas.microsoft.com/office/powerpoint/2010/main" val="18227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362DD0-B4F1-2BD6-60B4-4728F85257B7}"/>
              </a:ext>
            </a:extLst>
          </p:cNvPr>
          <p:cNvSpPr>
            <a:spLocks noGrp="1"/>
          </p:cNvSpPr>
          <p:nvPr>
            <p:ph type="title"/>
          </p:nvPr>
        </p:nvSpPr>
        <p:spPr/>
        <p:txBody>
          <a:bodyPr/>
          <a:lstStyle/>
          <a:p>
            <a:r>
              <a:rPr lang="en-US" altLang="zh-TW" dirty="0">
                <a:latin typeface="+mn-ea"/>
                <a:ea typeface="+mn-ea"/>
              </a:rPr>
              <a:t>ABSTRACT</a:t>
            </a:r>
            <a:endParaRPr lang="zh-TW" altLang="en-US" dirty="0">
              <a:latin typeface="+mn-ea"/>
              <a:ea typeface="+mn-ea"/>
            </a:endParaRPr>
          </a:p>
        </p:txBody>
      </p:sp>
      <p:sp>
        <p:nvSpPr>
          <p:cNvPr id="3" name="內容版面配置區 2">
            <a:extLst>
              <a:ext uri="{FF2B5EF4-FFF2-40B4-BE49-F238E27FC236}">
                <a16:creationId xmlns:a16="http://schemas.microsoft.com/office/drawing/2014/main" id="{B40AC206-BC39-395F-FF59-C370FCD66CE2}"/>
              </a:ext>
            </a:extLst>
          </p:cNvPr>
          <p:cNvSpPr>
            <a:spLocks noGrp="1"/>
          </p:cNvSpPr>
          <p:nvPr>
            <p:ph idx="1"/>
          </p:nvPr>
        </p:nvSpPr>
        <p:spPr>
          <a:xfrm>
            <a:off x="1251678" y="1874517"/>
            <a:ext cx="10178322" cy="3593591"/>
          </a:xfrm>
        </p:spPr>
        <p:txBody>
          <a:bodyPr>
            <a:normAutofit/>
          </a:bodyPr>
          <a:lstStyle/>
          <a:p>
            <a:pPr marL="0" indent="0">
              <a:buNone/>
            </a:pPr>
            <a:r>
              <a:rPr lang="zh-TW" altLang="en-US" sz="2800" dirty="0">
                <a:solidFill>
                  <a:schemeClr val="tx2"/>
                </a:solidFill>
              </a:rPr>
              <a:t>文章提出的是一種開放集說話人識別</a:t>
            </a:r>
            <a:r>
              <a:rPr lang="en-US" altLang="zh-TW" sz="2800" dirty="0">
                <a:solidFill>
                  <a:schemeClr val="tx2"/>
                </a:solidFill>
              </a:rPr>
              <a:t>(SID)</a:t>
            </a:r>
            <a:r>
              <a:rPr lang="zh-TW" altLang="en-US" sz="2800" dirty="0">
                <a:solidFill>
                  <a:schemeClr val="tx2"/>
                </a:solidFill>
              </a:rPr>
              <a:t>，結合了訓練好的</a:t>
            </a:r>
            <a:r>
              <a:rPr lang="en-US" altLang="zh-TW" sz="2800" dirty="0" err="1">
                <a:solidFill>
                  <a:schemeClr val="tx2"/>
                </a:solidFill>
              </a:rPr>
              <a:t>WavLM</a:t>
            </a:r>
            <a:r>
              <a:rPr lang="zh-TW" altLang="en-US" sz="2800" dirty="0">
                <a:solidFill>
                  <a:schemeClr val="tx2"/>
                </a:solidFill>
              </a:rPr>
              <a:t>前端還有少樣本快速調整的神經網路後端進行註冊，並且使用任務優化的說話人互補點學習</a:t>
            </a:r>
            <a:r>
              <a:rPr lang="en-US" altLang="zh-TW" sz="2800" dirty="0">
                <a:solidFill>
                  <a:schemeClr val="tx2"/>
                </a:solidFill>
              </a:rPr>
              <a:t>(SRPL)</a:t>
            </a:r>
            <a:r>
              <a:rPr lang="zh-TW" altLang="en-US" sz="2800" dirty="0">
                <a:solidFill>
                  <a:schemeClr val="tx2"/>
                </a:solidFill>
              </a:rPr>
              <a:t>提升系統的區分能力。</a:t>
            </a:r>
            <a:endParaRPr lang="en-US" altLang="zh-TW" sz="2800" dirty="0">
              <a:solidFill>
                <a:schemeClr val="tx2"/>
              </a:solidFill>
            </a:endParaRPr>
          </a:p>
          <a:p>
            <a:pPr marL="0" indent="0">
              <a:buNone/>
            </a:pPr>
            <a:r>
              <a:rPr lang="zh-TW" altLang="en-US" sz="2800" dirty="0">
                <a:solidFill>
                  <a:schemeClr val="tx2"/>
                </a:solidFill>
              </a:rPr>
              <a:t>文章還加強了</a:t>
            </a:r>
            <a:r>
              <a:rPr lang="en-US" altLang="zh-TW" sz="2800" dirty="0">
                <a:solidFill>
                  <a:schemeClr val="tx2"/>
                </a:solidFill>
              </a:rPr>
              <a:t>SRPL</a:t>
            </a:r>
            <a:r>
              <a:rPr lang="zh-TW" altLang="en-US" sz="2800" dirty="0">
                <a:solidFill>
                  <a:schemeClr val="tx2"/>
                </a:solidFill>
              </a:rPr>
              <a:t>的能力，透過負樣本結合語音合成真實負樣本提升準確率</a:t>
            </a:r>
            <a:endParaRPr lang="en-US" altLang="zh-TW" sz="2800" dirty="0">
              <a:solidFill>
                <a:schemeClr val="tx2"/>
              </a:solidFill>
            </a:endParaRPr>
          </a:p>
          <a:p>
            <a:pPr marL="0" indent="0">
              <a:buNone/>
            </a:pPr>
            <a:r>
              <a:rPr lang="zh-TW" altLang="en-US" sz="2800" dirty="0">
                <a:solidFill>
                  <a:schemeClr val="tx2"/>
                </a:solidFill>
              </a:rPr>
              <a:t>系統可以應用在複雜家庭環境的多說話人識別場景，較使用高效的</a:t>
            </a:r>
            <a:r>
              <a:rPr lang="en-US" altLang="zh-TW" sz="2800" dirty="0" err="1">
                <a:solidFill>
                  <a:schemeClr val="tx2"/>
                </a:solidFill>
              </a:rPr>
              <a:t>WavLM</a:t>
            </a:r>
            <a:r>
              <a:rPr lang="zh-TW" altLang="en-US" sz="2800" dirty="0">
                <a:solidFill>
                  <a:schemeClr val="tx2"/>
                </a:solidFill>
              </a:rPr>
              <a:t> </a:t>
            </a:r>
            <a:r>
              <a:rPr lang="en-US" altLang="zh-TW" sz="2800" dirty="0">
                <a:solidFill>
                  <a:schemeClr val="tx2"/>
                </a:solidFill>
              </a:rPr>
              <a:t>base+</a:t>
            </a:r>
            <a:r>
              <a:rPr lang="zh-TW" altLang="en-US" sz="2800" dirty="0">
                <a:solidFill>
                  <a:schemeClr val="tx2"/>
                </a:solidFill>
              </a:rPr>
              <a:t>模型在</a:t>
            </a:r>
            <a:r>
              <a:rPr lang="en-US" altLang="zh-TW" sz="2800" dirty="0">
                <a:solidFill>
                  <a:schemeClr val="tx2"/>
                </a:solidFill>
              </a:rPr>
              <a:t>open-set</a:t>
            </a:r>
            <a:r>
              <a:rPr lang="zh-TW" altLang="en-US" sz="2800" dirty="0">
                <a:solidFill>
                  <a:schemeClr val="tx2"/>
                </a:solidFill>
              </a:rPr>
              <a:t>識別上最多提升</a:t>
            </a:r>
            <a:r>
              <a:rPr lang="en-US" altLang="zh-TW" sz="2800" dirty="0">
                <a:solidFill>
                  <a:schemeClr val="tx2"/>
                </a:solidFill>
              </a:rPr>
              <a:t>27%</a:t>
            </a:r>
            <a:r>
              <a:rPr lang="zh-TW" altLang="en-US" sz="2800" dirty="0">
                <a:solidFill>
                  <a:schemeClr val="tx2"/>
                </a:solidFill>
              </a:rPr>
              <a:t>性能。</a:t>
            </a:r>
            <a:endParaRPr lang="en-US" altLang="zh-TW" sz="2800" dirty="0">
              <a:solidFill>
                <a:schemeClr val="tx2"/>
              </a:solidFill>
            </a:endParaRPr>
          </a:p>
        </p:txBody>
      </p:sp>
    </p:spTree>
    <p:extLst>
      <p:ext uri="{BB962C8B-B14F-4D97-AF65-F5344CB8AC3E}">
        <p14:creationId xmlns:p14="http://schemas.microsoft.com/office/powerpoint/2010/main" val="2094103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9D368-E2A7-198A-64EF-28707E1BEA7C}"/>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978FEE32-18FA-EC2C-7EC1-27FEC6B83278}"/>
              </a:ext>
            </a:extLst>
          </p:cNvPr>
          <p:cNvSpPr>
            <a:spLocks noGrp="1"/>
          </p:cNvSpPr>
          <p:nvPr>
            <p:ph type="title"/>
          </p:nvPr>
        </p:nvSpPr>
        <p:spPr>
          <a:xfrm>
            <a:off x="1251678" y="382385"/>
            <a:ext cx="10178322" cy="1007507"/>
          </a:xfrm>
        </p:spPr>
        <p:txBody>
          <a:bodyPr/>
          <a:lstStyle/>
          <a:p>
            <a:r>
              <a:rPr lang="zh-TW" altLang="en-US" dirty="0">
                <a:latin typeface="+mn-ea"/>
                <a:ea typeface="+mn-ea"/>
              </a:rPr>
              <a:t>系統架構</a:t>
            </a:r>
          </a:p>
        </p:txBody>
      </p:sp>
      <p:pic>
        <p:nvPicPr>
          <p:cNvPr id="5" name="圖片 4">
            <a:extLst>
              <a:ext uri="{FF2B5EF4-FFF2-40B4-BE49-F238E27FC236}">
                <a16:creationId xmlns:a16="http://schemas.microsoft.com/office/drawing/2014/main" id="{C2D10FA4-55B3-94D7-F743-8B7142B3F18C}"/>
              </a:ext>
            </a:extLst>
          </p:cNvPr>
          <p:cNvPicPr>
            <a:picLocks noChangeAspect="1"/>
          </p:cNvPicPr>
          <p:nvPr/>
        </p:nvPicPr>
        <p:blipFill>
          <a:blip r:embed="rId2"/>
          <a:stretch>
            <a:fillRect/>
          </a:stretch>
        </p:blipFill>
        <p:spPr>
          <a:xfrm>
            <a:off x="1589863" y="1164661"/>
            <a:ext cx="9501951" cy="4528677"/>
          </a:xfrm>
          <a:prstGeom prst="rect">
            <a:avLst/>
          </a:prstGeom>
        </p:spPr>
      </p:pic>
    </p:spTree>
    <p:extLst>
      <p:ext uri="{BB962C8B-B14F-4D97-AF65-F5344CB8AC3E}">
        <p14:creationId xmlns:p14="http://schemas.microsoft.com/office/powerpoint/2010/main" val="3904175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D11F6-CF74-33C1-6D11-8B473F316BDE}"/>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DC4798B7-BEF7-418B-3D92-2BA076C1602C}"/>
              </a:ext>
            </a:extLst>
          </p:cNvPr>
          <p:cNvSpPr>
            <a:spLocks noGrp="1"/>
          </p:cNvSpPr>
          <p:nvPr>
            <p:ph type="title"/>
          </p:nvPr>
        </p:nvSpPr>
        <p:spPr>
          <a:xfrm>
            <a:off x="1251678" y="382385"/>
            <a:ext cx="10178322" cy="1590794"/>
          </a:xfrm>
        </p:spPr>
        <p:txBody>
          <a:bodyPr>
            <a:normAutofit/>
          </a:bodyPr>
          <a:lstStyle/>
          <a:p>
            <a:r>
              <a:rPr lang="en-US" altLang="zh-TW" dirty="0" err="1">
                <a:latin typeface="+mn-ea"/>
                <a:ea typeface="+mn-ea"/>
              </a:rPr>
              <a:t>rpl</a:t>
            </a:r>
            <a:r>
              <a:rPr lang="zh-TW" altLang="en-US" dirty="0">
                <a:latin typeface="+mn-ea"/>
                <a:ea typeface="+mn-ea"/>
              </a:rPr>
              <a:t>與其他模型對於開放集訓練的</a:t>
            </a:r>
            <a:br>
              <a:rPr lang="en-US" altLang="zh-TW" dirty="0">
                <a:latin typeface="+mn-ea"/>
                <a:ea typeface="+mn-ea"/>
              </a:rPr>
            </a:br>
            <a:r>
              <a:rPr lang="zh-TW" altLang="en-US" dirty="0">
                <a:latin typeface="+mn-ea"/>
                <a:ea typeface="+mn-ea"/>
              </a:rPr>
              <a:t>差別</a:t>
            </a:r>
          </a:p>
        </p:txBody>
      </p:sp>
      <p:pic>
        <p:nvPicPr>
          <p:cNvPr id="4" name="圖片 3">
            <a:extLst>
              <a:ext uri="{FF2B5EF4-FFF2-40B4-BE49-F238E27FC236}">
                <a16:creationId xmlns:a16="http://schemas.microsoft.com/office/drawing/2014/main" id="{296A10F9-B79E-DA62-0662-6FC9D263A6E7}"/>
              </a:ext>
            </a:extLst>
          </p:cNvPr>
          <p:cNvPicPr>
            <a:picLocks noChangeAspect="1"/>
          </p:cNvPicPr>
          <p:nvPr/>
        </p:nvPicPr>
        <p:blipFill>
          <a:blip r:embed="rId2"/>
          <a:stretch>
            <a:fillRect/>
          </a:stretch>
        </p:blipFill>
        <p:spPr>
          <a:xfrm>
            <a:off x="1626794" y="1973178"/>
            <a:ext cx="7626050" cy="2598821"/>
          </a:xfrm>
          <a:prstGeom prst="rect">
            <a:avLst/>
          </a:prstGeom>
        </p:spPr>
      </p:pic>
      <p:sp>
        <p:nvSpPr>
          <p:cNvPr id="6" name="內容版面配置區 2">
            <a:extLst>
              <a:ext uri="{FF2B5EF4-FFF2-40B4-BE49-F238E27FC236}">
                <a16:creationId xmlns:a16="http://schemas.microsoft.com/office/drawing/2014/main" id="{A8D8F8A6-CB62-A144-1B1D-FFAC84DC147D}"/>
              </a:ext>
            </a:extLst>
          </p:cNvPr>
          <p:cNvSpPr>
            <a:spLocks noGrp="1"/>
          </p:cNvSpPr>
          <p:nvPr>
            <p:ph idx="1"/>
          </p:nvPr>
        </p:nvSpPr>
        <p:spPr>
          <a:xfrm>
            <a:off x="1251678" y="4908147"/>
            <a:ext cx="10178322" cy="980250"/>
          </a:xfrm>
        </p:spPr>
        <p:txBody>
          <a:bodyPr>
            <a:normAutofit/>
          </a:bodyPr>
          <a:lstStyle/>
          <a:p>
            <a:pPr marL="0" indent="0">
              <a:buNone/>
            </a:pPr>
            <a:r>
              <a:rPr lang="zh-TW" altLang="en-US" sz="2800" dirty="0">
                <a:solidFill>
                  <a:schemeClr val="tx2"/>
                </a:solidFill>
              </a:rPr>
              <a:t>藍色為區分出的已知樣本，綠色到橘色則用於開放集評估</a:t>
            </a:r>
            <a:endParaRPr lang="en-US" altLang="zh-TW" sz="2800" dirty="0">
              <a:solidFill>
                <a:schemeClr val="tx2"/>
              </a:solidFill>
            </a:endParaRPr>
          </a:p>
        </p:txBody>
      </p:sp>
    </p:spTree>
    <p:extLst>
      <p:ext uri="{BB962C8B-B14F-4D97-AF65-F5344CB8AC3E}">
        <p14:creationId xmlns:p14="http://schemas.microsoft.com/office/powerpoint/2010/main" val="114089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F51C4-8B72-E0FA-95D8-5E7101F9AD73}"/>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B645C954-2E01-BEBF-DED1-10126A55E848}"/>
              </a:ext>
            </a:extLst>
          </p:cNvPr>
          <p:cNvSpPr>
            <a:spLocks noGrp="1"/>
          </p:cNvSpPr>
          <p:nvPr>
            <p:ph type="title"/>
          </p:nvPr>
        </p:nvSpPr>
        <p:spPr>
          <a:xfrm>
            <a:off x="1251678" y="382385"/>
            <a:ext cx="10178322" cy="1590794"/>
          </a:xfrm>
        </p:spPr>
        <p:txBody>
          <a:bodyPr>
            <a:normAutofit/>
          </a:bodyPr>
          <a:lstStyle/>
          <a:p>
            <a:r>
              <a:rPr lang="en-US" altLang="zh-TW" dirty="0" err="1">
                <a:latin typeface="+mn-ea"/>
                <a:ea typeface="+mn-ea"/>
              </a:rPr>
              <a:t>Srpl</a:t>
            </a:r>
            <a:r>
              <a:rPr lang="zh-TW" altLang="en-US" dirty="0">
                <a:latin typeface="+mn-ea"/>
                <a:ea typeface="+mn-ea"/>
              </a:rPr>
              <a:t>與</a:t>
            </a:r>
            <a:r>
              <a:rPr lang="en-US" altLang="zh-TW" dirty="0">
                <a:latin typeface="+mn-ea"/>
                <a:ea typeface="+mn-ea"/>
              </a:rPr>
              <a:t>SRPL+</a:t>
            </a:r>
            <a:endParaRPr lang="zh-TW" altLang="en-US" dirty="0">
              <a:latin typeface="+mn-ea"/>
              <a:ea typeface="+mn-ea"/>
            </a:endParaRPr>
          </a:p>
        </p:txBody>
      </p:sp>
      <p:sp>
        <p:nvSpPr>
          <p:cNvPr id="6" name="內容版面配置區 2">
            <a:extLst>
              <a:ext uri="{FF2B5EF4-FFF2-40B4-BE49-F238E27FC236}">
                <a16:creationId xmlns:a16="http://schemas.microsoft.com/office/drawing/2014/main" id="{9DD2FAED-7638-BDD2-2851-941D237DC5EF}"/>
              </a:ext>
            </a:extLst>
          </p:cNvPr>
          <p:cNvSpPr>
            <a:spLocks noGrp="1"/>
          </p:cNvSpPr>
          <p:nvPr>
            <p:ph idx="1"/>
          </p:nvPr>
        </p:nvSpPr>
        <p:spPr>
          <a:xfrm>
            <a:off x="1251678" y="1483053"/>
            <a:ext cx="4074301" cy="4741283"/>
          </a:xfrm>
        </p:spPr>
        <p:txBody>
          <a:bodyPr>
            <a:normAutofit/>
          </a:bodyPr>
          <a:lstStyle/>
          <a:p>
            <a:pPr marL="0" indent="0">
              <a:buNone/>
            </a:pPr>
            <a:r>
              <a:rPr lang="en-US" altLang="zh-TW" sz="2800" dirty="0">
                <a:solidFill>
                  <a:schemeClr val="tx2"/>
                </a:solidFill>
              </a:rPr>
              <a:t>SPRL</a:t>
            </a:r>
            <a:r>
              <a:rPr lang="zh-TW" altLang="en-US" sz="2800" dirty="0">
                <a:solidFill>
                  <a:schemeClr val="tx2"/>
                </a:solidFill>
              </a:rPr>
              <a:t>用於可學習嵌入與互補點</a:t>
            </a:r>
            <a:r>
              <a:rPr lang="en-US" altLang="zh-TW" sz="2800" dirty="0">
                <a:solidFill>
                  <a:schemeClr val="tx2"/>
                </a:solidFill>
              </a:rPr>
              <a:t>(RP)</a:t>
            </a:r>
            <a:r>
              <a:rPr lang="zh-TW" altLang="en-US" sz="2800" dirty="0">
                <a:solidFill>
                  <a:schemeClr val="tx2"/>
                </a:solidFill>
              </a:rPr>
              <a:t>的距離最大化，</a:t>
            </a:r>
            <a:r>
              <a:rPr lang="en-US" altLang="zh-TW" sz="2800" dirty="0">
                <a:solidFill>
                  <a:schemeClr val="tx2"/>
                </a:solidFill>
              </a:rPr>
              <a:t>SPRL+</a:t>
            </a:r>
            <a:r>
              <a:rPr lang="zh-TW" altLang="en-US" sz="2800" dirty="0">
                <a:solidFill>
                  <a:schemeClr val="tx2"/>
                </a:solidFill>
              </a:rPr>
              <a:t>則是加入副樣本來增強</a:t>
            </a:r>
            <a:r>
              <a:rPr lang="en-US" altLang="zh-TW" sz="2800" dirty="0">
                <a:solidFill>
                  <a:schemeClr val="tx2"/>
                </a:solidFill>
              </a:rPr>
              <a:t>SPRL</a:t>
            </a:r>
          </a:p>
        </p:txBody>
      </p:sp>
      <p:pic>
        <p:nvPicPr>
          <p:cNvPr id="5" name="圖片 4">
            <a:extLst>
              <a:ext uri="{FF2B5EF4-FFF2-40B4-BE49-F238E27FC236}">
                <a16:creationId xmlns:a16="http://schemas.microsoft.com/office/drawing/2014/main" id="{63EDE75B-3633-1314-3A8A-9E0B17FC5914}"/>
              </a:ext>
            </a:extLst>
          </p:cNvPr>
          <p:cNvPicPr>
            <a:picLocks noChangeAspect="1"/>
          </p:cNvPicPr>
          <p:nvPr/>
        </p:nvPicPr>
        <p:blipFill>
          <a:blip r:embed="rId2"/>
          <a:stretch>
            <a:fillRect/>
          </a:stretch>
        </p:blipFill>
        <p:spPr>
          <a:xfrm>
            <a:off x="5762443" y="179721"/>
            <a:ext cx="5892146" cy="6498558"/>
          </a:xfrm>
          <a:prstGeom prst="rect">
            <a:avLst/>
          </a:prstGeom>
        </p:spPr>
      </p:pic>
    </p:spTree>
    <p:extLst>
      <p:ext uri="{BB962C8B-B14F-4D97-AF65-F5344CB8AC3E}">
        <p14:creationId xmlns:p14="http://schemas.microsoft.com/office/powerpoint/2010/main" val="3302338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04BB6-F4C8-7E27-6994-57D4B95D860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1B5AF9BC-A0AB-B89C-2519-4DF01F566E61}"/>
              </a:ext>
            </a:extLst>
          </p:cNvPr>
          <p:cNvSpPr>
            <a:spLocks noGrp="1"/>
          </p:cNvSpPr>
          <p:nvPr>
            <p:ph type="title"/>
          </p:nvPr>
        </p:nvSpPr>
        <p:spPr>
          <a:xfrm>
            <a:off x="1251678" y="382385"/>
            <a:ext cx="10178322" cy="1590794"/>
          </a:xfrm>
        </p:spPr>
        <p:txBody>
          <a:bodyPr>
            <a:normAutofit/>
          </a:bodyPr>
          <a:lstStyle/>
          <a:p>
            <a:r>
              <a:rPr lang="en-US" altLang="zh-TW" dirty="0" err="1">
                <a:latin typeface="+mn-ea"/>
                <a:ea typeface="+mn-ea"/>
              </a:rPr>
              <a:t>Srpl</a:t>
            </a:r>
            <a:r>
              <a:rPr lang="zh-TW" altLang="en-US" dirty="0">
                <a:latin typeface="+mn-ea"/>
                <a:ea typeface="+mn-ea"/>
              </a:rPr>
              <a:t>的數學建模</a:t>
            </a:r>
          </a:p>
        </p:txBody>
      </p:sp>
      <p:sp>
        <p:nvSpPr>
          <p:cNvPr id="6" name="內容版面配置區 2">
            <a:extLst>
              <a:ext uri="{FF2B5EF4-FFF2-40B4-BE49-F238E27FC236}">
                <a16:creationId xmlns:a16="http://schemas.microsoft.com/office/drawing/2014/main" id="{BC5DE38B-6317-2B37-7289-587879F66529}"/>
              </a:ext>
            </a:extLst>
          </p:cNvPr>
          <p:cNvSpPr>
            <a:spLocks noGrp="1"/>
          </p:cNvSpPr>
          <p:nvPr>
            <p:ph idx="1"/>
          </p:nvPr>
        </p:nvSpPr>
        <p:spPr>
          <a:xfrm>
            <a:off x="1063426" y="1483053"/>
            <a:ext cx="4074301" cy="4741283"/>
          </a:xfrm>
        </p:spPr>
        <p:txBody>
          <a:bodyPr>
            <a:normAutofit/>
          </a:bodyPr>
          <a:lstStyle/>
          <a:p>
            <a:pPr marL="0" indent="0">
              <a:buNone/>
            </a:pPr>
            <a:r>
              <a:rPr lang="zh-TW" altLang="en-US" sz="2800" dirty="0">
                <a:solidFill>
                  <a:schemeClr val="tx2"/>
                </a:solidFill>
              </a:rPr>
              <a:t>目標說話人的識別機率與損失函數，</a:t>
            </a:r>
            <a:r>
              <a:rPr lang="en-US" altLang="zh-TW" sz="2800" dirty="0" err="1">
                <a:solidFill>
                  <a:schemeClr val="tx2"/>
                </a:solidFill>
              </a:rPr>
              <a:t>RPk</a:t>
            </a:r>
            <a:r>
              <a:rPr lang="zh-TW" altLang="en-US" sz="2800" dirty="0">
                <a:solidFill>
                  <a:schemeClr val="tx2"/>
                </a:solidFill>
              </a:rPr>
              <a:t>對應第</a:t>
            </a:r>
            <a:r>
              <a:rPr lang="en-US" altLang="zh-TW" sz="2800" dirty="0">
                <a:solidFill>
                  <a:schemeClr val="tx2"/>
                </a:solidFill>
              </a:rPr>
              <a:t>k</a:t>
            </a:r>
            <a:r>
              <a:rPr lang="zh-TW" altLang="en-US" sz="2800" dirty="0">
                <a:solidFill>
                  <a:schemeClr val="tx2"/>
                </a:solidFill>
              </a:rPr>
              <a:t>個說話人的互補點</a:t>
            </a:r>
            <a:endParaRPr lang="en-US" altLang="zh-TW" sz="2800" dirty="0">
              <a:solidFill>
                <a:schemeClr val="tx2"/>
              </a:solidFill>
            </a:endParaRPr>
          </a:p>
          <a:p>
            <a:pPr marL="0" indent="0">
              <a:buNone/>
            </a:pPr>
            <a:r>
              <a:rPr lang="zh-TW" altLang="en-US" sz="2800" dirty="0">
                <a:solidFill>
                  <a:schemeClr val="tx2"/>
                </a:solidFill>
              </a:rPr>
              <a:t>將未知樣本集到互補點集</a:t>
            </a:r>
            <a:r>
              <a:rPr lang="en-US" altLang="zh-TW" sz="2800" dirty="0">
                <a:solidFill>
                  <a:schemeClr val="tx2"/>
                </a:solidFill>
              </a:rPr>
              <a:t>R</a:t>
            </a:r>
            <a:r>
              <a:rPr lang="zh-TW" altLang="en-US" sz="2800" dirty="0">
                <a:solidFill>
                  <a:schemeClr val="tx2"/>
                </a:solidFill>
              </a:rPr>
              <a:t>的最大距離限制為</a:t>
            </a:r>
            <a:r>
              <a:rPr lang="en-US" altLang="zh-TW" sz="2800" dirty="0">
                <a:solidFill>
                  <a:schemeClr val="tx2"/>
                </a:solidFill>
              </a:rPr>
              <a:t>R</a:t>
            </a:r>
          </a:p>
          <a:p>
            <a:pPr marL="0" indent="0">
              <a:buNone/>
            </a:pPr>
            <a:endParaRPr lang="en-US" altLang="zh-TW" sz="2800" dirty="0">
              <a:solidFill>
                <a:schemeClr val="tx2"/>
              </a:solidFill>
            </a:endParaRPr>
          </a:p>
          <a:p>
            <a:pPr marL="0" indent="0">
              <a:buNone/>
            </a:pPr>
            <a:r>
              <a:rPr lang="zh-TW" altLang="en-US" sz="2800" dirty="0">
                <a:solidFill>
                  <a:schemeClr val="tx2"/>
                </a:solidFill>
              </a:rPr>
              <a:t>得出的邊界損失函數</a:t>
            </a:r>
            <a:endParaRPr lang="en-US" altLang="zh-TW" sz="2800" dirty="0">
              <a:solidFill>
                <a:schemeClr val="tx2"/>
              </a:solidFill>
            </a:endParaRPr>
          </a:p>
        </p:txBody>
      </p:sp>
      <p:pic>
        <p:nvPicPr>
          <p:cNvPr id="4" name="圖片 3">
            <a:extLst>
              <a:ext uri="{FF2B5EF4-FFF2-40B4-BE49-F238E27FC236}">
                <a16:creationId xmlns:a16="http://schemas.microsoft.com/office/drawing/2014/main" id="{BD8CC924-DBEB-812F-313B-00A08E04DBD7}"/>
              </a:ext>
            </a:extLst>
          </p:cNvPr>
          <p:cNvPicPr>
            <a:picLocks noChangeAspect="1"/>
          </p:cNvPicPr>
          <p:nvPr/>
        </p:nvPicPr>
        <p:blipFill>
          <a:blip r:embed="rId2"/>
          <a:stretch>
            <a:fillRect/>
          </a:stretch>
        </p:blipFill>
        <p:spPr>
          <a:xfrm>
            <a:off x="5612559" y="1483053"/>
            <a:ext cx="6068272" cy="1486107"/>
          </a:xfrm>
          <a:prstGeom prst="rect">
            <a:avLst/>
          </a:prstGeom>
        </p:spPr>
      </p:pic>
      <p:pic>
        <p:nvPicPr>
          <p:cNvPr id="8" name="圖片 7">
            <a:extLst>
              <a:ext uri="{FF2B5EF4-FFF2-40B4-BE49-F238E27FC236}">
                <a16:creationId xmlns:a16="http://schemas.microsoft.com/office/drawing/2014/main" id="{D7BFC7B7-9F2C-256F-37B0-A8B4DC0DB379}"/>
              </a:ext>
            </a:extLst>
          </p:cNvPr>
          <p:cNvPicPr>
            <a:picLocks noChangeAspect="1"/>
          </p:cNvPicPr>
          <p:nvPr/>
        </p:nvPicPr>
        <p:blipFill>
          <a:blip r:embed="rId3"/>
          <a:stretch>
            <a:fillRect/>
          </a:stretch>
        </p:blipFill>
        <p:spPr>
          <a:xfrm>
            <a:off x="6340839" y="3408947"/>
            <a:ext cx="4963218" cy="590632"/>
          </a:xfrm>
          <a:prstGeom prst="rect">
            <a:avLst/>
          </a:prstGeom>
        </p:spPr>
      </p:pic>
      <p:pic>
        <p:nvPicPr>
          <p:cNvPr id="10" name="圖片 9">
            <a:extLst>
              <a:ext uri="{FF2B5EF4-FFF2-40B4-BE49-F238E27FC236}">
                <a16:creationId xmlns:a16="http://schemas.microsoft.com/office/drawing/2014/main" id="{423F9011-B95A-DE74-BA90-9AD03D6E7BF5}"/>
              </a:ext>
            </a:extLst>
          </p:cNvPr>
          <p:cNvPicPr>
            <a:picLocks noChangeAspect="1"/>
          </p:cNvPicPr>
          <p:nvPr/>
        </p:nvPicPr>
        <p:blipFill>
          <a:blip r:embed="rId4"/>
          <a:stretch>
            <a:fillRect/>
          </a:stretch>
        </p:blipFill>
        <p:spPr>
          <a:xfrm>
            <a:off x="5137727" y="4717630"/>
            <a:ext cx="6687483" cy="1314633"/>
          </a:xfrm>
          <a:prstGeom prst="rect">
            <a:avLst/>
          </a:prstGeom>
        </p:spPr>
      </p:pic>
    </p:spTree>
    <p:extLst>
      <p:ext uri="{BB962C8B-B14F-4D97-AF65-F5344CB8AC3E}">
        <p14:creationId xmlns:p14="http://schemas.microsoft.com/office/powerpoint/2010/main" val="2535565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80903-5C26-75BA-BF57-40A20DAF8245}"/>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54911EEB-7B36-233B-009D-08C9AA5B3082}"/>
              </a:ext>
            </a:extLst>
          </p:cNvPr>
          <p:cNvSpPr>
            <a:spLocks noGrp="1"/>
          </p:cNvSpPr>
          <p:nvPr>
            <p:ph type="title"/>
          </p:nvPr>
        </p:nvSpPr>
        <p:spPr>
          <a:xfrm>
            <a:off x="1251678" y="382385"/>
            <a:ext cx="10178322" cy="1590794"/>
          </a:xfrm>
        </p:spPr>
        <p:txBody>
          <a:bodyPr>
            <a:normAutofit/>
          </a:bodyPr>
          <a:lstStyle/>
          <a:p>
            <a:r>
              <a:rPr lang="zh-TW" altLang="en-US" dirty="0">
                <a:latin typeface="+mn-ea"/>
                <a:ea typeface="+mn-ea"/>
              </a:rPr>
              <a:t>加入中心對齊學習</a:t>
            </a:r>
          </a:p>
        </p:txBody>
      </p:sp>
      <p:sp>
        <p:nvSpPr>
          <p:cNvPr id="6" name="內容版面配置區 2">
            <a:extLst>
              <a:ext uri="{FF2B5EF4-FFF2-40B4-BE49-F238E27FC236}">
                <a16:creationId xmlns:a16="http://schemas.microsoft.com/office/drawing/2014/main" id="{3050061D-8AA2-EC11-E26F-B52B9F3F5BFC}"/>
              </a:ext>
            </a:extLst>
          </p:cNvPr>
          <p:cNvSpPr>
            <a:spLocks noGrp="1"/>
          </p:cNvSpPr>
          <p:nvPr>
            <p:ph idx="1"/>
          </p:nvPr>
        </p:nvSpPr>
        <p:spPr>
          <a:xfrm>
            <a:off x="1082478" y="1973179"/>
            <a:ext cx="4074301" cy="3826884"/>
          </a:xfrm>
        </p:spPr>
        <p:txBody>
          <a:bodyPr>
            <a:normAutofit/>
          </a:bodyPr>
          <a:lstStyle/>
          <a:p>
            <a:pPr marL="0" indent="0">
              <a:buNone/>
            </a:pPr>
            <a:r>
              <a:rPr lang="zh-TW" altLang="en-US" sz="2800" dirty="0">
                <a:solidFill>
                  <a:schemeClr val="tx2"/>
                </a:solidFill>
              </a:rPr>
              <a:t>中心對其的損失函數，整合後最後的損失函數如</a:t>
            </a:r>
            <a:r>
              <a:rPr lang="en-US" altLang="zh-TW" sz="2800" dirty="0">
                <a:solidFill>
                  <a:schemeClr val="tx2"/>
                </a:solidFill>
              </a:rPr>
              <a:t>(7)</a:t>
            </a:r>
          </a:p>
        </p:txBody>
      </p:sp>
      <p:pic>
        <p:nvPicPr>
          <p:cNvPr id="5" name="圖片 4">
            <a:extLst>
              <a:ext uri="{FF2B5EF4-FFF2-40B4-BE49-F238E27FC236}">
                <a16:creationId xmlns:a16="http://schemas.microsoft.com/office/drawing/2014/main" id="{E730D0B2-30B5-086F-ED4C-B3A744351659}"/>
              </a:ext>
            </a:extLst>
          </p:cNvPr>
          <p:cNvPicPr>
            <a:picLocks noChangeAspect="1"/>
          </p:cNvPicPr>
          <p:nvPr/>
        </p:nvPicPr>
        <p:blipFill>
          <a:blip r:embed="rId2"/>
          <a:stretch>
            <a:fillRect/>
          </a:stretch>
        </p:blipFill>
        <p:spPr>
          <a:xfrm>
            <a:off x="5566412" y="1822546"/>
            <a:ext cx="6258798" cy="1019317"/>
          </a:xfrm>
          <a:prstGeom prst="rect">
            <a:avLst/>
          </a:prstGeom>
        </p:spPr>
      </p:pic>
      <p:pic>
        <p:nvPicPr>
          <p:cNvPr id="9" name="圖片 8">
            <a:extLst>
              <a:ext uri="{FF2B5EF4-FFF2-40B4-BE49-F238E27FC236}">
                <a16:creationId xmlns:a16="http://schemas.microsoft.com/office/drawing/2014/main" id="{1F49E9EE-4DC8-1C6B-BFBB-7DB64B9B53CF}"/>
              </a:ext>
            </a:extLst>
          </p:cNvPr>
          <p:cNvPicPr>
            <a:picLocks noChangeAspect="1"/>
          </p:cNvPicPr>
          <p:nvPr/>
        </p:nvPicPr>
        <p:blipFill>
          <a:blip r:embed="rId3"/>
          <a:stretch>
            <a:fillRect/>
          </a:stretch>
        </p:blipFill>
        <p:spPr>
          <a:xfrm>
            <a:off x="5156779" y="3364720"/>
            <a:ext cx="6668431" cy="647790"/>
          </a:xfrm>
          <a:prstGeom prst="rect">
            <a:avLst/>
          </a:prstGeom>
        </p:spPr>
      </p:pic>
    </p:spTree>
    <p:extLst>
      <p:ext uri="{BB962C8B-B14F-4D97-AF65-F5344CB8AC3E}">
        <p14:creationId xmlns:p14="http://schemas.microsoft.com/office/powerpoint/2010/main" val="1326697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9EEB5-6744-FBE5-461F-08B4561FF42D}"/>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1553305F-8234-AFD8-2692-3D429359FE10}"/>
              </a:ext>
            </a:extLst>
          </p:cNvPr>
          <p:cNvSpPr>
            <a:spLocks noGrp="1"/>
          </p:cNvSpPr>
          <p:nvPr>
            <p:ph type="title"/>
          </p:nvPr>
        </p:nvSpPr>
        <p:spPr>
          <a:xfrm>
            <a:off x="1251678" y="382385"/>
            <a:ext cx="10178322" cy="1590794"/>
          </a:xfrm>
        </p:spPr>
        <p:txBody>
          <a:bodyPr>
            <a:normAutofit/>
          </a:bodyPr>
          <a:lstStyle/>
          <a:p>
            <a:r>
              <a:rPr lang="zh-TW" altLang="en-US" dirty="0">
                <a:latin typeface="+mn-ea"/>
                <a:ea typeface="+mn-ea"/>
              </a:rPr>
              <a:t>整合負樣本</a:t>
            </a:r>
            <a:r>
              <a:rPr lang="en-US" altLang="zh-TW" dirty="0">
                <a:latin typeface="+mn-ea"/>
                <a:ea typeface="+mn-ea"/>
              </a:rPr>
              <a:t>(SRPL+)</a:t>
            </a:r>
            <a:endParaRPr lang="zh-TW" altLang="en-US" dirty="0">
              <a:latin typeface="+mn-ea"/>
              <a:ea typeface="+mn-ea"/>
            </a:endParaRPr>
          </a:p>
        </p:txBody>
      </p:sp>
      <p:sp>
        <p:nvSpPr>
          <p:cNvPr id="6" name="內容版面配置區 2">
            <a:extLst>
              <a:ext uri="{FF2B5EF4-FFF2-40B4-BE49-F238E27FC236}">
                <a16:creationId xmlns:a16="http://schemas.microsoft.com/office/drawing/2014/main" id="{F6D5B79A-A422-DAB0-ADEB-71D1D1CD1D0B}"/>
              </a:ext>
            </a:extLst>
          </p:cNvPr>
          <p:cNvSpPr>
            <a:spLocks noGrp="1"/>
          </p:cNvSpPr>
          <p:nvPr>
            <p:ph idx="1"/>
          </p:nvPr>
        </p:nvSpPr>
        <p:spPr>
          <a:xfrm>
            <a:off x="1251678" y="1973179"/>
            <a:ext cx="4074301" cy="3826884"/>
          </a:xfrm>
        </p:spPr>
        <p:txBody>
          <a:bodyPr>
            <a:normAutofit/>
          </a:bodyPr>
          <a:lstStyle/>
          <a:p>
            <a:pPr marL="0" indent="0">
              <a:buNone/>
            </a:pPr>
            <a:r>
              <a:rPr lang="en-US" altLang="zh-TW" sz="2800" dirty="0">
                <a:solidFill>
                  <a:schemeClr val="tx2"/>
                </a:solidFill>
              </a:rPr>
              <a:t>SRPL</a:t>
            </a:r>
            <a:r>
              <a:rPr lang="zh-TW" altLang="en-US" sz="2800" dirty="0">
                <a:solidFill>
                  <a:schemeClr val="tx2"/>
                </a:solidFill>
              </a:rPr>
              <a:t>能夠整合負樣本來提升性能，然而根據</a:t>
            </a:r>
            <a:r>
              <a:rPr lang="en-US" altLang="zh-TW" sz="2800" dirty="0">
                <a:solidFill>
                  <a:schemeClr val="tx2"/>
                </a:solidFill>
              </a:rPr>
              <a:t>GAN</a:t>
            </a:r>
            <a:r>
              <a:rPr lang="zh-TW" altLang="en-US" sz="2800" dirty="0">
                <a:solidFill>
                  <a:schemeClr val="tx2"/>
                </a:solidFill>
              </a:rPr>
              <a:t>來生成負樣本不夠穩定，因此文章提出一種零樣本文字轉語音和成模組</a:t>
            </a:r>
            <a:endParaRPr lang="en-US" altLang="zh-TW" sz="2800" dirty="0">
              <a:solidFill>
                <a:schemeClr val="tx2"/>
              </a:solidFill>
            </a:endParaRPr>
          </a:p>
        </p:txBody>
      </p:sp>
      <p:sp>
        <p:nvSpPr>
          <p:cNvPr id="3" name="內容版面配置區 2">
            <a:extLst>
              <a:ext uri="{FF2B5EF4-FFF2-40B4-BE49-F238E27FC236}">
                <a16:creationId xmlns:a16="http://schemas.microsoft.com/office/drawing/2014/main" id="{2C8F87F2-F069-5421-6D00-528C2BB509CE}"/>
              </a:ext>
            </a:extLst>
          </p:cNvPr>
          <p:cNvSpPr txBox="1">
            <a:spLocks/>
          </p:cNvSpPr>
          <p:nvPr/>
        </p:nvSpPr>
        <p:spPr>
          <a:xfrm>
            <a:off x="5879825" y="1973179"/>
            <a:ext cx="4074301" cy="382688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zh-TW" altLang="en-US" sz="2800" dirty="0">
                <a:solidFill>
                  <a:schemeClr val="tx2"/>
                </a:solidFill>
              </a:rPr>
              <a:t>他們使用</a:t>
            </a:r>
            <a:r>
              <a:rPr lang="en-US" altLang="zh-TW" sz="2800" dirty="0" err="1">
                <a:solidFill>
                  <a:schemeClr val="tx2"/>
                </a:solidFill>
              </a:rPr>
              <a:t>LibriTTS</a:t>
            </a:r>
            <a:r>
              <a:rPr lang="en-US" altLang="zh-TW" sz="2800" dirty="0">
                <a:solidFill>
                  <a:schemeClr val="tx2"/>
                </a:solidFill>
              </a:rPr>
              <a:t> </a:t>
            </a:r>
            <a:r>
              <a:rPr lang="zh-TW" altLang="en-US" sz="2800" dirty="0">
                <a:solidFill>
                  <a:schemeClr val="tx2"/>
                </a:solidFill>
              </a:rPr>
              <a:t>數據集這些與測試無關的語音以</a:t>
            </a:r>
            <a:r>
              <a:rPr lang="en-US" altLang="zh-TW" sz="2800" dirty="0">
                <a:solidFill>
                  <a:schemeClr val="tx2"/>
                </a:solidFill>
              </a:rPr>
              <a:t>VITS </a:t>
            </a:r>
            <a:r>
              <a:rPr lang="zh-TW" altLang="en-US" sz="2800" dirty="0">
                <a:solidFill>
                  <a:schemeClr val="tx2"/>
                </a:solidFill>
              </a:rPr>
              <a:t>的零樣本 </a:t>
            </a:r>
            <a:r>
              <a:rPr lang="en-US" altLang="zh-TW" sz="2800" dirty="0">
                <a:solidFill>
                  <a:schemeClr val="tx2"/>
                </a:solidFill>
              </a:rPr>
              <a:t>TTS </a:t>
            </a:r>
            <a:r>
              <a:rPr lang="zh-TW" altLang="en-US" sz="2800" dirty="0">
                <a:solidFill>
                  <a:schemeClr val="tx2"/>
                </a:solidFill>
              </a:rPr>
              <a:t>系統生成未知說話人集合，並以語音合成增加多樣性，並確保內容與文本相關的目標關鍵字一致</a:t>
            </a:r>
            <a:endParaRPr lang="en-US" altLang="zh-TW" sz="2800" dirty="0">
              <a:solidFill>
                <a:schemeClr val="tx2"/>
              </a:solidFill>
            </a:endParaRPr>
          </a:p>
        </p:txBody>
      </p:sp>
    </p:spTree>
    <p:extLst>
      <p:ext uri="{BB962C8B-B14F-4D97-AF65-F5344CB8AC3E}">
        <p14:creationId xmlns:p14="http://schemas.microsoft.com/office/powerpoint/2010/main" val="599959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DDA51-EC40-653D-BDA1-D581F6D84BD1}"/>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193AB58C-3A77-A951-E003-D81CA614032F}"/>
              </a:ext>
            </a:extLst>
          </p:cNvPr>
          <p:cNvSpPr>
            <a:spLocks noGrp="1"/>
          </p:cNvSpPr>
          <p:nvPr>
            <p:ph type="title"/>
          </p:nvPr>
        </p:nvSpPr>
        <p:spPr>
          <a:xfrm>
            <a:off x="1251678" y="382385"/>
            <a:ext cx="10178322" cy="1590794"/>
          </a:xfrm>
        </p:spPr>
        <p:txBody>
          <a:bodyPr>
            <a:normAutofit/>
          </a:bodyPr>
          <a:lstStyle/>
          <a:p>
            <a:r>
              <a:rPr lang="en-US" altLang="zh-TW" dirty="0">
                <a:latin typeface="+mn-ea"/>
                <a:ea typeface="+mn-ea"/>
              </a:rPr>
              <a:t>SRPL+</a:t>
            </a:r>
            <a:endParaRPr lang="zh-TW" altLang="en-US" dirty="0">
              <a:latin typeface="+mn-ea"/>
              <a:ea typeface="+mn-ea"/>
            </a:endParaRPr>
          </a:p>
        </p:txBody>
      </p:sp>
      <p:sp>
        <p:nvSpPr>
          <p:cNvPr id="6" name="內容版面配置區 2">
            <a:extLst>
              <a:ext uri="{FF2B5EF4-FFF2-40B4-BE49-F238E27FC236}">
                <a16:creationId xmlns:a16="http://schemas.microsoft.com/office/drawing/2014/main" id="{EB515D06-2EB9-3785-EE39-3B5CEA3C6FB3}"/>
              </a:ext>
            </a:extLst>
          </p:cNvPr>
          <p:cNvSpPr>
            <a:spLocks noGrp="1"/>
          </p:cNvSpPr>
          <p:nvPr>
            <p:ph idx="1"/>
          </p:nvPr>
        </p:nvSpPr>
        <p:spPr>
          <a:xfrm>
            <a:off x="1251678" y="1973179"/>
            <a:ext cx="4074301" cy="3826884"/>
          </a:xfrm>
        </p:spPr>
        <p:txBody>
          <a:bodyPr>
            <a:normAutofit/>
          </a:bodyPr>
          <a:lstStyle/>
          <a:p>
            <a:pPr marL="0" indent="0">
              <a:buNone/>
            </a:pPr>
            <a:r>
              <a:rPr lang="zh-TW" altLang="en-US" sz="2800" dirty="0">
                <a:solidFill>
                  <a:schemeClr val="tx2"/>
                </a:solidFill>
              </a:rPr>
              <a:t>增加合成說話人，合成互補點，以及和成中心點，並且讓這些與</a:t>
            </a:r>
            <a:r>
              <a:rPr lang="en-US" altLang="zh-TW" sz="2800" dirty="0">
                <a:solidFill>
                  <a:schemeClr val="tx2"/>
                </a:solidFill>
              </a:rPr>
              <a:t>RPs</a:t>
            </a:r>
            <a:r>
              <a:rPr lang="zh-TW" altLang="en-US" sz="2800" dirty="0">
                <a:solidFill>
                  <a:schemeClr val="tx2"/>
                </a:solidFill>
              </a:rPr>
              <a:t>距離最大化，得到最</a:t>
            </a:r>
            <a:r>
              <a:rPr lang="en-US" altLang="zh-TW" sz="2800" dirty="0">
                <a:solidFill>
                  <a:schemeClr val="tx2"/>
                </a:solidFill>
              </a:rPr>
              <a:t>SRPL+</a:t>
            </a:r>
            <a:r>
              <a:rPr lang="zh-TW" altLang="en-US" sz="2800" dirty="0">
                <a:solidFill>
                  <a:schemeClr val="tx2"/>
                </a:solidFill>
              </a:rPr>
              <a:t>的損失函數</a:t>
            </a:r>
            <a:endParaRPr lang="en-US" altLang="zh-TW" sz="2800" dirty="0">
              <a:solidFill>
                <a:schemeClr val="tx2"/>
              </a:solidFill>
            </a:endParaRPr>
          </a:p>
        </p:txBody>
      </p:sp>
      <p:pic>
        <p:nvPicPr>
          <p:cNvPr id="5" name="圖片 4">
            <a:extLst>
              <a:ext uri="{FF2B5EF4-FFF2-40B4-BE49-F238E27FC236}">
                <a16:creationId xmlns:a16="http://schemas.microsoft.com/office/drawing/2014/main" id="{38DE9024-A659-F0E4-B53C-C6B0B31A75B6}"/>
              </a:ext>
            </a:extLst>
          </p:cNvPr>
          <p:cNvPicPr>
            <a:picLocks noChangeAspect="1"/>
          </p:cNvPicPr>
          <p:nvPr/>
        </p:nvPicPr>
        <p:blipFill>
          <a:blip r:embed="rId2"/>
          <a:stretch>
            <a:fillRect/>
          </a:stretch>
        </p:blipFill>
        <p:spPr>
          <a:xfrm>
            <a:off x="5600022" y="137653"/>
            <a:ext cx="6125430" cy="6582694"/>
          </a:xfrm>
          <a:prstGeom prst="rect">
            <a:avLst/>
          </a:prstGeom>
        </p:spPr>
      </p:pic>
      <p:pic>
        <p:nvPicPr>
          <p:cNvPr id="8" name="圖片 7">
            <a:extLst>
              <a:ext uri="{FF2B5EF4-FFF2-40B4-BE49-F238E27FC236}">
                <a16:creationId xmlns:a16="http://schemas.microsoft.com/office/drawing/2014/main" id="{76EDF72A-BD0E-A4AB-B19C-0178B1FF8D1D}"/>
              </a:ext>
            </a:extLst>
          </p:cNvPr>
          <p:cNvPicPr>
            <a:picLocks noChangeAspect="1"/>
          </p:cNvPicPr>
          <p:nvPr/>
        </p:nvPicPr>
        <p:blipFill>
          <a:blip r:embed="rId3"/>
          <a:stretch>
            <a:fillRect/>
          </a:stretch>
        </p:blipFill>
        <p:spPr>
          <a:xfrm>
            <a:off x="753979" y="5069305"/>
            <a:ext cx="4846043" cy="730758"/>
          </a:xfrm>
          <a:prstGeom prst="rect">
            <a:avLst/>
          </a:prstGeom>
        </p:spPr>
      </p:pic>
    </p:spTree>
    <p:extLst>
      <p:ext uri="{BB962C8B-B14F-4D97-AF65-F5344CB8AC3E}">
        <p14:creationId xmlns:p14="http://schemas.microsoft.com/office/powerpoint/2010/main" val="3839909074"/>
      </p:ext>
    </p:extLst>
  </p:cSld>
  <p:clrMapOvr>
    <a:masterClrMapping/>
  </p:clrMapOvr>
</p:sld>
</file>

<file path=ppt/theme/theme1.xml><?xml version="1.0" encoding="utf-8"?>
<a:theme xmlns:a="http://schemas.openxmlformats.org/drawingml/2006/main" name="徽章">
  <a:themeElements>
    <a:clrScheme name="徽章">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徽章">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徽章">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徽章</Template>
  <TotalTime>192</TotalTime>
  <Words>682</Words>
  <Application>Microsoft Office PowerPoint</Application>
  <PresentationFormat>寬螢幕</PresentationFormat>
  <Paragraphs>41</Paragraphs>
  <Slides>16</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16</vt:i4>
      </vt:variant>
    </vt:vector>
  </HeadingPairs>
  <TitlesOfParts>
    <vt:vector size="20" baseType="lpstr">
      <vt:lpstr>Arial</vt:lpstr>
      <vt:lpstr>Gill Sans MT</vt:lpstr>
      <vt:lpstr>Impact</vt:lpstr>
      <vt:lpstr>徽章</vt:lpstr>
      <vt:lpstr>透過說話人互補點(srp) 快速調整與副樣本提升開放集(OPEN-SET)說話者識別</vt:lpstr>
      <vt:lpstr>ABSTRACT</vt:lpstr>
      <vt:lpstr>系統架構</vt:lpstr>
      <vt:lpstr>rpl與其他模型對於開放集訓練的 差別</vt:lpstr>
      <vt:lpstr>Srpl與SRPL+</vt:lpstr>
      <vt:lpstr>Srpl的數學建模</vt:lpstr>
      <vt:lpstr>加入中心對齊學習</vt:lpstr>
      <vt:lpstr>整合負樣本(SRPL+)</vt:lpstr>
      <vt:lpstr>SRPL+</vt:lpstr>
      <vt:lpstr>實驗數據集</vt:lpstr>
      <vt:lpstr>評估指標</vt:lpstr>
      <vt:lpstr>訓練</vt:lpstr>
      <vt:lpstr>結果</vt:lpstr>
      <vt:lpstr>結果</vt:lpstr>
      <vt:lpstr>結果</vt:lpstr>
      <vt:lpstr>對於我們的幫助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Wu Andy</dc:creator>
  <cp:lastModifiedBy>Wu Andy</cp:lastModifiedBy>
  <cp:revision>2</cp:revision>
  <dcterms:created xsi:type="dcterms:W3CDTF">2025-03-26T22:08:02Z</dcterms:created>
  <dcterms:modified xsi:type="dcterms:W3CDTF">2025-03-27T06:31:52Z</dcterms:modified>
</cp:coreProperties>
</file>