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5F15A61-CFA3-4F3E-9719-CA5E2423A5EA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D945767-DB76-4384-B987-DAABEB31A2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864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5A61-CFA3-4F3E-9719-CA5E2423A5EA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5767-DB76-4384-B987-DAABEB31A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20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5A61-CFA3-4F3E-9719-CA5E2423A5EA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5767-DB76-4384-B987-DAABEB31A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69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5A61-CFA3-4F3E-9719-CA5E2423A5EA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5767-DB76-4384-B987-DAABEB31A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F15A61-CFA3-4F3E-9719-CA5E2423A5EA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D945767-DB76-4384-B987-DAABEB31A23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5764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5A61-CFA3-4F3E-9719-CA5E2423A5EA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5767-DB76-4384-B987-DAABEB31A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33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5A61-CFA3-4F3E-9719-CA5E2423A5EA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5767-DB76-4384-B987-DAABEB31A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528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5A61-CFA3-4F3E-9719-CA5E2423A5EA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5767-DB76-4384-B987-DAABEB31A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78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15A61-CFA3-4F3E-9719-CA5E2423A5EA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45767-DB76-4384-B987-DAABEB31A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80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5F15A61-CFA3-4F3E-9719-CA5E2423A5EA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D945767-DB76-4384-B987-DAABEB31A2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972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5F15A61-CFA3-4F3E-9719-CA5E2423A5EA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D945767-DB76-4384-B987-DAABEB31A2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89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5F15A61-CFA3-4F3E-9719-CA5E2423A5EA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D945767-DB76-4384-B987-DAABEB31A2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8272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4297E3-B9C9-ECED-686C-19BC2CB1E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dirty="0">
                <a:latin typeface="+mn-ea"/>
                <a:ea typeface="+mn-ea"/>
              </a:rPr>
              <a:t>BRIDGING MIXTURE DENSITY NETWORKS WITH META-LEARNING FOR AUTOMATICSPEAKER IDENTIFICATION</a:t>
            </a:r>
            <a:endParaRPr lang="zh-TW" altLang="en-US" sz="5400" dirty="0">
              <a:latin typeface="+mn-ea"/>
              <a:ea typeface="+mn-ea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3F4C06-7E1E-46CC-FA6D-6FAD2473B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996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C77CA-6AB6-313A-ED9A-A61DFD13A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E5C29A-FDBE-3CFF-521A-B07D93F5C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59079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ea"/>
                <a:ea typeface="+mn-ea"/>
              </a:rPr>
              <a:t>實驗準備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85EB80C-E29B-F7C5-0D8C-8375D36B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797" y="1652337"/>
            <a:ext cx="9448406" cy="3826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LibriSpeech </a:t>
            </a:r>
            <a:r>
              <a:rPr lang="zh-TW" altLang="en-US" sz="2800" dirty="0">
                <a:solidFill>
                  <a:schemeClr val="tx2"/>
                </a:solidFill>
              </a:rPr>
              <a:t>資料集，</a:t>
            </a:r>
            <a:r>
              <a:rPr lang="en-US" altLang="zh-TW" sz="2800" dirty="0">
                <a:solidFill>
                  <a:schemeClr val="tx2"/>
                </a:solidFill>
              </a:rPr>
              <a:t>75%</a:t>
            </a:r>
            <a:r>
              <a:rPr lang="zh-TW" altLang="en-US" sz="2800" dirty="0">
                <a:solidFill>
                  <a:schemeClr val="tx2"/>
                </a:solidFill>
              </a:rPr>
              <a:t>作為既有使用者，</a:t>
            </a:r>
            <a:r>
              <a:rPr lang="en-US" altLang="zh-TW" sz="2800" dirty="0">
                <a:solidFill>
                  <a:schemeClr val="tx2"/>
                </a:solidFill>
              </a:rPr>
              <a:t>25%</a:t>
            </a:r>
            <a:r>
              <a:rPr lang="zh-TW" altLang="en-US" sz="2800" dirty="0">
                <a:solidFill>
                  <a:schemeClr val="tx2"/>
                </a:solidFill>
              </a:rPr>
              <a:t>作為新使用者，經過語音活動偵測處理後提取前</a:t>
            </a:r>
            <a:r>
              <a:rPr lang="en-US" altLang="zh-TW" sz="2800" dirty="0">
                <a:solidFill>
                  <a:schemeClr val="tx2"/>
                </a:solidFill>
              </a:rPr>
              <a:t>20</a:t>
            </a:r>
            <a:r>
              <a:rPr lang="zh-TW" altLang="en-US" sz="2800" dirty="0">
                <a:solidFill>
                  <a:schemeClr val="tx2"/>
                </a:solidFill>
              </a:rPr>
              <a:t>個</a:t>
            </a:r>
            <a:r>
              <a:rPr lang="en-US" altLang="zh-TW" sz="2800" dirty="0">
                <a:solidFill>
                  <a:schemeClr val="tx2"/>
                </a:solidFill>
              </a:rPr>
              <a:t>MFCCs</a:t>
            </a:r>
            <a:r>
              <a:rPr lang="zh-TW" altLang="en-US" sz="2800" dirty="0">
                <a:solidFill>
                  <a:schemeClr val="tx2"/>
                </a:solidFill>
              </a:rPr>
              <a:t>，使用</a:t>
            </a:r>
            <a:r>
              <a:rPr lang="en-US" altLang="zh-TW" sz="2800" dirty="0">
                <a:solidFill>
                  <a:schemeClr val="tx2"/>
                </a:solidFill>
              </a:rPr>
              <a:t>44Hz</a:t>
            </a:r>
            <a:r>
              <a:rPr lang="zh-TW" altLang="en-US" sz="2800" dirty="0">
                <a:solidFill>
                  <a:schemeClr val="tx2"/>
                </a:solidFill>
              </a:rPr>
              <a:t>的取樣率。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TW" altLang="en-US" sz="2800" dirty="0">
                <a:solidFill>
                  <a:schemeClr val="tx2"/>
                </a:solidFill>
              </a:rPr>
              <a:t>使用</a:t>
            </a:r>
            <a:r>
              <a:rPr lang="en-US" altLang="zh-TW" sz="2800" dirty="0">
                <a:solidFill>
                  <a:schemeClr val="tx2"/>
                </a:solidFill>
              </a:rPr>
              <a:t>MDN</a:t>
            </a:r>
            <a:r>
              <a:rPr lang="zh-TW" altLang="en-US" sz="2800" dirty="0">
                <a:solidFill>
                  <a:schemeClr val="tx2"/>
                </a:solidFill>
              </a:rPr>
              <a:t>，</a:t>
            </a:r>
            <a:r>
              <a:rPr lang="en-US" altLang="zh-TW" sz="2800" dirty="0">
                <a:solidFill>
                  <a:schemeClr val="tx2"/>
                </a:solidFill>
              </a:rPr>
              <a:t>PN</a:t>
            </a:r>
            <a:r>
              <a:rPr lang="zh-TW" altLang="en-US" sz="2800" dirty="0">
                <a:solidFill>
                  <a:schemeClr val="tx2"/>
                </a:solidFill>
              </a:rPr>
              <a:t>，</a:t>
            </a:r>
            <a:r>
              <a:rPr lang="en-US" altLang="zh-TW" sz="2800" dirty="0">
                <a:solidFill>
                  <a:schemeClr val="tx2"/>
                </a:solidFill>
              </a:rPr>
              <a:t>PNL</a:t>
            </a:r>
            <a:r>
              <a:rPr lang="zh-TW" altLang="en-US" sz="2800" dirty="0">
                <a:solidFill>
                  <a:schemeClr val="tx2"/>
                </a:solidFill>
              </a:rPr>
              <a:t>，</a:t>
            </a:r>
            <a:r>
              <a:rPr lang="en-US" altLang="zh-TW" sz="2800" dirty="0">
                <a:solidFill>
                  <a:schemeClr val="tx2"/>
                </a:solidFill>
              </a:rPr>
              <a:t>AFEASI</a:t>
            </a:r>
            <a:r>
              <a:rPr lang="zh-TW" altLang="en-US" sz="2800" dirty="0">
                <a:solidFill>
                  <a:schemeClr val="tx2"/>
                </a:solidFill>
              </a:rPr>
              <a:t>四種模型作為對照。</a:t>
            </a:r>
            <a:endParaRPr lang="en-US" altLang="zh-TW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08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3D850-3513-7E80-D822-2050DEF8C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70066A-E289-7E79-7D20-27BD16113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59079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ea"/>
                <a:ea typeface="+mn-ea"/>
              </a:rPr>
              <a:t>評估指標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9E8A615-9FDF-E733-50AC-C8271A94E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797" y="1385888"/>
            <a:ext cx="3957441" cy="4093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solidFill>
                  <a:schemeClr val="tx2"/>
                </a:solidFill>
              </a:rPr>
              <a:t>會在每個家庭內計算辨識準確率，在平均所有家庭的準確率</a:t>
            </a:r>
            <a:endParaRPr lang="en-US" altLang="zh-TW" sz="2800" dirty="0">
              <a:solidFill>
                <a:schemeClr val="tx2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0C2218-88FC-F8E6-F58F-5CB1E4325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357" y="741559"/>
            <a:ext cx="6100762" cy="5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5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824B6-4688-3B45-0BC4-C23091FB1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BBEC5-19CD-E522-35D5-D96A14F0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59079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ea"/>
                <a:ea typeface="+mn-ea"/>
              </a:rPr>
              <a:t>對我們的幫助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210ED29-DD56-C311-F569-197C7233B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797" y="1385888"/>
            <a:ext cx="10058203" cy="4093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solidFill>
                  <a:schemeClr val="tx2"/>
                </a:solidFill>
              </a:rPr>
              <a:t>這篇論文提供了較專注於說話者辨識的方法，並且也能夠更快進行註冊，雖然沒有開源程式碼，還是可以往</a:t>
            </a:r>
            <a:r>
              <a:rPr lang="en-US" altLang="zh-TW" sz="2800" dirty="0">
                <a:solidFill>
                  <a:schemeClr val="tx2"/>
                </a:solidFill>
              </a:rPr>
              <a:t>MFCCs</a:t>
            </a:r>
            <a:r>
              <a:rPr lang="zh-TW" altLang="en-US" sz="2800" dirty="0">
                <a:solidFill>
                  <a:schemeClr val="tx2"/>
                </a:solidFill>
              </a:rPr>
              <a:t>這方面查找。</a:t>
            </a:r>
            <a:endParaRPr lang="en-US" altLang="zh-TW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131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D3BC6-6496-315C-1BD2-19FA0C9F2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B7D6C-7883-8154-FF29-2E276AFA5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59079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ea"/>
                <a:ea typeface="+mn-ea"/>
              </a:rPr>
              <a:t>資料來源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6FB77FD-1236-0CEE-E165-7A8745361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797" y="1385888"/>
            <a:ext cx="10058203" cy="4093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[8] </a:t>
            </a:r>
            <a:r>
              <a:rPr lang="en-US" altLang="zh-TW" sz="2800" dirty="0" err="1">
                <a:solidFill>
                  <a:schemeClr val="tx2"/>
                </a:solidFill>
              </a:rPr>
              <a:t>Ruirui</a:t>
            </a:r>
            <a:r>
              <a:rPr lang="en-US" altLang="zh-TW" sz="2800" dirty="0">
                <a:solidFill>
                  <a:schemeClr val="tx2"/>
                </a:solidFill>
              </a:rPr>
              <a:t> Li, </a:t>
            </a:r>
            <a:r>
              <a:rPr lang="en-US" altLang="zh-TW" sz="2800" dirty="0" err="1">
                <a:solidFill>
                  <a:schemeClr val="tx2"/>
                </a:solidFill>
              </a:rPr>
              <a:t>Jyun</a:t>
            </a:r>
            <a:r>
              <a:rPr lang="en-US" altLang="zh-TW" sz="2800" dirty="0">
                <a:solidFill>
                  <a:schemeClr val="tx2"/>
                </a:solidFill>
              </a:rPr>
              <a:t>-Yu Jiang, Carrie Wu, Chu-Cheng </a:t>
            </a:r>
            <a:r>
              <a:rPr lang="en-US" altLang="zh-TW" sz="2800" dirty="0" err="1">
                <a:solidFill>
                  <a:schemeClr val="tx2"/>
                </a:solidFill>
              </a:rPr>
              <a:t>Hsieh,and</a:t>
            </a:r>
            <a:r>
              <a:rPr lang="en-US" altLang="zh-TW" sz="2800" dirty="0">
                <a:solidFill>
                  <a:schemeClr val="tx2"/>
                </a:solidFill>
              </a:rPr>
              <a:t> Andreas </a:t>
            </a:r>
            <a:r>
              <a:rPr lang="en-US" altLang="zh-TW" sz="2800" dirty="0" err="1">
                <a:solidFill>
                  <a:schemeClr val="tx2"/>
                </a:solidFill>
              </a:rPr>
              <a:t>Stolcke</a:t>
            </a:r>
            <a:r>
              <a:rPr lang="en-US" altLang="zh-TW" sz="2800" dirty="0">
                <a:solidFill>
                  <a:schemeClr val="tx2"/>
                </a:solidFill>
              </a:rPr>
              <a:t>, “Speaker identification for household scenarios with self-attention and adversarial training,” in </a:t>
            </a:r>
            <a:r>
              <a:rPr lang="en-US" altLang="zh-TW" sz="2800" dirty="0" err="1">
                <a:solidFill>
                  <a:schemeClr val="tx2"/>
                </a:solidFill>
              </a:rPr>
              <a:t>Interspeech</a:t>
            </a:r>
            <a:r>
              <a:rPr lang="en-US" altLang="zh-TW" sz="2800">
                <a:solidFill>
                  <a:schemeClr val="tx2"/>
                </a:solidFill>
              </a:rPr>
              <a:t> 2020, 2020.</a:t>
            </a:r>
            <a:endParaRPr lang="en-US" altLang="zh-TW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7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62DD0-B4F1-2BD6-60B4-4728F852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ABSTRACT</a:t>
            </a:r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0AC206-BC39-395F-FF59-C370FCD66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solidFill>
                  <a:schemeClr val="tx2"/>
                </a:solidFill>
              </a:rPr>
              <a:t>文章提出的是一種基於混合密度網路的元學習方法（</a:t>
            </a:r>
            <a:r>
              <a:rPr lang="en-US" altLang="zh-TW" sz="2800" dirty="0">
                <a:solidFill>
                  <a:schemeClr val="tx2"/>
                </a:solidFill>
              </a:rPr>
              <a:t>MDNML</a:t>
            </a:r>
            <a:r>
              <a:rPr lang="zh-TW" altLang="en-US" sz="2800" dirty="0">
                <a:solidFill>
                  <a:schemeClr val="tx2"/>
                </a:solidFill>
              </a:rPr>
              <a:t>）用於說話人識別，這種方法只需要使用數秒的聲音資料，透過基於梯度的元學習，將從已經存在的使用者資料中學到的知識進行遷移，從而顯著加速了學習過程。另外提出透過結合家庭為單位的聲學特徵概念。</a:t>
            </a:r>
            <a:endParaRPr lang="en-US" altLang="zh-TW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10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9D368-E2A7-198A-64EF-28707E1BE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8FEE32-18FA-EC2C-7EC1-27FEC6B83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07507"/>
          </a:xfrm>
        </p:spPr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系統架構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D7B9E8-2374-4865-7F7C-03AAED384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067" y="2246398"/>
            <a:ext cx="8656888" cy="4183793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56DEACE-F7FD-19BA-3193-BDC9FA489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629" y="1467363"/>
            <a:ext cx="10178322" cy="98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solidFill>
                  <a:schemeClr val="tx2"/>
                </a:solidFill>
              </a:rPr>
              <a:t>只運用少量的樣本，用聲紋作判別，判別與文字內容無關</a:t>
            </a:r>
            <a:endParaRPr lang="en-US" altLang="zh-TW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17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D11F6-CF74-33C1-6D11-8B473F316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798B7-BEF7-418B-3D92-2BA076C1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59079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ea"/>
                <a:ea typeface="+mn-ea"/>
              </a:rPr>
              <a:t>混合密度網路（</a:t>
            </a:r>
            <a:r>
              <a:rPr lang="en-US" altLang="zh-TW" dirty="0">
                <a:latin typeface="+mn-ea"/>
                <a:ea typeface="+mn-ea"/>
              </a:rPr>
              <a:t>Mixture Density Networks</a:t>
            </a:r>
            <a:r>
              <a:rPr lang="zh-TW" altLang="en-US" dirty="0">
                <a:latin typeface="+mn-ea"/>
                <a:ea typeface="+mn-ea"/>
              </a:rPr>
              <a:t>，</a:t>
            </a:r>
            <a:r>
              <a:rPr lang="en-US" altLang="zh-TW" dirty="0">
                <a:latin typeface="+mn-ea"/>
                <a:ea typeface="+mn-ea"/>
              </a:rPr>
              <a:t>MDNs</a:t>
            </a:r>
            <a:r>
              <a:rPr lang="zh-TW" altLang="en-US" dirty="0">
                <a:latin typeface="+mn-ea"/>
                <a:ea typeface="+mn-ea"/>
              </a:rPr>
              <a:t>）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A8D8F8A6-CB62-A144-1B1D-FFAC84DC1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12080"/>
            <a:ext cx="10178322" cy="4405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solidFill>
                  <a:schemeClr val="tx2"/>
                </a:solidFill>
              </a:rPr>
              <a:t>研究運用</a:t>
            </a:r>
            <a:r>
              <a:rPr lang="en-US" altLang="zh-TW" sz="2800" dirty="0">
                <a:solidFill>
                  <a:schemeClr val="tx2"/>
                </a:solidFill>
              </a:rPr>
              <a:t>MDNS</a:t>
            </a:r>
            <a:r>
              <a:rPr lang="zh-TW" altLang="en-US" sz="2800" dirty="0">
                <a:solidFill>
                  <a:schemeClr val="tx2"/>
                </a:solidFill>
              </a:rPr>
              <a:t>來做聲紋辨識，因其可處理任意長度的語音輸入，只要聲紋的特徵夠充足，極短時間的語音也可以用作判讀，並且對新的說話者也能夠獲得充足的訓練資料。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zh-TW" altLang="en-US" sz="2800" dirty="0">
                <a:solidFill>
                  <a:schemeClr val="tx2"/>
                </a:solidFill>
              </a:rPr>
              <a:t>研究中運用梅爾頻率倒譜係數（</a:t>
            </a:r>
            <a:r>
              <a:rPr lang="en-US" altLang="zh-TW" sz="2800" dirty="0" err="1">
                <a:solidFill>
                  <a:schemeClr val="tx2"/>
                </a:solidFill>
              </a:rPr>
              <a:t>mel</a:t>
            </a:r>
            <a:r>
              <a:rPr lang="en-US" altLang="zh-TW" sz="2800" dirty="0">
                <a:solidFill>
                  <a:schemeClr val="tx2"/>
                </a:solidFill>
              </a:rPr>
              <a:t>-frequency cepstral coefficients, MFCCs</a:t>
            </a:r>
            <a:r>
              <a:rPr lang="zh-TW" altLang="en-US" sz="2800" dirty="0">
                <a:solidFill>
                  <a:schemeClr val="tx2"/>
                </a:solidFill>
              </a:rPr>
              <a:t>）來代表聲音的特徵，因其能有效模擬人類的聽覺系統。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89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F51C4-8B72-E0FA-95D8-5E7101F9A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45C954-2E01-BEBF-DED1-10126A55E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59079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ea"/>
                <a:ea typeface="+mn-ea"/>
              </a:rPr>
              <a:t>神經網路模型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9DD2FAED-7638-BDD2-2851-941D237DC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83053"/>
            <a:ext cx="4476268" cy="4992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solidFill>
                  <a:schemeClr val="tx2"/>
                </a:solidFill>
              </a:rPr>
              <a:t>研究使用基於高斯混合模型的</a:t>
            </a:r>
            <a:r>
              <a:rPr lang="en-US" altLang="zh-TW" sz="2800" dirty="0">
                <a:solidFill>
                  <a:schemeClr val="tx2"/>
                </a:solidFill>
              </a:rPr>
              <a:t>MDN</a:t>
            </a:r>
            <a:r>
              <a:rPr lang="zh-TW" altLang="en-US" sz="2800" dirty="0">
                <a:solidFill>
                  <a:schemeClr val="tx2"/>
                </a:solidFill>
              </a:rPr>
              <a:t>，基於輸入的</a:t>
            </a:r>
            <a:r>
              <a:rPr lang="en-US" altLang="zh-TW" sz="2800" dirty="0">
                <a:solidFill>
                  <a:schemeClr val="tx2"/>
                </a:solidFill>
              </a:rPr>
              <a:t>MFCC </a:t>
            </a:r>
            <a:r>
              <a:rPr lang="zh-TW" altLang="en-US" sz="2800" dirty="0">
                <a:solidFill>
                  <a:schemeClr val="tx2"/>
                </a:solidFill>
              </a:rPr>
              <a:t>特徵</a:t>
            </a:r>
            <a:r>
              <a:rPr lang="en-US" altLang="zh-TW" sz="2800" dirty="0">
                <a:solidFill>
                  <a:schemeClr val="tx2"/>
                </a:solidFill>
              </a:rPr>
              <a:t>x</a:t>
            </a:r>
            <a:r>
              <a:rPr lang="zh-TW" altLang="en-US" sz="2800" dirty="0">
                <a:solidFill>
                  <a:schemeClr val="tx2"/>
                </a:solidFill>
              </a:rPr>
              <a:t>還有模型</a:t>
            </a:r>
            <a:r>
              <a:rPr lang="en-US" altLang="zh-TW" sz="2800" dirty="0">
                <a:solidFill>
                  <a:schemeClr val="tx2"/>
                </a:solidFill>
              </a:rPr>
              <a:t>M</a:t>
            </a:r>
            <a:r>
              <a:rPr lang="zh-TW" altLang="en-US" sz="2800" dirty="0">
                <a:solidFill>
                  <a:schemeClr val="tx2"/>
                </a:solidFill>
              </a:rPr>
              <a:t>得到特徵</a:t>
            </a:r>
            <a:r>
              <a:rPr lang="en-US" altLang="zh-TW" sz="2800" dirty="0">
                <a:solidFill>
                  <a:schemeClr val="tx2"/>
                </a:solidFill>
              </a:rPr>
              <a:t>y</a:t>
            </a:r>
            <a:r>
              <a:rPr lang="zh-TW" altLang="en-US" sz="2800" dirty="0">
                <a:solidFill>
                  <a:schemeClr val="tx2"/>
                </a:solidFill>
              </a:rPr>
              <a:t>的機率函數。</a:t>
            </a:r>
            <a:endParaRPr lang="en-US" altLang="zh-TW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2"/>
                </a:solidFill>
              </a:rPr>
              <a:t>M</a:t>
            </a:r>
            <a:r>
              <a:rPr lang="zh-TW" altLang="en-US" sz="2800" dirty="0">
                <a:solidFill>
                  <a:schemeClr val="tx2"/>
                </a:solidFill>
              </a:rPr>
              <a:t>是混和成分的數量，𝜋𝑚</a:t>
            </a:r>
            <a:r>
              <a:rPr lang="en-US" altLang="zh-TW" sz="2800" dirty="0">
                <a:solidFill>
                  <a:schemeClr val="tx2"/>
                </a:solidFill>
              </a:rPr>
              <a:t>(</a:t>
            </a:r>
            <a:r>
              <a:rPr lang="zh-TW" altLang="en-US" sz="2800" dirty="0">
                <a:solidFill>
                  <a:schemeClr val="tx2"/>
                </a:solidFill>
              </a:rPr>
              <a:t>𝑥</a:t>
            </a:r>
            <a:r>
              <a:rPr lang="en-US" altLang="zh-TW" sz="2800" dirty="0">
                <a:solidFill>
                  <a:schemeClr val="tx2"/>
                </a:solidFill>
              </a:rPr>
              <a:t>)</a:t>
            </a:r>
            <a:r>
              <a:rPr lang="zh-TW" altLang="en-US" sz="2800" dirty="0">
                <a:solidFill>
                  <a:schemeClr val="tx2"/>
                </a:solidFill>
              </a:rPr>
              <a:t>、𝜇𝑚</a:t>
            </a:r>
            <a:r>
              <a:rPr lang="en-US" altLang="zh-TW" sz="2800" dirty="0">
                <a:solidFill>
                  <a:schemeClr val="tx2"/>
                </a:solidFill>
              </a:rPr>
              <a:t>(</a:t>
            </a:r>
            <a:r>
              <a:rPr lang="zh-TW" altLang="en-US" sz="2800" dirty="0">
                <a:solidFill>
                  <a:schemeClr val="tx2"/>
                </a:solidFill>
              </a:rPr>
              <a:t>𝑥</a:t>
            </a:r>
            <a:r>
              <a:rPr lang="en-US" altLang="zh-TW" sz="2800" dirty="0">
                <a:solidFill>
                  <a:schemeClr val="tx2"/>
                </a:solidFill>
              </a:rPr>
              <a:t>)</a:t>
            </a:r>
            <a:r>
              <a:rPr lang="zh-TW" altLang="en-US" sz="2800" dirty="0">
                <a:solidFill>
                  <a:schemeClr val="tx2"/>
                </a:solidFill>
              </a:rPr>
              <a:t>、𝜎𝑚</a:t>
            </a:r>
            <a:r>
              <a:rPr lang="en-US" altLang="zh-TW" sz="2800" dirty="0">
                <a:solidFill>
                  <a:schemeClr val="tx2"/>
                </a:solidFill>
              </a:rPr>
              <a:t>2 (x) </a:t>
            </a:r>
            <a:r>
              <a:rPr lang="zh-TW" altLang="en-US" sz="2800" dirty="0">
                <a:solidFill>
                  <a:schemeClr val="tx2"/>
                </a:solidFill>
              </a:rPr>
              <a:t>分別代表第 </a:t>
            </a:r>
            <a:r>
              <a:rPr lang="en-US" altLang="zh-TW" sz="2800" dirty="0">
                <a:solidFill>
                  <a:schemeClr val="tx2"/>
                </a:solidFill>
              </a:rPr>
              <a:t>m </a:t>
            </a:r>
            <a:r>
              <a:rPr lang="zh-TW" altLang="en-US" sz="2800" dirty="0">
                <a:solidFill>
                  <a:schemeClr val="tx2"/>
                </a:solidFill>
              </a:rPr>
              <a:t>個成分在條件 </a:t>
            </a:r>
            <a:r>
              <a:rPr lang="en-US" altLang="zh-TW" sz="2800" dirty="0">
                <a:solidFill>
                  <a:schemeClr val="tx2"/>
                </a:solidFill>
              </a:rPr>
              <a:t>x </a:t>
            </a:r>
            <a:r>
              <a:rPr lang="zh-TW" altLang="en-US" sz="2800" dirty="0">
                <a:solidFill>
                  <a:schemeClr val="tx2"/>
                </a:solidFill>
              </a:rPr>
              <a:t>下的混合權重、平均值與變異數，</a:t>
            </a:r>
            <a:r>
              <a:rPr lang="en-US" altLang="zh-TW" sz="2800" dirty="0">
                <a:solidFill>
                  <a:schemeClr val="tx2"/>
                </a:solidFill>
              </a:rPr>
              <a:t>Φ</a:t>
            </a:r>
            <a:r>
              <a:rPr lang="zh-TW" altLang="en-US" sz="2800" dirty="0">
                <a:solidFill>
                  <a:schemeClr val="tx2"/>
                </a:solidFill>
              </a:rPr>
              <a:t>則為高斯混合分佈的成分。</a:t>
            </a:r>
            <a:endParaRPr lang="en-US" altLang="zh-TW" sz="2800" dirty="0">
              <a:solidFill>
                <a:schemeClr val="tx2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C7BE1B8-9195-CE3C-A144-2C29C3544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035" y="1973179"/>
            <a:ext cx="5500965" cy="90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3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04BB6-F4C8-7E27-6994-57D4B95D8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AF9BC-A0AB-B89C-2519-4DF01F56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59079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ea"/>
                <a:ea typeface="+mn-ea"/>
              </a:rPr>
              <a:t>參數推導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C5DE38B-6317-2B37-7289-587879F66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26" y="1483053"/>
            <a:ext cx="4074301" cy="4741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solidFill>
                  <a:schemeClr val="tx2"/>
                </a:solidFill>
              </a:rPr>
              <a:t>首先用多層感知機將</a:t>
            </a:r>
            <a:r>
              <a:rPr lang="en-US" altLang="zh-TW" sz="2800" dirty="0">
                <a:solidFill>
                  <a:schemeClr val="tx2"/>
                </a:solidFill>
              </a:rPr>
              <a:t>x</a:t>
            </a:r>
            <a:r>
              <a:rPr lang="zh-TW" altLang="en-US" sz="2800" dirty="0">
                <a:solidFill>
                  <a:schemeClr val="tx2"/>
                </a:solidFill>
              </a:rPr>
              <a:t>映射成輸出</a:t>
            </a:r>
            <a:r>
              <a:rPr lang="en-US" altLang="zh-TW" sz="2800" dirty="0">
                <a:solidFill>
                  <a:schemeClr val="tx2"/>
                </a:solidFill>
              </a:rPr>
              <a:t>z</a:t>
            </a:r>
            <a:r>
              <a:rPr lang="zh-TW" altLang="en-US" sz="2800" dirty="0">
                <a:solidFill>
                  <a:schemeClr val="tx2"/>
                </a:solidFill>
              </a:rPr>
              <a:t>，維度為</a:t>
            </a:r>
            <a:r>
              <a:rPr lang="en-US" altLang="zh-TW" sz="2800" dirty="0">
                <a:solidFill>
                  <a:schemeClr val="tx2"/>
                </a:solidFill>
              </a:rPr>
              <a:t>(2</a:t>
            </a:r>
            <a:r>
              <a:rPr lang="zh-TW" altLang="en-US" sz="2800" dirty="0">
                <a:solidFill>
                  <a:schemeClr val="tx2"/>
                </a:solidFill>
              </a:rPr>
              <a:t>𝑐</a:t>
            </a:r>
            <a:r>
              <a:rPr lang="en-US" altLang="zh-TW" sz="2800" dirty="0">
                <a:solidFill>
                  <a:schemeClr val="tx2"/>
                </a:solidFill>
              </a:rPr>
              <a:t>+1)×</a:t>
            </a:r>
            <a:r>
              <a:rPr lang="zh-TW" altLang="en-US" sz="2800" dirty="0">
                <a:solidFill>
                  <a:schemeClr val="tx2"/>
                </a:solidFill>
              </a:rPr>
              <a:t>𝑀</a:t>
            </a:r>
            <a:r>
              <a:rPr lang="en-US" altLang="zh-TW" sz="2800" dirty="0">
                <a:solidFill>
                  <a:schemeClr val="tx2"/>
                </a:solidFill>
              </a:rPr>
              <a:t>(2c+1)×M</a:t>
            </a:r>
            <a:r>
              <a:rPr lang="zh-TW" altLang="en-US" sz="2800" dirty="0">
                <a:solidFill>
                  <a:schemeClr val="tx2"/>
                </a:solidFill>
              </a:rPr>
              <a:t>，</a:t>
            </a:r>
            <a:r>
              <a:rPr lang="en-US" altLang="zh-TW" sz="2800" dirty="0">
                <a:solidFill>
                  <a:schemeClr val="tx2"/>
                </a:solidFill>
              </a:rPr>
              <a:t>c</a:t>
            </a:r>
            <a:r>
              <a:rPr lang="zh-TW" altLang="en-US" sz="2800" dirty="0">
                <a:solidFill>
                  <a:schemeClr val="tx2"/>
                </a:solidFill>
              </a:rPr>
              <a:t>是</a:t>
            </a:r>
            <a:r>
              <a:rPr lang="en-US" altLang="zh-TW" sz="2800" dirty="0">
                <a:solidFill>
                  <a:schemeClr val="tx2"/>
                </a:solidFill>
              </a:rPr>
              <a:t>MFCC</a:t>
            </a:r>
            <a:r>
              <a:rPr lang="zh-TW" altLang="en-US" sz="2800" dirty="0">
                <a:solidFill>
                  <a:schemeClr val="tx2"/>
                </a:solidFill>
              </a:rPr>
              <a:t> 特徵的維度，最終</a:t>
            </a:r>
            <a:r>
              <a:rPr lang="en-US" altLang="zh-TW" sz="2800" dirty="0">
                <a:solidFill>
                  <a:schemeClr val="tx2"/>
                </a:solidFill>
              </a:rPr>
              <a:t>z</a:t>
            </a:r>
            <a:r>
              <a:rPr lang="zh-TW" altLang="en-US" sz="2800" dirty="0">
                <a:solidFill>
                  <a:schemeClr val="tx2"/>
                </a:solidFill>
              </a:rPr>
              <a:t>被分為三個子集用於計算</a:t>
            </a:r>
            <a:r>
              <a:rPr lang="en-US" altLang="zh-TW" sz="2800" dirty="0">
                <a:solidFill>
                  <a:schemeClr val="tx2"/>
                </a:solidFill>
              </a:rPr>
              <a:t>GMM</a:t>
            </a:r>
            <a:r>
              <a:rPr lang="zh-TW" altLang="en-US" sz="2800" dirty="0">
                <a:solidFill>
                  <a:schemeClr val="tx2"/>
                </a:solidFill>
              </a:rPr>
              <a:t>的混合權重，平均值，標準差。</a:t>
            </a:r>
            <a:endParaRPr lang="en-US" altLang="zh-TW" sz="2800" dirty="0">
              <a:solidFill>
                <a:schemeClr val="tx2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06CCF3A-1AEB-40DE-0E12-C38132CA9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019" y="1095739"/>
            <a:ext cx="2415915" cy="82649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23D5DE7-43FD-2839-133C-EF8C61581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441" y="592506"/>
            <a:ext cx="2173881" cy="5852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DC7B950-7406-E759-DE43-D3AF7F231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757" y="1446979"/>
            <a:ext cx="2144419" cy="62204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A1EC664-D27A-D8C6-724E-65737E839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7613" y="2256663"/>
            <a:ext cx="2378298" cy="64176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3154EE5-1F0A-B71B-12EC-65D1A5F943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8608" y="3218879"/>
            <a:ext cx="3972548" cy="30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6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80903-5C26-75BA-BF57-40A20DAF8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911EEB-7B36-233B-009D-08C9AA5B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59079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ea"/>
                <a:ea typeface="+mn-ea"/>
              </a:rPr>
              <a:t>辨識新用戶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050061D-8AA2-EC11-E26F-B52B9F3F5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478" y="1973179"/>
            <a:ext cx="4074301" cy="3826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solidFill>
                  <a:schemeClr val="tx2"/>
                </a:solidFill>
              </a:rPr>
              <a:t>研究設計了一個基於梯度的知識轉移模組，將從既有使用者的辨識經驗獲取知識加強辨識新用戶的能力，在相似任務中學習一組良好初始化的模型參數。</a:t>
            </a:r>
            <a:endParaRPr lang="en-US" altLang="zh-TW" sz="2800" dirty="0">
              <a:solidFill>
                <a:schemeClr val="tx2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558BA14-3137-0518-2B6B-D45FDC2A5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424" y="1003095"/>
            <a:ext cx="2894608" cy="97008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F7C4A08-1606-E705-0458-9E91EA00B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676" y="2527207"/>
            <a:ext cx="3864818" cy="83511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3F2AD05-9B7B-D741-3E7D-9AE334C57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290" y="3952882"/>
            <a:ext cx="3919936" cy="97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9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9EEB5-6744-FBE5-461F-08B4561FF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53305F-8234-AFD8-2692-3D429359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59079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ea"/>
                <a:ea typeface="+mn-ea"/>
              </a:rPr>
              <a:t>增強辨識的演算法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4166126-20DE-87EA-8875-8EC22F02A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1" y="1042472"/>
            <a:ext cx="5874462" cy="543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5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DDA51-EC40-653D-BDA1-D581F6D84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AB58C-3A77-A951-E003-D81CA614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59079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+mn-ea"/>
                <a:ea typeface="+mn-ea"/>
              </a:rPr>
              <a:t>家庭成員辨識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EB515D06-2EB9-3785-EE39-3B5CEA3C6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73104"/>
            <a:ext cx="4074301" cy="4970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solidFill>
                  <a:schemeClr val="tx2"/>
                </a:solidFill>
              </a:rPr>
              <a:t>為家庭中的每位成員訓練個別的聲學特徵</a:t>
            </a:r>
            <a:r>
              <a:rPr lang="en-US" altLang="zh-TW" sz="2800" dirty="0">
                <a:solidFill>
                  <a:schemeClr val="tx2"/>
                </a:solidFill>
              </a:rPr>
              <a:t>Mi</a:t>
            </a:r>
            <a:r>
              <a:rPr lang="zh-TW" altLang="en-US" sz="2800" dirty="0">
                <a:solidFill>
                  <a:schemeClr val="tx2"/>
                </a:solidFill>
              </a:rPr>
              <a:t>，還有將所有成員混合訓練出背景特徵</a:t>
            </a:r>
            <a:r>
              <a:rPr lang="en-US" altLang="zh-TW" sz="2800" dirty="0" err="1">
                <a:solidFill>
                  <a:schemeClr val="tx2"/>
                </a:solidFill>
              </a:rPr>
              <a:t>Mhbm</a:t>
            </a:r>
            <a:r>
              <a:rPr lang="zh-TW" altLang="en-US" sz="2800" dirty="0">
                <a:solidFill>
                  <a:schemeClr val="tx2"/>
                </a:solidFill>
              </a:rPr>
              <a:t>，對於語音輸入</a:t>
            </a:r>
            <a:r>
              <a:rPr lang="en-US" altLang="zh-TW" sz="2800" dirty="0" err="1">
                <a:solidFill>
                  <a:schemeClr val="tx2"/>
                </a:solidFill>
              </a:rPr>
              <a:t>xj</a:t>
            </a:r>
            <a:r>
              <a:rPr lang="zh-TW" altLang="en-US" sz="2800" dirty="0">
                <a:solidFill>
                  <a:schemeClr val="tx2"/>
                </a:solidFill>
              </a:rPr>
              <a:t>對家庭與每個個人比對吻合程度，這有助於在辨識過程中排除背景資訊干擾，更聚焦於說話者特徵</a:t>
            </a:r>
            <a:endParaRPr lang="en-US" altLang="zh-TW" sz="2800" dirty="0">
              <a:solidFill>
                <a:schemeClr val="tx2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638F94-FB89-1BD9-A489-E26B3E70F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818" y="1973179"/>
            <a:ext cx="5772128" cy="7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09074"/>
      </p:ext>
    </p:extLst>
  </p:cSld>
  <p:clrMapOvr>
    <a:masterClrMapping/>
  </p:clrMapOvr>
</p:sld>
</file>

<file path=ppt/theme/theme1.xml><?xml version="1.0" encoding="utf-8"?>
<a:theme xmlns:a="http://schemas.openxmlformats.org/drawingml/2006/main" name="徽章">
  <a:themeElements>
    <a:clrScheme name="徽章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徽章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徽章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徽章</Template>
  <TotalTime>1314</TotalTime>
  <Words>593</Words>
  <Application>Microsoft Office PowerPoint</Application>
  <PresentationFormat>寬螢幕</PresentationFormat>
  <Paragraphs>28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徽章</vt:lpstr>
      <vt:lpstr>BRIDGING MIXTURE DENSITY NETWORKS WITH META-LEARNING FOR AUTOMATICSPEAKER IDENTIFICATION</vt:lpstr>
      <vt:lpstr>ABSTRACT</vt:lpstr>
      <vt:lpstr>系統架構</vt:lpstr>
      <vt:lpstr>混合密度網路（Mixture Density Networks，MDNs）</vt:lpstr>
      <vt:lpstr>神經網路模型</vt:lpstr>
      <vt:lpstr>參數推導</vt:lpstr>
      <vt:lpstr>辨識新用戶</vt:lpstr>
      <vt:lpstr>增強辨識的演算法</vt:lpstr>
      <vt:lpstr>家庭成員辨識</vt:lpstr>
      <vt:lpstr>實驗準備</vt:lpstr>
      <vt:lpstr>評估指標</vt:lpstr>
      <vt:lpstr>對我們的幫助</vt:lpstr>
      <vt:lpstr>資料來源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 Andy</dc:creator>
  <cp:lastModifiedBy>Wu Andy</cp:lastModifiedBy>
  <cp:revision>5</cp:revision>
  <dcterms:created xsi:type="dcterms:W3CDTF">2025-03-26T22:08:02Z</dcterms:created>
  <dcterms:modified xsi:type="dcterms:W3CDTF">2025-04-24T05:45:49Z</dcterms:modified>
</cp:coreProperties>
</file>