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9F71F-225A-4405-B7D8-00A89FF84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D2034-BA78-46A2-947B-BFA12D61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390AE-B2D5-40BB-A020-5676FF71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8C49-7107-44C9-B3FA-4D348F49F626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1A72D7-B490-423C-844C-4F32F77A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B90620-834C-4A38-AE0D-4D23975A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DD6D-8DE4-46D2-AAF9-3E6CB8E0C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81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19941-C170-46E0-838C-E4AD5AEF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604C37-62F5-4DEA-A788-060C16E3E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1186A3-BB63-481C-924D-965C48C98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8C49-7107-44C9-B3FA-4D348F49F626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F9DD78-6075-4AA1-8D26-532F7C83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0B9FED-B777-4466-B058-E2CB858F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DD6D-8DE4-46D2-AAF9-3E6CB8E0C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39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CDE0B6-81BD-47CC-A56C-572F4752A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FF5A3D-60D6-4E71-9481-E9277E0C8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0F65CE-73D3-4360-979B-43E48193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8C49-7107-44C9-B3FA-4D348F49F626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E25B0A-CB28-4B8C-9A4A-3196224E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E447A2-1660-452C-B755-CFB1450A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DD6D-8DE4-46D2-AAF9-3E6CB8E0C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87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C3A7F-220B-42C9-8A52-0327D891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2C2394-A821-47F0-9D6C-5E2D869E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86807A-ACA8-4697-8F41-3F0B260F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8C49-7107-44C9-B3FA-4D348F49F626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EBAC47-FE4B-4908-BE3F-E174D1F7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FCD10-6E66-46E1-93D8-1DB79867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DD6D-8DE4-46D2-AAF9-3E6CB8E0C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13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0D97B-C828-4AB8-BAAD-F9857E5D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87107C-8FA5-46B5-8A95-0E9749F6E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D17E95-8DA1-4979-9965-EFA4D68C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8C49-7107-44C9-B3FA-4D348F49F626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3459D1-9D32-4402-9CE5-F4AD83BF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F80E73-98D9-4EF5-99E8-D2425B55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DD6D-8DE4-46D2-AAF9-3E6CB8E0C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10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268BB-69E9-43B2-BF9B-5790B434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CF2DEE-E92C-46CF-8AF8-80A32765B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C4FECC-9D53-4F77-873E-D60C75C42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85FE64-AC41-4B71-979C-BFBF43EE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8C49-7107-44C9-B3FA-4D348F49F626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9245A3-85B9-485A-BFFF-0B171270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AA774E-02CE-4C80-8608-C2E09273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DD6D-8DE4-46D2-AAF9-3E6CB8E0C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076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3EB17-A008-4C93-8734-1B5EFF5B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432D3E-405A-4783-AD78-40EB0AFE9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229711-3E82-4804-A1A1-5239A4503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417E87-C344-482E-8908-D835181FA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1EB3FD-3B05-4061-8477-7352DCB15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EC9BE7-6728-412E-9D57-689C3011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8C49-7107-44C9-B3FA-4D348F49F626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D41BBE-C304-4B48-B6A2-B13B4949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2DA594-9D28-4D12-9780-485EA4AC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DD6D-8DE4-46D2-AAF9-3E6CB8E0C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699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E70DB-EE47-4A54-B7DA-C2CE571D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04792E-79AC-4BDC-8198-8F403A50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8C49-7107-44C9-B3FA-4D348F49F626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68201A-0B9D-471F-8D12-D157E339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35A8EE-8F57-4C00-A0DB-D2351553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DD6D-8DE4-46D2-AAF9-3E6CB8E0C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489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E01D0A-CE6F-49CA-A87B-BC76AB70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8C49-7107-44C9-B3FA-4D348F49F626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9105D8-D99B-4771-B3DF-EF00B4CB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BD9C27-C2FF-4297-8C94-3EFB65B7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DD6D-8DE4-46D2-AAF9-3E6CB8E0C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52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30545-4F2E-4BD8-B711-059D1AE7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046432-3A82-4B31-B722-8620187B2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96B0F8-0174-46C2-AB0F-2C049D03A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9CACB0-6BCF-4DD2-A57D-089AA11B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8C49-7107-44C9-B3FA-4D348F49F626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A4F897-C8A8-4255-8AC5-CBBC56B9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02F1CE-C2BA-437D-87B1-123DE942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DD6D-8DE4-46D2-AAF9-3E6CB8E0C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61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92764-B1B4-4A70-96FD-54110D80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D4A20F-B4B6-430F-AE98-6DBEC10B4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73CD6F-268B-4730-A552-634BF972E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097DE8-7771-470A-A69A-8FEA5FD1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8C49-7107-44C9-B3FA-4D348F49F626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0D1A1F-AE5C-4F31-A03E-AD087323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BFD614-6CAA-41C9-8337-9CD6A5D4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DD6D-8DE4-46D2-AAF9-3E6CB8E0C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07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9009DF-D2E2-4353-BC75-D29A3B59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1F29BA-D348-4DB0-8B64-6EBDB688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39BC99-19A0-4F13-86E2-1234045C2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D8C49-7107-44C9-B3FA-4D348F49F626}" type="datetimeFigureOut">
              <a:rPr lang="es-ES" smtClean="0"/>
              <a:t>08/06/2021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0FC5AF-9C9B-4F9C-97E5-1BFFF3440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DBA26-7906-44F7-BF6B-EFBB397F9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8DD6D-8DE4-46D2-AAF9-3E6CB8E0C9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0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A07CC75-E12D-4152-83F4-2B3EDD447396}"/>
              </a:ext>
            </a:extLst>
          </p:cNvPr>
          <p:cNvSpPr txBox="1"/>
          <p:nvPr/>
        </p:nvSpPr>
        <p:spPr>
          <a:xfrm>
            <a:off x="3048693" y="2967335"/>
            <a:ext cx="60973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Son un conjunto de elementos que definen a los objetos </a:t>
            </a:r>
            <a:r>
              <a:rPr lang="es-ES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(atributos </a:t>
            </a:r>
            <a:r>
              <a:rPr lang="es-ES" sz="3200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ó</a:t>
            </a:r>
            <a:r>
              <a:rPr lang="es-ES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propiedades)</a:t>
            </a:r>
            <a:r>
              <a:rPr lang="es-E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así como los comportamientos o funciones </a:t>
            </a:r>
            <a:r>
              <a:rPr lang="es-ES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(métodos)</a:t>
            </a:r>
            <a:r>
              <a:rPr lang="es-E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que maneja el objeto</a:t>
            </a:r>
            <a:endParaRPr lang="es-ES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271C8C-C1CE-44A8-AF9B-28F214EF3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795" y="656000"/>
            <a:ext cx="5360409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Miembros de una Clase</a:t>
            </a:r>
            <a:endParaRPr kumimoji="0" lang="es-ES" altLang="es-E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1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2BE7BA7-277D-46A4-BB77-6475961F4E05}"/>
              </a:ext>
            </a:extLst>
          </p:cNvPr>
          <p:cNvSpPr txBox="1"/>
          <p:nvPr/>
        </p:nvSpPr>
        <p:spPr>
          <a:xfrm>
            <a:off x="3048693" y="2526757"/>
            <a:ext cx="60973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Instancia de clase, es un sustantivo, por lo tanto, se refiere a algo concreto. Una Instancia de una clase "x" es un objeto de esa clase "x".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BD3909-A0B4-4402-983A-62289A19CDD5}"/>
              </a:ext>
            </a:extLst>
          </p:cNvPr>
          <p:cNvSpPr txBox="1"/>
          <p:nvPr/>
        </p:nvSpPr>
        <p:spPr>
          <a:xfrm>
            <a:off x="3048693" y="4067433"/>
            <a:ext cx="60973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Instanciar </a:t>
            </a:r>
            <a:r>
              <a:rPr lang="es-ES" sz="2400" b="0" i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una clase, 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es un verbo, por lo tanto, es una acción. Es el proceso por el cuál se crea un ejemplar (instancia) de un objeto a partir de la definición de la clase.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17D339D-CB59-4B3F-8EFD-959278E30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3697" y="572788"/>
            <a:ext cx="5684605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Instancia de una Clase</a:t>
            </a:r>
            <a:endParaRPr kumimoji="0" lang="es-ES" altLang="es-E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9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76EBD9D-3221-44B9-9F15-A91F0E82A3E9}"/>
              </a:ext>
            </a:extLst>
          </p:cNvPr>
          <p:cNvSpPr txBox="1"/>
          <p:nvPr/>
        </p:nvSpPr>
        <p:spPr>
          <a:xfrm>
            <a:off x="1781694" y="1811867"/>
            <a:ext cx="862861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 constructor es una subrutina (método) cuya misión es inicializar un objeto de una clase. En el constructor se asignan los valores iniciales (atributos) del nuevo objeto.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71713A9-7477-4370-9799-84A8DE652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552" y="444062"/>
            <a:ext cx="5656894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Definición de constructor</a:t>
            </a:r>
            <a:endParaRPr kumimoji="0" lang="es-ES" altLang="es-E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B11FD6-DC8E-43B0-B9C2-E4B9764EC185}"/>
              </a:ext>
            </a:extLst>
          </p:cNvPr>
          <p:cNvSpPr txBox="1"/>
          <p:nvPr/>
        </p:nvSpPr>
        <p:spPr>
          <a:xfrm>
            <a:off x="964277" y="3751671"/>
            <a:ext cx="1040753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 Python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 método __</a:t>
            </a:r>
            <a:r>
              <a:rPr lang="es-ES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init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__ es el primer método que se ejecuta cuando se crea un objeto.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 método __</a:t>
            </a:r>
            <a:r>
              <a:rPr lang="es-ES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init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__ se llama automáticamente. Es decir, es imposible de olvidarse de llamarlo ya que se llamará automáticamente.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 ejecuta inmediatamente luego de crear un objeto (Instanciación).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 método __</a:t>
            </a:r>
            <a:r>
              <a:rPr lang="es-ES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init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__ no puede retornar dato.</a:t>
            </a:r>
          </a:p>
          <a:p>
            <a:pPr algn="l">
              <a:buFont typeface="+mj-lt"/>
              <a:buAutoNum type="arabicPeriod"/>
            </a:pPr>
            <a:r>
              <a:rPr lang="es-ES" sz="1600" dirty="0">
                <a:solidFill>
                  <a:srgbClr val="333333"/>
                </a:solidFill>
                <a:latin typeface="Arial" panose="020B0604020202020204" pitchFamily="34" charset="0"/>
              </a:rPr>
              <a:t>E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 método __</a:t>
            </a:r>
            <a:r>
              <a:rPr lang="es-ES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init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__ puede recibir parámetros que se utilizan normalmente para inicializar atributos.</a:t>
            </a:r>
          </a:p>
          <a:p>
            <a:pPr algn="l">
              <a:buFont typeface="+mj-lt"/>
              <a:buAutoNum type="arabicPeriod"/>
            </a:pPr>
            <a:r>
              <a:rPr lang="es-E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El método __</a:t>
            </a:r>
            <a:r>
              <a:rPr lang="es-ES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init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__ es un método opcional, pero, es muy común declararlo.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7AC0E25-3B45-41A5-B723-206102E27D5C}"/>
              </a:ext>
            </a:extLst>
          </p:cNvPr>
          <p:cNvSpPr txBox="1"/>
          <p:nvPr/>
        </p:nvSpPr>
        <p:spPr>
          <a:xfrm>
            <a:off x="1009996" y="5815029"/>
            <a:ext cx="1031609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ES" sz="1600" b="0" i="0" dirty="0">
                <a:solidFill>
                  <a:srgbClr val="800080"/>
                </a:solidFill>
                <a:effectLst/>
                <a:latin typeface="Verdana" panose="020B0604030504040204" pitchFamily="34" charset="0"/>
              </a:rPr>
              <a:t>Atributos privados en Python (“__”)</a:t>
            </a:r>
          </a:p>
          <a:p>
            <a:pPr algn="ctr" fontAlgn="base"/>
            <a:r>
              <a:rPr lang="es-ES" sz="1600" dirty="0">
                <a:solidFill>
                  <a:srgbClr val="444444"/>
                </a:solidFill>
                <a:latin typeface="Verdana" panose="020B0604030504040204" pitchFamily="34" charset="0"/>
              </a:rPr>
              <a:t>Los métodos se podrían definir como </a:t>
            </a:r>
            <a:r>
              <a:rPr lang="es-ES" sz="1600" b="1" dirty="0">
                <a:solidFill>
                  <a:srgbClr val="444444"/>
                </a:solidFill>
                <a:latin typeface="Verdana" panose="020B0604030504040204" pitchFamily="34" charset="0"/>
              </a:rPr>
              <a:t>“atributos </a:t>
            </a:r>
            <a:r>
              <a:rPr lang="es-ES" sz="1600" b="1" dirty="0" err="1">
                <a:solidFill>
                  <a:srgbClr val="444444"/>
                </a:solidFill>
                <a:latin typeface="Verdana" panose="020B0604030504040204" pitchFamily="34" charset="0"/>
              </a:rPr>
              <a:t>llamables</a:t>
            </a:r>
            <a:r>
              <a:rPr lang="es-ES" sz="1600" b="1" dirty="0">
                <a:solidFill>
                  <a:srgbClr val="444444"/>
                </a:solidFill>
                <a:latin typeface="Verdana" panose="020B0604030504040204" pitchFamily="34" charset="0"/>
              </a:rPr>
              <a:t>”</a:t>
            </a:r>
            <a:r>
              <a:rPr lang="es-ES" sz="1600" dirty="0">
                <a:solidFill>
                  <a:srgbClr val="444444"/>
                </a:solidFill>
                <a:latin typeface="Verdana" panose="020B0604030504040204" pitchFamily="34" charset="0"/>
              </a:rPr>
              <a:t>. </a:t>
            </a:r>
            <a:r>
              <a:rPr lang="es-ES" sz="16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(imprimir(), </a:t>
            </a:r>
            <a:r>
              <a:rPr lang="es-ES" sz="1600" dirty="0" err="1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paga_impuestos</a:t>
            </a:r>
            <a:r>
              <a:rPr lang="es-ES" sz="16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algn="ctr" fontAlgn="base"/>
            <a:r>
              <a:rPr lang="es-ES" sz="1600" dirty="0">
                <a:solidFill>
                  <a:srgbClr val="444444"/>
                </a:solidFill>
                <a:latin typeface="Verdana" panose="020B0604030504040204" pitchFamily="34" charset="0"/>
              </a:rPr>
              <a:t>Las propiedades </a:t>
            </a:r>
            <a:r>
              <a:rPr lang="es-ES" sz="1600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“atributos personalizables”</a:t>
            </a:r>
            <a:r>
              <a:rPr lang="es-ES" sz="160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es-ES" sz="16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(Nombre, sueldo)</a:t>
            </a:r>
          </a:p>
        </p:txBody>
      </p:sp>
    </p:spTree>
    <p:extLst>
      <p:ext uri="{BB962C8B-B14F-4D97-AF65-F5344CB8AC3E}">
        <p14:creationId xmlns:p14="http://schemas.microsoft.com/office/powerpoint/2010/main" val="356290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4BDEBC2-EFC7-413E-890D-B930371C2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80497"/>
              </p:ext>
            </p:extLst>
          </p:nvPr>
        </p:nvGraphicFramePr>
        <p:xfrm>
          <a:off x="1676399" y="3269774"/>
          <a:ext cx="8839202" cy="1463040"/>
        </p:xfrm>
        <a:graphic>
          <a:graphicData uri="http://schemas.openxmlformats.org/drawingml/2006/table">
            <a:tbl>
              <a:tblPr/>
              <a:tblGrid>
                <a:gridCol w="4419601">
                  <a:extLst>
                    <a:ext uri="{9D8B030D-6E8A-4147-A177-3AD203B41FA5}">
                      <a16:colId xmlns:a16="http://schemas.microsoft.com/office/drawing/2014/main" val="2351020608"/>
                    </a:ext>
                  </a:extLst>
                </a:gridCol>
                <a:gridCol w="4419601">
                  <a:extLst>
                    <a:ext uri="{9D8B030D-6E8A-4147-A177-3AD203B41FA5}">
                      <a16:colId xmlns:a16="http://schemas.microsoft.com/office/drawing/2014/main" val="1645108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effectLst/>
                        </a:rPr>
                        <a:t>Abstracción</a:t>
                      </a:r>
                      <a:endParaRPr lang="es-E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07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7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7F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8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effectLst/>
                        </a:rPr>
                        <a:t>Encapsulamiento</a:t>
                      </a:r>
                      <a:endParaRPr lang="es-E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B07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7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7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81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433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Busca la solución en el diseño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8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1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80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8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Busca la solución en la implementación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081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1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81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8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15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Únicamente información relevante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8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8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84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8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Ocultamiento del código para protegerlo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08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8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82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7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828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Centrado en la ejecución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308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7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8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83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Centrado en ejecución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507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7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7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7D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56529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FA4053A-00CA-475B-BC1F-1B61DCFE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33" y="680935"/>
            <a:ext cx="10016836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Diferencias entre encapsulamiento y abstracción</a:t>
            </a:r>
            <a:endParaRPr kumimoji="0" lang="es-ES" altLang="es-E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3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B93AF0-4851-4BEC-B59D-36F8D1EFE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33" y="680935"/>
            <a:ext cx="10016836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Interfases</a:t>
            </a:r>
            <a:endParaRPr kumimoji="0" lang="es-ES" altLang="es-E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A5C54D0-8B56-4672-9E74-444EFEC7F150}"/>
              </a:ext>
            </a:extLst>
          </p:cNvPr>
          <p:cNvSpPr txBox="1"/>
          <p:nvPr/>
        </p:nvSpPr>
        <p:spPr>
          <a:xfrm>
            <a:off x="2823802" y="2044713"/>
            <a:ext cx="67632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ES"/>
            </a:defPPr>
            <a:lvl1pPr>
              <a:buFont typeface="Arial" panose="020B0604020202020204" pitchFamily="34" charset="0"/>
              <a:buChar char="•"/>
              <a:defRPr sz="2400" b="0" i="0">
                <a:solidFill>
                  <a:srgbClr val="000000"/>
                </a:solidFill>
                <a:effectLst/>
                <a:latin typeface="Roboto" panose="02000000000000000000" pitchFamily="2" charset="0"/>
              </a:defRPr>
            </a:lvl1pPr>
          </a:lstStyle>
          <a:p>
            <a:pPr>
              <a:buNone/>
            </a:pPr>
            <a:r>
              <a:rPr lang="es-ES" dirty="0"/>
              <a:t>Es un medio común para que los objetos no relacionados se comuniquen entre sí. Estas son definiciones de métodos y valores sobre los cuales los objetos están de acuerdo para cooperar.</a:t>
            </a:r>
          </a:p>
          <a:p>
            <a:r>
              <a:rPr lang="es-ES" dirty="0"/>
              <a:t>Por otro lado, si los objetos están totalmente encapsulados, el protocolo describirá la única manera en la cual los objetos pueden ser accedidos por otros objetos.</a:t>
            </a:r>
          </a:p>
        </p:txBody>
      </p:sp>
    </p:spTree>
    <p:extLst>
      <p:ext uri="{BB962C8B-B14F-4D97-AF65-F5344CB8AC3E}">
        <p14:creationId xmlns:p14="http://schemas.microsoft.com/office/powerpoint/2010/main" val="219113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376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Courier New</vt:lpstr>
      <vt:lpstr>Roboto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Guillermo</dc:creator>
  <cp:lastModifiedBy>Luis Guillermo</cp:lastModifiedBy>
  <cp:revision>26</cp:revision>
  <dcterms:created xsi:type="dcterms:W3CDTF">2021-06-07T16:25:46Z</dcterms:created>
  <dcterms:modified xsi:type="dcterms:W3CDTF">2021-06-08T19:24:10Z</dcterms:modified>
</cp:coreProperties>
</file>