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07A3A-510B-4672-947F-4540AEE1A971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6C019-9957-46EA-BA5D-D36EBB1C91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03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36C019-9957-46EA-BA5D-D36EBB1C91F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32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66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98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34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304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04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25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049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68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75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12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40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31C48-E959-4276-B6D0-7F3626358104}" type="datetimeFigureOut">
              <a:rPr lang="ru-RU" smtClean="0"/>
              <a:t>23.03.2020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4770F-E16F-43F9-AAE1-693F277B46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711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66469" y="2316871"/>
            <a:ext cx="924105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0340" algn="ctr"/>
            <a:r>
              <a:rPr lang="ru-RU" sz="4800" b="1" dirty="0" smtClean="0">
                <a:solidFill>
                  <a:srgbClr val="002060"/>
                </a:solidFill>
                <a:latin typeface="Times New Roman" panose="02020603050405020304" pitchFamily="18" charset="0"/>
              </a:rPr>
              <a:t>Набор метрик </a:t>
            </a:r>
            <a:r>
              <a:rPr lang="ru-RU" sz="4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Лоренца и </a:t>
            </a:r>
            <a:r>
              <a:rPr lang="ru-RU" sz="48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Кидда</a:t>
            </a:r>
            <a:endParaRPr lang="ru-RU" sz="48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08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2757396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Рекомендуемое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значение </a:t>
            </a:r>
            <a:r>
              <a:rPr lang="ru-RU" sz="32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NSS</a:t>
            </a:r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менее одного сценария на публичный протокол подсистемы, отражающий основные функциональные требования к подсистеме.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8.</a:t>
            </a:r>
            <a:r>
              <a:rPr lang="ru-RU" sz="2800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описаний сценариев </a:t>
            </a:r>
            <a:r>
              <a:rPr lang="ru-RU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NSS</a:t>
            </a:r>
            <a:r>
              <a:rPr 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Scenario</a:t>
            </a:r>
            <a:r>
              <a:rPr 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Scripts</a:t>
            </a:r>
            <a:r>
              <a:rPr 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ru-RU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58477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80340" algn="just"/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Метрика </a:t>
            </a:r>
            <a:r>
              <a:rPr lang="ru-RU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NSS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- эффективный индикатор размера программы.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1218323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Значение метрики </a:t>
            </a:r>
            <a:r>
              <a:rPr lang="en-US" sz="28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NSS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прямо пропорционально количеству классов, требуемых для реализации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решения,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количеству состояний для каждого класса, а также количеству методов, свойств и сотрудничеств.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13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3092875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Рекомендуемое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значение: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sz="32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NKC &lt; 0,2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от общего количества классов системы, следует углубить исследование проблемной области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80340" algn="just"/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9. </a:t>
            </a:r>
            <a:r>
              <a:rPr 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ключевых классов </a:t>
            </a:r>
            <a:r>
              <a:rPr lang="ru-RU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NKC</a:t>
            </a:r>
            <a:r>
              <a:rPr 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Number</a:t>
            </a:r>
            <a:r>
              <a:rPr 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Key</a:t>
            </a:r>
            <a:r>
              <a:rPr 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Classes</a:t>
            </a:r>
            <a:r>
              <a:rPr 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ru-RU" sz="2800" b="1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584775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Ключевой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класс прямо связан с коммерческой проблемной областью, для которой предназначена система.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579826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По мнению М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Лоренц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Д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Кидд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типовой ОО-системе на долю ключевых классов приходится 20-40% от общего количества классов. </a:t>
            </a:r>
            <a:endParaRPr lang="ru-RU" sz="2800" dirty="0" smtClean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Оставшиеся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классы реализуют общую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инфраструктуру системы.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404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10. </a:t>
            </a: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подсистем</a:t>
            </a:r>
            <a:r>
              <a:rPr lang="en-US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NSUB</a:t>
            </a:r>
            <a:r>
              <a:rPr lang="en-US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(Number of </a:t>
            </a:r>
            <a:r>
              <a:rPr lang="en-US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SUBsystem</a:t>
            </a:r>
            <a:r>
              <a:rPr lang="en-US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ru-RU" sz="2800" b="1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подсистем обеспечивает понимание следующих вопросов: размещение ресурсов,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планирование,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общие затраты на интеграцию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446550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80340" algn="just"/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Рекомендуемое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значение метрики </a:t>
            </a:r>
            <a:r>
              <a:rPr lang="ru-RU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NSUB &gt; 3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192907"/>
            <a:ext cx="12192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Значения метрик </a:t>
            </a:r>
            <a:r>
              <a:rPr lang="ru-RU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NSS, NKC, NSUB</a:t>
            </a:r>
            <a:r>
              <a:rPr lang="ru-RU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полезно накапливать как результат каждого выполненного ОО-проекта. </a:t>
            </a:r>
            <a:endParaRPr lang="ru-RU" sz="2800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Так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формируется метрический базис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фирмы.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931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18688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spcAft>
                <a:spcPts val="0"/>
              </a:spcAft>
              <a:buAutoNum type="arabicPeriod"/>
            </a:pPr>
            <a:r>
              <a:rPr lang="ru-RU" sz="28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Размер </a:t>
            </a: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класса </a:t>
            </a:r>
            <a:r>
              <a:rPr lang="ru-RU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CS</a:t>
            </a: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Class</a:t>
            </a: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Size</a:t>
            </a:r>
            <a:r>
              <a:rPr lang="ru-RU" sz="28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взвешенная метрика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размера класса</a:t>
            </a:r>
            <a:endParaRPr lang="ru-RU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1315798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80340" algn="just"/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Общий размер класса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равен сумме:</a:t>
            </a:r>
          </a:p>
          <a:p>
            <a:pPr lvl="0" indent="180340" algn="just"/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- общего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количества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операций,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которые инкапсулируются внутри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класса,</a:t>
            </a:r>
          </a:p>
          <a:p>
            <a:pPr lvl="0" indent="180340" algn="just"/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- общего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количества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свойств,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которые инкапсулируются классом.</a:t>
            </a:r>
            <a:endParaRPr lang="ru-RU" sz="36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697574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/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значения метрики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CS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велико, то</a:t>
            </a:r>
          </a:p>
          <a:p>
            <a:pPr marL="342900" indent="-342900" algn="just">
              <a:buFontTx/>
              <a:buChar char="-"/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реализация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класс усложняются,</a:t>
            </a:r>
          </a:p>
          <a:p>
            <a:pPr marL="342900" indent="-342900" algn="just">
              <a:buFontTx/>
              <a:buChar char="-"/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возможность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повторного использования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класса уменьшается.</a:t>
            </a: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897903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/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Рекомендуемое значение </a:t>
            </a:r>
            <a:r>
              <a:rPr lang="ru-RU" sz="32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CS ≤ 20</a:t>
            </a:r>
            <a:endParaRPr lang="ru-RU" sz="24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68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/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ru-RU" sz="28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</a:t>
            </a:r>
            <a:r>
              <a:rPr 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операций, переопределяемых подклассом, </a:t>
            </a:r>
            <a:r>
              <a:rPr lang="en-US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NOO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Number of Operations Overridden by a Subclass</a:t>
            </a:r>
            <a:r>
              <a:rPr 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ru-RU" sz="2800" b="1" i="1" dirty="0" smtClean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/>
            <a:r>
              <a:rPr lang="ru-RU" sz="28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Переопределение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 замена подклассом операции, унаследованной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от суперкласса, своей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собственной.</a:t>
            </a:r>
            <a:endParaRPr lang="ru-RU" sz="28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87743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/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Большие значения </a:t>
            </a:r>
            <a:r>
              <a:rPr lang="ru-RU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NOO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обычно указывают на проблемы проектирования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2500447"/>
            <a:ext cx="1219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80340" algn="just"/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Если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значение метрики </a:t>
            </a:r>
            <a:r>
              <a:rPr lang="ru-RU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NOO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велико,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то:</a:t>
            </a:r>
          </a:p>
          <a:p>
            <a:pPr marL="342900" lvl="0" indent="-342900" algn="just">
              <a:buFontTx/>
              <a:buChar char="-"/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нарушается абстракция суперкласса, </a:t>
            </a:r>
          </a:p>
          <a:p>
            <a:pPr marL="342900" lvl="0" indent="-342900" algn="just">
              <a:buFontTx/>
              <a:buChar char="-"/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ослабляется иерархия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классов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</a:p>
          <a:p>
            <a:pPr marL="342900" lvl="0" indent="-342900" algn="just">
              <a:buFontTx/>
              <a:buChar char="-"/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усложняется тестирование классов,</a:t>
            </a:r>
          </a:p>
          <a:p>
            <a:pPr marL="342900" lvl="0" indent="-342900" algn="just">
              <a:buFontTx/>
              <a:buChar char="-"/>
            </a:pP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осложняется модификация программной системы.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4600784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/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Рекомендуемое значение </a:t>
            </a:r>
            <a:r>
              <a:rPr lang="ru-RU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NOO ≤</a:t>
            </a:r>
            <a:r>
              <a:rPr lang="ru-RU" sz="32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методов.</a:t>
            </a:r>
          </a:p>
        </p:txBody>
      </p:sp>
    </p:spTree>
    <p:extLst>
      <p:ext uri="{BB962C8B-B14F-4D97-AF65-F5344CB8AC3E}">
        <p14:creationId xmlns:p14="http://schemas.microsoft.com/office/powerpoint/2010/main" val="1124174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/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ru-RU" sz="28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Количество </a:t>
            </a:r>
            <a:r>
              <a:rPr 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операций, добавленных подклассом, </a:t>
            </a:r>
            <a:r>
              <a:rPr lang="en-US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NOA</a:t>
            </a:r>
            <a:r>
              <a:rPr 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Number of Operations Added by a Subclass</a:t>
            </a:r>
            <a:r>
              <a:rPr 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ru-RU" sz="2800" b="1" i="1" dirty="0" smtClean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561655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80340" algn="just"/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Для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рекомендуемых значений </a:t>
            </a:r>
            <a:r>
              <a:rPr lang="ru-RU" sz="32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CS = 20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 </a:t>
            </a:r>
            <a:r>
              <a:rPr lang="ru-RU" sz="32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DIT = 6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рекомендуемое значение </a:t>
            </a:r>
            <a:r>
              <a:rPr lang="ru-RU" sz="32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NOA</a:t>
            </a:r>
            <a:r>
              <a:rPr lang="ru-RU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≤ </a:t>
            </a:r>
            <a:r>
              <a:rPr lang="ru-RU" sz="32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4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методов (для класса-листа).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0" y="997514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С ростом значения метрики </a:t>
            </a:r>
            <a:r>
              <a:rPr lang="ru-RU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NOA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подкласс удаляется от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суперкласса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1564141"/>
            <a:ext cx="121920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80340" algn="just"/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Рекомендуется при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увеличении высоты иерархии классов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должно 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уменьшаться </a:t>
            </a:r>
            <a:r>
              <a:rPr lang="ru-RU" sz="24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значение метрики </a:t>
            </a:r>
            <a:r>
              <a:rPr 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NOA</a:t>
            </a:r>
            <a:r>
              <a:rPr lang="ru-RU" sz="24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на нижних уровнях иерархии.</a:t>
            </a:r>
          </a:p>
        </p:txBody>
      </p:sp>
    </p:spTree>
    <p:extLst>
      <p:ext uri="{BB962C8B-B14F-4D97-AF65-F5344CB8AC3E}">
        <p14:creationId xmlns:p14="http://schemas.microsoft.com/office/powerpoint/2010/main" val="352881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</a:t>
            </a:r>
            <a:r>
              <a:rPr lang="en-US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Индекс специализации</a:t>
            </a:r>
            <a:r>
              <a:rPr lang="en-US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</a:t>
            </a:r>
            <a:r>
              <a:rPr lang="en-US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(Specialization Index). </a:t>
            </a:r>
            <a:endParaRPr lang="ru-RU" sz="2800" b="1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Обеспечивает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грубую оценку степени специализации каждого подкласса.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0" y="1154317"/>
                <a:ext cx="12192000" cy="3431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180340" algn="just"/>
                <a:r>
                  <a:rPr lang="ru-RU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Специализация достигается добавлением, удалением или переопределением операций:</a:t>
                </a:r>
              </a:p>
              <a:p>
                <a:pPr lvl="0" indent="180340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𝑆𝐼</m:t>
                      </m:r>
                      <m:r>
                        <a:rPr lang="en-US" sz="3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𝑁𝑂𝑂</m:t>
                          </m:r>
                          <m:r>
                            <a:rPr lang="en-US" sz="3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∗Уровень</m:t>
                          </m:r>
                        </m:num>
                        <m:den>
                          <m:sSub>
                            <m:sSubPr>
                              <m:ctrlPr>
                                <a:rPr lang="ru-RU" sz="3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6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М</m:t>
                              </m:r>
                            </m:e>
                            <m:sub>
                              <m:r>
                                <a:rPr lang="ru-RU" sz="36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общ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0" indent="180340" algn="just"/>
                <a:r>
                  <a:rPr lang="ru-RU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 </a:t>
                </a:r>
              </a:p>
              <a:p>
                <a:pPr lvl="0" indent="180340" algn="just"/>
                <a:r>
                  <a:rPr lang="ru-RU" sz="2800" b="1" i="1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Уровень</a:t>
                </a:r>
                <a:r>
                  <a:rPr lang="ru-RU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</a:t>
                </a:r>
                <a:r>
                  <a:rPr lang="ru-RU" sz="2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номер уровня в иерархии, на котором находится подкласс, </a:t>
                </a:r>
                <a:endParaRPr lang="ru-RU" sz="2800" dirty="0" smtClean="0">
                  <a:solidFill>
                    <a:prstClr val="black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lvl="0" indent="180340" algn="just"/>
                <a:r>
                  <a:rPr lang="ru-RU" sz="2800" b="1" i="1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М</a:t>
                </a:r>
                <a:r>
                  <a:rPr lang="ru-RU" sz="2800" b="1" i="1" baseline="-250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общ</a:t>
                </a:r>
                <a:r>
                  <a:rPr lang="ru-RU" sz="28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 — общее </a:t>
                </a:r>
                <a:r>
                  <a:rPr lang="ru-RU" sz="28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количество методов класса.</a:t>
                </a:r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54317"/>
                <a:ext cx="12192000" cy="3431324"/>
              </a:xfrm>
              <a:prstGeom prst="rect">
                <a:avLst/>
              </a:prstGeom>
              <a:blipFill rotWithShape="0">
                <a:blip r:embed="rId2"/>
                <a:stretch>
                  <a:fillRect l="-1000" t="-1776" r="-1000" b="-40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0" y="4791534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Чем выше значение </a:t>
            </a:r>
            <a:r>
              <a:rPr lang="ru-RU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тем больше вероятность того, что в иерархии классов есть классы, нарушающие абстракцию суперкласса.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5951534"/>
            <a:ext cx="5970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Рекомендуемое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значение </a:t>
            </a:r>
            <a:r>
              <a:rPr lang="ru-RU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 ≤ </a:t>
            </a:r>
            <a:r>
              <a:rPr lang="ru-RU" sz="32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0,15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925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0"/>
            <a:ext cx="121920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ru-RU" sz="28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8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Средний </a:t>
            </a: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размер операции </a:t>
            </a:r>
            <a:r>
              <a:rPr lang="ru-RU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OS</a:t>
            </a:r>
            <a:r>
              <a:rPr lang="ru-RU" sz="32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AVG</a:t>
            </a: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RU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Average</a:t>
            </a: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Operation</a:t>
            </a: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Size</a:t>
            </a: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ru-RU" sz="2800" b="1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2457679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80340" algn="just"/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Рост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значения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метрики</a:t>
            </a:r>
            <a:r>
              <a:rPr lang="ru-RU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OS</a:t>
            </a:r>
            <a:r>
              <a:rPr lang="ru-RU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AVG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означает, что обязанности размещены в классе не очень удачно.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0" y="716634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В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качестве индикатора размера может использоваться количество строк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программы (</a:t>
            </a:r>
            <a:r>
              <a:rPr lang="ru-RU" sz="2800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LOC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-оценка). 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180260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80340" algn="just"/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Индикатор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размера —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количество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сообщений, посланных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операцией.</a:t>
            </a:r>
            <a:endParaRPr lang="ru-RU" sz="28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3605201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Рекомендуемое значение </a:t>
            </a:r>
            <a:r>
              <a:rPr lang="ru-RU" sz="32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OS</a:t>
            </a:r>
            <a:r>
              <a:rPr lang="ru-RU" sz="3200" b="1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AVG</a:t>
            </a:r>
            <a:r>
              <a:rPr lang="ru-RU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≤ </a:t>
            </a:r>
            <a:r>
              <a:rPr lang="ru-RU" sz="32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604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ru-RU" sz="28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ru-RU" sz="28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Сложность </a:t>
            </a: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операции </a:t>
            </a:r>
            <a:r>
              <a:rPr lang="en-US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OC</a:t>
            </a:r>
            <a:r>
              <a:rPr lang="en-US" sz="32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AVG</a:t>
            </a:r>
            <a:r>
              <a:rPr lang="ru-RU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Operation Complexity</a:t>
            </a: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ru-R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ru-RU" sz="2800" i="1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80340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Сложность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операции может вычисляться с помощью стандартных метрик сложности, то есть с помощью </a:t>
            </a: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LOC-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или </a:t>
            </a: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FP-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оценок, метрики цикломатической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сложности.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877437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Поскольку операция должна быть ограничена конкретной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выполняемой функцией, то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желательно уменьшать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значение метрики </a:t>
            </a:r>
            <a:r>
              <a:rPr lang="ru-RU" sz="32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ОС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4961" y="3170099"/>
            <a:ext cx="121917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Рекомендуемое значение </a:t>
            </a:r>
            <a:r>
              <a:rPr lang="ru-RU" sz="32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ОС</a:t>
            </a:r>
            <a:r>
              <a:rPr lang="ru-RU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≤ </a:t>
            </a:r>
            <a:r>
              <a:rPr lang="ru-RU" sz="32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65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(для </a:t>
            </a: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предложенного далее </a:t>
            </a:r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суммирования).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4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149732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/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М. Лоренц и Д. </a:t>
            </a:r>
            <a:r>
              <a:rPr lang="ru-RU" sz="2800" dirty="0" err="1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Кидд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предлагают вычислять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сложность операции 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суммированием оценок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со следующими весовыми коэффициентами:</a:t>
            </a:r>
            <a:endParaRPr lang="ru-RU" sz="28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87400"/>
              </p:ext>
            </p:extLst>
          </p:nvPr>
        </p:nvGraphicFramePr>
        <p:xfrm>
          <a:off x="2415654" y="1322203"/>
          <a:ext cx="7137779" cy="454152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5821119"/>
                <a:gridCol w="1316660"/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Параметр</a:t>
                      </a:r>
                      <a:endParaRPr lang="ru-RU" sz="44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b="1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Вес</a:t>
                      </a:r>
                      <a:endParaRPr lang="ru-RU" sz="4400" b="1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3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Вызовы функций </a:t>
                      </a:r>
                      <a:r>
                        <a:rPr lang="en-US" sz="3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API</a:t>
                      </a:r>
                      <a:endParaRPr lang="ru-RU" sz="30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5,0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3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Присваивания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3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Арифметические операции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2,0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3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Сообщения с параметрами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3,0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3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Вложенные выражения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3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Параметры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3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Простые вызовы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7,0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3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Временные переменные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0,5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3000" i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Сообщения без параметров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30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1,0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9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80340" algn="just">
              <a:spcAft>
                <a:spcPts val="0"/>
              </a:spcAft>
            </a:pPr>
            <a:r>
              <a:rPr lang="ru-R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7.</a:t>
            </a:r>
            <a:r>
              <a:rPr lang="ru-RU" sz="2800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Среднее количество параметров на операцию </a:t>
            </a:r>
            <a:r>
              <a:rPr lang="en-US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NP</a:t>
            </a:r>
            <a:r>
              <a:rPr lang="en-US" sz="3200" b="1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AVG</a:t>
            </a:r>
            <a:r>
              <a:rPr lang="ru-RU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Average Number of Parameters per Operation</a:t>
            </a:r>
            <a:r>
              <a:rPr lang="ru-RU" sz="28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1213795"/>
            <a:ext cx="12192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80340" algn="just"/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Чем больше параметров у операции, тем сложнее сотрудничество между объектами. Поэтому 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значение метрики </a:t>
            </a:r>
            <a:r>
              <a:rPr lang="ru-RU" sz="2800" b="1" i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NP</a:t>
            </a:r>
            <a:r>
              <a:rPr lang="ru-RU" sz="28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AVG</a:t>
            </a:r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должно быть как можно меньшим</a:t>
            </a:r>
            <a:r>
              <a:rPr lang="ru-RU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2796922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80340" algn="just"/>
            <a:r>
              <a:rPr lang="ru-RU" sz="28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Рекомендуемое значение </a:t>
            </a:r>
            <a:r>
              <a:rPr lang="ru-RU" sz="32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NP</a:t>
            </a:r>
            <a:r>
              <a:rPr lang="ru-RU" sz="3200" b="1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AVG </a:t>
            </a:r>
            <a:r>
              <a:rPr lang="ru-RU" sz="3200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= 0,7</a:t>
            </a:r>
            <a:r>
              <a:rPr lang="ru-RU" sz="3200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604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665</Words>
  <Application>Microsoft Office PowerPoint</Application>
  <PresentationFormat>Широкоэкранный</PresentationFormat>
  <Paragraphs>81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Татьяна</dc:creator>
  <cp:lastModifiedBy>Татьяна В. Бондаренко</cp:lastModifiedBy>
  <cp:revision>108</cp:revision>
  <dcterms:created xsi:type="dcterms:W3CDTF">2018-03-18T11:03:20Z</dcterms:created>
  <dcterms:modified xsi:type="dcterms:W3CDTF">2020-03-23T10:36:35Z</dcterms:modified>
</cp:coreProperties>
</file>