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60" r:id="rId4"/>
    <p:sldId id="261" r:id="rId5"/>
    <p:sldId id="262" r:id="rId6"/>
    <p:sldId id="265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52" autoAdjust="0"/>
    <p:restoredTop sz="94660"/>
  </p:normalViewPr>
  <p:slideViewPr>
    <p:cSldViewPr snapToGrid="0">
      <p:cViewPr varScale="1">
        <p:scale>
          <a:sx n="73" d="100"/>
          <a:sy n="73" d="100"/>
        </p:scale>
        <p:origin x="90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607A3A-510B-4672-947F-4540AEE1A971}" type="datetimeFigureOut">
              <a:rPr lang="ru-RU" smtClean="0"/>
              <a:t>23.03.2020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36C019-9957-46EA-BA5D-D36EBB1C91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60382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36C019-9957-46EA-BA5D-D36EBB1C91FC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03261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31C48-E959-4276-B6D0-7F3626358104}" type="datetimeFigureOut">
              <a:rPr lang="ru-RU" smtClean="0"/>
              <a:t>23.03.2020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4770F-E16F-43F9-AAE1-693F277B46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5666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31C48-E959-4276-B6D0-7F3626358104}" type="datetimeFigureOut">
              <a:rPr lang="ru-RU" smtClean="0"/>
              <a:t>23.03.2020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4770F-E16F-43F9-AAE1-693F277B46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0981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31C48-E959-4276-B6D0-7F3626358104}" type="datetimeFigureOut">
              <a:rPr lang="ru-RU" smtClean="0"/>
              <a:t>23.03.2020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4770F-E16F-43F9-AAE1-693F277B46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0340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31C48-E959-4276-B6D0-7F3626358104}" type="datetimeFigureOut">
              <a:rPr lang="ru-RU" smtClean="0"/>
              <a:t>23.03.2020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4770F-E16F-43F9-AAE1-693F277B46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3304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31C48-E959-4276-B6D0-7F3626358104}" type="datetimeFigureOut">
              <a:rPr lang="ru-RU" smtClean="0"/>
              <a:t>23.03.2020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4770F-E16F-43F9-AAE1-693F277B46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3049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31C48-E959-4276-B6D0-7F3626358104}" type="datetimeFigureOut">
              <a:rPr lang="ru-RU" smtClean="0"/>
              <a:t>23.03.2020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4770F-E16F-43F9-AAE1-693F277B46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5257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31C48-E959-4276-B6D0-7F3626358104}" type="datetimeFigureOut">
              <a:rPr lang="ru-RU" smtClean="0"/>
              <a:t>23.03.2020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4770F-E16F-43F9-AAE1-693F277B46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0499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31C48-E959-4276-B6D0-7F3626358104}" type="datetimeFigureOut">
              <a:rPr lang="ru-RU" smtClean="0"/>
              <a:t>23.03.2020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4770F-E16F-43F9-AAE1-693F277B46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4688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31C48-E959-4276-B6D0-7F3626358104}" type="datetimeFigureOut">
              <a:rPr lang="ru-RU" smtClean="0"/>
              <a:t>23.03.2020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4770F-E16F-43F9-AAE1-693F277B46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5753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31C48-E959-4276-B6D0-7F3626358104}" type="datetimeFigureOut">
              <a:rPr lang="ru-RU" smtClean="0"/>
              <a:t>23.03.2020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4770F-E16F-43F9-AAE1-693F277B46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0122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31C48-E959-4276-B6D0-7F3626358104}" type="datetimeFigureOut">
              <a:rPr lang="ru-RU" smtClean="0"/>
              <a:t>23.03.2020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4770F-E16F-43F9-AAE1-693F277B46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0402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A31C48-E959-4276-B6D0-7F3626358104}" type="datetimeFigureOut">
              <a:rPr lang="ru-RU" smtClean="0"/>
              <a:t>23.03.2020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E4770F-E16F-43F9-AAE1-693F277B46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8711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7" Type="http://schemas.openxmlformats.org/officeDocument/2006/relationships/image" Target="../media/image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5.bin"/><Relationship Id="rId5" Type="http://schemas.openxmlformats.org/officeDocument/2006/relationships/oleObject" Target="../embeddings/oleObject4.bin"/><Relationship Id="rId4" Type="http://schemas.openxmlformats.org/officeDocument/2006/relationships/image" Target="../media/image3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289628" y="1977236"/>
            <a:ext cx="979563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4400" b="1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Набор метрик </a:t>
            </a:r>
            <a:r>
              <a:rPr lang="ru-RU" sz="4400" b="1" dirty="0" err="1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Чидамбера</a:t>
            </a:r>
            <a:r>
              <a:rPr lang="ru-RU" sz="4400" b="1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и </a:t>
            </a:r>
            <a:r>
              <a:rPr lang="ru-RU" sz="4400" b="1" dirty="0" err="1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Кемерера</a:t>
            </a:r>
            <a:endParaRPr lang="ru-RU" sz="4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5680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53236"/>
            <a:ext cx="1219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Метрика 1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Взвешенные методы на класс </a:t>
            </a:r>
            <a:r>
              <a:rPr lang="en-US" sz="2400" b="1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WMC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Weighted Methods Per Class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). </a:t>
            </a:r>
            <a:endParaRPr lang="ru-RU" sz="2400" dirty="0"/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6968692"/>
              </p:ext>
            </p:extLst>
          </p:nvPr>
        </p:nvGraphicFramePr>
        <p:xfrm>
          <a:off x="666203" y="514901"/>
          <a:ext cx="2573384" cy="13159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2" name="Equation" r:id="rId3" imgW="837836" imgH="431613" progId="Equation.DSMT4">
                  <p:embed/>
                </p:oleObj>
              </mc:Choice>
              <mc:Fallback>
                <p:oleObj name="Equation" r:id="rId3" imgW="837836" imgH="431613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203" y="514901"/>
                        <a:ext cx="2573384" cy="131593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Прямоугольник 5"/>
          <p:cNvSpPr/>
          <p:nvPr/>
        </p:nvSpPr>
        <p:spPr>
          <a:xfrm>
            <a:off x="3754900" y="563676"/>
            <a:ext cx="596387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n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— количество методов в классе</a:t>
            </a:r>
            <a:endParaRPr lang="ru-RU" sz="24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3754899" y="1210289"/>
            <a:ext cx="657782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1" i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с</a:t>
            </a:r>
            <a:r>
              <a:rPr lang="ru-RU" sz="3200" b="1" i="1" baseline="-25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1</a:t>
            </a:r>
            <a:r>
              <a:rPr lang="ru-RU" sz="3200" b="1" i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, с</a:t>
            </a:r>
            <a:r>
              <a:rPr lang="ru-RU" sz="3200" b="1" i="1" baseline="-25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2</a:t>
            </a:r>
            <a:r>
              <a:rPr lang="ru-RU" sz="3200" b="1" i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, ..., с</a:t>
            </a:r>
            <a:r>
              <a:rPr lang="en-US" sz="3200" b="1" i="1" baseline="-25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n</a:t>
            </a:r>
            <a:r>
              <a:rPr lang="ru-RU" sz="3200" i="1" baseline="-25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 </a:t>
            </a: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— сложность </a:t>
            </a:r>
            <a:r>
              <a:rPr lang="en-US" sz="2400" i="1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-го метода класса</a:t>
            </a:r>
            <a:r>
              <a:rPr lang="ru-RU" sz="2400" i="1" baseline="-25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ru-RU" sz="2400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0" y="1855464"/>
            <a:ext cx="1219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80340" algn="just">
              <a:spcAft>
                <a:spcPts val="0"/>
              </a:spcAft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Возможны два противоположных варианта учета методов в </a:t>
            </a: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классе: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0" y="2397665"/>
            <a:ext cx="1219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  <a:tabLst>
                <a:tab pos="180340" algn="l"/>
              </a:tabLst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Подсчитывать только методы текущего класса. Унаследованные методы </a:t>
            </a: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игнорируются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0" y="2829377"/>
            <a:ext cx="1219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Aft>
                <a:spcPts val="0"/>
              </a:spcAft>
              <a:tabLst>
                <a:tab pos="180340" algn="l"/>
              </a:tabLst>
            </a:pP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2. Подсчитываются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методы, определенные в текущем классе, и все унаследованные </a:t>
            </a: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методы 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0" y="3291511"/>
            <a:ext cx="1219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Метрика </a:t>
            </a:r>
            <a:r>
              <a:rPr lang="ru-RU" sz="24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WMC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дает относительную меру сложности класса. </a:t>
            </a:r>
            <a:endParaRPr lang="ru-RU" sz="2400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0" y="3906794"/>
            <a:ext cx="12192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b="1" dirty="0" smtClean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Метрика 2. </a:t>
            </a:r>
            <a:r>
              <a:rPr lang="ru-RU" sz="240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Высота дерева наследования </a:t>
            </a:r>
            <a:r>
              <a:rPr lang="ru-RU" sz="2400" b="1" i="1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DIT</a:t>
            </a:r>
            <a:r>
              <a:rPr lang="ru-RU" sz="240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(</a:t>
            </a:r>
            <a:r>
              <a:rPr lang="ru-RU" sz="2400" dirty="0" err="1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Depth</a:t>
            </a:r>
            <a:r>
              <a:rPr lang="ru-RU" sz="240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ru-RU" sz="240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Inheritance</a:t>
            </a:r>
            <a:r>
              <a:rPr lang="ru-RU" sz="240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Tree</a:t>
            </a:r>
            <a:r>
              <a:rPr lang="ru-RU" sz="240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). </a:t>
            </a:r>
            <a:endParaRPr lang="ru-RU" sz="2400" dirty="0" smtClean="0">
              <a:solidFill>
                <a:prstClr val="black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ru-RU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DIT  — </a:t>
            </a:r>
            <a:r>
              <a:rPr lang="ru-RU" sz="240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максимальная длина пути от листа до корня дерева наследования классов. </a:t>
            </a:r>
            <a:endParaRPr lang="ru-RU" sz="2400" dirty="0">
              <a:solidFill>
                <a:prstClr val="black"/>
              </a:solidFill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0" y="4891409"/>
            <a:ext cx="12192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Метрика 3.</a:t>
            </a: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Количество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детей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1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NOC</a:t>
            </a:r>
            <a:r>
              <a:rPr lang="en-US" sz="24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(Number of children)</a:t>
            </a:r>
            <a:r>
              <a:rPr lang="en-US" sz="24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endParaRPr lang="ru-RU" sz="2400" i="1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Подклассы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которые непосредственно подчинены суперклассу, называются его детьми. </a:t>
            </a:r>
            <a:endParaRPr lang="ru-RU" sz="2400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0" y="5883310"/>
            <a:ext cx="12192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80340" algn="just"/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Метрики </a:t>
            </a:r>
            <a:r>
              <a:rPr lang="en-US" sz="2400" b="1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DIT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и </a:t>
            </a:r>
            <a:r>
              <a:rPr lang="en-US" sz="2400" b="1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NOC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характеризуют</a:t>
            </a: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количественные характеристики формы и размера структуры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классов (обычно не выше, чем 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7 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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2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уровня, и не шире, чем 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7 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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2 </a:t>
            </a: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ветви</a:t>
            </a: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).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3260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7" grpId="0"/>
      <p:bldP spid="9" grpId="0"/>
      <p:bldP spid="10" grpId="0"/>
      <p:bldP spid="11" grpId="0"/>
      <p:bldP spid="13" grpId="0"/>
      <p:bldP spid="14" grpId="0"/>
      <p:bldP spid="15" grpId="0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12192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80340" algn="just">
              <a:spcAft>
                <a:spcPts val="0"/>
              </a:spcAft>
            </a:pPr>
            <a:r>
              <a:rPr lang="ru-RU" sz="2400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Метрика 4.</a:t>
            </a: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Сцепление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между классами объектов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1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CBO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(Coupling between object classes). </a:t>
            </a:r>
            <a:endParaRPr lang="ru-RU" sz="240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180340" algn="just">
              <a:spcAft>
                <a:spcPts val="0"/>
              </a:spcAft>
            </a:pPr>
            <a:r>
              <a:rPr lang="en-US" sz="2400" b="1" i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CBO</a:t>
            </a: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– </a:t>
            </a: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количество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сотрудничеств, предусмотренных для класса, то есть количество классов, с которыми он соединен. </a:t>
            </a:r>
            <a:endParaRPr lang="ru-RU" sz="240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0" y="1301929"/>
            <a:ext cx="12192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180340" algn="just"/>
            <a:r>
              <a:rPr lang="ru-RU" sz="240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Соединение означает, что методы данного класса используют методы или переменные другого класса.</a:t>
            </a:r>
          </a:p>
          <a:p>
            <a:pPr lvl="0" indent="180340" algn="just"/>
            <a:r>
              <a:rPr lang="ru-RU" sz="240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Сцепление образует вызов метода или свойства в другом классе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0" y="2603858"/>
            <a:ext cx="1219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80340" algn="just">
              <a:spcAft>
                <a:spcPts val="0"/>
              </a:spcAft>
            </a:pP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Метрика </a:t>
            </a:r>
            <a:r>
              <a:rPr lang="ru-RU" sz="2400" b="1" i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СВО</a:t>
            </a: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характеризует статическую составляющую внешних связей классов.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3167123"/>
            <a:ext cx="1219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80340" algn="just">
              <a:spcAft>
                <a:spcPts val="0"/>
              </a:spcAft>
            </a:pPr>
            <a:r>
              <a:rPr lang="ru-RU" sz="24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CBO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для каждого класса должно иметь разумно низкое значение</a:t>
            </a: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5527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1219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Метрика 5.</a:t>
            </a: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Отклик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для класса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1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RFC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(Response For a Class</a:t>
            </a:r>
            <a:r>
              <a:rPr lang="en-US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).</a:t>
            </a: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6792131"/>
              </p:ext>
            </p:extLst>
          </p:nvPr>
        </p:nvGraphicFramePr>
        <p:xfrm>
          <a:off x="768626" y="1402286"/>
          <a:ext cx="3005163" cy="14469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0" name="Equation" r:id="rId3" imgW="774364" imgH="368140" progId="Equation.DSMT4">
                  <p:embed/>
                </p:oleObj>
              </mc:Choice>
              <mc:Fallback>
                <p:oleObj name="Equation" r:id="rId3" imgW="774364" imgH="36814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8626" y="1402286"/>
                        <a:ext cx="3005163" cy="144693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Прямоугольник 4"/>
          <p:cNvSpPr/>
          <p:nvPr/>
        </p:nvSpPr>
        <p:spPr>
          <a:xfrm>
            <a:off x="0" y="516477"/>
            <a:ext cx="12192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ru-RU" sz="240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Множество отклика класса </a:t>
            </a:r>
            <a:r>
              <a:rPr lang="en-US" sz="2400" b="1" i="1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RS</a:t>
            </a:r>
            <a:r>
              <a:rPr lang="ru-RU" sz="240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— множество методов, которые могут выполнятся в ответ на прибытие сообщений в объект этого класса. </a:t>
            </a:r>
            <a:endParaRPr lang="ru-RU" sz="2400" dirty="0">
              <a:solidFill>
                <a:prstClr val="black"/>
              </a:solidFill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4412974" y="1402286"/>
            <a:ext cx="720918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80340" algn="just">
              <a:spcAft>
                <a:spcPts val="0"/>
              </a:spcAft>
            </a:pPr>
            <a:r>
              <a:rPr lang="en-US" sz="2800" b="1" i="1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R</a:t>
            </a:r>
            <a:r>
              <a:rPr lang="en-US" sz="2800" b="1" i="1" baseline="-250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—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множество методов, вызываемых методом </a:t>
            </a:r>
            <a:r>
              <a:rPr lang="en-US" sz="2400" i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endParaRPr lang="ru-RU" sz="240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180340" algn="just">
              <a:spcAft>
                <a:spcPts val="0"/>
              </a:spcAft>
            </a:pPr>
            <a:r>
              <a:rPr lang="en-US" sz="2800" b="1" i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M</a:t>
            </a:r>
            <a:r>
              <a:rPr lang="ru-RU" sz="2400" i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—</a:t>
            </a: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множество всех методов в классе, </a:t>
            </a:r>
            <a:endParaRPr lang="ru-RU" sz="240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180340" algn="just">
              <a:spcAft>
                <a:spcPts val="0"/>
              </a:spcAft>
            </a:pPr>
            <a:r>
              <a:rPr lang="en-US" sz="2800" b="1" i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n</a:t>
            </a:r>
            <a:r>
              <a:rPr lang="en-US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—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количество методов в классе.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-1" y="2904029"/>
            <a:ext cx="1219200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80340" algn="just">
              <a:spcAft>
                <a:spcPts val="0"/>
              </a:spcAft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Метрика </a:t>
            </a:r>
            <a:r>
              <a:rPr lang="en-US" sz="2400" b="1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RFC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равна количеству методов во множестве отклика, то есть равна мощности </a:t>
            </a: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множества  </a:t>
            </a:r>
            <a:r>
              <a:rPr lang="en-US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{</a:t>
            </a:r>
            <a:r>
              <a:rPr lang="en-US" sz="2400" b="1" i="1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RS</a:t>
            </a:r>
            <a:r>
              <a:rPr lang="en-US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}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0" y="3851774"/>
            <a:ext cx="1219200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80340" algn="just">
              <a:spcAft>
                <a:spcPts val="0"/>
              </a:spcAft>
            </a:pP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Метрика </a:t>
            </a:r>
            <a:r>
              <a:rPr lang="en-US" sz="2400" b="1" i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RFC</a:t>
            </a: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— количество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методов класса плюс количество методов других классов, вызываемых из данного класса.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-2" y="4799520"/>
            <a:ext cx="121920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80340" algn="just">
              <a:spcAft>
                <a:spcPts val="0"/>
              </a:spcAft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Метрика </a:t>
            </a:r>
            <a:r>
              <a:rPr lang="en-US" sz="2400" b="1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RFC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характеризует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динамическую составляющую внешних связей классов.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3663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13" grpId="0"/>
      <p:bldP spid="14" grpId="0"/>
      <p:bldP spid="15" grpId="0"/>
      <p:bldP spid="15" grpId="1"/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-92766"/>
            <a:ext cx="12192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80340" algn="just">
              <a:spcAft>
                <a:spcPts val="0"/>
              </a:spcAft>
            </a:pPr>
            <a:r>
              <a:rPr lang="ru-RU" sz="2400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Метрика 6. </a:t>
            </a: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Недостаток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связности в методах </a:t>
            </a:r>
            <a:r>
              <a:rPr lang="en-US" sz="2400" b="1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LCOM</a:t>
            </a:r>
            <a:r>
              <a:rPr lang="en-US" sz="24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(Lack of Cohesion in Methods). </a:t>
            </a:r>
            <a:endParaRPr lang="ru-RU" sz="2400" i="1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180340" algn="just">
              <a:spcAft>
                <a:spcPts val="0"/>
              </a:spcAft>
            </a:pP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Каждый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метод внутри класса обращается к одному или нескольким </a:t>
            </a: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свойствам. </a:t>
            </a: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0" y="744039"/>
            <a:ext cx="1219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180340" algn="just"/>
            <a:r>
              <a:rPr lang="ru-RU" sz="240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Если все методы обращаются к одинаковым свойствам, то </a:t>
            </a:r>
            <a:r>
              <a:rPr lang="en-US" sz="2400" i="1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LOCM</a:t>
            </a:r>
            <a:r>
              <a:rPr lang="ru-RU" sz="240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= 0.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0" y="1220834"/>
            <a:ext cx="12192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80340">
              <a:spcAft>
                <a:spcPts val="0"/>
              </a:spcAft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Введем обозначения:</a:t>
            </a:r>
          </a:p>
          <a:p>
            <a:pPr lvl="0" algn="just">
              <a:spcAft>
                <a:spcPts val="0"/>
              </a:spcAft>
              <a:buSzPts val="800"/>
              <a:tabLst>
                <a:tab pos="180340" algn="l"/>
              </a:tabLst>
            </a:pP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 НЕ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СВЯЗАНЫ – количество пар методов без общих </a:t>
            </a:r>
            <a:r>
              <a:rPr lang="ru-RU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экземплярных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переменных;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2149588"/>
            <a:ext cx="1219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Aft>
                <a:spcPts val="0"/>
              </a:spcAft>
              <a:buSzPts val="800"/>
              <a:tabLst>
                <a:tab pos="180340" algn="l"/>
              </a:tabLst>
            </a:pP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 СВЯЗАНЫ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– количество пар методов с общими </a:t>
            </a:r>
            <a:r>
              <a:rPr lang="ru-RU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экземплярными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переменными.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0" y="2692204"/>
            <a:ext cx="1219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Aft>
                <a:spcPts val="0"/>
              </a:spcAft>
              <a:buSzPts val="800"/>
              <a:tabLst>
                <a:tab pos="180340" algn="l"/>
              </a:tabLst>
            </a:pPr>
            <a:r>
              <a:rPr lang="ru-RU" sz="2400" i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 </a:t>
            </a:r>
            <a:r>
              <a:rPr lang="en-US" sz="2400" b="1" i="1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en-US" sz="2400" b="1" i="1" baseline="-250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j</a:t>
            </a:r>
            <a:r>
              <a:rPr lang="ru-RU" sz="2400" i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 — </a:t>
            </a: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набор </a:t>
            </a:r>
            <a:r>
              <a:rPr lang="ru-RU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экземплярных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переменных, используемых методом </a:t>
            </a:r>
            <a:r>
              <a:rPr lang="en-US" sz="2400" i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M</a:t>
            </a:r>
            <a:r>
              <a:rPr lang="en-US" sz="2400" i="1" baseline="-25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j</a:t>
            </a:r>
            <a:r>
              <a:rPr lang="ru-RU" sz="24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655442" y="3470969"/>
            <a:ext cx="453111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НЕ СВЯЗАНЫ = </a:t>
            </a:r>
            <a:r>
              <a:rPr lang="en-US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| </a:t>
            </a: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{</a:t>
            </a:r>
            <a:r>
              <a:rPr lang="en-US" sz="2400" i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en-US" sz="2400" i="1" baseline="-25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ij</a:t>
            </a:r>
            <a:r>
              <a:rPr lang="en-US" sz="2400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| </a:t>
            </a:r>
            <a:r>
              <a:rPr lang="en-US" sz="24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en-US" sz="2400" i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en-US" sz="2400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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i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en-US" sz="2400" i="1" baseline="-25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j</a:t>
            </a:r>
            <a:r>
              <a:rPr lang="en-US" sz="2400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=0</a:t>
            </a: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}</a:t>
            </a:r>
            <a:r>
              <a:rPr lang="en-US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|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6096000" y="3470970"/>
            <a:ext cx="41928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СВЯЗАНЫ = 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|</a:t>
            </a:r>
            <a:r>
              <a:rPr lang="en-US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{ </a:t>
            </a:r>
            <a:r>
              <a:rPr lang="en-US" sz="2400" i="1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en-US" sz="2400" i="1" baseline="-250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ij</a:t>
            </a:r>
            <a:r>
              <a:rPr lang="en-US" sz="2400" baseline="-25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| </a:t>
            </a:r>
            <a:r>
              <a:rPr lang="en-US" sz="24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en-US" sz="2400" i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en-US" sz="2400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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i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en-US" sz="2400" i="1" baseline="-25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j</a:t>
            </a:r>
            <a:r>
              <a:rPr lang="en-US" sz="2400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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0</a:t>
            </a: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}</a:t>
            </a:r>
            <a:r>
              <a:rPr lang="en-US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| </a:t>
            </a:r>
            <a:endParaRPr lang="ru-RU" sz="2400" dirty="0"/>
          </a:p>
        </p:txBody>
      </p:sp>
      <p:graphicFrame>
        <p:nvGraphicFramePr>
          <p:cNvPr id="9" name="Объект 8"/>
          <p:cNvGraphicFramePr>
            <a:graphicFrameLocks noChangeAspect="1"/>
          </p:cNvGraphicFramePr>
          <p:nvPr/>
        </p:nvGraphicFramePr>
        <p:xfrm>
          <a:off x="0" y="457200"/>
          <a:ext cx="114300" cy="219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6" name="Equation" r:id="rId3" imgW="114151" imgH="215619" progId="Equation.DSMT4">
                  <p:embed/>
                </p:oleObj>
              </mc:Choice>
              <mc:Fallback>
                <p:oleObj name="Equation" r:id="rId3" imgW="114151" imgH="215619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457200"/>
                        <a:ext cx="114300" cy="219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Объект 9"/>
          <p:cNvGraphicFramePr>
            <a:graphicFrameLocks noChangeAspect="1"/>
          </p:cNvGraphicFramePr>
          <p:nvPr/>
        </p:nvGraphicFramePr>
        <p:xfrm>
          <a:off x="0" y="676275"/>
          <a:ext cx="114300" cy="219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7" name="Equation" r:id="rId5" imgW="114151" imgH="215619" progId="Equation.DSMT4">
                  <p:embed/>
                </p:oleObj>
              </mc:Choice>
              <mc:Fallback>
                <p:oleObj name="Equation" r:id="rId5" imgW="114151" imgH="215619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676275"/>
                        <a:ext cx="114300" cy="219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0" y="6762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1809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kumimoji="0" lang="en-US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9"/>
          <p:cNvSpPr>
            <a:spLocks noChangeArrowheads="1"/>
          </p:cNvSpPr>
          <p:nvPr/>
        </p:nvSpPr>
        <p:spPr bwMode="auto">
          <a:xfrm>
            <a:off x="800100" y="4484275"/>
            <a:ext cx="13100010" cy="9615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7" name="Объект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7635231"/>
              </p:ext>
            </p:extLst>
          </p:nvPr>
        </p:nvGraphicFramePr>
        <p:xfrm>
          <a:off x="376031" y="4125135"/>
          <a:ext cx="10677700" cy="10617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8" name="Equation" r:id="rId6" imgW="5080000" imgH="508000" progId="Equation.DSMT4">
                  <p:embed/>
                </p:oleObj>
              </mc:Choice>
              <mc:Fallback>
                <p:oleObj name="Equation" r:id="rId6" imgW="5080000" imgH="5080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6031" y="4125135"/>
                        <a:ext cx="10677700" cy="106176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Прямоугольник 17"/>
          <p:cNvSpPr/>
          <p:nvPr/>
        </p:nvSpPr>
        <p:spPr>
          <a:xfrm>
            <a:off x="0" y="5311342"/>
            <a:ext cx="12192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LCOM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– это количество пар методов, не связанных по свойствам класса, минус количество пар методов, имеющих такую связь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281057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/>
      <p:bldP spid="7" grpId="0"/>
      <p:bldP spid="8" grpId="0"/>
      <p:bldP spid="18" grpId="0"/>
      <p:bldP spid="18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0"/>
            <a:ext cx="1219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80340" algn="just">
              <a:spcAft>
                <a:spcPts val="0"/>
              </a:spcAft>
            </a:pP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Метрика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Поведенческая закрытость информации </a:t>
            </a:r>
            <a:r>
              <a:rPr lang="en-US" sz="2400" b="1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BIH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(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Behaviourial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Information Hiding</a:t>
            </a: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3579223" y="599431"/>
            <a:ext cx="448167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180340" algn="ctr">
              <a:spcAft>
                <a:spcPts val="0"/>
              </a:spcAft>
            </a:pPr>
            <a:r>
              <a:rPr lang="en-US" sz="32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BIH</a:t>
            </a:r>
            <a:r>
              <a:rPr lang="ru-RU" sz="32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= (</a:t>
            </a:r>
            <a:r>
              <a:rPr lang="en-US" sz="32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WEOC</a:t>
            </a:r>
            <a:r>
              <a:rPr lang="ru-RU" sz="32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/</a:t>
            </a:r>
            <a:r>
              <a:rPr lang="en-US" sz="32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WIEOC</a:t>
            </a:r>
            <a:r>
              <a:rPr lang="ru-RU" sz="3200" i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endParaRPr lang="ru-RU" sz="3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184206"/>
            <a:ext cx="12192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80340" algn="just">
              <a:spcAft>
                <a:spcPts val="0"/>
              </a:spcAft>
            </a:pPr>
            <a:r>
              <a:rPr lang="en-US" sz="2400" b="1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WEOC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—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взвешенные внешние операции на класс (фактически это </a:t>
            </a:r>
            <a:r>
              <a:rPr lang="en-US" sz="24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WMC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), </a:t>
            </a:r>
            <a:endParaRPr lang="ru-RU" sz="240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180340" algn="just">
              <a:spcAft>
                <a:spcPts val="0"/>
              </a:spcAft>
            </a:pPr>
            <a:r>
              <a:rPr lang="en-US" sz="2400" b="1" i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WIEOC</a:t>
            </a:r>
            <a:r>
              <a:rPr lang="ru-RU" sz="2400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—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взвешенные внутренние и внешние операции на класс.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0" y="2138314"/>
            <a:ext cx="12192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b="1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WIEOC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– вычисляется так же, как </a:t>
            </a:r>
            <a:r>
              <a:rPr lang="en-US" sz="24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WMC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но учитывает полный набор операций, реализуемых классом.</a:t>
            </a:r>
            <a:endParaRPr lang="ru-RU" sz="24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0" y="3092422"/>
            <a:ext cx="1219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Если </a:t>
            </a:r>
            <a:r>
              <a:rPr lang="en-US" sz="2400" b="1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BIH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= 1, класс показывает другим классам все свои возможности. 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4115194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</TotalTime>
  <Words>531</Words>
  <Application>Microsoft Office PowerPoint</Application>
  <PresentationFormat>Широкоэкранный</PresentationFormat>
  <Paragraphs>45</Paragraphs>
  <Slides>6</Slides>
  <Notes>1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Light</vt:lpstr>
      <vt:lpstr>Symbol</vt:lpstr>
      <vt:lpstr>Times New Roman</vt:lpstr>
      <vt:lpstr>Тема Office</vt:lpstr>
      <vt:lpstr>Equation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Татьяна</dc:creator>
  <cp:lastModifiedBy>Татьяна В. Бондаренко</cp:lastModifiedBy>
  <cp:revision>74</cp:revision>
  <dcterms:created xsi:type="dcterms:W3CDTF">2018-03-18T11:03:20Z</dcterms:created>
  <dcterms:modified xsi:type="dcterms:W3CDTF">2020-03-23T10:23:36Z</dcterms:modified>
</cp:coreProperties>
</file>