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68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5B8CA-B08C-48D0-BFBE-E05B9544C0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A84CB6-2EB5-485E-872B-8CCAF2685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Metales pesados (plomo, arsénico, mercurio): pocos valores pero picos altos → contaminación localizada.</a:t>
          </a:r>
        </a:p>
      </dgm:t>
    </dgm:pt>
    <dgm:pt modelId="{2AD7FB8A-1B80-4291-81C4-F08D05D68B46}" type="parTrans" cxnId="{6137AA55-E977-4F53-B496-8DC0F4E653FF}">
      <dgm:prSet/>
      <dgm:spPr/>
      <dgm:t>
        <a:bodyPr/>
        <a:lstStyle/>
        <a:p>
          <a:endParaRPr lang="en-US"/>
        </a:p>
      </dgm:t>
    </dgm:pt>
    <dgm:pt modelId="{D8FADE08-E5A9-44C9-B69D-223208343F9E}" type="sibTrans" cxnId="{6137AA55-E977-4F53-B496-8DC0F4E653FF}">
      <dgm:prSet/>
      <dgm:spPr/>
      <dgm:t>
        <a:bodyPr/>
        <a:lstStyle/>
        <a:p>
          <a:endParaRPr lang="en-US"/>
        </a:p>
      </dgm:t>
    </dgm:pt>
    <dgm:pt modelId="{9B654263-7B3C-467A-94E9-0D09DE7BE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Contaminantes biológicos (bacterias, virus): frecuentes y variables → problemas de saneamiento.</a:t>
          </a:r>
        </a:p>
      </dgm:t>
    </dgm:pt>
    <dgm:pt modelId="{C2696B0A-3B3D-47C7-8F0D-C1F187FA1B01}" type="parTrans" cxnId="{65AACC85-7F41-49CF-8BC4-6EB5C51A6CF2}">
      <dgm:prSet/>
      <dgm:spPr/>
      <dgm:t>
        <a:bodyPr/>
        <a:lstStyle/>
        <a:p>
          <a:endParaRPr lang="en-US"/>
        </a:p>
      </dgm:t>
    </dgm:pt>
    <dgm:pt modelId="{44124929-C2A9-4B69-B4F7-F1DA79620DB5}" type="sibTrans" cxnId="{65AACC85-7F41-49CF-8BC4-6EB5C51A6CF2}">
      <dgm:prSet/>
      <dgm:spPr/>
      <dgm:t>
        <a:bodyPr/>
        <a:lstStyle/>
        <a:p>
          <a:endParaRPr lang="en-US"/>
        </a:p>
      </dgm:t>
    </dgm:pt>
    <dgm:pt modelId="{83426E39-A871-442D-8FBB-835C02C86C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Nitratos y amoníaco: concentraciones homogéneas → contaminación agrícola.</a:t>
          </a:r>
        </a:p>
      </dgm:t>
    </dgm:pt>
    <dgm:pt modelId="{486C15E8-4572-4326-9257-A4D855252C24}" type="parTrans" cxnId="{1E77D090-C049-4049-AB46-D333DEC94BF5}">
      <dgm:prSet/>
      <dgm:spPr/>
      <dgm:t>
        <a:bodyPr/>
        <a:lstStyle/>
        <a:p>
          <a:endParaRPr lang="en-US"/>
        </a:p>
      </dgm:t>
    </dgm:pt>
    <dgm:pt modelId="{82DBC540-D99A-4FE9-AFCC-A8DC025C3F21}" type="sibTrans" cxnId="{1E77D090-C049-4049-AB46-D333DEC94BF5}">
      <dgm:prSet/>
      <dgm:spPr/>
      <dgm:t>
        <a:bodyPr/>
        <a:lstStyle/>
        <a:p>
          <a:endParaRPr lang="en-US"/>
        </a:p>
      </dgm:t>
    </dgm:pt>
    <dgm:pt modelId="{BFD69749-C539-4D56-B19D-A380E141F781}" type="pres">
      <dgm:prSet presAssocID="{6655B8CA-B08C-48D0-BFBE-E05B9544C099}" presName="root" presStyleCnt="0">
        <dgm:presLayoutVars>
          <dgm:dir/>
          <dgm:resizeHandles val="exact"/>
        </dgm:presLayoutVars>
      </dgm:prSet>
      <dgm:spPr/>
    </dgm:pt>
    <dgm:pt modelId="{31054D61-8E05-421A-8A49-7B4E8842648B}" type="pres">
      <dgm:prSet presAssocID="{6DA84CB6-2EB5-485E-872B-8CCAF268555F}" presName="compNode" presStyleCnt="0"/>
      <dgm:spPr/>
    </dgm:pt>
    <dgm:pt modelId="{730F8046-2F61-4546-8D89-2D1274903DBF}" type="pres">
      <dgm:prSet presAssocID="{6DA84CB6-2EB5-485E-872B-8CCAF26855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BC4ADDAF-38EE-4198-90CC-2D3E19EF5B78}" type="pres">
      <dgm:prSet presAssocID="{6DA84CB6-2EB5-485E-872B-8CCAF268555F}" presName="spaceRect" presStyleCnt="0"/>
      <dgm:spPr/>
    </dgm:pt>
    <dgm:pt modelId="{566741F7-AEBC-4100-B2B6-12201C6388AD}" type="pres">
      <dgm:prSet presAssocID="{6DA84CB6-2EB5-485E-872B-8CCAF268555F}" presName="textRect" presStyleLbl="revTx" presStyleIdx="0" presStyleCnt="3">
        <dgm:presLayoutVars>
          <dgm:chMax val="1"/>
          <dgm:chPref val="1"/>
        </dgm:presLayoutVars>
      </dgm:prSet>
      <dgm:spPr/>
    </dgm:pt>
    <dgm:pt modelId="{18B88C93-8DD4-4416-BA68-A1CFEE4BB34D}" type="pres">
      <dgm:prSet presAssocID="{D8FADE08-E5A9-44C9-B69D-223208343F9E}" presName="sibTrans" presStyleCnt="0"/>
      <dgm:spPr/>
    </dgm:pt>
    <dgm:pt modelId="{86236308-72E1-48C6-88E7-7F97D0F67C93}" type="pres">
      <dgm:prSet presAssocID="{9B654263-7B3C-467A-94E9-0D09DE7BED0F}" presName="compNode" presStyleCnt="0"/>
      <dgm:spPr/>
    </dgm:pt>
    <dgm:pt modelId="{30A05FE4-BEF0-46A1-9FAD-54D0EA25D076}" type="pres">
      <dgm:prSet presAssocID="{9B654263-7B3C-467A-94E9-0D09DE7BED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tamontes"/>
        </a:ext>
      </dgm:extLst>
    </dgm:pt>
    <dgm:pt modelId="{23BB0DA1-23FB-409F-80AD-11F9072EC9A5}" type="pres">
      <dgm:prSet presAssocID="{9B654263-7B3C-467A-94E9-0D09DE7BED0F}" presName="spaceRect" presStyleCnt="0"/>
      <dgm:spPr/>
    </dgm:pt>
    <dgm:pt modelId="{75F41563-F1ED-4F48-83E0-618C2D21207D}" type="pres">
      <dgm:prSet presAssocID="{9B654263-7B3C-467A-94E9-0D09DE7BED0F}" presName="textRect" presStyleLbl="revTx" presStyleIdx="1" presStyleCnt="3">
        <dgm:presLayoutVars>
          <dgm:chMax val="1"/>
          <dgm:chPref val="1"/>
        </dgm:presLayoutVars>
      </dgm:prSet>
      <dgm:spPr/>
    </dgm:pt>
    <dgm:pt modelId="{1AF1F1B7-A65F-45F3-A863-9629444D74FD}" type="pres">
      <dgm:prSet presAssocID="{44124929-C2A9-4B69-B4F7-F1DA79620DB5}" presName="sibTrans" presStyleCnt="0"/>
      <dgm:spPr/>
    </dgm:pt>
    <dgm:pt modelId="{393971BD-A979-4732-A044-4F336C4C43FD}" type="pres">
      <dgm:prSet presAssocID="{83426E39-A871-442D-8FBB-835C02C86CAC}" presName="compNode" presStyleCnt="0"/>
      <dgm:spPr/>
    </dgm:pt>
    <dgm:pt modelId="{109AE63B-118A-4EA6-B335-13FEA76142FC}" type="pres">
      <dgm:prSet presAssocID="{83426E39-A871-442D-8FBB-835C02C86C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raz"/>
        </a:ext>
      </dgm:extLst>
    </dgm:pt>
    <dgm:pt modelId="{87FCE0F3-C526-493C-B8CE-31DADAC8B3DB}" type="pres">
      <dgm:prSet presAssocID="{83426E39-A871-442D-8FBB-835C02C86CAC}" presName="spaceRect" presStyleCnt="0"/>
      <dgm:spPr/>
    </dgm:pt>
    <dgm:pt modelId="{3F32BDD7-8CFB-47F9-8220-DA1A25E170F0}" type="pres">
      <dgm:prSet presAssocID="{83426E39-A871-442D-8FBB-835C02C86C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48E54B-9399-49C9-87D0-2A586E448056}" type="presOf" srcId="{6DA84CB6-2EB5-485E-872B-8CCAF268555F}" destId="{566741F7-AEBC-4100-B2B6-12201C6388AD}" srcOrd="0" destOrd="0" presId="urn:microsoft.com/office/officeart/2018/2/layout/IconLabelList"/>
    <dgm:cxn modelId="{6137AA55-E977-4F53-B496-8DC0F4E653FF}" srcId="{6655B8CA-B08C-48D0-BFBE-E05B9544C099}" destId="{6DA84CB6-2EB5-485E-872B-8CCAF268555F}" srcOrd="0" destOrd="0" parTransId="{2AD7FB8A-1B80-4291-81C4-F08D05D68B46}" sibTransId="{D8FADE08-E5A9-44C9-B69D-223208343F9E}"/>
    <dgm:cxn modelId="{0D7AD67F-AD4E-4B32-A38F-27D12C860230}" type="presOf" srcId="{83426E39-A871-442D-8FBB-835C02C86CAC}" destId="{3F32BDD7-8CFB-47F9-8220-DA1A25E170F0}" srcOrd="0" destOrd="0" presId="urn:microsoft.com/office/officeart/2018/2/layout/IconLabelList"/>
    <dgm:cxn modelId="{65AACC85-7F41-49CF-8BC4-6EB5C51A6CF2}" srcId="{6655B8CA-B08C-48D0-BFBE-E05B9544C099}" destId="{9B654263-7B3C-467A-94E9-0D09DE7BED0F}" srcOrd="1" destOrd="0" parTransId="{C2696B0A-3B3D-47C7-8F0D-C1F187FA1B01}" sibTransId="{44124929-C2A9-4B69-B4F7-F1DA79620DB5}"/>
    <dgm:cxn modelId="{1E77D090-C049-4049-AB46-D333DEC94BF5}" srcId="{6655B8CA-B08C-48D0-BFBE-E05B9544C099}" destId="{83426E39-A871-442D-8FBB-835C02C86CAC}" srcOrd="2" destOrd="0" parTransId="{486C15E8-4572-4326-9257-A4D855252C24}" sibTransId="{82DBC540-D99A-4FE9-AFCC-A8DC025C3F21}"/>
    <dgm:cxn modelId="{DC562A97-75B4-4743-8BA4-85A8A3585824}" type="presOf" srcId="{9B654263-7B3C-467A-94E9-0D09DE7BED0F}" destId="{75F41563-F1ED-4F48-83E0-618C2D21207D}" srcOrd="0" destOrd="0" presId="urn:microsoft.com/office/officeart/2018/2/layout/IconLabelList"/>
    <dgm:cxn modelId="{F969B5B3-5584-453D-BB5B-1E8CC542B828}" type="presOf" srcId="{6655B8CA-B08C-48D0-BFBE-E05B9544C099}" destId="{BFD69749-C539-4D56-B19D-A380E141F781}" srcOrd="0" destOrd="0" presId="urn:microsoft.com/office/officeart/2018/2/layout/IconLabelList"/>
    <dgm:cxn modelId="{B11E4586-9CB9-407B-B462-2E4F01D1DB49}" type="presParOf" srcId="{BFD69749-C539-4D56-B19D-A380E141F781}" destId="{31054D61-8E05-421A-8A49-7B4E8842648B}" srcOrd="0" destOrd="0" presId="urn:microsoft.com/office/officeart/2018/2/layout/IconLabelList"/>
    <dgm:cxn modelId="{AC12EFE5-B9BD-46C8-92E9-5826B08CD418}" type="presParOf" srcId="{31054D61-8E05-421A-8A49-7B4E8842648B}" destId="{730F8046-2F61-4546-8D89-2D1274903DBF}" srcOrd="0" destOrd="0" presId="urn:microsoft.com/office/officeart/2018/2/layout/IconLabelList"/>
    <dgm:cxn modelId="{7E417F0F-6829-4C34-B042-8762B19DC2FD}" type="presParOf" srcId="{31054D61-8E05-421A-8A49-7B4E8842648B}" destId="{BC4ADDAF-38EE-4198-90CC-2D3E19EF5B78}" srcOrd="1" destOrd="0" presId="urn:microsoft.com/office/officeart/2018/2/layout/IconLabelList"/>
    <dgm:cxn modelId="{56387CE2-C4A0-456C-A863-5F3EC6CC34FB}" type="presParOf" srcId="{31054D61-8E05-421A-8A49-7B4E8842648B}" destId="{566741F7-AEBC-4100-B2B6-12201C6388AD}" srcOrd="2" destOrd="0" presId="urn:microsoft.com/office/officeart/2018/2/layout/IconLabelList"/>
    <dgm:cxn modelId="{E3757BAB-2364-4406-A4CF-73110117DB7E}" type="presParOf" srcId="{BFD69749-C539-4D56-B19D-A380E141F781}" destId="{18B88C93-8DD4-4416-BA68-A1CFEE4BB34D}" srcOrd="1" destOrd="0" presId="urn:microsoft.com/office/officeart/2018/2/layout/IconLabelList"/>
    <dgm:cxn modelId="{E22B6F1B-EE98-4307-BB82-8935F7500633}" type="presParOf" srcId="{BFD69749-C539-4D56-B19D-A380E141F781}" destId="{86236308-72E1-48C6-88E7-7F97D0F67C93}" srcOrd="2" destOrd="0" presId="urn:microsoft.com/office/officeart/2018/2/layout/IconLabelList"/>
    <dgm:cxn modelId="{7A41F9B3-E744-4C3C-8D6E-8FEB08A776A5}" type="presParOf" srcId="{86236308-72E1-48C6-88E7-7F97D0F67C93}" destId="{30A05FE4-BEF0-46A1-9FAD-54D0EA25D076}" srcOrd="0" destOrd="0" presId="urn:microsoft.com/office/officeart/2018/2/layout/IconLabelList"/>
    <dgm:cxn modelId="{995DD940-45AB-4BBC-BDF8-922D9083434A}" type="presParOf" srcId="{86236308-72E1-48C6-88E7-7F97D0F67C93}" destId="{23BB0DA1-23FB-409F-80AD-11F9072EC9A5}" srcOrd="1" destOrd="0" presId="urn:microsoft.com/office/officeart/2018/2/layout/IconLabelList"/>
    <dgm:cxn modelId="{53BD5297-67E7-4C25-990D-4EA2AE21893C}" type="presParOf" srcId="{86236308-72E1-48C6-88E7-7F97D0F67C93}" destId="{75F41563-F1ED-4F48-83E0-618C2D21207D}" srcOrd="2" destOrd="0" presId="urn:microsoft.com/office/officeart/2018/2/layout/IconLabelList"/>
    <dgm:cxn modelId="{5FE75974-4FA0-444F-944F-76BB3079C3B3}" type="presParOf" srcId="{BFD69749-C539-4D56-B19D-A380E141F781}" destId="{1AF1F1B7-A65F-45F3-A863-9629444D74FD}" srcOrd="3" destOrd="0" presId="urn:microsoft.com/office/officeart/2018/2/layout/IconLabelList"/>
    <dgm:cxn modelId="{18AFE6E4-9BA9-4FF1-925A-D1750C840C3D}" type="presParOf" srcId="{BFD69749-C539-4D56-B19D-A380E141F781}" destId="{393971BD-A979-4732-A044-4F336C4C43FD}" srcOrd="4" destOrd="0" presId="urn:microsoft.com/office/officeart/2018/2/layout/IconLabelList"/>
    <dgm:cxn modelId="{D182E245-45C5-4FF6-80EA-01CF706C1EC4}" type="presParOf" srcId="{393971BD-A979-4732-A044-4F336C4C43FD}" destId="{109AE63B-118A-4EA6-B335-13FEA76142FC}" srcOrd="0" destOrd="0" presId="urn:microsoft.com/office/officeart/2018/2/layout/IconLabelList"/>
    <dgm:cxn modelId="{E97F1C94-1723-49AC-8CB6-0DD13EDD0C6D}" type="presParOf" srcId="{393971BD-A979-4732-A044-4F336C4C43FD}" destId="{87FCE0F3-C526-493C-B8CE-31DADAC8B3DB}" srcOrd="1" destOrd="0" presId="urn:microsoft.com/office/officeart/2018/2/layout/IconLabelList"/>
    <dgm:cxn modelId="{8C9820A2-C3CF-4D35-9A96-C059863F7E4A}" type="presParOf" srcId="{393971BD-A979-4732-A044-4F336C4C43FD}" destId="{3F32BDD7-8CFB-47F9-8220-DA1A25E170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E3052-B455-4F6B-B581-17B9C39BF6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327BB67-FEFC-4C5B-A7E9-964B172DA2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Selección de features mediante ANOVA F-test: 10 contaminantes más relevantes.</a:t>
          </a:r>
        </a:p>
      </dgm:t>
    </dgm:pt>
    <dgm:pt modelId="{C4B4CDD3-7724-4106-B95A-1015B7FCFFE1}" type="parTrans" cxnId="{4730A361-2128-4CF7-AA0C-38E47A3FBDCF}">
      <dgm:prSet/>
      <dgm:spPr/>
      <dgm:t>
        <a:bodyPr/>
        <a:lstStyle/>
        <a:p>
          <a:endParaRPr lang="en-US"/>
        </a:p>
      </dgm:t>
    </dgm:pt>
    <dgm:pt modelId="{D362AD00-18BE-4E67-8A85-B8D05B5CE811}" type="sibTrans" cxnId="{4730A361-2128-4CF7-AA0C-38E47A3FBDCF}">
      <dgm:prSet/>
      <dgm:spPr/>
      <dgm:t>
        <a:bodyPr/>
        <a:lstStyle/>
        <a:p>
          <a:endParaRPr lang="en-US"/>
        </a:p>
      </dgm:t>
    </dgm:pt>
    <dgm:pt modelId="{B86200D3-BEB9-4A7A-883E-4DBE39FED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Modelo: Random Forest Classifier para predecir `is_safe`.</a:t>
          </a:r>
        </a:p>
      </dgm:t>
    </dgm:pt>
    <dgm:pt modelId="{8093CC44-407A-4076-AC02-96568F1EAA53}" type="parTrans" cxnId="{229DE2DA-3D13-403E-AD38-255955AD4426}">
      <dgm:prSet/>
      <dgm:spPr/>
      <dgm:t>
        <a:bodyPr/>
        <a:lstStyle/>
        <a:p>
          <a:endParaRPr lang="en-US"/>
        </a:p>
      </dgm:t>
    </dgm:pt>
    <dgm:pt modelId="{5CAC0976-2C14-4B9E-B7F7-24FA7D68BCFD}" type="sibTrans" cxnId="{229DE2DA-3D13-403E-AD38-255955AD4426}">
      <dgm:prSet/>
      <dgm:spPr/>
      <dgm:t>
        <a:bodyPr/>
        <a:lstStyle/>
        <a:p>
          <a:endParaRPr lang="en-US"/>
        </a:p>
      </dgm:t>
    </dgm:pt>
    <dgm:pt modelId="{4231AE22-0CDD-48F0-B91C-DC0394AA6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Métricas: Accuracy ≈ 88%, buena precisión y recall razonable.</a:t>
          </a:r>
        </a:p>
      </dgm:t>
    </dgm:pt>
    <dgm:pt modelId="{7F801FC3-895B-4EAF-BA0C-5CFD88368895}" type="parTrans" cxnId="{B2FE6BE0-55F4-4688-90B5-F6105BA50D30}">
      <dgm:prSet/>
      <dgm:spPr/>
      <dgm:t>
        <a:bodyPr/>
        <a:lstStyle/>
        <a:p>
          <a:endParaRPr lang="en-US"/>
        </a:p>
      </dgm:t>
    </dgm:pt>
    <dgm:pt modelId="{2D43620E-BE2F-4E2F-A63C-D63226A479BA}" type="sibTrans" cxnId="{B2FE6BE0-55F4-4688-90B5-F6105BA50D30}">
      <dgm:prSet/>
      <dgm:spPr/>
      <dgm:t>
        <a:bodyPr/>
        <a:lstStyle/>
        <a:p>
          <a:endParaRPr lang="en-US"/>
        </a:p>
      </dgm:t>
    </dgm:pt>
    <dgm:pt modelId="{61B708F6-7DC6-45E6-95DE-6430D10CF680}" type="pres">
      <dgm:prSet presAssocID="{78FE3052-B455-4F6B-B581-17B9C39BF659}" presName="root" presStyleCnt="0">
        <dgm:presLayoutVars>
          <dgm:dir/>
          <dgm:resizeHandles val="exact"/>
        </dgm:presLayoutVars>
      </dgm:prSet>
      <dgm:spPr/>
    </dgm:pt>
    <dgm:pt modelId="{03B9F184-BBCA-41C7-A764-951B6B729F83}" type="pres">
      <dgm:prSet presAssocID="{9327BB67-FEFC-4C5B-A7E9-964B172DA2AE}" presName="compNode" presStyleCnt="0"/>
      <dgm:spPr/>
    </dgm:pt>
    <dgm:pt modelId="{8451A989-A931-4E3B-8AA7-224716BF4AC3}" type="pres">
      <dgm:prSet presAssocID="{9327BB67-FEFC-4C5B-A7E9-964B172DA2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3E39F0EA-D98E-48E5-81A6-5C3EE46C1E3E}" type="pres">
      <dgm:prSet presAssocID="{9327BB67-FEFC-4C5B-A7E9-964B172DA2AE}" presName="spaceRect" presStyleCnt="0"/>
      <dgm:spPr/>
    </dgm:pt>
    <dgm:pt modelId="{413A5C67-8B6A-4653-B066-A668BFB1BFDA}" type="pres">
      <dgm:prSet presAssocID="{9327BB67-FEFC-4C5B-A7E9-964B172DA2AE}" presName="textRect" presStyleLbl="revTx" presStyleIdx="0" presStyleCnt="3">
        <dgm:presLayoutVars>
          <dgm:chMax val="1"/>
          <dgm:chPref val="1"/>
        </dgm:presLayoutVars>
      </dgm:prSet>
      <dgm:spPr/>
    </dgm:pt>
    <dgm:pt modelId="{6A641327-AA7F-4B82-987D-E3B5F04D372B}" type="pres">
      <dgm:prSet presAssocID="{D362AD00-18BE-4E67-8A85-B8D05B5CE811}" presName="sibTrans" presStyleCnt="0"/>
      <dgm:spPr/>
    </dgm:pt>
    <dgm:pt modelId="{DFE12883-A9D3-430D-BF3D-1F6D8EBA91FA}" type="pres">
      <dgm:prSet presAssocID="{B86200D3-BEB9-4A7A-883E-4DBE39FED720}" presName="compNode" presStyleCnt="0"/>
      <dgm:spPr/>
    </dgm:pt>
    <dgm:pt modelId="{AB38E171-1509-445A-B06F-91F7091BA643}" type="pres">
      <dgm:prSet presAssocID="{B86200D3-BEB9-4A7A-883E-4DBE39FED7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A4771C0-9593-4D6C-A9EE-9AD1E31682A2}" type="pres">
      <dgm:prSet presAssocID="{B86200D3-BEB9-4A7A-883E-4DBE39FED720}" presName="spaceRect" presStyleCnt="0"/>
      <dgm:spPr/>
    </dgm:pt>
    <dgm:pt modelId="{A0343C99-1013-4610-B5E4-31E348F40433}" type="pres">
      <dgm:prSet presAssocID="{B86200D3-BEB9-4A7A-883E-4DBE39FED720}" presName="textRect" presStyleLbl="revTx" presStyleIdx="1" presStyleCnt="3">
        <dgm:presLayoutVars>
          <dgm:chMax val="1"/>
          <dgm:chPref val="1"/>
        </dgm:presLayoutVars>
      </dgm:prSet>
      <dgm:spPr/>
    </dgm:pt>
    <dgm:pt modelId="{0ED55A57-25E2-46D4-B4AD-3601A6567654}" type="pres">
      <dgm:prSet presAssocID="{5CAC0976-2C14-4B9E-B7F7-24FA7D68BCFD}" presName="sibTrans" presStyleCnt="0"/>
      <dgm:spPr/>
    </dgm:pt>
    <dgm:pt modelId="{D0BF1F00-0C05-4BC0-91DC-6B11F9FECD0C}" type="pres">
      <dgm:prSet presAssocID="{4231AE22-0CDD-48F0-B91C-DC0394AA6712}" presName="compNode" presStyleCnt="0"/>
      <dgm:spPr/>
    </dgm:pt>
    <dgm:pt modelId="{780E0A34-C36B-4332-AE21-BFA5B4E9FD87}" type="pres">
      <dgm:prSet presAssocID="{4231AE22-0CDD-48F0-B91C-DC0394AA67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23E48DD4-03B5-45AE-954E-A2D5506607BF}" type="pres">
      <dgm:prSet presAssocID="{4231AE22-0CDD-48F0-B91C-DC0394AA6712}" presName="spaceRect" presStyleCnt="0"/>
      <dgm:spPr/>
    </dgm:pt>
    <dgm:pt modelId="{28710C27-E711-4477-B805-586E22024E46}" type="pres">
      <dgm:prSet presAssocID="{4231AE22-0CDD-48F0-B91C-DC0394AA67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0A361-2128-4CF7-AA0C-38E47A3FBDCF}" srcId="{78FE3052-B455-4F6B-B581-17B9C39BF659}" destId="{9327BB67-FEFC-4C5B-A7E9-964B172DA2AE}" srcOrd="0" destOrd="0" parTransId="{C4B4CDD3-7724-4106-B95A-1015B7FCFFE1}" sibTransId="{D362AD00-18BE-4E67-8A85-B8D05B5CE811}"/>
    <dgm:cxn modelId="{CD0CC26F-1B6D-4834-9C32-D7A31875F184}" type="presOf" srcId="{4231AE22-0CDD-48F0-B91C-DC0394AA6712}" destId="{28710C27-E711-4477-B805-586E22024E46}" srcOrd="0" destOrd="0" presId="urn:microsoft.com/office/officeart/2018/2/layout/IconLabelList"/>
    <dgm:cxn modelId="{3BB65874-24E0-47D4-8C8B-DD014E6FDBB8}" type="presOf" srcId="{9327BB67-FEFC-4C5B-A7E9-964B172DA2AE}" destId="{413A5C67-8B6A-4653-B066-A668BFB1BFDA}" srcOrd="0" destOrd="0" presId="urn:microsoft.com/office/officeart/2018/2/layout/IconLabelList"/>
    <dgm:cxn modelId="{DF571E8C-4920-4262-9E3E-596ADFF96207}" type="presOf" srcId="{78FE3052-B455-4F6B-B581-17B9C39BF659}" destId="{61B708F6-7DC6-45E6-95DE-6430D10CF680}" srcOrd="0" destOrd="0" presId="urn:microsoft.com/office/officeart/2018/2/layout/IconLabelList"/>
    <dgm:cxn modelId="{650BABD3-884C-481A-8CA0-10CC169C1682}" type="presOf" srcId="{B86200D3-BEB9-4A7A-883E-4DBE39FED720}" destId="{A0343C99-1013-4610-B5E4-31E348F40433}" srcOrd="0" destOrd="0" presId="urn:microsoft.com/office/officeart/2018/2/layout/IconLabelList"/>
    <dgm:cxn modelId="{229DE2DA-3D13-403E-AD38-255955AD4426}" srcId="{78FE3052-B455-4F6B-B581-17B9C39BF659}" destId="{B86200D3-BEB9-4A7A-883E-4DBE39FED720}" srcOrd="1" destOrd="0" parTransId="{8093CC44-407A-4076-AC02-96568F1EAA53}" sibTransId="{5CAC0976-2C14-4B9E-B7F7-24FA7D68BCFD}"/>
    <dgm:cxn modelId="{B2FE6BE0-55F4-4688-90B5-F6105BA50D30}" srcId="{78FE3052-B455-4F6B-B581-17B9C39BF659}" destId="{4231AE22-0CDD-48F0-B91C-DC0394AA6712}" srcOrd="2" destOrd="0" parTransId="{7F801FC3-895B-4EAF-BA0C-5CFD88368895}" sibTransId="{2D43620E-BE2F-4E2F-A63C-D63226A479BA}"/>
    <dgm:cxn modelId="{04350B94-2D6A-442A-A4A4-9DF2D0DAADF9}" type="presParOf" srcId="{61B708F6-7DC6-45E6-95DE-6430D10CF680}" destId="{03B9F184-BBCA-41C7-A764-951B6B729F83}" srcOrd="0" destOrd="0" presId="urn:microsoft.com/office/officeart/2018/2/layout/IconLabelList"/>
    <dgm:cxn modelId="{8BC55725-D4FC-45F1-9D47-C736C9180C95}" type="presParOf" srcId="{03B9F184-BBCA-41C7-A764-951B6B729F83}" destId="{8451A989-A931-4E3B-8AA7-224716BF4AC3}" srcOrd="0" destOrd="0" presId="urn:microsoft.com/office/officeart/2018/2/layout/IconLabelList"/>
    <dgm:cxn modelId="{1EACF571-98C2-46D0-B220-950875611227}" type="presParOf" srcId="{03B9F184-BBCA-41C7-A764-951B6B729F83}" destId="{3E39F0EA-D98E-48E5-81A6-5C3EE46C1E3E}" srcOrd="1" destOrd="0" presId="urn:microsoft.com/office/officeart/2018/2/layout/IconLabelList"/>
    <dgm:cxn modelId="{BCCE06BA-287A-42BF-A244-6F54864CC25F}" type="presParOf" srcId="{03B9F184-BBCA-41C7-A764-951B6B729F83}" destId="{413A5C67-8B6A-4653-B066-A668BFB1BFDA}" srcOrd="2" destOrd="0" presId="urn:microsoft.com/office/officeart/2018/2/layout/IconLabelList"/>
    <dgm:cxn modelId="{FB3AD917-51A7-48F6-A23E-CC786DE1714B}" type="presParOf" srcId="{61B708F6-7DC6-45E6-95DE-6430D10CF680}" destId="{6A641327-AA7F-4B82-987D-E3B5F04D372B}" srcOrd="1" destOrd="0" presId="urn:microsoft.com/office/officeart/2018/2/layout/IconLabelList"/>
    <dgm:cxn modelId="{26D32C58-716E-4029-9621-5BFB5D7B32ED}" type="presParOf" srcId="{61B708F6-7DC6-45E6-95DE-6430D10CF680}" destId="{DFE12883-A9D3-430D-BF3D-1F6D8EBA91FA}" srcOrd="2" destOrd="0" presId="urn:microsoft.com/office/officeart/2018/2/layout/IconLabelList"/>
    <dgm:cxn modelId="{42C5FF1B-938C-423E-AB15-D260D634BFB8}" type="presParOf" srcId="{DFE12883-A9D3-430D-BF3D-1F6D8EBA91FA}" destId="{AB38E171-1509-445A-B06F-91F7091BA643}" srcOrd="0" destOrd="0" presId="urn:microsoft.com/office/officeart/2018/2/layout/IconLabelList"/>
    <dgm:cxn modelId="{752D288E-AF7D-4B6D-897E-62B51AFE44A9}" type="presParOf" srcId="{DFE12883-A9D3-430D-BF3D-1F6D8EBA91FA}" destId="{BA4771C0-9593-4D6C-A9EE-9AD1E31682A2}" srcOrd="1" destOrd="0" presId="urn:microsoft.com/office/officeart/2018/2/layout/IconLabelList"/>
    <dgm:cxn modelId="{F87C0066-A843-428D-B552-B25A6DEA40F6}" type="presParOf" srcId="{DFE12883-A9D3-430D-BF3D-1F6D8EBA91FA}" destId="{A0343C99-1013-4610-B5E4-31E348F40433}" srcOrd="2" destOrd="0" presId="urn:microsoft.com/office/officeart/2018/2/layout/IconLabelList"/>
    <dgm:cxn modelId="{F755B62C-8EA1-4CF1-917D-A2AD49C0EC61}" type="presParOf" srcId="{61B708F6-7DC6-45E6-95DE-6430D10CF680}" destId="{0ED55A57-25E2-46D4-B4AD-3601A6567654}" srcOrd="3" destOrd="0" presId="urn:microsoft.com/office/officeart/2018/2/layout/IconLabelList"/>
    <dgm:cxn modelId="{9FB9EEDE-5006-4690-B32D-34ADB94D28AD}" type="presParOf" srcId="{61B708F6-7DC6-45E6-95DE-6430D10CF680}" destId="{D0BF1F00-0C05-4BC0-91DC-6B11F9FECD0C}" srcOrd="4" destOrd="0" presId="urn:microsoft.com/office/officeart/2018/2/layout/IconLabelList"/>
    <dgm:cxn modelId="{5513FD73-DA90-46C1-8BD9-99D3C7757A37}" type="presParOf" srcId="{D0BF1F00-0C05-4BC0-91DC-6B11F9FECD0C}" destId="{780E0A34-C36B-4332-AE21-BFA5B4E9FD87}" srcOrd="0" destOrd="0" presId="urn:microsoft.com/office/officeart/2018/2/layout/IconLabelList"/>
    <dgm:cxn modelId="{ABC8A22F-49D1-4A85-83B0-6DD7C13A9F53}" type="presParOf" srcId="{D0BF1F00-0C05-4BC0-91DC-6B11F9FECD0C}" destId="{23E48DD4-03B5-45AE-954E-A2D5506607BF}" srcOrd="1" destOrd="0" presId="urn:microsoft.com/office/officeart/2018/2/layout/IconLabelList"/>
    <dgm:cxn modelId="{4A38D0C8-9C47-49C2-9A67-8333A470B09F}" type="presParOf" srcId="{D0BF1F00-0C05-4BC0-91DC-6B11F9FECD0C}" destId="{28710C27-E711-4477-B805-586E22024E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F8046-2F61-4546-8D89-2D1274903DBF}">
      <dsp:nvSpPr>
        <dsp:cNvPr id="0" name=""/>
        <dsp:cNvSpPr/>
      </dsp:nvSpPr>
      <dsp:spPr>
        <a:xfrm>
          <a:off x="906716" y="178446"/>
          <a:ext cx="704794" cy="704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741F7-AEBC-4100-B2B6-12201C6388AD}">
      <dsp:nvSpPr>
        <dsp:cNvPr id="0" name=""/>
        <dsp:cNvSpPr/>
      </dsp:nvSpPr>
      <dsp:spPr>
        <a:xfrm>
          <a:off x="476008" y="1118393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Metales pesados (plomo, arsénico, mercurio): pocos valores pero picos altos → contaminación localizada.</a:t>
          </a:r>
        </a:p>
      </dsp:txBody>
      <dsp:txXfrm>
        <a:off x="476008" y="1118393"/>
        <a:ext cx="1566210" cy="626484"/>
      </dsp:txXfrm>
    </dsp:sp>
    <dsp:sp modelId="{30A05FE4-BEF0-46A1-9FAD-54D0EA25D076}">
      <dsp:nvSpPr>
        <dsp:cNvPr id="0" name=""/>
        <dsp:cNvSpPr/>
      </dsp:nvSpPr>
      <dsp:spPr>
        <a:xfrm>
          <a:off x="2747013" y="178446"/>
          <a:ext cx="704794" cy="704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41563-F1ED-4F48-83E0-618C2D21207D}">
      <dsp:nvSpPr>
        <dsp:cNvPr id="0" name=""/>
        <dsp:cNvSpPr/>
      </dsp:nvSpPr>
      <dsp:spPr>
        <a:xfrm>
          <a:off x="2316305" y="1118393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Contaminantes biológicos (bacterias, virus): frecuentes y variables → problemas de saneamiento.</a:t>
          </a:r>
        </a:p>
      </dsp:txBody>
      <dsp:txXfrm>
        <a:off x="2316305" y="1118393"/>
        <a:ext cx="1566210" cy="626484"/>
      </dsp:txXfrm>
    </dsp:sp>
    <dsp:sp modelId="{109AE63B-118A-4EA6-B335-13FEA76142FC}">
      <dsp:nvSpPr>
        <dsp:cNvPr id="0" name=""/>
        <dsp:cNvSpPr/>
      </dsp:nvSpPr>
      <dsp:spPr>
        <a:xfrm>
          <a:off x="1826865" y="2136430"/>
          <a:ext cx="704794" cy="704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2BDD7-8CFB-47F9-8220-DA1A25E170F0}">
      <dsp:nvSpPr>
        <dsp:cNvPr id="0" name=""/>
        <dsp:cNvSpPr/>
      </dsp:nvSpPr>
      <dsp:spPr>
        <a:xfrm>
          <a:off x="1396157" y="3076378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Nitratos y amoníaco: concentraciones homogéneas → contaminación agrícola.</a:t>
          </a:r>
        </a:p>
      </dsp:txBody>
      <dsp:txXfrm>
        <a:off x="1396157" y="3076378"/>
        <a:ext cx="1566210" cy="62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1A989-A931-4E3B-8AA7-224716BF4AC3}">
      <dsp:nvSpPr>
        <dsp:cNvPr id="0" name=""/>
        <dsp:cNvSpPr/>
      </dsp:nvSpPr>
      <dsp:spPr>
        <a:xfrm>
          <a:off x="670109" y="116092"/>
          <a:ext cx="638349" cy="63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A5C67-8B6A-4653-B066-A668BFB1BFDA}">
      <dsp:nvSpPr>
        <dsp:cNvPr id="0" name=""/>
        <dsp:cNvSpPr/>
      </dsp:nvSpPr>
      <dsp:spPr>
        <a:xfrm>
          <a:off x="280006" y="967312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Selección de features mediante ANOVA F-test: 10 contaminantes más relevantes.</a:t>
          </a:r>
        </a:p>
      </dsp:txBody>
      <dsp:txXfrm>
        <a:off x="280006" y="967312"/>
        <a:ext cx="1418554" cy="567421"/>
      </dsp:txXfrm>
    </dsp:sp>
    <dsp:sp modelId="{AB38E171-1509-445A-B06F-91F7091BA643}">
      <dsp:nvSpPr>
        <dsp:cNvPr id="0" name=""/>
        <dsp:cNvSpPr/>
      </dsp:nvSpPr>
      <dsp:spPr>
        <a:xfrm>
          <a:off x="2336911" y="116092"/>
          <a:ext cx="638349" cy="63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43C99-1013-4610-B5E4-31E348F40433}">
      <dsp:nvSpPr>
        <dsp:cNvPr id="0" name=""/>
        <dsp:cNvSpPr/>
      </dsp:nvSpPr>
      <dsp:spPr>
        <a:xfrm>
          <a:off x="1946808" y="967312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Modelo: Random Forest Classifier para predecir `is_safe`.</a:t>
          </a:r>
        </a:p>
      </dsp:txBody>
      <dsp:txXfrm>
        <a:off x="1946808" y="967312"/>
        <a:ext cx="1418554" cy="567421"/>
      </dsp:txXfrm>
    </dsp:sp>
    <dsp:sp modelId="{780E0A34-C36B-4332-AE21-BFA5B4E9FD87}">
      <dsp:nvSpPr>
        <dsp:cNvPr id="0" name=""/>
        <dsp:cNvSpPr/>
      </dsp:nvSpPr>
      <dsp:spPr>
        <a:xfrm>
          <a:off x="1503510" y="1889372"/>
          <a:ext cx="638349" cy="63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10C27-E711-4477-B805-586E22024E46}">
      <dsp:nvSpPr>
        <dsp:cNvPr id="0" name=""/>
        <dsp:cNvSpPr/>
      </dsp:nvSpPr>
      <dsp:spPr>
        <a:xfrm>
          <a:off x="1113407" y="2740592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Métricas: Accuracy ≈ 88%, buena precisión y recall razonable.</a:t>
          </a:r>
        </a:p>
      </dsp:txBody>
      <dsp:txXfrm>
        <a:off x="1113407" y="2740592"/>
        <a:ext cx="1418554" cy="567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93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0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8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PROYECTO</a:t>
            </a:r>
            <a:br>
              <a:rPr lang="en-US" dirty="0"/>
            </a:br>
            <a:r>
              <a:rPr lang="en-US" dirty="0" err="1"/>
              <a:t>Contaminación</a:t>
            </a:r>
            <a:r>
              <a:rPr lang="en-US" dirty="0"/>
              <a:t> del Agua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933" y="2358188"/>
            <a:ext cx="4986867" cy="388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latin typeface="Aptos Narrow" panose="020B0004020202020204" pitchFamily="34" charset="0"/>
              </a:rPr>
              <a:t> El </a:t>
            </a:r>
            <a:r>
              <a:rPr lang="en-US" sz="1600" dirty="0" err="1">
                <a:latin typeface="Aptos Narrow" panose="020B0004020202020204" pitchFamily="34" charset="0"/>
              </a:rPr>
              <a:t>agua</a:t>
            </a:r>
            <a:r>
              <a:rPr lang="en-US" sz="1600" dirty="0">
                <a:latin typeface="Aptos Narrow" panose="020B0004020202020204" pitchFamily="34" charset="0"/>
              </a:rPr>
              <a:t> es un </a:t>
            </a:r>
            <a:r>
              <a:rPr lang="en-US" sz="1600" dirty="0" err="1">
                <a:latin typeface="Aptos Narrow" panose="020B0004020202020204" pitchFamily="34" charset="0"/>
              </a:rPr>
              <a:t>recurso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esencial</a:t>
            </a:r>
            <a:r>
              <a:rPr lang="en-US" sz="1600" dirty="0">
                <a:latin typeface="Aptos Narrow" panose="020B0004020202020204" pitchFamily="34" charset="0"/>
              </a:rPr>
              <a:t> y </a:t>
            </a:r>
            <a:r>
              <a:rPr lang="en-US" sz="1600" dirty="0" err="1">
                <a:latin typeface="Aptos Narrow" panose="020B0004020202020204" pitchFamily="34" charset="0"/>
              </a:rPr>
              <a:t>su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calidad</a:t>
            </a:r>
            <a:r>
              <a:rPr lang="en-US" sz="1600" dirty="0">
                <a:latin typeface="Aptos Narrow" panose="020B0004020202020204" pitchFamily="34" charset="0"/>
              </a:rPr>
              <a:t> es clave para la </a:t>
            </a:r>
            <a:r>
              <a:rPr lang="en-US" sz="1600" dirty="0" err="1">
                <a:latin typeface="Aptos Narrow" panose="020B0004020202020204" pitchFamily="34" charset="0"/>
              </a:rPr>
              <a:t>salud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pública</a:t>
            </a:r>
            <a:r>
              <a:rPr lang="en-US" sz="1600" dirty="0">
                <a:latin typeface="Aptos Narrow" panose="020B0004020202020204" pitchFamily="34" charset="0"/>
              </a:rPr>
              <a:t>, Este </a:t>
            </a:r>
            <a:r>
              <a:rPr lang="en-US" sz="1600" dirty="0" err="1">
                <a:latin typeface="Aptos Narrow" panose="020B0004020202020204" pitchFamily="34" charset="0"/>
              </a:rPr>
              <a:t>proyecto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analiza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contaminantes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presentes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en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el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agua</a:t>
            </a:r>
            <a:r>
              <a:rPr lang="en-US" sz="1600" dirty="0">
                <a:latin typeface="Aptos Narrow" panose="020B0004020202020204" pitchFamily="34" charset="0"/>
              </a:rPr>
              <a:t> potable a </a:t>
            </a:r>
            <a:r>
              <a:rPr lang="en-US" sz="1600" dirty="0" err="1">
                <a:latin typeface="Aptos Narrow" panose="020B0004020202020204" pitchFamily="34" charset="0"/>
              </a:rPr>
              <a:t>nivel</a:t>
            </a:r>
            <a:r>
              <a:rPr lang="en-US" sz="1600" dirty="0">
                <a:latin typeface="Aptos Narrow" panose="020B0004020202020204" pitchFamily="34" charset="0"/>
              </a:rPr>
              <a:t> global.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latin typeface="Aptos Narrow" panose="020B0004020202020204" pitchFamily="34" charset="0"/>
              </a:rPr>
              <a:t>Dataset </a:t>
            </a:r>
            <a:r>
              <a:rPr lang="en-US" sz="1600" dirty="0" err="1">
                <a:latin typeface="Aptos Narrow" panose="020B0004020202020204" pitchFamily="34" charset="0"/>
              </a:rPr>
              <a:t>incluye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metales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pesados</a:t>
            </a:r>
            <a:r>
              <a:rPr lang="en-US" sz="1600" dirty="0">
                <a:latin typeface="Aptos Narrow" panose="020B0004020202020204" pitchFamily="34" charset="0"/>
              </a:rPr>
              <a:t>, </a:t>
            </a:r>
            <a:r>
              <a:rPr lang="en-US" sz="1600" dirty="0" err="1">
                <a:latin typeface="Aptos Narrow" panose="020B0004020202020204" pitchFamily="34" charset="0"/>
              </a:rPr>
              <a:t>nutrientes</a:t>
            </a:r>
            <a:r>
              <a:rPr lang="en-US" sz="1600" dirty="0">
                <a:latin typeface="Aptos Narrow" panose="020B0004020202020204" pitchFamily="34" charset="0"/>
              </a:rPr>
              <a:t>, </a:t>
            </a:r>
            <a:r>
              <a:rPr lang="en-US" sz="1600" dirty="0" err="1">
                <a:latin typeface="Aptos Narrow" panose="020B0004020202020204" pitchFamily="34" charset="0"/>
              </a:rPr>
              <a:t>compuestos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químicos</a:t>
            </a:r>
            <a:r>
              <a:rPr lang="en-US" sz="1600" dirty="0">
                <a:latin typeface="Aptos Narrow" panose="020B0004020202020204" pitchFamily="34" charset="0"/>
              </a:rPr>
              <a:t> y un </a:t>
            </a:r>
            <a:r>
              <a:rPr lang="en-US" sz="1600" dirty="0" err="1">
                <a:latin typeface="Aptos Narrow" panose="020B0004020202020204" pitchFamily="34" charset="0"/>
              </a:rPr>
              <a:t>indicador</a:t>
            </a:r>
            <a:r>
              <a:rPr lang="en-US" sz="1600" dirty="0">
                <a:latin typeface="Aptos Narrow" panose="020B0004020202020204" pitchFamily="34" charset="0"/>
              </a:rPr>
              <a:t> de </a:t>
            </a:r>
            <a:r>
              <a:rPr lang="en-US" sz="1600" dirty="0" err="1">
                <a:latin typeface="Aptos Narrow" panose="020B0004020202020204" pitchFamily="34" charset="0"/>
              </a:rPr>
              <a:t>potabilidad</a:t>
            </a:r>
            <a:r>
              <a:rPr lang="en-US" sz="1600" dirty="0">
                <a:latin typeface="Aptos Narrow" panose="020B0004020202020204" pitchFamily="34" charset="0"/>
              </a:rPr>
              <a:t> (`</a:t>
            </a:r>
            <a:r>
              <a:rPr lang="en-US" sz="1600" dirty="0" err="1">
                <a:latin typeface="Aptos Narrow" panose="020B0004020202020204" pitchFamily="34" charset="0"/>
              </a:rPr>
              <a:t>is_safe</a:t>
            </a:r>
            <a:r>
              <a:rPr lang="en-US" sz="1600" dirty="0">
                <a:latin typeface="Aptos Narrow" panose="020B0004020202020204" pitchFamily="34" charset="0"/>
              </a:rPr>
              <a:t>`).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600" dirty="0" err="1">
                <a:latin typeface="Aptos Narrow" panose="020B0004020202020204" pitchFamily="34" charset="0"/>
              </a:rPr>
              <a:t>Objetivos</a:t>
            </a:r>
            <a:r>
              <a:rPr lang="en-US" sz="1600" dirty="0">
                <a:latin typeface="Aptos Narrow" panose="020B0004020202020204" pitchFamily="34" charset="0"/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ptos Narrow" panose="020B0004020202020204" pitchFamily="34" charset="0"/>
              </a:rPr>
              <a:t>1. </a:t>
            </a:r>
            <a:r>
              <a:rPr lang="en-US" sz="1600" dirty="0" err="1">
                <a:latin typeface="Aptos Narrow" panose="020B0004020202020204" pitchFamily="34" charset="0"/>
              </a:rPr>
              <a:t>Identificar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contaminantes</a:t>
            </a:r>
            <a:r>
              <a:rPr lang="en-US" sz="1600" dirty="0">
                <a:latin typeface="Aptos Narrow" panose="020B0004020202020204" pitchFamily="34" charset="0"/>
              </a:rPr>
              <a:t> con </a:t>
            </a:r>
            <a:r>
              <a:rPr lang="en-US" sz="1600" dirty="0" err="1">
                <a:latin typeface="Aptos Narrow" panose="020B0004020202020204" pitchFamily="34" charset="0"/>
              </a:rPr>
              <a:t>mayores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niveles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promedio</a:t>
            </a:r>
            <a:r>
              <a:rPr lang="en-US" sz="1600" dirty="0">
                <a:latin typeface="Aptos Narrow" panose="020B0004020202020204" pitchFamily="34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ptos Narrow" panose="020B0004020202020204" pitchFamily="34" charset="0"/>
              </a:rPr>
              <a:t>2. </a:t>
            </a:r>
            <a:r>
              <a:rPr lang="en-US" sz="1600" dirty="0" err="1">
                <a:latin typeface="Aptos Narrow" panose="020B0004020202020204" pitchFamily="34" charset="0"/>
              </a:rPr>
              <a:t>Determinar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cuáles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afectan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más</a:t>
            </a:r>
            <a:r>
              <a:rPr lang="en-US" sz="1600" dirty="0">
                <a:latin typeface="Aptos Narrow" panose="020B0004020202020204" pitchFamily="34" charset="0"/>
              </a:rPr>
              <a:t> la </a:t>
            </a:r>
            <a:r>
              <a:rPr lang="en-US" sz="1600" dirty="0" err="1">
                <a:latin typeface="Aptos Narrow" panose="020B0004020202020204" pitchFamily="34" charset="0"/>
              </a:rPr>
              <a:t>potabilidad</a:t>
            </a:r>
            <a:r>
              <a:rPr lang="en-US" sz="1600" dirty="0">
                <a:latin typeface="Aptos Narrow" panose="020B0004020202020204" pitchFamily="34" charset="0"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ptos Narrow" panose="020B0004020202020204" pitchFamily="34" charset="0"/>
              </a:rPr>
              <a:t>3. </a:t>
            </a:r>
            <a:r>
              <a:rPr lang="en-US" sz="1600" dirty="0" err="1">
                <a:latin typeface="Aptos Narrow" panose="020B0004020202020204" pitchFamily="34" charset="0"/>
              </a:rPr>
              <a:t>Analizar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qué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países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dirty="0" err="1">
                <a:latin typeface="Aptos Narrow" panose="020B0004020202020204" pitchFamily="34" charset="0"/>
              </a:rPr>
              <a:t>presentan</a:t>
            </a:r>
            <a:r>
              <a:rPr lang="en-US" sz="1600" dirty="0">
                <a:latin typeface="Aptos Narrow" panose="020B0004020202020204" pitchFamily="34" charset="0"/>
              </a:rPr>
              <a:t> mayor </a:t>
            </a:r>
            <a:r>
              <a:rPr lang="en-US" sz="1600" dirty="0" err="1">
                <a:latin typeface="Aptos Narrow" panose="020B0004020202020204" pitchFamily="34" charset="0"/>
              </a:rPr>
              <a:t>contaminación</a:t>
            </a:r>
            <a:r>
              <a:rPr lang="en-US" sz="1600" dirty="0">
                <a:latin typeface="Aptos Narrow" panose="020B0004020202020204" pitchFamily="34" charset="0"/>
              </a:rPr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en-US" sz="1100" cap="all" dirty="0"/>
          </a:p>
        </p:txBody>
      </p:sp>
      <p:pic>
        <p:nvPicPr>
          <p:cNvPr id="6" name="Picture 5" descr="Tuberías sobre el mar">
            <a:extLst>
              <a:ext uri="{FF2B5EF4-FFF2-40B4-BE49-F238E27FC236}">
                <a16:creationId xmlns:a16="http://schemas.microsoft.com/office/drawing/2014/main" id="{49C5B070-0DDD-8FE7-7A6B-27EAF9CD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25" r="18808" b="-1"/>
          <a:stretch>
            <a:fillRect/>
          </a:stretch>
        </p:blipFill>
        <p:spPr>
          <a:xfrm>
            <a:off x="5527548" y="2505456"/>
            <a:ext cx="2620849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12BDE02-B1BA-6F33-CB76-68A852F7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69" y="308345"/>
            <a:ext cx="2748413" cy="1655919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4312F6-3A9D-C062-A992-918774E7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136" y="2605878"/>
            <a:ext cx="2928880" cy="1632850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4886530-5E7C-3716-1E1D-BC7924E3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36" y="5046237"/>
            <a:ext cx="2928880" cy="1325318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40831"/>
            <a:ext cx="4358523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8DE9F5B0-4385-927B-3EFA-40C02221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467824"/>
              </p:ext>
            </p:extLst>
          </p:nvPr>
        </p:nvGraphicFramePr>
        <p:xfrm>
          <a:off x="685330" y="2367092"/>
          <a:ext cx="4358525" cy="38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7D1D96F-E088-45A9-DEEF-A7D063D5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0" r="35707"/>
          <a:stretch>
            <a:fillRect/>
          </a:stretch>
        </p:blipFill>
        <p:spPr>
          <a:xfrm>
            <a:off x="5073440" y="2367091"/>
            <a:ext cx="3057383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Modelado</a:t>
            </a:r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0A602FB-CACC-2B2B-6E50-C558CBBA6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833796"/>
              </p:ext>
            </p:extLst>
          </p:nvPr>
        </p:nvGraphicFramePr>
        <p:xfrm>
          <a:off x="685330" y="2367092"/>
          <a:ext cx="3645370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Árboles y un río">
            <a:extLst>
              <a:ext uri="{FF2B5EF4-FFF2-40B4-BE49-F238E27FC236}">
                <a16:creationId xmlns:a16="http://schemas.microsoft.com/office/drawing/2014/main" id="{103B3C03-7867-9409-FC74-A7805490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59" r="37060" b="-1"/>
          <a:stretch>
            <a:fillRect/>
          </a:stretch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E2674B-1B8E-825E-9999-5908F4F5EEBA}"/>
              </a:ext>
            </a:extLst>
          </p:cNvPr>
          <p:cNvSpPr txBox="1"/>
          <p:nvPr/>
        </p:nvSpPr>
        <p:spPr>
          <a:xfrm>
            <a:off x="3348786" y="417095"/>
            <a:ext cx="5317134" cy="583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b="1" dirty="0" err="1">
                <a:latin typeface="Aptos Narrow" panose="020B0004020202020204" pitchFamily="34" charset="0"/>
              </a:rPr>
              <a:t>Conclusión</a:t>
            </a:r>
            <a:r>
              <a:rPr lang="en-US" sz="2000" b="1" dirty="0">
                <a:latin typeface="Aptos Narrow" panose="020B0004020202020204" pitchFamily="34" charset="0"/>
              </a:rPr>
              <a:t> Final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dirty="0">
                <a:latin typeface="Aptos Narrow" panose="020B0004020202020204" pitchFamily="34" charset="0"/>
              </a:rPr>
              <a:t>El feature selection </a:t>
            </a:r>
            <a:r>
              <a:rPr lang="en-US" sz="2000" dirty="0" err="1">
                <a:latin typeface="Aptos Narrow" panose="020B0004020202020204" pitchFamily="34" charset="0"/>
              </a:rPr>
              <a:t>redujo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el</a:t>
            </a:r>
            <a:r>
              <a:rPr lang="en-US" sz="2000" dirty="0">
                <a:latin typeface="Aptos Narrow" panose="020B0004020202020204" pitchFamily="34" charset="0"/>
              </a:rPr>
              <a:t> dataset a las variables </a:t>
            </a:r>
            <a:r>
              <a:rPr lang="en-US" sz="2000" dirty="0" err="1">
                <a:latin typeface="Aptos Narrow" panose="020B0004020202020204" pitchFamily="34" charset="0"/>
              </a:rPr>
              <a:t>más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relevantes</a:t>
            </a:r>
            <a:r>
              <a:rPr lang="en-US" sz="2000" dirty="0">
                <a:latin typeface="Aptos Narrow" panose="020B0004020202020204" pitchFamily="34" charset="0"/>
              </a:rPr>
              <a:t> sin </a:t>
            </a:r>
            <a:r>
              <a:rPr lang="en-US" sz="2000" dirty="0" err="1">
                <a:latin typeface="Aptos Narrow" panose="020B0004020202020204" pitchFamily="34" charset="0"/>
              </a:rPr>
              <a:t>perder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capacidad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predictiva</a:t>
            </a:r>
            <a:r>
              <a:rPr lang="en-US" sz="2000" dirty="0">
                <a:latin typeface="Aptos Narrow" panose="020B0004020202020204" pitchFamily="34" charset="0"/>
              </a:rPr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dirty="0">
                <a:latin typeface="Aptos Narrow" panose="020B0004020202020204" pitchFamily="34" charset="0"/>
              </a:rPr>
              <a:t>El </a:t>
            </a:r>
            <a:r>
              <a:rPr lang="en-US" sz="2000" dirty="0" err="1">
                <a:latin typeface="Aptos Narrow" panose="020B0004020202020204" pitchFamily="34" charset="0"/>
              </a:rPr>
              <a:t>modelo</a:t>
            </a:r>
            <a:r>
              <a:rPr lang="en-US" sz="2000" dirty="0">
                <a:latin typeface="Aptos Narrow" panose="020B0004020202020204" pitchFamily="34" charset="0"/>
              </a:rPr>
              <a:t> de Random Forest </a:t>
            </a:r>
            <a:r>
              <a:rPr lang="en-US" sz="2000" dirty="0" err="1">
                <a:latin typeface="Aptos Narrow" panose="020B0004020202020204" pitchFamily="34" charset="0"/>
              </a:rPr>
              <a:t>obtuvo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métricas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satisfactorias</a:t>
            </a:r>
            <a:r>
              <a:rPr lang="en-US" sz="2000" dirty="0">
                <a:latin typeface="Aptos Narrow" panose="020B0004020202020204" pitchFamily="34" charset="0"/>
              </a:rPr>
              <a:t>, </a:t>
            </a:r>
            <a:r>
              <a:rPr lang="en-US" sz="2000" dirty="0" err="1">
                <a:latin typeface="Aptos Narrow" panose="020B0004020202020204" pitchFamily="34" charset="0"/>
              </a:rPr>
              <a:t>confirmando</a:t>
            </a:r>
            <a:r>
              <a:rPr lang="en-US" sz="2000" dirty="0">
                <a:latin typeface="Aptos Narrow" panose="020B0004020202020204" pitchFamily="34" charset="0"/>
              </a:rPr>
              <a:t> que es </a:t>
            </a:r>
            <a:r>
              <a:rPr lang="en-US" sz="2000" dirty="0" err="1">
                <a:latin typeface="Aptos Narrow" panose="020B0004020202020204" pitchFamily="34" charset="0"/>
              </a:rPr>
              <a:t>posible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predecir</a:t>
            </a:r>
            <a:r>
              <a:rPr lang="en-US" sz="2000" dirty="0">
                <a:latin typeface="Aptos Narrow" panose="020B0004020202020204" pitchFamily="34" charset="0"/>
              </a:rPr>
              <a:t> la </a:t>
            </a:r>
            <a:r>
              <a:rPr lang="en-US" sz="2000" dirty="0" err="1">
                <a:latin typeface="Aptos Narrow" panose="020B0004020202020204" pitchFamily="34" charset="0"/>
              </a:rPr>
              <a:t>potabilidad</a:t>
            </a:r>
            <a:r>
              <a:rPr lang="en-US" sz="2000" dirty="0">
                <a:latin typeface="Aptos Narrow" panose="020B0004020202020204" pitchFamily="34" charset="0"/>
              </a:rPr>
              <a:t> del </a:t>
            </a:r>
            <a:r>
              <a:rPr lang="en-US" sz="2000" dirty="0" err="1">
                <a:latin typeface="Aptos Narrow" panose="020B0004020202020204" pitchFamily="34" charset="0"/>
              </a:rPr>
              <a:t>agua</a:t>
            </a:r>
            <a:r>
              <a:rPr lang="en-US" sz="2000" dirty="0">
                <a:latin typeface="Aptos Narrow" panose="020B0004020202020204" pitchFamily="34" charset="0"/>
              </a:rPr>
              <a:t> con base </a:t>
            </a:r>
            <a:r>
              <a:rPr lang="en-US" sz="2000" dirty="0" err="1">
                <a:latin typeface="Aptos Narrow" panose="020B0004020202020204" pitchFamily="34" charset="0"/>
              </a:rPr>
              <a:t>en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los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contaminantes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medidos</a:t>
            </a:r>
            <a:r>
              <a:rPr lang="en-US" sz="2000" dirty="0">
                <a:latin typeface="Aptos Narrow" panose="020B0004020202020204" pitchFamily="34" charset="0"/>
              </a:rPr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dirty="0">
                <a:latin typeface="Aptos Narrow" panose="020B0004020202020204" pitchFamily="34" charset="0"/>
              </a:rPr>
              <a:t>Los </a:t>
            </a:r>
            <a:r>
              <a:rPr lang="en-US" sz="2000" dirty="0" err="1">
                <a:latin typeface="Aptos Narrow" panose="020B0004020202020204" pitchFamily="34" charset="0"/>
              </a:rPr>
              <a:t>resultados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confirman</a:t>
            </a:r>
            <a:r>
              <a:rPr lang="en-US" sz="2000" dirty="0">
                <a:latin typeface="Aptos Narrow" panose="020B0004020202020204" pitchFamily="34" charset="0"/>
              </a:rPr>
              <a:t> las </a:t>
            </a:r>
            <a:r>
              <a:rPr lang="en-US" sz="2000" dirty="0" err="1">
                <a:latin typeface="Aptos Narrow" panose="020B0004020202020204" pitchFamily="34" charset="0"/>
              </a:rPr>
              <a:t>hipótesis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planteadas</a:t>
            </a:r>
            <a:r>
              <a:rPr lang="en-US" sz="2000" dirty="0">
                <a:latin typeface="Aptos Narrow" panose="020B0004020202020204" pitchFamily="34" charset="0"/>
              </a:rPr>
              <a:t>: </a:t>
            </a:r>
            <a:r>
              <a:rPr lang="en-US" sz="2000" dirty="0" err="1">
                <a:latin typeface="Aptos Narrow" panose="020B0004020202020204" pitchFamily="34" charset="0"/>
              </a:rPr>
              <a:t>los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metales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pesados</a:t>
            </a:r>
            <a:r>
              <a:rPr lang="en-US" sz="2000" dirty="0">
                <a:latin typeface="Aptos Narrow" panose="020B0004020202020204" pitchFamily="34" charset="0"/>
              </a:rPr>
              <a:t> y </a:t>
            </a:r>
            <a:r>
              <a:rPr lang="en-US" sz="2000" dirty="0" err="1">
                <a:latin typeface="Aptos Narrow" panose="020B0004020202020204" pitchFamily="34" charset="0"/>
              </a:rPr>
              <a:t>los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nutrientes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agrícolas</a:t>
            </a:r>
            <a:r>
              <a:rPr lang="en-US" sz="2000" dirty="0">
                <a:latin typeface="Aptos Narrow" panose="020B0004020202020204" pitchFamily="34" charset="0"/>
              </a:rPr>
              <a:t> son </a:t>
            </a:r>
            <a:r>
              <a:rPr lang="en-US" sz="2000" dirty="0" err="1">
                <a:latin typeface="Aptos Narrow" panose="020B0004020202020204" pitchFamily="34" charset="0"/>
              </a:rPr>
              <a:t>los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factores</a:t>
            </a:r>
            <a:r>
              <a:rPr lang="en-US" sz="2000" dirty="0">
                <a:latin typeface="Aptos Narrow" panose="020B0004020202020204" pitchFamily="34" charset="0"/>
              </a:rPr>
              <a:t> clave que </a:t>
            </a:r>
            <a:r>
              <a:rPr lang="en-US" sz="2000" dirty="0" err="1">
                <a:latin typeface="Aptos Narrow" panose="020B0004020202020204" pitchFamily="34" charset="0"/>
              </a:rPr>
              <a:t>determinan</a:t>
            </a:r>
            <a:r>
              <a:rPr lang="en-US" sz="2000" dirty="0">
                <a:latin typeface="Aptos Narrow" panose="020B0004020202020204" pitchFamily="34" charset="0"/>
              </a:rPr>
              <a:t> la </a:t>
            </a:r>
            <a:r>
              <a:rPr lang="en-US" sz="2000" dirty="0" err="1">
                <a:latin typeface="Aptos Narrow" panose="020B0004020202020204" pitchFamily="34" charset="0"/>
              </a:rPr>
              <a:t>seguridad</a:t>
            </a:r>
            <a:r>
              <a:rPr lang="en-US" sz="2000" dirty="0">
                <a:latin typeface="Aptos Narrow" panose="020B0004020202020204" pitchFamily="34" charset="0"/>
              </a:rPr>
              <a:t> del </a:t>
            </a:r>
            <a:r>
              <a:rPr lang="en-US" sz="2000" dirty="0" err="1">
                <a:latin typeface="Aptos Narrow" panose="020B0004020202020204" pitchFamily="34" charset="0"/>
              </a:rPr>
              <a:t>agua</a:t>
            </a:r>
            <a:r>
              <a:rPr lang="en-US" sz="2000" dirty="0">
                <a:latin typeface="Aptos Narrow" panose="020B0004020202020204" pitchFamily="34" charset="0"/>
              </a:rPr>
              <a:t>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dirty="0">
                <a:latin typeface="Aptos Narrow" panose="020B0004020202020204" pitchFamily="34" charset="0"/>
              </a:rPr>
              <a:t>Este </a:t>
            </a:r>
            <a:r>
              <a:rPr lang="en-US" sz="2000" dirty="0" err="1">
                <a:latin typeface="Aptos Narrow" panose="020B0004020202020204" pitchFamily="34" charset="0"/>
              </a:rPr>
              <a:t>enfoque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combina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exploración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descriptiva</a:t>
            </a:r>
            <a:r>
              <a:rPr lang="en-US" sz="2000" dirty="0">
                <a:latin typeface="Aptos Narrow" panose="020B0004020202020204" pitchFamily="34" charset="0"/>
              </a:rPr>
              <a:t> y </a:t>
            </a:r>
            <a:r>
              <a:rPr lang="en-US" sz="2000" dirty="0" err="1">
                <a:latin typeface="Aptos Narrow" panose="020B0004020202020204" pitchFamily="34" charset="0"/>
              </a:rPr>
              <a:t>modelado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predictivo</a:t>
            </a:r>
            <a:r>
              <a:rPr lang="en-US" sz="2000" dirty="0">
                <a:latin typeface="Aptos Narrow" panose="020B0004020202020204" pitchFamily="34" charset="0"/>
              </a:rPr>
              <a:t>, lo que lo </a:t>
            </a:r>
            <a:r>
              <a:rPr lang="en-US" sz="2000" dirty="0" err="1">
                <a:latin typeface="Aptos Narrow" panose="020B0004020202020204" pitchFamily="34" charset="0"/>
              </a:rPr>
              <a:t>convierte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en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una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herramienta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útil</a:t>
            </a:r>
            <a:r>
              <a:rPr lang="en-US" sz="2000" dirty="0">
                <a:latin typeface="Aptos Narrow" panose="020B0004020202020204" pitchFamily="34" charset="0"/>
              </a:rPr>
              <a:t> para </a:t>
            </a:r>
            <a:r>
              <a:rPr lang="en-US" sz="2000" dirty="0" err="1">
                <a:latin typeface="Aptos Narrow" panose="020B0004020202020204" pitchFamily="34" charset="0"/>
              </a:rPr>
              <a:t>el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monitoreo</a:t>
            </a:r>
            <a:r>
              <a:rPr lang="en-US" sz="2000" dirty="0">
                <a:latin typeface="Aptos Narrow" panose="020B0004020202020204" pitchFamily="34" charset="0"/>
              </a:rPr>
              <a:t> y la </a:t>
            </a:r>
            <a:r>
              <a:rPr lang="en-US" sz="2000" dirty="0" err="1">
                <a:latin typeface="Aptos Narrow" panose="020B0004020202020204" pitchFamily="34" charset="0"/>
              </a:rPr>
              <a:t>toma</a:t>
            </a:r>
            <a:r>
              <a:rPr lang="en-US" sz="2000" dirty="0">
                <a:latin typeface="Aptos Narrow" panose="020B0004020202020204" pitchFamily="34" charset="0"/>
              </a:rPr>
              <a:t> de </a:t>
            </a:r>
            <a:r>
              <a:rPr lang="en-US" sz="2000" dirty="0" err="1">
                <a:latin typeface="Aptos Narrow" panose="020B0004020202020204" pitchFamily="34" charset="0"/>
              </a:rPr>
              <a:t>decisiones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en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gestión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ambiental</a:t>
            </a:r>
            <a:r>
              <a:rPr lang="en-US" sz="2000" dirty="0">
                <a:latin typeface="Aptos Narrow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28177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32</TotalTime>
  <Words>272</Words>
  <Application>Microsoft Office PowerPoint</Application>
  <PresentationFormat>Presentación en pantalla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 Narrow</vt:lpstr>
      <vt:lpstr>Arial</vt:lpstr>
      <vt:lpstr>Tw Cen MT</vt:lpstr>
      <vt:lpstr>Gota</vt:lpstr>
      <vt:lpstr>PROYECTO Contaminación del Agua </vt:lpstr>
      <vt:lpstr>Exploratory Data Analysis (EDA)</vt:lpstr>
      <vt:lpstr>Modelado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Andy</dc:creator>
  <cp:keywords/>
  <dc:description>generated using python-pptx</dc:description>
  <cp:lastModifiedBy>andrea gomez</cp:lastModifiedBy>
  <cp:revision>2</cp:revision>
  <dcterms:created xsi:type="dcterms:W3CDTF">2013-01-27T09:14:16Z</dcterms:created>
  <dcterms:modified xsi:type="dcterms:W3CDTF">2025-08-31T21:28:25Z</dcterms:modified>
  <cp:category/>
</cp:coreProperties>
</file>