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57" r:id="rId4"/>
    <p:sldId id="258" r:id="rId5"/>
    <p:sldId id="259" r:id="rId6"/>
    <p:sldId id="263" r:id="rId7"/>
    <p:sldId id="266" r:id="rId8"/>
    <p:sldId id="269" r:id="rId9"/>
    <p:sldId id="260" r:id="rId10"/>
    <p:sldId id="261" r:id="rId11"/>
    <p:sldId id="264" r:id="rId12"/>
    <p:sldId id="265" r:id="rId13"/>
    <p:sldId id="267" r:id="rId14"/>
    <p:sldId id="270" r:id="rId15"/>
    <p:sldId id="271" r:id="rId16"/>
    <p:sldId id="272" r:id="rId17"/>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86470" autoAdjust="0"/>
  </p:normalViewPr>
  <p:slideViewPr>
    <p:cSldViewPr snapToGrid="0">
      <p:cViewPr varScale="1">
        <p:scale>
          <a:sx n="64" d="100"/>
          <a:sy n="64" d="100"/>
        </p:scale>
        <p:origin x="115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F817D22-D9AF-4ACD-88E6-122BAAA69573}" type="datetimeFigureOut">
              <a:rPr lang="tr-TR" smtClean="0"/>
              <a:t>05.01.2015</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D941D6F-7E96-47B0-8DCF-309B6DBE5ABF}" type="slidenum">
              <a:rPr lang="tr-TR" smtClean="0"/>
              <a:t>‹#›</a:t>
            </a:fld>
            <a:endParaRPr lang="tr-TR"/>
          </a:p>
        </p:txBody>
      </p:sp>
    </p:spTree>
    <p:extLst>
      <p:ext uri="{BB962C8B-B14F-4D97-AF65-F5344CB8AC3E}">
        <p14:creationId xmlns:p14="http://schemas.microsoft.com/office/powerpoint/2010/main" val="2402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D941D6F-7E96-47B0-8DCF-309B6DBE5ABF}" type="slidenum">
              <a:rPr lang="tr-TR" smtClean="0"/>
              <a:t>5</a:t>
            </a:fld>
            <a:endParaRPr lang="tr-TR"/>
          </a:p>
        </p:txBody>
      </p:sp>
    </p:spTree>
    <p:extLst>
      <p:ext uri="{BB962C8B-B14F-4D97-AF65-F5344CB8AC3E}">
        <p14:creationId xmlns:p14="http://schemas.microsoft.com/office/powerpoint/2010/main" val="4260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D941D6F-7E96-47B0-8DCF-309B6DBE5ABF}" type="slidenum">
              <a:rPr lang="tr-TR" smtClean="0"/>
              <a:t>7</a:t>
            </a:fld>
            <a:endParaRPr lang="tr-TR"/>
          </a:p>
        </p:txBody>
      </p:sp>
    </p:spTree>
    <p:extLst>
      <p:ext uri="{BB962C8B-B14F-4D97-AF65-F5344CB8AC3E}">
        <p14:creationId xmlns:p14="http://schemas.microsoft.com/office/powerpoint/2010/main" val="227398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D941D6F-7E96-47B0-8DCF-309B6DBE5ABF}" type="slidenum">
              <a:rPr lang="tr-TR" smtClean="0"/>
              <a:t>9</a:t>
            </a:fld>
            <a:endParaRPr lang="tr-TR"/>
          </a:p>
        </p:txBody>
      </p:sp>
    </p:spTree>
    <p:extLst>
      <p:ext uri="{BB962C8B-B14F-4D97-AF65-F5344CB8AC3E}">
        <p14:creationId xmlns:p14="http://schemas.microsoft.com/office/powerpoint/2010/main" val="316707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D941D6F-7E96-47B0-8DCF-309B6DBE5ABF}" type="slidenum">
              <a:rPr lang="tr-TR" smtClean="0"/>
              <a:t>11</a:t>
            </a:fld>
            <a:endParaRPr lang="tr-TR"/>
          </a:p>
        </p:txBody>
      </p:sp>
    </p:spTree>
    <p:extLst>
      <p:ext uri="{BB962C8B-B14F-4D97-AF65-F5344CB8AC3E}">
        <p14:creationId xmlns:p14="http://schemas.microsoft.com/office/powerpoint/2010/main" val="78873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D941D6F-7E96-47B0-8DCF-309B6DBE5ABF}" type="slidenum">
              <a:rPr lang="tr-TR" smtClean="0"/>
              <a:t>15</a:t>
            </a:fld>
            <a:endParaRPr lang="tr-TR"/>
          </a:p>
        </p:txBody>
      </p:sp>
    </p:spTree>
    <p:extLst>
      <p:ext uri="{BB962C8B-B14F-4D97-AF65-F5344CB8AC3E}">
        <p14:creationId xmlns:p14="http://schemas.microsoft.com/office/powerpoint/2010/main" val="2288393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829F1B2E-E4A9-488B-8BDE-949AC7C1BF25}" type="datetimeFigureOut">
              <a:rPr lang="tr-TR" smtClean="0"/>
              <a:t>05.01.2015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328138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29F1B2E-E4A9-488B-8BDE-949AC7C1BF25}" type="datetimeFigureOut">
              <a:rPr lang="tr-TR" smtClean="0"/>
              <a:t>05.01.2015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1393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29F1B2E-E4A9-488B-8BDE-949AC7C1BF25}" type="datetimeFigureOut">
              <a:rPr lang="tr-TR" smtClean="0"/>
              <a:t>05.01.2015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253536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29F1B2E-E4A9-488B-8BDE-949AC7C1BF25}" type="datetimeFigureOut">
              <a:rPr lang="tr-TR" smtClean="0"/>
              <a:t>05.01.2015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4135457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F1B2E-E4A9-488B-8BDE-949AC7C1BF25}" type="datetimeFigureOut">
              <a:rPr lang="tr-TR" smtClean="0"/>
              <a:t>05.01.2015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392635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829F1B2E-E4A9-488B-8BDE-949AC7C1BF25}" type="datetimeFigureOut">
              <a:rPr lang="tr-TR" smtClean="0"/>
              <a:t>05.01.2015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122914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829F1B2E-E4A9-488B-8BDE-949AC7C1BF25}" type="datetimeFigureOut">
              <a:rPr lang="tr-TR" smtClean="0"/>
              <a:t>05.01.2015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423700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829F1B2E-E4A9-488B-8BDE-949AC7C1BF25}" type="datetimeFigureOut">
              <a:rPr lang="tr-TR" smtClean="0"/>
              <a:t>05.01.2015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370330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F1B2E-E4A9-488B-8BDE-949AC7C1BF25}" type="datetimeFigureOut">
              <a:rPr lang="tr-TR" smtClean="0"/>
              <a:t>05.01.2015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292105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F1B2E-E4A9-488B-8BDE-949AC7C1BF25}" type="datetimeFigureOut">
              <a:rPr lang="tr-TR" smtClean="0"/>
              <a:t>05.01.2015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356507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F1B2E-E4A9-488B-8BDE-949AC7C1BF25}" type="datetimeFigureOut">
              <a:rPr lang="tr-TR" smtClean="0"/>
              <a:t>05.01.2015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9AC511E-A0C4-468C-B259-3237CFA39828}" type="slidenum">
              <a:rPr lang="tr-TR" smtClean="0"/>
              <a:t>‹#›</a:t>
            </a:fld>
            <a:endParaRPr lang="tr-TR"/>
          </a:p>
        </p:txBody>
      </p:sp>
    </p:spTree>
    <p:extLst>
      <p:ext uri="{BB962C8B-B14F-4D97-AF65-F5344CB8AC3E}">
        <p14:creationId xmlns:p14="http://schemas.microsoft.com/office/powerpoint/2010/main" val="182151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vot">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F1B2E-E4A9-488B-8BDE-949AC7C1BF25}" type="datetimeFigureOut">
              <a:rPr lang="tr-TR" smtClean="0"/>
              <a:t>05.01.2015</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C511E-A0C4-468C-B259-3237CFA39828}" type="slidenum">
              <a:rPr lang="tr-TR" smtClean="0"/>
              <a:t>‹#›</a:t>
            </a:fld>
            <a:endParaRPr lang="tr-TR"/>
          </a:p>
        </p:txBody>
      </p:sp>
    </p:spTree>
    <p:extLst>
      <p:ext uri="{BB962C8B-B14F-4D97-AF65-F5344CB8AC3E}">
        <p14:creationId xmlns:p14="http://schemas.microsoft.com/office/powerpoint/2010/main" val="3843600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we.cmpe.boun.edu.tr:8080/LivingHistoryRestService/rest/user/reset" TargetMode="External"/><Relationship Id="rId3" Type="http://schemas.openxmlformats.org/officeDocument/2006/relationships/hyperlink" Target="http://swe.cmpe.boun.edu.tr:8080/LivingHistoryRestService/rest/memory/create" TargetMode="External"/><Relationship Id="rId7" Type="http://schemas.openxmlformats.org/officeDocument/2006/relationships/hyperlink" Target="http://swe.cmpe.boun.edu.tr:8080/LivingHistoryRestService/rest/user/create" TargetMode="External"/><Relationship Id="rId2" Type="http://schemas.openxmlformats.org/officeDocument/2006/relationships/hyperlink" Target="http://swe.cmpe.boun.edu.tr:8080/LivingHistoryRestService/rest/memory/get" TargetMode="External"/><Relationship Id="rId1" Type="http://schemas.openxmlformats.org/officeDocument/2006/relationships/slideLayout" Target="../slideLayouts/slideLayout3.xml"/><Relationship Id="rId6" Type="http://schemas.openxmlformats.org/officeDocument/2006/relationships/hyperlink" Target="http://swe.cmpe.boun.edu.tr:8080/LivingHistoryRestService/rest/user/get" TargetMode="External"/><Relationship Id="rId5" Type="http://schemas.openxmlformats.org/officeDocument/2006/relationships/hyperlink" Target="http://swe.cmpe.boun.edu.tr:8080/LivingHistoryRestService/rest/memory/filter" TargetMode="External"/><Relationship Id="rId4" Type="http://schemas.openxmlformats.org/officeDocument/2006/relationships/hyperlink" Target="http://swe.cmpe.boun.edu.tr:8080/LivingHistoryRestService/rest/memory/response" TargetMode="External"/><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we.cmpe.boun.edu.tr:8080/LivingHistoryRestService/rest/place/add"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ec2-54-72-10-88.eu-west-1.compute.amazonaws.com:8080/LivingHistoryRestService/www/index.html#!/"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5">
              <a:lumMod val="60000"/>
              <a:lumOff val="40000"/>
            </a:schemeClr>
          </a:solidFill>
          <a:ln w="38100">
            <a:solidFill>
              <a:schemeClr val="tx1"/>
            </a:solidFill>
          </a:ln>
        </p:spPr>
        <p:txBody>
          <a:bodyPr>
            <a:normAutofit/>
          </a:bodyPr>
          <a:lstStyle/>
          <a:p>
            <a:r>
              <a:rPr lang="tr-TR" sz="5500" b="1" dirty="0" smtClean="0">
                <a:solidFill>
                  <a:schemeClr val="bg1"/>
                </a:solidFill>
              </a:rPr>
              <a:t>LIVING HISTORY</a:t>
            </a:r>
            <a:br>
              <a:rPr lang="tr-TR" sz="5500" b="1" dirty="0" smtClean="0">
                <a:solidFill>
                  <a:schemeClr val="bg1"/>
                </a:solidFill>
              </a:rPr>
            </a:br>
            <a:endParaRPr lang="tr-TR" sz="5500" b="1" dirty="0">
              <a:solidFill>
                <a:schemeClr val="bg1"/>
              </a:solidFill>
            </a:endParaRPr>
          </a:p>
        </p:txBody>
      </p:sp>
      <p:sp>
        <p:nvSpPr>
          <p:cNvPr id="3" name="Subtitle 2"/>
          <p:cNvSpPr>
            <a:spLocks noGrp="1"/>
          </p:cNvSpPr>
          <p:nvPr>
            <p:ph type="subTitle" idx="1"/>
          </p:nvPr>
        </p:nvSpPr>
        <p:spPr>
          <a:xfrm>
            <a:off x="1524000" y="4324526"/>
            <a:ext cx="9144000" cy="1655762"/>
          </a:xfrm>
          <a:ln w="38100">
            <a:solidFill>
              <a:schemeClr val="tx1"/>
            </a:solidFill>
          </a:ln>
        </p:spPr>
        <p:txBody>
          <a:bodyPr>
            <a:normAutofit/>
          </a:bodyPr>
          <a:lstStyle/>
          <a:p>
            <a:r>
              <a:rPr lang="tr-TR" sz="3000" b="1" dirty="0" smtClean="0">
                <a:solidFill>
                  <a:schemeClr val="accent5">
                    <a:lumMod val="60000"/>
                    <a:lumOff val="40000"/>
                  </a:schemeClr>
                </a:solidFill>
              </a:rPr>
              <a:t>SWE 574</a:t>
            </a:r>
          </a:p>
          <a:p>
            <a:r>
              <a:rPr lang="tr-TR" sz="3000" b="1" dirty="0" smtClean="0">
                <a:solidFill>
                  <a:schemeClr val="accent5">
                    <a:lumMod val="60000"/>
                    <a:lumOff val="40000"/>
                  </a:schemeClr>
                </a:solidFill>
              </a:rPr>
              <a:t>SOFTWARE DEVELOPMENT AS A TEAM</a:t>
            </a:r>
          </a:p>
          <a:p>
            <a:r>
              <a:rPr lang="tr-TR" sz="3000" b="1" dirty="0" smtClean="0">
                <a:solidFill>
                  <a:schemeClr val="accent5">
                    <a:lumMod val="60000"/>
                    <a:lumOff val="40000"/>
                  </a:schemeClr>
                </a:solidFill>
              </a:rPr>
              <a:t>FALL 2014</a:t>
            </a:r>
            <a:endParaRPr lang="tr-TR" sz="3000" b="1" dirty="0">
              <a:solidFill>
                <a:schemeClr val="accent5">
                  <a:lumMod val="60000"/>
                  <a:lumOff val="40000"/>
                </a:schemeClr>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4495" y="4032902"/>
            <a:ext cx="2239010" cy="2239010"/>
          </a:xfrm>
          <a:prstGeom prst="rect">
            <a:avLst/>
          </a:prstGeom>
        </p:spPr>
      </p:pic>
    </p:spTree>
    <p:extLst>
      <p:ext uri="{BB962C8B-B14F-4D97-AF65-F5344CB8AC3E}">
        <p14:creationId xmlns:p14="http://schemas.microsoft.com/office/powerpoint/2010/main" val="3538150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2894" y="239512"/>
            <a:ext cx="10515600" cy="285273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000" b="1" dirty="0" smtClean="0">
                <a:solidFill>
                  <a:schemeClr val="accent5">
                    <a:lumMod val="75000"/>
                  </a:schemeClr>
                </a:solidFill>
              </a:rPr>
              <a:t>MILESTONE &amp; ISSUE EVALUATIONS</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endParaRPr lang="tr-TR" sz="30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7307072" y="360791"/>
            <a:ext cx="1450827" cy="1440000"/>
          </a:xfrm>
          <a:prstGeom prst="rect">
            <a:avLst/>
          </a:prstGeom>
        </p:spPr>
      </p:pic>
      <p:sp>
        <p:nvSpPr>
          <p:cNvPr id="7" name="Text Placeholder 2"/>
          <p:cNvSpPr>
            <a:spLocks noGrp="1"/>
          </p:cNvSpPr>
          <p:nvPr>
            <p:ph type="body" idx="1"/>
          </p:nvPr>
        </p:nvSpPr>
        <p:spPr>
          <a:xfrm>
            <a:off x="701221" y="2083980"/>
            <a:ext cx="10646229" cy="4774019"/>
          </a:xfrm>
        </p:spPr>
        <p:txBody>
          <a:bodyPr>
            <a:normAutofit/>
          </a:bodyPr>
          <a:lstStyle/>
          <a:p>
            <a:endParaRPr lang="tr-TR" b="1" dirty="0" smtClean="0">
              <a:solidFill>
                <a:schemeClr val="tx1"/>
              </a:solidFill>
            </a:endParaRPr>
          </a:p>
          <a:p>
            <a:endParaRPr lang="tr-TR" b="1" dirty="0">
              <a:solidFill>
                <a:schemeClr val="tx1"/>
              </a:solidFill>
            </a:endParaRPr>
          </a:p>
          <a:p>
            <a:r>
              <a:rPr lang="en-US" b="1" dirty="0">
                <a:solidFill>
                  <a:schemeClr val="tx1"/>
                </a:solidFill>
              </a:rPr>
              <a:t>Milestone I</a:t>
            </a:r>
            <a:r>
              <a:rPr lang="tr-TR" b="1" dirty="0">
                <a:solidFill>
                  <a:schemeClr val="tx1"/>
                </a:solidFill>
              </a:rPr>
              <a:t>II</a:t>
            </a:r>
            <a:r>
              <a:rPr lang="en-US" b="1" dirty="0">
                <a:solidFill>
                  <a:schemeClr val="tx1"/>
                </a:solidFill>
              </a:rPr>
              <a:t> "An</a:t>
            </a:r>
            <a:r>
              <a:rPr lang="tr-TR" b="1" dirty="0">
                <a:solidFill>
                  <a:schemeClr val="tx1"/>
                </a:solidFill>
              </a:rPr>
              <a:t>droid Version of</a:t>
            </a:r>
            <a:r>
              <a:rPr lang="en-US" b="1" dirty="0">
                <a:solidFill>
                  <a:schemeClr val="tx1"/>
                </a:solidFill>
              </a:rPr>
              <a:t> Client" </a:t>
            </a:r>
            <a:r>
              <a:rPr lang="tr-TR" b="1" dirty="0">
                <a:solidFill>
                  <a:schemeClr val="tx1"/>
                </a:solidFill>
              </a:rPr>
              <a:t>		</a:t>
            </a:r>
            <a:r>
              <a:rPr lang="en-US" b="1" dirty="0">
                <a:solidFill>
                  <a:schemeClr val="tx1"/>
                </a:solidFill>
              </a:rPr>
              <a:t>(</a:t>
            </a:r>
            <a:r>
              <a:rPr lang="tr-TR" b="1" dirty="0">
                <a:solidFill>
                  <a:schemeClr val="tx1"/>
                </a:solidFill>
              </a:rPr>
              <a:t>08</a:t>
            </a:r>
            <a:r>
              <a:rPr lang="en-US" b="1" dirty="0">
                <a:solidFill>
                  <a:schemeClr val="tx1"/>
                </a:solidFill>
              </a:rPr>
              <a:t>.1</a:t>
            </a:r>
            <a:r>
              <a:rPr lang="tr-TR" b="1" dirty="0">
                <a:solidFill>
                  <a:schemeClr val="tx1"/>
                </a:solidFill>
              </a:rPr>
              <a:t>2</a:t>
            </a:r>
            <a:r>
              <a:rPr lang="en-US" b="1" dirty="0">
                <a:solidFill>
                  <a:schemeClr val="tx1"/>
                </a:solidFill>
              </a:rPr>
              <a:t>.2014) </a:t>
            </a:r>
          </a:p>
          <a:p>
            <a:r>
              <a:rPr lang="tr-TR" sz="2000" b="1" dirty="0" smtClean="0">
                <a:solidFill>
                  <a:schemeClr val="tx1"/>
                </a:solidFill>
              </a:rPr>
              <a:t>	</a:t>
            </a:r>
            <a:r>
              <a:rPr lang="en-US" sz="2000" b="1" dirty="0" smtClean="0">
                <a:solidFill>
                  <a:schemeClr val="tx1"/>
                </a:solidFill>
              </a:rPr>
              <a:t>Android client</a:t>
            </a:r>
            <a:r>
              <a:rPr lang="tr-TR" sz="2000" b="1" dirty="0" smtClean="0">
                <a:solidFill>
                  <a:schemeClr val="tx1"/>
                </a:solidFill>
              </a:rPr>
              <a:t> version of the application</a:t>
            </a:r>
            <a:r>
              <a:rPr lang="en-US" sz="2000" b="1" dirty="0" smtClean="0">
                <a:solidFill>
                  <a:schemeClr val="tx1"/>
                </a:solidFill>
              </a:rPr>
              <a:t> </a:t>
            </a:r>
            <a:r>
              <a:rPr lang="tr-TR" sz="2000" b="1" dirty="0" smtClean="0">
                <a:solidFill>
                  <a:schemeClr val="tx1"/>
                </a:solidFill>
              </a:rPr>
              <a:t>has been presented</a:t>
            </a:r>
            <a:r>
              <a:rPr lang="en-US" sz="2000" b="1" dirty="0" smtClean="0">
                <a:solidFill>
                  <a:schemeClr val="tx1"/>
                </a:solidFill>
              </a:rPr>
              <a:t> using </a:t>
            </a:r>
            <a:r>
              <a:rPr lang="en-US" sz="2000" b="1" dirty="0">
                <a:solidFill>
                  <a:schemeClr val="tx1"/>
                </a:solidFill>
              </a:rPr>
              <a:t>a Nexus Tablet device.</a:t>
            </a:r>
            <a:endParaRPr lang="tr-TR" sz="2000" b="1" dirty="0">
              <a:solidFill>
                <a:schemeClr val="tx1"/>
              </a:solidFill>
            </a:endParaRPr>
          </a:p>
          <a:p>
            <a:pPr lvl="0"/>
            <a:r>
              <a:rPr lang="tr-TR" sz="2000" b="1" dirty="0" smtClean="0">
                <a:solidFill>
                  <a:schemeClr val="tx1"/>
                </a:solidFill>
              </a:rPr>
              <a:t>	</a:t>
            </a:r>
            <a:r>
              <a:rPr lang="en-US" sz="2000" b="1" dirty="0" smtClean="0">
                <a:solidFill>
                  <a:schemeClr val="tx1"/>
                </a:solidFill>
              </a:rPr>
              <a:t>Verification </a:t>
            </a:r>
            <a:r>
              <a:rPr lang="en-US" sz="2000" b="1" dirty="0">
                <a:solidFill>
                  <a:schemeClr val="tx1"/>
                </a:solidFill>
              </a:rPr>
              <a:t>of all existing functionality is not complete yet </a:t>
            </a:r>
            <a:r>
              <a:rPr lang="tr-TR" sz="2000" b="1" dirty="0" smtClean="0">
                <a:solidFill>
                  <a:schemeClr val="tx1"/>
                </a:solidFill>
              </a:rPr>
              <a:t>since</a:t>
            </a:r>
            <a:r>
              <a:rPr lang="en-US" sz="2000" b="1" dirty="0" smtClean="0">
                <a:solidFill>
                  <a:schemeClr val="tx1"/>
                </a:solidFill>
              </a:rPr>
              <a:t> </a:t>
            </a:r>
            <a:r>
              <a:rPr lang="en-US" sz="2000" b="1" dirty="0">
                <a:solidFill>
                  <a:schemeClr val="tx1"/>
                </a:solidFill>
              </a:rPr>
              <a:t>the backend side has to be </a:t>
            </a:r>
            <a:r>
              <a:rPr lang="tr-TR" sz="2000" b="1" dirty="0" smtClean="0">
                <a:solidFill>
                  <a:schemeClr val="tx1"/>
                </a:solidFill>
              </a:rPr>
              <a:t>completed</a:t>
            </a:r>
            <a:r>
              <a:rPr lang="en-US" sz="2000" b="1" dirty="0" smtClean="0">
                <a:solidFill>
                  <a:schemeClr val="tx1"/>
                </a:solidFill>
              </a:rPr>
              <a:t> </a:t>
            </a:r>
            <a:r>
              <a:rPr lang="en-US" sz="2000" b="1" dirty="0">
                <a:solidFill>
                  <a:schemeClr val="tx1"/>
                </a:solidFill>
              </a:rPr>
              <a:t>for this.  </a:t>
            </a:r>
            <a:endParaRPr lang="tr-TR" sz="2000" b="1" dirty="0" smtClean="0">
              <a:solidFill>
                <a:schemeClr val="tx1"/>
              </a:solidFill>
            </a:endParaRPr>
          </a:p>
          <a:p>
            <a:pPr lvl="0"/>
            <a:r>
              <a:rPr lang="tr-TR" sz="2000" b="1" dirty="0">
                <a:solidFill>
                  <a:schemeClr val="tx1"/>
                </a:solidFill>
              </a:rPr>
              <a:t>	</a:t>
            </a:r>
            <a:r>
              <a:rPr lang="tr-TR" sz="2000" b="1" dirty="0" smtClean="0">
                <a:solidFill>
                  <a:schemeClr val="tx1"/>
                </a:solidFill>
              </a:rPr>
              <a:t>Except the functionality awaiting backend side, everything is OK on the Android client and the resolution problems are solved.</a:t>
            </a:r>
            <a:endParaRPr lang="tr-TR" sz="2000" b="1" dirty="0">
              <a:solidFill>
                <a:schemeClr val="tx1"/>
              </a:solidFill>
            </a:endParaRPr>
          </a:p>
          <a:p>
            <a:pPr lvl="0"/>
            <a:r>
              <a:rPr lang="tr-TR" sz="2600" b="1" dirty="0" smtClean="0">
                <a:solidFill>
                  <a:schemeClr val="tx1"/>
                </a:solidFill>
              </a:rPr>
              <a:t>	</a:t>
            </a:r>
            <a:r>
              <a:rPr lang="en-US" b="1" dirty="0">
                <a:solidFill>
                  <a:schemeClr val="tx1"/>
                </a:solidFill>
              </a:rPr>
              <a:t> </a:t>
            </a:r>
            <a:endParaRPr lang="tr-TR" b="1" dirty="0">
              <a:solidFill>
                <a:schemeClr val="tx1"/>
              </a:solidFill>
            </a:endParaRPr>
          </a:p>
          <a:p>
            <a:pPr lvl="1"/>
            <a:endParaRPr lang="tr-TR" b="1" dirty="0" smtClean="0">
              <a:solidFill>
                <a:schemeClr val="tx1"/>
              </a:solidFill>
            </a:endParaRPr>
          </a:p>
          <a:p>
            <a:pPr lvl="1"/>
            <a:endParaRPr lang="en-US" dirty="0" smtClean="0">
              <a:effectLst/>
            </a:endParaRPr>
          </a:p>
          <a:p>
            <a:endParaRPr lang="tr-TR" dirty="0"/>
          </a:p>
        </p:txBody>
      </p:sp>
    </p:spTree>
    <p:extLst>
      <p:ext uri="{BB962C8B-B14F-4D97-AF65-F5344CB8AC3E}">
        <p14:creationId xmlns:p14="http://schemas.microsoft.com/office/powerpoint/2010/main" val="2888104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2894" y="239512"/>
            <a:ext cx="10515600" cy="285273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000" b="1" dirty="0" smtClean="0">
                <a:solidFill>
                  <a:schemeClr val="accent5">
                    <a:lumMod val="75000"/>
                  </a:schemeClr>
                </a:solidFill>
              </a:rPr>
              <a:t>MILESTONE &amp; ISSUE EVALUATIONS</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endParaRPr lang="tr-TR" sz="3000" b="1" dirty="0">
              <a:solidFill>
                <a:schemeClr val="accent5">
                  <a:lumMod val="75000"/>
                </a:schemeClr>
              </a:solidFill>
            </a:endParaRPr>
          </a:p>
        </p:txBody>
      </p:sp>
      <p:pic>
        <p:nvPicPr>
          <p:cNvPr id="5" name="Picture 4"/>
          <p:cNvPicPr>
            <a:picLocks noChangeAspect="1"/>
          </p:cNvPicPr>
          <p:nvPr/>
        </p:nvPicPr>
        <p:blipFill>
          <a:blip r:embed="rId3"/>
          <a:stretch>
            <a:fillRect/>
          </a:stretch>
        </p:blipFill>
        <p:spPr>
          <a:xfrm>
            <a:off x="7307072" y="360791"/>
            <a:ext cx="1450827" cy="1440000"/>
          </a:xfrm>
          <a:prstGeom prst="rect">
            <a:avLst/>
          </a:prstGeom>
        </p:spPr>
      </p:pic>
      <p:sp>
        <p:nvSpPr>
          <p:cNvPr id="7" name="Text Placeholder 2"/>
          <p:cNvSpPr>
            <a:spLocks noGrp="1"/>
          </p:cNvSpPr>
          <p:nvPr>
            <p:ph type="body" idx="1"/>
          </p:nvPr>
        </p:nvSpPr>
        <p:spPr>
          <a:xfrm>
            <a:off x="712894" y="1693889"/>
            <a:ext cx="10646229" cy="5675749"/>
          </a:xfrm>
        </p:spPr>
        <p:txBody>
          <a:bodyPr>
            <a:normAutofit fontScale="25000" lnSpcReduction="20000"/>
          </a:bodyPr>
          <a:lstStyle/>
          <a:p>
            <a:endParaRPr lang="tr-TR" sz="4200" b="1" dirty="0" smtClean="0">
              <a:solidFill>
                <a:schemeClr val="tx1"/>
              </a:solidFill>
            </a:endParaRPr>
          </a:p>
          <a:p>
            <a:r>
              <a:rPr lang="en-US" sz="9600" b="1" dirty="0">
                <a:solidFill>
                  <a:schemeClr val="tx1"/>
                </a:solidFill>
              </a:rPr>
              <a:t>Milestone I</a:t>
            </a:r>
            <a:r>
              <a:rPr lang="tr-TR" sz="9600" b="1" dirty="0">
                <a:solidFill>
                  <a:schemeClr val="tx1"/>
                </a:solidFill>
              </a:rPr>
              <a:t>V</a:t>
            </a:r>
            <a:r>
              <a:rPr lang="en-US" sz="9600" b="1" dirty="0">
                <a:solidFill>
                  <a:schemeClr val="tx1"/>
                </a:solidFill>
              </a:rPr>
              <a:t> "Client</a:t>
            </a:r>
            <a:r>
              <a:rPr lang="tr-TR" sz="9600" b="1" dirty="0">
                <a:solidFill>
                  <a:schemeClr val="tx1"/>
                </a:solidFill>
              </a:rPr>
              <a:t> with Backend</a:t>
            </a:r>
            <a:r>
              <a:rPr lang="en-US" sz="9600" b="1" dirty="0">
                <a:solidFill>
                  <a:schemeClr val="tx1"/>
                </a:solidFill>
              </a:rPr>
              <a:t>" </a:t>
            </a:r>
            <a:r>
              <a:rPr lang="tr-TR" sz="9600" b="1" dirty="0">
                <a:solidFill>
                  <a:schemeClr val="tx1"/>
                </a:solidFill>
              </a:rPr>
              <a:t>		</a:t>
            </a:r>
            <a:r>
              <a:rPr lang="en-US" sz="9600" b="1" dirty="0">
                <a:solidFill>
                  <a:schemeClr val="tx1"/>
                </a:solidFill>
              </a:rPr>
              <a:t>(</a:t>
            </a:r>
            <a:r>
              <a:rPr lang="tr-TR" sz="9600" b="1" dirty="0">
                <a:solidFill>
                  <a:schemeClr val="tx1"/>
                </a:solidFill>
              </a:rPr>
              <a:t>15</a:t>
            </a:r>
            <a:r>
              <a:rPr lang="en-US" sz="9600" b="1" dirty="0">
                <a:solidFill>
                  <a:schemeClr val="tx1"/>
                </a:solidFill>
              </a:rPr>
              <a:t>.1</a:t>
            </a:r>
            <a:r>
              <a:rPr lang="tr-TR" sz="9600" b="1" dirty="0">
                <a:solidFill>
                  <a:schemeClr val="tx1"/>
                </a:solidFill>
              </a:rPr>
              <a:t>2</a:t>
            </a:r>
            <a:r>
              <a:rPr lang="en-US" sz="9600" b="1" dirty="0">
                <a:solidFill>
                  <a:schemeClr val="tx1"/>
                </a:solidFill>
              </a:rPr>
              <a:t>.2014)</a:t>
            </a:r>
            <a:endParaRPr lang="tr-TR" sz="9600" b="1" dirty="0">
              <a:solidFill>
                <a:schemeClr val="tx1"/>
              </a:solidFill>
            </a:endParaRPr>
          </a:p>
          <a:p>
            <a:r>
              <a:rPr lang="tr-TR" sz="7600" b="1" dirty="0" smtClean="0">
                <a:solidFill>
                  <a:schemeClr val="tx1"/>
                </a:solidFill>
              </a:rPr>
              <a:t>	Database design &amp; creation is complete. </a:t>
            </a:r>
          </a:p>
          <a:p>
            <a:r>
              <a:rPr lang="tr-TR" sz="7600" b="1" dirty="0" smtClean="0">
                <a:solidFill>
                  <a:schemeClr val="tx1"/>
                </a:solidFill>
              </a:rPr>
              <a:t>	Table creations are complete. (place, memory, user) </a:t>
            </a:r>
          </a:p>
          <a:p>
            <a:r>
              <a:rPr lang="tr-TR" sz="7600" b="1" dirty="0" smtClean="0">
                <a:solidFill>
                  <a:schemeClr val="tx1"/>
                </a:solidFill>
              </a:rPr>
              <a:t>	Data inserting onto the place table and memory table is complete. </a:t>
            </a:r>
          </a:p>
          <a:p>
            <a:r>
              <a:rPr lang="tr-TR" sz="7600" b="1" dirty="0" smtClean="0">
                <a:solidFill>
                  <a:schemeClr val="tx1"/>
                </a:solidFill>
              </a:rPr>
              <a:t>	Getting data from database using JSON communication was problematic initially as there were some  connection driver problems.  This connection problem has been resolved by finding the correct driver.  </a:t>
            </a:r>
          </a:p>
          <a:p>
            <a:r>
              <a:rPr lang="tr-TR" sz="7600" b="1" dirty="0" smtClean="0">
                <a:solidFill>
                  <a:schemeClr val="tx1"/>
                </a:solidFill>
              </a:rPr>
              <a:t>	Initial database design has been modified according to the changing requirements from the client developer.  Place_id  has been selected as the primary key . The place &amp; memory tables will be connected this way.  </a:t>
            </a:r>
          </a:p>
          <a:p>
            <a:r>
              <a:rPr lang="tr-TR" sz="7600" b="1" dirty="0" smtClean="0">
                <a:solidFill>
                  <a:schemeClr val="tx1"/>
                </a:solidFill>
              </a:rPr>
              <a:t>	JSON communication has been used successfully to respond to client requests.  The application is able to  get the memories from the database and give response to the client requesting the data.  The data is returned as a JSON object. </a:t>
            </a:r>
          </a:p>
          <a:p>
            <a:r>
              <a:rPr lang="tr-TR" sz="7600" b="1" dirty="0" smtClean="0">
                <a:solidFill>
                  <a:schemeClr val="tx1"/>
                </a:solidFill>
              </a:rPr>
              <a:t>	«List all memories» , «get memory », « create user », «get user»  functionalities are complete. </a:t>
            </a:r>
          </a:p>
          <a:p>
            <a:r>
              <a:rPr lang="tr-TR" sz="7600" b="1" dirty="0" smtClean="0">
                <a:solidFill>
                  <a:schemeClr val="tx1"/>
                </a:solidFill>
              </a:rPr>
              <a:t>	Team has decided to make some changes  on the API between client and server. </a:t>
            </a:r>
          </a:p>
          <a:p>
            <a:r>
              <a:rPr lang="en-US" sz="7600" b="1" dirty="0" smtClean="0">
                <a:solidFill>
                  <a:schemeClr val="tx1"/>
                </a:solidFill>
              </a:rPr>
              <a:t> </a:t>
            </a:r>
            <a:r>
              <a:rPr lang="tr-TR" sz="7600" b="1" dirty="0" smtClean="0">
                <a:solidFill>
                  <a:schemeClr val="tx1"/>
                </a:solidFill>
              </a:rPr>
              <a:t>	</a:t>
            </a:r>
          </a:p>
          <a:p>
            <a:endParaRPr lang="en-US" sz="7200" b="1" dirty="0">
              <a:solidFill>
                <a:schemeClr val="tx1"/>
              </a:solidFill>
            </a:endParaRPr>
          </a:p>
          <a:p>
            <a:r>
              <a:rPr lang="tr-TR" sz="7200" b="1" dirty="0" smtClean="0">
                <a:solidFill>
                  <a:schemeClr val="tx1"/>
                </a:solidFill>
              </a:rPr>
              <a:t>	</a:t>
            </a:r>
            <a:endParaRPr lang="tr-TR" sz="7200" b="1" dirty="0">
              <a:solidFill>
                <a:schemeClr val="tx1"/>
              </a:solidFill>
            </a:endParaRPr>
          </a:p>
          <a:p>
            <a:pPr lvl="0"/>
            <a:r>
              <a:rPr lang="tr-TR" sz="2600" b="1" dirty="0" smtClean="0">
                <a:solidFill>
                  <a:schemeClr val="tx1"/>
                </a:solidFill>
              </a:rPr>
              <a:t>	</a:t>
            </a:r>
            <a:r>
              <a:rPr lang="en-US" b="1" dirty="0">
                <a:solidFill>
                  <a:schemeClr val="tx1"/>
                </a:solidFill>
              </a:rPr>
              <a:t> </a:t>
            </a:r>
            <a:endParaRPr lang="tr-TR" b="1" dirty="0">
              <a:solidFill>
                <a:schemeClr val="tx1"/>
              </a:solidFill>
            </a:endParaRPr>
          </a:p>
          <a:p>
            <a:pPr lvl="1"/>
            <a:endParaRPr lang="tr-TR" b="1" dirty="0" smtClean="0">
              <a:solidFill>
                <a:schemeClr val="tx1"/>
              </a:solidFill>
            </a:endParaRPr>
          </a:p>
          <a:p>
            <a:pPr lvl="1"/>
            <a:endParaRPr lang="en-US" dirty="0" smtClean="0">
              <a:effectLst/>
            </a:endParaRPr>
          </a:p>
          <a:p>
            <a:endParaRPr lang="tr-TR" dirty="0"/>
          </a:p>
        </p:txBody>
      </p:sp>
    </p:spTree>
    <p:extLst>
      <p:ext uri="{BB962C8B-B14F-4D97-AF65-F5344CB8AC3E}">
        <p14:creationId xmlns:p14="http://schemas.microsoft.com/office/powerpoint/2010/main" val="1511362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4" y="4382761"/>
            <a:ext cx="10515600" cy="2852737"/>
          </a:xfrm>
        </p:spPr>
        <p:txBody>
          <a:bodyPr vert="horz" lIns="91440" tIns="45720" rIns="91440" bIns="45720" rtlCol="0">
            <a:normAutofit fontScale="90000"/>
          </a:bodyPr>
          <a:lstStyle/>
          <a:p>
            <a:pPr lvl="0"/>
            <a:r>
              <a:rPr lang="tr-TR" sz="2200" b="1" dirty="0">
                <a:latin typeface="+mn-lt"/>
                <a:ea typeface="+mn-ea"/>
                <a:cs typeface="+mn-cs"/>
              </a:rPr>
              <a:t>1</a:t>
            </a:r>
            <a:r>
              <a:rPr lang="tr-TR" sz="2200" b="1" dirty="0" smtClean="0">
                <a:latin typeface="+mn-lt"/>
                <a:ea typeface="+mn-ea"/>
                <a:cs typeface="+mn-cs"/>
              </a:rPr>
              <a:t>. REST APIs  </a:t>
            </a:r>
            <a:r>
              <a:rPr lang="tr-TR" sz="2200" b="1" dirty="0">
                <a:latin typeface="+mn-lt"/>
                <a:ea typeface="+mn-ea"/>
                <a:cs typeface="+mn-cs"/>
              </a:rPr>
              <a:t>to be changed as below: </a:t>
            </a:r>
            <a:br>
              <a:rPr lang="tr-TR" sz="2200" b="1" dirty="0">
                <a:latin typeface="+mn-lt"/>
                <a:ea typeface="+mn-ea"/>
                <a:cs typeface="+mn-cs"/>
              </a:rPr>
            </a:br>
            <a:r>
              <a:rPr lang="tr-TR" sz="2200" b="1" dirty="0">
                <a:latin typeface="+mn-lt"/>
                <a:ea typeface="+mn-ea"/>
                <a:cs typeface="+mn-cs"/>
              </a:rPr>
              <a:t> </a:t>
            </a:r>
            <a:br>
              <a:rPr lang="tr-TR" sz="2200" b="1" dirty="0">
                <a:latin typeface="+mn-lt"/>
                <a:ea typeface="+mn-ea"/>
                <a:cs typeface="+mn-cs"/>
              </a:rPr>
            </a:br>
            <a:r>
              <a:rPr lang="tr-TR" sz="2200" b="1" dirty="0">
                <a:latin typeface="+mn-lt"/>
                <a:ea typeface="+mn-ea"/>
                <a:cs typeface="+mn-cs"/>
              </a:rPr>
              <a:t>List all memories</a:t>
            </a:r>
            <a:br>
              <a:rPr lang="tr-TR" sz="2200" b="1" dirty="0">
                <a:latin typeface="+mn-lt"/>
                <a:ea typeface="+mn-ea"/>
                <a:cs typeface="+mn-cs"/>
              </a:rPr>
            </a:br>
            <a:r>
              <a:rPr lang="tr-TR" sz="2200" b="1" dirty="0">
                <a:latin typeface="+mn-lt"/>
                <a:ea typeface="+mn-ea"/>
                <a:cs typeface="+mn-cs"/>
              </a:rPr>
              <a:t>GET </a:t>
            </a:r>
            <a:r>
              <a:rPr lang="tr-TR" sz="2200" b="1" dirty="0">
                <a:latin typeface="+mn-lt"/>
                <a:ea typeface="+mn-ea"/>
                <a:cs typeface="+mn-cs"/>
                <a:hlinkClick r:id="rId2"/>
              </a:rPr>
              <a:t>http://swe.cmpe.boun.edu.tr:8080/LivingHistoryRestService/rest/memory/get</a:t>
            </a:r>
            <a:r>
              <a:rPr lang="tr-TR" sz="2200" b="1" dirty="0">
                <a:latin typeface="+mn-lt"/>
                <a:ea typeface="+mn-ea"/>
                <a:cs typeface="+mn-cs"/>
              </a:rPr>
              <a:t/>
            </a:r>
            <a:br>
              <a:rPr lang="tr-TR" sz="2200" b="1" dirty="0">
                <a:latin typeface="+mn-lt"/>
                <a:ea typeface="+mn-ea"/>
                <a:cs typeface="+mn-cs"/>
              </a:rPr>
            </a:br>
            <a:r>
              <a:rPr lang="tr-TR" sz="2200" b="1" dirty="0">
                <a:latin typeface="+mn-lt"/>
                <a:ea typeface="+mn-ea"/>
                <a:cs typeface="+mn-cs"/>
              </a:rPr>
              <a:t>Create memory</a:t>
            </a:r>
            <a:br>
              <a:rPr lang="tr-TR" sz="2200" b="1" dirty="0">
                <a:latin typeface="+mn-lt"/>
                <a:ea typeface="+mn-ea"/>
                <a:cs typeface="+mn-cs"/>
              </a:rPr>
            </a:br>
            <a:r>
              <a:rPr lang="tr-TR" sz="2200" b="1" dirty="0">
                <a:latin typeface="+mn-lt"/>
                <a:ea typeface="+mn-ea"/>
                <a:cs typeface="+mn-cs"/>
              </a:rPr>
              <a:t>GET|POST </a:t>
            </a:r>
            <a:r>
              <a:rPr lang="tr-TR" sz="2200" b="1" dirty="0">
                <a:latin typeface="+mn-lt"/>
                <a:ea typeface="+mn-ea"/>
                <a:cs typeface="+mn-cs"/>
                <a:hlinkClick r:id="rId3"/>
              </a:rPr>
              <a:t>http://swe.cmpe.boun.edu.tr:8080/LivingHistoryRestService/rest/memory/create</a:t>
            </a:r>
            <a:r>
              <a:rPr lang="tr-TR" sz="2200" b="1" dirty="0">
                <a:latin typeface="+mn-lt"/>
                <a:ea typeface="+mn-ea"/>
                <a:cs typeface="+mn-cs"/>
              </a:rPr>
              <a:t/>
            </a:r>
            <a:br>
              <a:rPr lang="tr-TR" sz="2200" b="1" dirty="0">
                <a:latin typeface="+mn-lt"/>
                <a:ea typeface="+mn-ea"/>
                <a:cs typeface="+mn-cs"/>
              </a:rPr>
            </a:br>
            <a:r>
              <a:rPr lang="tr-TR" sz="2200" b="1" dirty="0">
                <a:latin typeface="+mn-lt"/>
                <a:ea typeface="+mn-ea"/>
                <a:cs typeface="+mn-cs"/>
              </a:rPr>
              <a:t>Respond to memory</a:t>
            </a:r>
            <a:br>
              <a:rPr lang="tr-TR" sz="2200" b="1" dirty="0">
                <a:latin typeface="+mn-lt"/>
                <a:ea typeface="+mn-ea"/>
                <a:cs typeface="+mn-cs"/>
              </a:rPr>
            </a:br>
            <a:r>
              <a:rPr lang="tr-TR" sz="2200" b="1" dirty="0">
                <a:latin typeface="+mn-lt"/>
                <a:ea typeface="+mn-ea"/>
                <a:cs typeface="+mn-cs"/>
              </a:rPr>
              <a:t>GET|POST </a:t>
            </a:r>
            <a:r>
              <a:rPr lang="tr-TR" sz="2200" b="1" dirty="0">
                <a:latin typeface="+mn-lt"/>
                <a:ea typeface="+mn-ea"/>
                <a:cs typeface="+mn-cs"/>
                <a:hlinkClick r:id="rId4"/>
              </a:rPr>
              <a:t>http://swe.cmpe.boun.edu.tr:8080/LivingHistoryRestService/rest/memory/response</a:t>
            </a:r>
            <a:r>
              <a:rPr lang="tr-TR" sz="2200" b="1" dirty="0">
                <a:latin typeface="+mn-lt"/>
                <a:ea typeface="+mn-ea"/>
                <a:cs typeface="+mn-cs"/>
              </a:rPr>
              <a:t/>
            </a:r>
            <a:br>
              <a:rPr lang="tr-TR" sz="2200" b="1" dirty="0">
                <a:latin typeface="+mn-lt"/>
                <a:ea typeface="+mn-ea"/>
                <a:cs typeface="+mn-cs"/>
              </a:rPr>
            </a:br>
            <a:r>
              <a:rPr lang="tr-TR" sz="2200" b="1" dirty="0">
                <a:latin typeface="+mn-lt"/>
                <a:ea typeface="+mn-ea"/>
                <a:cs typeface="+mn-cs"/>
              </a:rPr>
              <a:t>Filter memories</a:t>
            </a:r>
            <a:br>
              <a:rPr lang="tr-TR" sz="2200" b="1" dirty="0">
                <a:latin typeface="+mn-lt"/>
                <a:ea typeface="+mn-ea"/>
                <a:cs typeface="+mn-cs"/>
              </a:rPr>
            </a:br>
            <a:r>
              <a:rPr lang="tr-TR" sz="2200" b="1" dirty="0">
                <a:latin typeface="+mn-lt"/>
                <a:ea typeface="+mn-ea"/>
                <a:cs typeface="+mn-cs"/>
              </a:rPr>
              <a:t>GET </a:t>
            </a:r>
            <a:r>
              <a:rPr lang="tr-TR" sz="2200" b="1" dirty="0">
                <a:latin typeface="+mn-lt"/>
                <a:ea typeface="+mn-ea"/>
                <a:cs typeface="+mn-cs"/>
                <a:hlinkClick r:id="rId5"/>
              </a:rPr>
              <a:t>http://swe.cmpe.boun.edu.tr:8080/LivingHistoryRestService/rest/memory/filter</a:t>
            </a:r>
            <a:r>
              <a:rPr lang="tr-TR" sz="2200" b="1" dirty="0">
                <a:latin typeface="+mn-lt"/>
                <a:ea typeface="+mn-ea"/>
                <a:cs typeface="+mn-cs"/>
              </a:rPr>
              <a:t/>
            </a:r>
            <a:br>
              <a:rPr lang="tr-TR" sz="2200" b="1" dirty="0">
                <a:latin typeface="+mn-lt"/>
                <a:ea typeface="+mn-ea"/>
                <a:cs typeface="+mn-cs"/>
              </a:rPr>
            </a:br>
            <a:r>
              <a:rPr lang="tr-TR" sz="2200" b="1" dirty="0">
                <a:latin typeface="+mn-lt"/>
                <a:ea typeface="+mn-ea"/>
                <a:cs typeface="+mn-cs"/>
              </a:rPr>
              <a:t>Retrieve user</a:t>
            </a:r>
            <a:br>
              <a:rPr lang="tr-TR" sz="2200" b="1" dirty="0">
                <a:latin typeface="+mn-lt"/>
                <a:ea typeface="+mn-ea"/>
                <a:cs typeface="+mn-cs"/>
              </a:rPr>
            </a:br>
            <a:r>
              <a:rPr lang="tr-TR" sz="2200" b="1" dirty="0">
                <a:latin typeface="+mn-lt"/>
                <a:ea typeface="+mn-ea"/>
                <a:cs typeface="+mn-cs"/>
              </a:rPr>
              <a:t>GET </a:t>
            </a:r>
            <a:r>
              <a:rPr lang="tr-TR" sz="2200" b="1" dirty="0">
                <a:latin typeface="+mn-lt"/>
                <a:ea typeface="+mn-ea"/>
                <a:cs typeface="+mn-cs"/>
                <a:hlinkClick r:id="rId6"/>
              </a:rPr>
              <a:t>http://swe.cmpe.boun.edu.tr:8080/LivingHistoryRestService/rest/user/get</a:t>
            </a:r>
            <a:r>
              <a:rPr lang="tr-TR" sz="2200" b="1" dirty="0">
                <a:latin typeface="+mn-lt"/>
                <a:ea typeface="+mn-ea"/>
                <a:cs typeface="+mn-cs"/>
              </a:rPr>
              <a:t/>
            </a:r>
            <a:br>
              <a:rPr lang="tr-TR" sz="2200" b="1" dirty="0">
                <a:latin typeface="+mn-lt"/>
                <a:ea typeface="+mn-ea"/>
                <a:cs typeface="+mn-cs"/>
              </a:rPr>
            </a:br>
            <a:r>
              <a:rPr lang="tr-TR" sz="2200" b="1" dirty="0">
                <a:latin typeface="+mn-lt"/>
                <a:ea typeface="+mn-ea"/>
                <a:cs typeface="+mn-cs"/>
              </a:rPr>
              <a:t>Create user</a:t>
            </a:r>
            <a:br>
              <a:rPr lang="tr-TR" sz="2200" b="1" dirty="0">
                <a:latin typeface="+mn-lt"/>
                <a:ea typeface="+mn-ea"/>
                <a:cs typeface="+mn-cs"/>
              </a:rPr>
            </a:br>
            <a:r>
              <a:rPr lang="tr-TR" sz="2200" b="1" dirty="0">
                <a:latin typeface="+mn-lt"/>
                <a:ea typeface="+mn-ea"/>
                <a:cs typeface="+mn-cs"/>
              </a:rPr>
              <a:t>GET|POST </a:t>
            </a:r>
            <a:r>
              <a:rPr lang="tr-TR" sz="2200" b="1" dirty="0">
                <a:latin typeface="+mn-lt"/>
                <a:ea typeface="+mn-ea"/>
                <a:cs typeface="+mn-cs"/>
                <a:hlinkClick r:id="rId7"/>
              </a:rPr>
              <a:t>http://swe.cmpe.boun.edu.tr:8080/LivingHistoryRestService/rest/user/create</a:t>
            </a:r>
            <a:r>
              <a:rPr lang="tr-TR" sz="2200" b="1" dirty="0">
                <a:latin typeface="+mn-lt"/>
                <a:ea typeface="+mn-ea"/>
                <a:cs typeface="+mn-cs"/>
              </a:rPr>
              <a:t/>
            </a:r>
            <a:br>
              <a:rPr lang="tr-TR" sz="2200" b="1" dirty="0">
                <a:latin typeface="+mn-lt"/>
                <a:ea typeface="+mn-ea"/>
                <a:cs typeface="+mn-cs"/>
              </a:rPr>
            </a:br>
            <a:r>
              <a:rPr lang="tr-TR" sz="2200" b="1" dirty="0">
                <a:latin typeface="+mn-lt"/>
                <a:ea typeface="+mn-ea"/>
                <a:cs typeface="+mn-cs"/>
              </a:rPr>
              <a:t>Reset password</a:t>
            </a:r>
            <a:br>
              <a:rPr lang="tr-TR" sz="2200" b="1" dirty="0">
                <a:latin typeface="+mn-lt"/>
                <a:ea typeface="+mn-ea"/>
                <a:cs typeface="+mn-cs"/>
              </a:rPr>
            </a:br>
            <a:r>
              <a:rPr lang="tr-TR" sz="2200" b="1" dirty="0">
                <a:latin typeface="+mn-lt"/>
                <a:ea typeface="+mn-ea"/>
                <a:cs typeface="+mn-cs"/>
              </a:rPr>
              <a:t>GET|POST </a:t>
            </a:r>
            <a:r>
              <a:rPr lang="tr-TR" sz="2200" b="1" dirty="0">
                <a:latin typeface="+mn-lt"/>
                <a:ea typeface="+mn-ea"/>
                <a:cs typeface="+mn-cs"/>
                <a:hlinkClick r:id="rId8"/>
              </a:rPr>
              <a:t>http://swe.cmpe.boun.edu.tr:8080/LivingHistoryRestService/rest/user/reset</a:t>
            </a:r>
            <a:r>
              <a:rPr lang="tr-TR" sz="2400" dirty="0"/>
              <a:t/>
            </a:r>
            <a:br>
              <a:rPr lang="tr-TR" sz="2400" dirty="0"/>
            </a:br>
            <a:r>
              <a:rPr lang="tr-TR" sz="2400" dirty="0"/>
              <a:t> </a:t>
            </a:r>
            <a:br>
              <a:rPr lang="tr-TR" sz="2400" dirty="0"/>
            </a:br>
            <a:endParaRPr lang="tr-TR" sz="2400" b="1" dirty="0">
              <a:latin typeface="+mn-lt"/>
              <a:ea typeface="+mn-ea"/>
              <a:cs typeface="+mn-cs"/>
            </a:endParaRPr>
          </a:p>
        </p:txBody>
      </p:sp>
      <p:sp>
        <p:nvSpPr>
          <p:cNvPr id="4" name="Title 1"/>
          <p:cNvSpPr txBox="1">
            <a:spLocks/>
          </p:cNvSpPr>
          <p:nvPr/>
        </p:nvSpPr>
        <p:spPr>
          <a:xfrm>
            <a:off x="712894" y="-721136"/>
            <a:ext cx="10515600" cy="285273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000" b="1" dirty="0" smtClean="0">
                <a:solidFill>
                  <a:schemeClr val="accent5">
                    <a:lumMod val="75000"/>
                  </a:schemeClr>
                </a:solidFill>
              </a:rPr>
              <a:t>MILESTONE &amp; ISSUE EVALUATIONS</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t>
            </a:r>
            <a:endParaRPr lang="tr-TR" sz="3000" b="1" dirty="0">
              <a:solidFill>
                <a:schemeClr val="accent5">
                  <a:lumMod val="75000"/>
                </a:schemeClr>
              </a:solidFill>
            </a:endParaRPr>
          </a:p>
        </p:txBody>
      </p:sp>
      <p:pic>
        <p:nvPicPr>
          <p:cNvPr id="5" name="Picture 4"/>
          <p:cNvPicPr>
            <a:picLocks noChangeAspect="1"/>
          </p:cNvPicPr>
          <p:nvPr/>
        </p:nvPicPr>
        <p:blipFill>
          <a:blip r:embed="rId9"/>
          <a:stretch>
            <a:fillRect/>
          </a:stretch>
        </p:blipFill>
        <p:spPr>
          <a:xfrm>
            <a:off x="7471964" y="645604"/>
            <a:ext cx="1450827" cy="1440000"/>
          </a:xfrm>
          <a:prstGeom prst="rect">
            <a:avLst/>
          </a:prstGeom>
        </p:spPr>
      </p:pic>
    </p:spTree>
    <p:extLst>
      <p:ext uri="{BB962C8B-B14F-4D97-AF65-F5344CB8AC3E}">
        <p14:creationId xmlns:p14="http://schemas.microsoft.com/office/powerpoint/2010/main" val="4245931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2894" y="209532"/>
            <a:ext cx="10515600" cy="285273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000" b="1" dirty="0" smtClean="0">
                <a:solidFill>
                  <a:schemeClr val="accent5">
                    <a:lumMod val="75000"/>
                  </a:schemeClr>
                </a:solidFill>
              </a:rPr>
              <a:t>MILESTONE &amp; ISSUE EVALUATIONS</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t>
            </a:r>
            <a:endParaRPr lang="tr-TR" sz="30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7471964" y="645604"/>
            <a:ext cx="1450827" cy="1440000"/>
          </a:xfrm>
          <a:prstGeom prst="rect">
            <a:avLst/>
          </a:prstGeom>
        </p:spPr>
      </p:pic>
      <p:sp>
        <p:nvSpPr>
          <p:cNvPr id="7" name="Title 1"/>
          <p:cNvSpPr>
            <a:spLocks noGrp="1"/>
          </p:cNvSpPr>
          <p:nvPr>
            <p:ph type="title"/>
          </p:nvPr>
        </p:nvSpPr>
        <p:spPr>
          <a:xfrm>
            <a:off x="577983" y="2521677"/>
            <a:ext cx="10515600" cy="5178516"/>
          </a:xfrm>
        </p:spPr>
        <p:txBody>
          <a:bodyPr vert="horz" lIns="91440" tIns="45720" rIns="91440" bIns="45720" rtlCol="0">
            <a:normAutofit fontScale="90000"/>
          </a:bodyPr>
          <a:lstStyle/>
          <a:p>
            <a:r>
              <a:rPr lang="tr-TR" sz="1800" b="1" dirty="0" smtClean="0">
                <a:latin typeface="+mn-lt"/>
                <a:ea typeface="+mn-ea"/>
                <a:cs typeface="+mn-cs"/>
              </a:rPr>
              <a:t>	</a:t>
            </a:r>
            <a:r>
              <a:rPr lang="tr-TR" sz="1800" dirty="0"/>
              <a:t/>
            </a:r>
            <a:br>
              <a:rPr lang="tr-TR" sz="1800" dirty="0"/>
            </a:br>
            <a:r>
              <a:rPr lang="tr-TR" sz="2200" b="1" dirty="0">
                <a:latin typeface="+mn-lt"/>
                <a:ea typeface="+mn-ea"/>
                <a:cs typeface="+mn-cs"/>
              </a:rPr>
              <a:t> </a:t>
            </a:r>
            <a:r>
              <a:rPr lang="tr-TR" sz="2200" b="1" dirty="0" smtClean="0">
                <a:latin typeface="+mn-lt"/>
                <a:ea typeface="+mn-ea"/>
                <a:cs typeface="+mn-cs"/>
              </a:rPr>
              <a:t/>
            </a:r>
            <a:br>
              <a:rPr lang="tr-TR" sz="2200" b="1" dirty="0" smtClean="0">
                <a:latin typeface="+mn-lt"/>
                <a:ea typeface="+mn-ea"/>
                <a:cs typeface="+mn-cs"/>
              </a:rPr>
            </a:br>
            <a:r>
              <a:rPr lang="tr-TR" sz="2200" b="1" dirty="0">
                <a:latin typeface="+mn-lt"/>
                <a:ea typeface="+mn-ea"/>
                <a:cs typeface="+mn-cs"/>
              </a:rPr>
              <a:t/>
            </a:r>
            <a:br>
              <a:rPr lang="tr-TR" sz="2200" b="1" dirty="0">
                <a:latin typeface="+mn-lt"/>
                <a:ea typeface="+mn-ea"/>
                <a:cs typeface="+mn-cs"/>
              </a:rPr>
            </a:br>
            <a:r>
              <a:rPr lang="tr-TR" sz="2200" b="1" dirty="0" smtClean="0">
                <a:latin typeface="+mn-lt"/>
                <a:ea typeface="+mn-ea"/>
                <a:cs typeface="+mn-cs"/>
              </a:rPr>
              <a:t>2</a:t>
            </a:r>
            <a:r>
              <a:rPr lang="tr-TR" sz="2200" b="1" dirty="0">
                <a:latin typeface="+mn-lt"/>
                <a:ea typeface="+mn-ea"/>
                <a:cs typeface="+mn-cs"/>
              </a:rPr>
              <a:t>. A RESTFUL function is needed to add new places.  ADD_PLACE should be done before the ADD_MEMORY request. </a:t>
            </a:r>
            <a:br>
              <a:rPr lang="tr-TR" sz="2200" b="1" dirty="0">
                <a:latin typeface="+mn-lt"/>
                <a:ea typeface="+mn-ea"/>
                <a:cs typeface="+mn-cs"/>
              </a:rPr>
            </a:br>
            <a:r>
              <a:rPr lang="tr-TR" sz="2200" b="1" dirty="0">
                <a:latin typeface="+mn-lt"/>
                <a:ea typeface="+mn-ea"/>
                <a:cs typeface="+mn-cs"/>
              </a:rPr>
              <a:t> </a:t>
            </a:r>
            <a:br>
              <a:rPr lang="tr-TR" sz="2200" b="1" dirty="0">
                <a:latin typeface="+mn-lt"/>
                <a:ea typeface="+mn-ea"/>
                <a:cs typeface="+mn-cs"/>
              </a:rPr>
            </a:br>
            <a:r>
              <a:rPr lang="tr-TR" sz="2200" b="1" dirty="0">
                <a:latin typeface="+mn-lt"/>
                <a:ea typeface="+mn-ea"/>
                <a:cs typeface="+mn-cs"/>
              </a:rPr>
              <a:t>Add place</a:t>
            </a:r>
            <a:br>
              <a:rPr lang="tr-TR" sz="2200" b="1" dirty="0">
                <a:latin typeface="+mn-lt"/>
                <a:ea typeface="+mn-ea"/>
                <a:cs typeface="+mn-cs"/>
              </a:rPr>
            </a:br>
            <a:r>
              <a:rPr lang="tr-TR" sz="2200" b="1" dirty="0">
                <a:latin typeface="+mn-lt"/>
                <a:ea typeface="+mn-ea"/>
                <a:cs typeface="+mn-cs"/>
              </a:rPr>
              <a:t>GET|POST </a:t>
            </a:r>
            <a:r>
              <a:rPr lang="tr-TR" sz="2200" b="1" dirty="0">
                <a:latin typeface="+mn-lt"/>
                <a:ea typeface="+mn-ea"/>
                <a:cs typeface="+mn-cs"/>
                <a:hlinkClick r:id="rId3"/>
              </a:rPr>
              <a:t>http://swe.cmpe.boun.edu.tr:8080/LivingHistoryRestService/rest/place/add</a:t>
            </a:r>
            <a:r>
              <a:rPr lang="tr-TR" sz="2200" b="1" dirty="0">
                <a:latin typeface="+mn-lt"/>
                <a:ea typeface="+mn-ea"/>
                <a:cs typeface="+mn-cs"/>
              </a:rPr>
              <a:t/>
            </a:r>
            <a:br>
              <a:rPr lang="tr-TR" sz="2200" b="1" dirty="0">
                <a:latin typeface="+mn-lt"/>
                <a:ea typeface="+mn-ea"/>
                <a:cs typeface="+mn-cs"/>
              </a:rPr>
            </a:br>
            <a:r>
              <a:rPr lang="tr-TR" sz="2200" b="1" dirty="0">
                <a:latin typeface="+mn-lt"/>
                <a:ea typeface="+mn-ea"/>
                <a:cs typeface="+mn-cs"/>
              </a:rPr>
              <a:t> </a:t>
            </a:r>
            <a:br>
              <a:rPr lang="tr-TR" sz="2200" b="1" dirty="0">
                <a:latin typeface="+mn-lt"/>
                <a:ea typeface="+mn-ea"/>
                <a:cs typeface="+mn-cs"/>
              </a:rPr>
            </a:br>
            <a:r>
              <a:rPr lang="tr-TR" sz="2200" b="1" dirty="0">
                <a:latin typeface="+mn-lt"/>
                <a:ea typeface="+mn-ea"/>
                <a:cs typeface="+mn-cs"/>
              </a:rPr>
              <a:t> </a:t>
            </a:r>
            <a:r>
              <a:rPr lang="tr-TR" sz="2200" b="1" dirty="0" smtClean="0">
                <a:latin typeface="+mn-lt"/>
                <a:ea typeface="+mn-ea"/>
                <a:cs typeface="+mn-cs"/>
              </a:rPr>
              <a:t>3</a:t>
            </a:r>
            <a:r>
              <a:rPr lang="tr-TR" sz="2200" b="1" dirty="0">
                <a:latin typeface="+mn-lt"/>
                <a:ea typeface="+mn-ea"/>
                <a:cs typeface="+mn-cs"/>
              </a:rPr>
              <a:t>.  place_id is the PRIMARY_KEY for db.   It connects  PLACE &amp; MEMORY tables.</a:t>
            </a:r>
            <a:br>
              <a:rPr lang="tr-TR" sz="2200" b="1" dirty="0">
                <a:latin typeface="+mn-lt"/>
                <a:ea typeface="+mn-ea"/>
                <a:cs typeface="+mn-cs"/>
              </a:rPr>
            </a:br>
            <a:r>
              <a:rPr lang="tr-TR" sz="2200" b="1" dirty="0">
                <a:latin typeface="+mn-lt"/>
                <a:ea typeface="+mn-ea"/>
                <a:cs typeface="+mn-cs"/>
              </a:rPr>
              <a:t>  </a:t>
            </a:r>
            <a:br>
              <a:rPr lang="tr-TR" sz="2200" b="1" dirty="0">
                <a:latin typeface="+mn-lt"/>
                <a:ea typeface="+mn-ea"/>
                <a:cs typeface="+mn-cs"/>
              </a:rPr>
            </a:br>
            <a:r>
              <a:rPr lang="tr-TR" sz="2200" b="1" dirty="0">
                <a:latin typeface="+mn-lt"/>
                <a:ea typeface="+mn-ea"/>
                <a:cs typeface="+mn-cs"/>
              </a:rPr>
              <a:t>4. The date added to the memory should be sent in </a:t>
            </a:r>
            <a:r>
              <a:rPr lang="tr-TR" sz="2200" b="1" dirty="0" smtClean="0">
                <a:latin typeface="+mn-lt"/>
                <a:ea typeface="+mn-ea"/>
                <a:cs typeface="+mn-cs"/>
              </a:rPr>
              <a:t>the </a:t>
            </a:r>
            <a:r>
              <a:rPr lang="tr-TR" sz="2200" b="1" dirty="0">
                <a:latin typeface="+mn-lt"/>
                <a:ea typeface="+mn-ea"/>
                <a:cs typeface="+mn-cs"/>
              </a:rPr>
              <a:t>below format.  This should be arranged on the client side.</a:t>
            </a:r>
            <a:br>
              <a:rPr lang="tr-TR" sz="2200" b="1" dirty="0">
                <a:latin typeface="+mn-lt"/>
                <a:ea typeface="+mn-ea"/>
                <a:cs typeface="+mn-cs"/>
              </a:rPr>
            </a:br>
            <a:r>
              <a:rPr lang="tr-TR" sz="2200" b="1" dirty="0" smtClean="0">
                <a:latin typeface="+mn-lt"/>
                <a:ea typeface="+mn-ea"/>
                <a:cs typeface="+mn-cs"/>
              </a:rPr>
              <a:t>DATE </a:t>
            </a:r>
            <a:r>
              <a:rPr lang="tr-TR" sz="2200" b="1" dirty="0">
                <a:latin typeface="+mn-lt"/>
                <a:ea typeface="+mn-ea"/>
                <a:cs typeface="+mn-cs"/>
              </a:rPr>
              <a:t>- format YYYY-MM-DD</a:t>
            </a:r>
            <a:br>
              <a:rPr lang="tr-TR" sz="2200" b="1" dirty="0">
                <a:latin typeface="+mn-lt"/>
                <a:ea typeface="+mn-ea"/>
                <a:cs typeface="+mn-cs"/>
              </a:rPr>
            </a:br>
            <a:r>
              <a:rPr lang="tr-TR" sz="2200" b="1" dirty="0">
                <a:latin typeface="+mn-lt"/>
                <a:ea typeface="+mn-ea"/>
                <a:cs typeface="+mn-cs"/>
              </a:rPr>
              <a:t>DATETIME - format: YYYY-MM-DD HH:MI:SS</a:t>
            </a:r>
            <a:br>
              <a:rPr lang="tr-TR" sz="2200" b="1" dirty="0">
                <a:latin typeface="+mn-lt"/>
                <a:ea typeface="+mn-ea"/>
                <a:cs typeface="+mn-cs"/>
              </a:rPr>
            </a:br>
            <a:r>
              <a:rPr lang="tr-TR" sz="2200" b="1" dirty="0">
                <a:latin typeface="+mn-lt"/>
                <a:ea typeface="+mn-ea"/>
                <a:cs typeface="+mn-cs"/>
              </a:rPr>
              <a:t> </a:t>
            </a:r>
            <a:br>
              <a:rPr lang="tr-TR" sz="2200" b="1" dirty="0">
                <a:latin typeface="+mn-lt"/>
                <a:ea typeface="+mn-ea"/>
                <a:cs typeface="+mn-cs"/>
              </a:rPr>
            </a:br>
            <a:r>
              <a:rPr lang="tr-TR" sz="2200" b="1" dirty="0">
                <a:latin typeface="+mn-lt"/>
                <a:ea typeface="+mn-ea"/>
                <a:cs typeface="+mn-cs"/>
              </a:rPr>
              <a:t>5.  In order to make adding and searching easier,  the client should send the tags as a single string that includes words separated by a comma.  Searching will be much more simple in this way. </a:t>
            </a:r>
            <a:r>
              <a:rPr lang="tr-TR" sz="1800" dirty="0"/>
              <a:t/>
            </a:r>
            <a:br>
              <a:rPr lang="tr-TR" sz="1800" dirty="0"/>
            </a:br>
            <a:r>
              <a:rPr lang="tr-TR" sz="1800" dirty="0"/>
              <a:t> </a:t>
            </a:r>
            <a:r>
              <a:rPr lang="tr-TR" sz="2400" dirty="0"/>
              <a:t/>
            </a:r>
            <a:br>
              <a:rPr lang="tr-TR" sz="2400" dirty="0"/>
            </a:br>
            <a:r>
              <a:rPr lang="tr-TR" sz="2400" dirty="0"/>
              <a:t> </a:t>
            </a:r>
            <a:br>
              <a:rPr lang="tr-TR" sz="2400" dirty="0"/>
            </a:br>
            <a:r>
              <a:rPr lang="tr-TR" sz="2400" dirty="0"/>
              <a:t/>
            </a:r>
            <a:br>
              <a:rPr lang="tr-TR" sz="2400" dirty="0"/>
            </a:br>
            <a:endParaRPr lang="tr-TR" sz="2400" b="1" dirty="0">
              <a:latin typeface="+mn-lt"/>
              <a:ea typeface="+mn-ea"/>
              <a:cs typeface="+mn-cs"/>
            </a:endParaRPr>
          </a:p>
        </p:txBody>
      </p:sp>
    </p:spTree>
    <p:extLst>
      <p:ext uri="{BB962C8B-B14F-4D97-AF65-F5344CB8AC3E}">
        <p14:creationId xmlns:p14="http://schemas.microsoft.com/office/powerpoint/2010/main" val="1365101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2894" y="209532"/>
            <a:ext cx="10515600" cy="285273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000" b="1" dirty="0" smtClean="0">
                <a:solidFill>
                  <a:srgbClr val="4472C4">
                    <a:lumMod val="75000"/>
                  </a:srgbClr>
                </a:solidFill>
              </a:rPr>
              <a:t>MILESTONE &amp; ISSUE EVALUATIONS</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t>
            </a:r>
            <a:endParaRPr lang="tr-TR" sz="3000" b="1" dirty="0">
              <a:solidFill>
                <a:srgbClr val="4472C4">
                  <a:lumMod val="75000"/>
                </a:srgbClr>
              </a:solidFill>
            </a:endParaRPr>
          </a:p>
        </p:txBody>
      </p:sp>
      <p:pic>
        <p:nvPicPr>
          <p:cNvPr id="5" name="Picture 4"/>
          <p:cNvPicPr>
            <a:picLocks noChangeAspect="1"/>
          </p:cNvPicPr>
          <p:nvPr/>
        </p:nvPicPr>
        <p:blipFill>
          <a:blip r:embed="rId2"/>
          <a:stretch>
            <a:fillRect/>
          </a:stretch>
        </p:blipFill>
        <p:spPr>
          <a:xfrm>
            <a:off x="8611216" y="209532"/>
            <a:ext cx="1450827" cy="1440000"/>
          </a:xfrm>
          <a:prstGeom prst="rect">
            <a:avLst/>
          </a:prstGeom>
        </p:spPr>
      </p:pic>
      <p:sp>
        <p:nvSpPr>
          <p:cNvPr id="6" name="Title 1"/>
          <p:cNvSpPr>
            <a:spLocks noGrp="1"/>
          </p:cNvSpPr>
          <p:nvPr>
            <p:ph type="title"/>
          </p:nvPr>
        </p:nvSpPr>
        <p:spPr>
          <a:xfrm>
            <a:off x="322289" y="1274165"/>
            <a:ext cx="10515600" cy="5872892"/>
          </a:xfrm>
        </p:spPr>
        <p:txBody>
          <a:bodyPr vert="horz" lIns="91440" tIns="45720" rIns="91440" bIns="45720" rtlCol="0">
            <a:normAutofit/>
          </a:bodyPr>
          <a:lstStyle/>
          <a:p>
            <a:r>
              <a:rPr lang="tr-TR" sz="1800" b="1" dirty="0" smtClean="0">
                <a:latin typeface="+mn-lt"/>
                <a:ea typeface="+mn-ea"/>
                <a:cs typeface="+mn-cs"/>
              </a:rPr>
              <a:t>	</a:t>
            </a:r>
            <a:r>
              <a:rPr lang="tr-TR" sz="1800" dirty="0"/>
              <a:t/>
            </a:r>
            <a:br>
              <a:rPr lang="tr-TR" sz="1800" dirty="0"/>
            </a:br>
            <a:r>
              <a:rPr lang="tr-TR" sz="2200" b="1" dirty="0">
                <a:latin typeface="+mn-lt"/>
                <a:ea typeface="+mn-ea"/>
                <a:cs typeface="+mn-cs"/>
              </a:rPr>
              <a:t> </a:t>
            </a:r>
            <a:r>
              <a:rPr lang="tr-TR" sz="2200" b="1" dirty="0" smtClean="0">
                <a:latin typeface="+mn-lt"/>
                <a:ea typeface="+mn-ea"/>
                <a:cs typeface="+mn-cs"/>
              </a:rPr>
              <a:t/>
            </a:r>
            <a:br>
              <a:rPr lang="tr-TR" sz="2200" b="1" dirty="0" smtClean="0">
                <a:latin typeface="+mn-lt"/>
                <a:ea typeface="+mn-ea"/>
                <a:cs typeface="+mn-cs"/>
              </a:rPr>
            </a:br>
            <a:r>
              <a:rPr lang="tr-TR" sz="2200" b="1" dirty="0">
                <a:latin typeface="+mn-lt"/>
                <a:ea typeface="+mn-ea"/>
                <a:cs typeface="+mn-cs"/>
              </a:rPr>
              <a:t/>
            </a:r>
            <a:br>
              <a:rPr lang="tr-TR" sz="2200" b="1" dirty="0">
                <a:latin typeface="+mn-lt"/>
                <a:ea typeface="+mn-ea"/>
                <a:cs typeface="+mn-cs"/>
              </a:rPr>
            </a:br>
            <a:r>
              <a:rPr lang="tr-TR" sz="1800" dirty="0"/>
              <a:t/>
            </a:r>
            <a:br>
              <a:rPr lang="tr-TR" sz="1800" dirty="0"/>
            </a:br>
            <a:r>
              <a:rPr lang="tr-TR" sz="1800" dirty="0"/>
              <a:t> </a:t>
            </a:r>
            <a:r>
              <a:rPr lang="tr-TR" sz="2400" dirty="0"/>
              <a:t/>
            </a:r>
            <a:br>
              <a:rPr lang="tr-TR" sz="2400" dirty="0"/>
            </a:br>
            <a:endParaRPr lang="tr-TR" sz="2400" b="1" dirty="0">
              <a:latin typeface="+mn-lt"/>
              <a:ea typeface="+mn-ea"/>
              <a:cs typeface="+mn-cs"/>
            </a:endParaRPr>
          </a:p>
        </p:txBody>
      </p:sp>
      <p:sp>
        <p:nvSpPr>
          <p:cNvPr id="3" name="TextBox 2"/>
          <p:cNvSpPr txBox="1"/>
          <p:nvPr/>
        </p:nvSpPr>
        <p:spPr>
          <a:xfrm>
            <a:off x="712894" y="1625288"/>
            <a:ext cx="10124995" cy="5170646"/>
          </a:xfrm>
          <a:prstGeom prst="rect">
            <a:avLst/>
          </a:prstGeom>
          <a:noFill/>
        </p:spPr>
        <p:txBody>
          <a:bodyPr wrap="square" rtlCol="0">
            <a:spAutoFit/>
          </a:bodyPr>
          <a:lstStyle/>
          <a:p>
            <a:r>
              <a:rPr lang="en-US" sz="2400" b="1" dirty="0"/>
              <a:t>Milestone </a:t>
            </a:r>
            <a:r>
              <a:rPr lang="tr-TR" sz="2400" b="1" dirty="0"/>
              <a:t>V</a:t>
            </a:r>
            <a:r>
              <a:rPr lang="en-US" sz="2400" b="1" dirty="0"/>
              <a:t> " </a:t>
            </a:r>
            <a:r>
              <a:rPr lang="tr-TR" sz="2400" b="1" dirty="0"/>
              <a:t>Client, Server &amp; Database in Harmony</a:t>
            </a:r>
            <a:r>
              <a:rPr lang="en-US" sz="2400" b="1" dirty="0"/>
              <a:t>" </a:t>
            </a:r>
            <a:r>
              <a:rPr lang="tr-TR" sz="2400" b="1" dirty="0"/>
              <a:t>	</a:t>
            </a:r>
            <a:r>
              <a:rPr lang="en-US" sz="2400" b="1" dirty="0"/>
              <a:t>(</a:t>
            </a:r>
            <a:r>
              <a:rPr lang="tr-TR" sz="2400" b="1" dirty="0"/>
              <a:t>22</a:t>
            </a:r>
            <a:r>
              <a:rPr lang="en-US" sz="2400" b="1" dirty="0"/>
              <a:t>.1</a:t>
            </a:r>
            <a:r>
              <a:rPr lang="tr-TR" sz="2400" b="1" dirty="0"/>
              <a:t>2</a:t>
            </a:r>
            <a:r>
              <a:rPr lang="en-US" sz="2400" b="1" dirty="0"/>
              <a:t>.2014) </a:t>
            </a:r>
          </a:p>
          <a:p>
            <a:pPr marL="285750" indent="-285750">
              <a:buFont typeface="Wingdings" panose="05000000000000000000" pitchFamily="2" charset="2"/>
              <a:buChar char="q"/>
            </a:pPr>
            <a:endParaRPr lang="tr-TR" dirty="0"/>
          </a:p>
          <a:p>
            <a:pPr marL="285750" indent="-285750">
              <a:buFont typeface="Wingdings" panose="05000000000000000000" pitchFamily="2" charset="2"/>
              <a:buChar char="q"/>
            </a:pPr>
            <a:r>
              <a:rPr lang="tr-TR" dirty="0" smtClean="0">
                <a:solidFill>
                  <a:srgbClr val="002060"/>
                </a:solidFill>
              </a:rPr>
              <a:t>A query for filter operations has been created on database side. </a:t>
            </a:r>
          </a:p>
          <a:p>
            <a:pPr marL="285750" indent="-285750">
              <a:buFont typeface="Wingdings" panose="05000000000000000000" pitchFamily="2" charset="2"/>
              <a:buChar char="q"/>
            </a:pPr>
            <a:endParaRPr lang="tr-TR" dirty="0" smtClean="0">
              <a:solidFill>
                <a:srgbClr val="002060"/>
              </a:solidFill>
            </a:endParaRPr>
          </a:p>
          <a:p>
            <a:pPr marL="285750" indent="-285750">
              <a:buFont typeface="Wingdings" panose="05000000000000000000" pitchFamily="2" charset="2"/>
              <a:buChar char="q"/>
            </a:pPr>
            <a:r>
              <a:rPr lang="tr-TR" dirty="0" smtClean="0">
                <a:solidFill>
                  <a:srgbClr val="002060"/>
                </a:solidFill>
              </a:rPr>
              <a:t>Various issues have been faced regarding the tags.  These were resolved by updating the code on the backend side. </a:t>
            </a:r>
          </a:p>
          <a:p>
            <a:endParaRPr lang="tr-TR" dirty="0" smtClean="0">
              <a:solidFill>
                <a:srgbClr val="002060"/>
              </a:solidFill>
            </a:endParaRPr>
          </a:p>
          <a:p>
            <a:pPr marL="285750" indent="-285750">
              <a:buFont typeface="Wingdings" panose="05000000000000000000" pitchFamily="2" charset="2"/>
              <a:buChar char="q"/>
            </a:pPr>
            <a:r>
              <a:rPr lang="tr-TR" dirty="0" smtClean="0">
                <a:solidFill>
                  <a:srgbClr val="002060"/>
                </a:solidFill>
              </a:rPr>
              <a:t> The code on the client side has been modified for places. In order to fit these changes, backend side has been modified as well. </a:t>
            </a:r>
          </a:p>
          <a:p>
            <a:endParaRPr lang="tr-TR" dirty="0">
              <a:solidFill>
                <a:srgbClr val="002060"/>
              </a:solidFill>
            </a:endParaRPr>
          </a:p>
          <a:p>
            <a:pPr marL="285750" indent="-285750">
              <a:buFont typeface="Wingdings" panose="05000000000000000000" pitchFamily="2" charset="2"/>
              <a:buChar char="q"/>
            </a:pPr>
            <a:r>
              <a:rPr lang="tr-TR" dirty="0" smtClean="0">
                <a:solidFill>
                  <a:srgbClr val="002060"/>
                </a:solidFill>
              </a:rPr>
              <a:t>The required code has been written in order to let the users add a memory onto multiple locations. </a:t>
            </a:r>
          </a:p>
          <a:p>
            <a:endParaRPr lang="tr-TR" dirty="0">
              <a:solidFill>
                <a:srgbClr val="002060"/>
              </a:solidFill>
            </a:endParaRPr>
          </a:p>
          <a:p>
            <a:pPr marL="285750" indent="-285750">
              <a:buFont typeface="Wingdings" panose="05000000000000000000" pitchFamily="2" charset="2"/>
              <a:buChar char="q"/>
            </a:pPr>
            <a:r>
              <a:rPr lang="tr-TR" dirty="0" smtClean="0">
                <a:solidFill>
                  <a:srgbClr val="002060"/>
                </a:solidFill>
              </a:rPr>
              <a:t>The integration between client, server and database has been implemented completely. </a:t>
            </a:r>
          </a:p>
          <a:p>
            <a:endParaRPr lang="tr-TR" dirty="0">
              <a:solidFill>
                <a:srgbClr val="002060"/>
              </a:solidFill>
            </a:endParaRPr>
          </a:p>
          <a:p>
            <a:pPr marL="285750" indent="-285750">
              <a:buFont typeface="Wingdings" panose="05000000000000000000" pitchFamily="2" charset="2"/>
              <a:buChar char="q"/>
            </a:pPr>
            <a:r>
              <a:rPr lang="tr-TR" dirty="0" smtClean="0">
                <a:solidFill>
                  <a:srgbClr val="002060"/>
                </a:solidFill>
              </a:rPr>
              <a:t>The current version of the application has been merged onto the project’s google code pages. </a:t>
            </a:r>
          </a:p>
          <a:p>
            <a:endParaRPr lang="tr-TR" dirty="0">
              <a:solidFill>
                <a:srgbClr val="002060"/>
              </a:solidFill>
            </a:endParaRPr>
          </a:p>
          <a:p>
            <a:pPr marL="285750" indent="-285750">
              <a:buFont typeface="Wingdings" panose="05000000000000000000" pitchFamily="2" charset="2"/>
              <a:buChar char="q"/>
            </a:pPr>
            <a:r>
              <a:rPr lang="tr-TR" dirty="0" smtClean="0">
                <a:solidFill>
                  <a:srgbClr val="002060"/>
                </a:solidFill>
              </a:rPr>
              <a:t>Application has been deployed onto the school’s environment.  Application is running successfully right now.  </a:t>
            </a:r>
            <a:r>
              <a:rPr lang="tr-TR" dirty="0">
                <a:solidFill>
                  <a:srgbClr val="002060"/>
                </a:solidFill>
              </a:rPr>
              <a:t>The link is</a:t>
            </a:r>
            <a:r>
              <a:rPr lang="tr-TR" dirty="0" smtClean="0">
                <a:solidFill>
                  <a:srgbClr val="002060"/>
                </a:solidFill>
              </a:rPr>
              <a:t>: http://swe574.cmpe.boun.edu.tr:8080/LivingHistoryRestService/www/index.html</a:t>
            </a:r>
            <a:endParaRPr lang="tr-TR" dirty="0">
              <a:solidFill>
                <a:srgbClr val="002060"/>
              </a:solidFill>
            </a:endParaRPr>
          </a:p>
        </p:txBody>
      </p:sp>
    </p:spTree>
    <p:extLst>
      <p:ext uri="{BB962C8B-B14F-4D97-AF65-F5344CB8AC3E}">
        <p14:creationId xmlns:p14="http://schemas.microsoft.com/office/powerpoint/2010/main" val="4099500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1783830"/>
            <a:ext cx="10396644" cy="4961744"/>
          </a:xfrm>
        </p:spPr>
        <p:txBody>
          <a:bodyPr>
            <a:normAutofit fontScale="92500" lnSpcReduction="10000"/>
          </a:bodyPr>
          <a:lstStyle/>
          <a:p>
            <a:r>
              <a:rPr lang="tr-TR" sz="2200" dirty="0" smtClean="0">
                <a:solidFill>
                  <a:srgbClr val="7030A0"/>
                </a:solidFill>
              </a:rPr>
              <a:t>The following functionalities are working properly on the application:</a:t>
            </a:r>
          </a:p>
          <a:p>
            <a:pPr marL="342900" indent="-342900">
              <a:buFont typeface="Wingdings" panose="05000000000000000000" pitchFamily="2" charset="2"/>
              <a:buChar char="Ø"/>
            </a:pPr>
            <a:r>
              <a:rPr lang="tr-TR" sz="2200" dirty="0" smtClean="0">
                <a:solidFill>
                  <a:srgbClr val="7030A0"/>
                </a:solidFill>
              </a:rPr>
              <a:t>Registering as a new user</a:t>
            </a:r>
          </a:p>
          <a:p>
            <a:pPr marL="342900" indent="-342900">
              <a:buFont typeface="Wingdings" panose="05000000000000000000" pitchFamily="2" charset="2"/>
              <a:buChar char="Ø"/>
            </a:pPr>
            <a:r>
              <a:rPr lang="tr-TR" sz="2200" dirty="0" smtClean="0">
                <a:solidFill>
                  <a:srgbClr val="7030A0"/>
                </a:solidFill>
              </a:rPr>
              <a:t>Logging into the application</a:t>
            </a:r>
          </a:p>
          <a:p>
            <a:pPr marL="342900" indent="-342900">
              <a:buFont typeface="Wingdings" panose="05000000000000000000" pitchFamily="2" charset="2"/>
              <a:buChar char="Ø"/>
            </a:pPr>
            <a:r>
              <a:rPr lang="tr-TR" sz="2200" dirty="0" smtClean="0">
                <a:solidFill>
                  <a:srgbClr val="7030A0"/>
                </a:solidFill>
              </a:rPr>
              <a:t>Adding a new memory  (adding a location is a prerequisite)</a:t>
            </a:r>
          </a:p>
          <a:p>
            <a:pPr marL="342900" indent="-342900">
              <a:buFont typeface="Wingdings" panose="05000000000000000000" pitchFamily="2" charset="2"/>
              <a:buChar char="Ø"/>
            </a:pPr>
            <a:r>
              <a:rPr lang="tr-TR" sz="2200" dirty="0" smtClean="0">
                <a:solidFill>
                  <a:srgbClr val="7030A0"/>
                </a:solidFill>
              </a:rPr>
              <a:t>Adding a year, month, day, hour and minute information for a memory</a:t>
            </a:r>
          </a:p>
          <a:p>
            <a:pPr marL="342900" indent="-342900">
              <a:buFont typeface="Wingdings" panose="05000000000000000000" pitchFamily="2" charset="2"/>
              <a:buChar char="Ø"/>
            </a:pPr>
            <a:r>
              <a:rPr lang="tr-TR" sz="2200" dirty="0" smtClean="0">
                <a:solidFill>
                  <a:srgbClr val="7030A0"/>
                </a:solidFill>
              </a:rPr>
              <a:t>Searching for a memory according to tag and date information</a:t>
            </a:r>
          </a:p>
          <a:p>
            <a:pPr marL="342900" indent="-342900">
              <a:buFont typeface="Wingdings" panose="05000000000000000000" pitchFamily="2" charset="2"/>
              <a:buChar char="Ø"/>
            </a:pPr>
            <a:r>
              <a:rPr lang="tr-TR" sz="2200" dirty="0" smtClean="0">
                <a:solidFill>
                  <a:srgbClr val="7030A0"/>
                </a:solidFill>
              </a:rPr>
              <a:t>Uploading an image for the memory being added</a:t>
            </a:r>
          </a:p>
          <a:p>
            <a:pPr marL="342900" indent="-342900">
              <a:buFont typeface="Wingdings" panose="05000000000000000000" pitchFamily="2" charset="2"/>
              <a:buChar char="Ø"/>
            </a:pPr>
            <a:r>
              <a:rPr lang="tr-TR" sz="2200" dirty="0" smtClean="0">
                <a:solidFill>
                  <a:srgbClr val="7030A0"/>
                </a:solidFill>
              </a:rPr>
              <a:t>Adding a memory onto more than 1 locations </a:t>
            </a:r>
          </a:p>
          <a:p>
            <a:endParaRPr lang="tr-TR" sz="2200" dirty="0">
              <a:solidFill>
                <a:srgbClr val="7030A0"/>
              </a:solidFill>
            </a:endParaRPr>
          </a:p>
          <a:p>
            <a:r>
              <a:rPr lang="tr-TR" sz="2200" dirty="0" smtClean="0">
                <a:solidFill>
                  <a:srgbClr val="7030A0"/>
                </a:solidFill>
              </a:rPr>
              <a:t>The following functionalities are missing and will be completed: </a:t>
            </a:r>
          </a:p>
          <a:p>
            <a:pPr marL="342900" indent="-342900">
              <a:buFont typeface="Wingdings" panose="05000000000000000000" pitchFamily="2" charset="2"/>
              <a:buChar char="Ø"/>
            </a:pPr>
            <a:r>
              <a:rPr lang="tr-TR" sz="2200" dirty="0" smtClean="0">
                <a:solidFill>
                  <a:srgbClr val="7030A0"/>
                </a:solidFill>
              </a:rPr>
              <a:t>Responding to a memory</a:t>
            </a:r>
          </a:p>
          <a:p>
            <a:pPr marL="342900" indent="-342900">
              <a:buFont typeface="Wingdings" panose="05000000000000000000" pitchFamily="2" charset="2"/>
              <a:buChar char="Ø"/>
            </a:pPr>
            <a:r>
              <a:rPr lang="tr-TR" sz="2200" dirty="0" smtClean="0">
                <a:solidFill>
                  <a:srgbClr val="7030A0"/>
                </a:solidFill>
              </a:rPr>
              <a:t>Sending email for the </a:t>
            </a:r>
            <a:r>
              <a:rPr lang="en-US" sz="2200" dirty="0" smtClean="0">
                <a:solidFill>
                  <a:srgbClr val="7030A0"/>
                </a:solidFill>
              </a:rPr>
              <a:t>“</a:t>
            </a:r>
            <a:r>
              <a:rPr lang="tr-TR" sz="2200" dirty="0" smtClean="0">
                <a:solidFill>
                  <a:srgbClr val="7030A0"/>
                </a:solidFill>
              </a:rPr>
              <a:t>Forgot Password?</a:t>
            </a:r>
            <a:r>
              <a:rPr lang="en-US" sz="2200" dirty="0" smtClean="0">
                <a:solidFill>
                  <a:srgbClr val="7030A0"/>
                </a:solidFill>
              </a:rPr>
              <a:t>”</a:t>
            </a:r>
            <a:r>
              <a:rPr lang="tr-TR" sz="2200" dirty="0" smtClean="0">
                <a:solidFill>
                  <a:srgbClr val="7030A0"/>
                </a:solidFill>
              </a:rPr>
              <a:t> </a:t>
            </a:r>
            <a:r>
              <a:rPr lang="en-US" sz="2200" dirty="0" smtClean="0">
                <a:solidFill>
                  <a:srgbClr val="7030A0"/>
                </a:solidFill>
              </a:rPr>
              <a:t>status </a:t>
            </a:r>
            <a:r>
              <a:rPr lang="tr-TR" sz="2200" dirty="0" smtClean="0">
                <a:solidFill>
                  <a:srgbClr val="7030A0"/>
                </a:solidFill>
              </a:rPr>
              <a:t> (We have no chance to add this functionality right now since the server in the school does not connect to Internet.</a:t>
            </a:r>
            <a:r>
              <a:rPr lang="en-US" sz="2200" dirty="0" smtClean="0">
                <a:solidFill>
                  <a:srgbClr val="7030A0"/>
                </a:solidFill>
              </a:rPr>
              <a:t> If </a:t>
            </a:r>
            <a:r>
              <a:rPr lang="tr-TR" sz="2200" dirty="0" smtClean="0">
                <a:solidFill>
                  <a:srgbClr val="7030A0"/>
                </a:solidFill>
              </a:rPr>
              <a:t>internet access is provided, we can add this functionality. )</a:t>
            </a:r>
          </a:p>
          <a:p>
            <a:pPr marL="342900" indent="-342900">
              <a:buFont typeface="Wingdings" panose="05000000000000000000" pitchFamily="2" charset="2"/>
              <a:buChar char="Ø"/>
            </a:pPr>
            <a:endParaRPr lang="tr-TR" sz="2000" dirty="0" smtClean="0">
              <a:solidFill>
                <a:srgbClr val="7030A0"/>
              </a:solidFill>
            </a:endParaRPr>
          </a:p>
          <a:p>
            <a:endParaRPr lang="tr-TR" sz="2000" dirty="0">
              <a:solidFill>
                <a:srgbClr val="7030A0"/>
              </a:solidFill>
            </a:endParaRPr>
          </a:p>
          <a:p>
            <a:endParaRPr lang="tr-TR" sz="2000" dirty="0" smtClean="0">
              <a:solidFill>
                <a:srgbClr val="7030A0"/>
              </a:solidFill>
            </a:endParaRPr>
          </a:p>
          <a:p>
            <a:endParaRPr lang="tr-TR" sz="2000" dirty="0">
              <a:solidFill>
                <a:srgbClr val="7030A0"/>
              </a:solidFill>
            </a:endParaRPr>
          </a:p>
        </p:txBody>
      </p:sp>
      <p:sp>
        <p:nvSpPr>
          <p:cNvPr id="4" name="Title 1"/>
          <p:cNvSpPr txBox="1">
            <a:spLocks/>
          </p:cNvSpPr>
          <p:nvPr/>
        </p:nvSpPr>
        <p:spPr>
          <a:xfrm>
            <a:off x="712894" y="209532"/>
            <a:ext cx="10515600" cy="285273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000" b="1" dirty="0" smtClean="0">
                <a:solidFill>
                  <a:srgbClr val="4472C4">
                    <a:lumMod val="75000"/>
                  </a:srgbClr>
                </a:solidFill>
              </a:rPr>
              <a:t>MILESTONE &amp; ISSUE EVALUATIONS</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t>
            </a:r>
            <a:endParaRPr lang="tr-TR" sz="3000" b="1" dirty="0">
              <a:solidFill>
                <a:srgbClr val="4472C4">
                  <a:lumMod val="75000"/>
                </a:srgbClr>
              </a:solidFill>
            </a:endParaRPr>
          </a:p>
        </p:txBody>
      </p:sp>
      <p:pic>
        <p:nvPicPr>
          <p:cNvPr id="5" name="Picture 4"/>
          <p:cNvPicPr>
            <a:picLocks noChangeAspect="1"/>
          </p:cNvPicPr>
          <p:nvPr/>
        </p:nvPicPr>
        <p:blipFill>
          <a:blip r:embed="rId3"/>
          <a:stretch>
            <a:fillRect/>
          </a:stretch>
        </p:blipFill>
        <p:spPr>
          <a:xfrm>
            <a:off x="8611216" y="209532"/>
            <a:ext cx="1450827" cy="1440000"/>
          </a:xfrm>
          <a:prstGeom prst="rect">
            <a:avLst/>
          </a:prstGeom>
        </p:spPr>
      </p:pic>
    </p:spTree>
    <p:extLst>
      <p:ext uri="{BB962C8B-B14F-4D97-AF65-F5344CB8AC3E}">
        <p14:creationId xmlns:p14="http://schemas.microsoft.com/office/powerpoint/2010/main" val="4282103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06260" y="209532"/>
            <a:ext cx="10515600" cy="285273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000" b="1" dirty="0" smtClean="0">
                <a:solidFill>
                  <a:srgbClr val="4472C4">
                    <a:lumMod val="75000"/>
                  </a:srgbClr>
                </a:solidFill>
              </a:rPr>
              <a:t>MILESTONE &amp; ISSUE EVALUATIONS</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r>
            <a:br>
              <a:rPr lang="tr-TR" sz="3000" b="1" dirty="0" smtClean="0">
                <a:solidFill>
                  <a:srgbClr val="4472C4">
                    <a:lumMod val="75000"/>
                  </a:srgbClr>
                </a:solidFill>
              </a:rPr>
            </a:br>
            <a:r>
              <a:rPr lang="tr-TR" sz="3000" b="1" dirty="0" smtClean="0">
                <a:solidFill>
                  <a:srgbClr val="4472C4">
                    <a:lumMod val="75000"/>
                  </a:srgbClr>
                </a:solidFill>
              </a:rPr>
              <a:t>	</a:t>
            </a:r>
            <a:endParaRPr lang="tr-TR" sz="3000" b="1" dirty="0">
              <a:solidFill>
                <a:srgbClr val="4472C4">
                  <a:lumMod val="75000"/>
                </a:srgbClr>
              </a:solidFill>
            </a:endParaRPr>
          </a:p>
        </p:txBody>
      </p:sp>
      <p:pic>
        <p:nvPicPr>
          <p:cNvPr id="5" name="Picture 4"/>
          <p:cNvPicPr>
            <a:picLocks noChangeAspect="1"/>
          </p:cNvPicPr>
          <p:nvPr/>
        </p:nvPicPr>
        <p:blipFill>
          <a:blip r:embed="rId2"/>
          <a:stretch>
            <a:fillRect/>
          </a:stretch>
        </p:blipFill>
        <p:spPr>
          <a:xfrm>
            <a:off x="10111085" y="195900"/>
            <a:ext cx="1450827" cy="1440000"/>
          </a:xfrm>
          <a:prstGeom prst="rect">
            <a:avLst/>
          </a:prstGeom>
        </p:spPr>
      </p:pic>
      <p:sp>
        <p:nvSpPr>
          <p:cNvPr id="6" name="Title 1"/>
          <p:cNvSpPr>
            <a:spLocks noGrp="1"/>
          </p:cNvSpPr>
          <p:nvPr>
            <p:ph type="title"/>
          </p:nvPr>
        </p:nvSpPr>
        <p:spPr>
          <a:xfrm>
            <a:off x="322289" y="1274165"/>
            <a:ext cx="10515600" cy="5872892"/>
          </a:xfrm>
        </p:spPr>
        <p:txBody>
          <a:bodyPr vert="horz" lIns="91440" tIns="45720" rIns="91440" bIns="45720" rtlCol="0">
            <a:normAutofit/>
          </a:bodyPr>
          <a:lstStyle/>
          <a:p>
            <a:r>
              <a:rPr lang="tr-TR" sz="1800" b="1" dirty="0" smtClean="0">
                <a:latin typeface="+mn-lt"/>
                <a:ea typeface="+mn-ea"/>
                <a:cs typeface="+mn-cs"/>
              </a:rPr>
              <a:t>	</a:t>
            </a:r>
            <a:r>
              <a:rPr lang="tr-TR" sz="1800" dirty="0"/>
              <a:t/>
            </a:r>
            <a:br>
              <a:rPr lang="tr-TR" sz="1800" dirty="0"/>
            </a:br>
            <a:r>
              <a:rPr lang="tr-TR" sz="2200" b="1" dirty="0">
                <a:latin typeface="+mn-lt"/>
                <a:ea typeface="+mn-ea"/>
                <a:cs typeface="+mn-cs"/>
              </a:rPr>
              <a:t> </a:t>
            </a:r>
            <a:r>
              <a:rPr lang="tr-TR" sz="2200" b="1" dirty="0" smtClean="0">
                <a:latin typeface="+mn-lt"/>
                <a:ea typeface="+mn-ea"/>
                <a:cs typeface="+mn-cs"/>
              </a:rPr>
              <a:t/>
            </a:r>
            <a:br>
              <a:rPr lang="tr-TR" sz="2200" b="1" dirty="0" smtClean="0">
                <a:latin typeface="+mn-lt"/>
                <a:ea typeface="+mn-ea"/>
                <a:cs typeface="+mn-cs"/>
              </a:rPr>
            </a:br>
            <a:r>
              <a:rPr lang="tr-TR" sz="2200" b="1" dirty="0">
                <a:latin typeface="+mn-lt"/>
                <a:ea typeface="+mn-ea"/>
                <a:cs typeface="+mn-cs"/>
              </a:rPr>
              <a:t/>
            </a:r>
            <a:br>
              <a:rPr lang="tr-TR" sz="2200" b="1" dirty="0">
                <a:latin typeface="+mn-lt"/>
                <a:ea typeface="+mn-ea"/>
                <a:cs typeface="+mn-cs"/>
              </a:rPr>
            </a:br>
            <a:r>
              <a:rPr lang="tr-TR" sz="1800" dirty="0"/>
              <a:t/>
            </a:r>
            <a:br>
              <a:rPr lang="tr-TR" sz="1800" dirty="0"/>
            </a:br>
            <a:r>
              <a:rPr lang="tr-TR" sz="1800" dirty="0"/>
              <a:t> </a:t>
            </a:r>
            <a:r>
              <a:rPr lang="tr-TR" sz="2400" dirty="0"/>
              <a:t/>
            </a:r>
            <a:br>
              <a:rPr lang="tr-TR" sz="2400" dirty="0"/>
            </a:br>
            <a:endParaRPr lang="tr-TR" sz="2400" b="1" dirty="0">
              <a:latin typeface="+mn-lt"/>
              <a:ea typeface="+mn-ea"/>
              <a:cs typeface="+mn-cs"/>
            </a:endParaRPr>
          </a:p>
        </p:txBody>
      </p:sp>
      <p:sp>
        <p:nvSpPr>
          <p:cNvPr id="3" name="TextBox 2"/>
          <p:cNvSpPr txBox="1"/>
          <p:nvPr/>
        </p:nvSpPr>
        <p:spPr>
          <a:xfrm>
            <a:off x="692992" y="1133356"/>
            <a:ext cx="11239178" cy="5724644"/>
          </a:xfrm>
          <a:prstGeom prst="rect">
            <a:avLst/>
          </a:prstGeom>
          <a:noFill/>
        </p:spPr>
        <p:txBody>
          <a:bodyPr wrap="square" rtlCol="0">
            <a:spAutoFit/>
          </a:bodyPr>
          <a:lstStyle/>
          <a:p>
            <a:r>
              <a:rPr lang="en-US" sz="2400" b="1" dirty="0">
                <a:solidFill>
                  <a:prstClr val="black"/>
                </a:solidFill>
              </a:rPr>
              <a:t>Milestone </a:t>
            </a:r>
            <a:r>
              <a:rPr lang="tr-TR" sz="2400" b="1" dirty="0" smtClean="0">
                <a:solidFill>
                  <a:prstClr val="black"/>
                </a:solidFill>
              </a:rPr>
              <a:t>VI</a:t>
            </a:r>
            <a:r>
              <a:rPr lang="en-US" sz="2400" b="1" dirty="0" smtClean="0">
                <a:solidFill>
                  <a:prstClr val="black"/>
                </a:solidFill>
              </a:rPr>
              <a:t> </a:t>
            </a:r>
            <a:r>
              <a:rPr lang="tr-TR" sz="2400" b="1" dirty="0" smtClean="0">
                <a:solidFill>
                  <a:prstClr val="black"/>
                </a:solidFill>
              </a:rPr>
              <a:t> </a:t>
            </a:r>
            <a:r>
              <a:rPr lang="en-US" sz="2400" b="1" dirty="0" smtClean="0">
                <a:solidFill>
                  <a:prstClr val="black"/>
                </a:solidFill>
              </a:rPr>
              <a:t>"</a:t>
            </a:r>
            <a:r>
              <a:rPr lang="tr-TR" sz="2400" b="1" dirty="0" smtClean="0">
                <a:solidFill>
                  <a:prstClr val="black"/>
                </a:solidFill>
              </a:rPr>
              <a:t>Final Integration</a:t>
            </a:r>
            <a:r>
              <a:rPr lang="en-US" sz="2400" b="1" dirty="0" smtClean="0">
                <a:solidFill>
                  <a:prstClr val="black"/>
                </a:solidFill>
              </a:rPr>
              <a:t>" </a:t>
            </a:r>
            <a:r>
              <a:rPr lang="tr-TR" sz="2400" b="1" dirty="0">
                <a:solidFill>
                  <a:prstClr val="black"/>
                </a:solidFill>
              </a:rPr>
              <a:t>	</a:t>
            </a:r>
            <a:r>
              <a:rPr lang="en-US" sz="2400" b="1" dirty="0" smtClean="0">
                <a:solidFill>
                  <a:prstClr val="black"/>
                </a:solidFill>
              </a:rPr>
              <a:t>(</a:t>
            </a:r>
            <a:r>
              <a:rPr lang="tr-TR" sz="2400" b="1" dirty="0" smtClean="0">
                <a:solidFill>
                  <a:prstClr val="black"/>
                </a:solidFill>
              </a:rPr>
              <a:t>05</a:t>
            </a:r>
            <a:r>
              <a:rPr lang="en-US" sz="2400" b="1" dirty="0" smtClean="0">
                <a:solidFill>
                  <a:prstClr val="black"/>
                </a:solidFill>
              </a:rPr>
              <a:t>.</a:t>
            </a:r>
            <a:r>
              <a:rPr lang="tr-TR" sz="2400" b="1" dirty="0" smtClean="0">
                <a:solidFill>
                  <a:prstClr val="black"/>
                </a:solidFill>
              </a:rPr>
              <a:t>01</a:t>
            </a:r>
            <a:r>
              <a:rPr lang="en-US" sz="2400" b="1" dirty="0" smtClean="0">
                <a:solidFill>
                  <a:prstClr val="black"/>
                </a:solidFill>
              </a:rPr>
              <a:t>.201</a:t>
            </a:r>
            <a:r>
              <a:rPr lang="tr-TR" sz="2400" b="1" dirty="0" smtClean="0">
                <a:solidFill>
                  <a:prstClr val="black"/>
                </a:solidFill>
              </a:rPr>
              <a:t>5</a:t>
            </a:r>
            <a:r>
              <a:rPr lang="en-US" sz="2400" b="1" dirty="0" smtClean="0">
                <a:solidFill>
                  <a:prstClr val="black"/>
                </a:solidFill>
              </a:rPr>
              <a:t>) </a:t>
            </a:r>
            <a:endParaRPr lang="en-US" sz="2400" b="1" dirty="0">
              <a:solidFill>
                <a:prstClr val="black"/>
              </a:solidFill>
            </a:endParaRPr>
          </a:p>
          <a:p>
            <a:pPr marL="285750" indent="-285750">
              <a:buFont typeface="Wingdings" panose="05000000000000000000" pitchFamily="2" charset="2"/>
              <a:buChar char="q"/>
            </a:pPr>
            <a:endParaRPr lang="tr-TR" dirty="0">
              <a:solidFill>
                <a:prstClr val="black"/>
              </a:solidFill>
            </a:endParaRPr>
          </a:p>
          <a:p>
            <a:pPr marL="285750" indent="-285750">
              <a:buFont typeface="Wingdings" panose="05000000000000000000" pitchFamily="2" charset="2"/>
              <a:buChar char="q"/>
            </a:pPr>
            <a:r>
              <a:rPr lang="tr-TR" dirty="0" smtClean="0">
                <a:solidFill>
                  <a:srgbClr val="002060"/>
                </a:solidFill>
              </a:rPr>
              <a:t>Semantic search has been added to the queries </a:t>
            </a:r>
            <a:r>
              <a:rPr lang="tr-TR" dirty="0" smtClean="0">
                <a:solidFill>
                  <a:srgbClr val="002060"/>
                </a:solidFill>
              </a:rPr>
              <a:t>on database side. </a:t>
            </a:r>
            <a:endParaRPr lang="tr-TR" dirty="0" smtClean="0">
              <a:solidFill>
                <a:srgbClr val="002060"/>
              </a:solidFill>
            </a:endParaRPr>
          </a:p>
          <a:p>
            <a:pPr marL="285750" indent="-285750">
              <a:buFont typeface="Wingdings" panose="05000000000000000000" pitchFamily="2" charset="2"/>
              <a:buChar char="q"/>
            </a:pPr>
            <a:endParaRPr lang="tr-TR" dirty="0">
              <a:solidFill>
                <a:srgbClr val="002060"/>
              </a:solidFill>
            </a:endParaRPr>
          </a:p>
          <a:p>
            <a:pPr marL="285750" indent="-285750">
              <a:buFont typeface="Wingdings" panose="05000000000000000000" pitchFamily="2" charset="2"/>
              <a:buChar char="q"/>
            </a:pPr>
            <a:r>
              <a:rPr lang="tr-TR" dirty="0" smtClean="0">
                <a:solidFill>
                  <a:srgbClr val="002060"/>
                </a:solidFill>
              </a:rPr>
              <a:t>Database design has been updated to include the user response functionality. </a:t>
            </a:r>
          </a:p>
          <a:p>
            <a:pPr marL="285750" indent="-285750">
              <a:buFont typeface="Wingdings" panose="05000000000000000000" pitchFamily="2" charset="2"/>
              <a:buChar char="q"/>
            </a:pPr>
            <a:endParaRPr lang="tr-TR" dirty="0">
              <a:solidFill>
                <a:srgbClr val="002060"/>
              </a:solidFill>
            </a:endParaRPr>
          </a:p>
          <a:p>
            <a:pPr marL="285750" indent="-285750">
              <a:buFont typeface="Wingdings" panose="05000000000000000000" pitchFamily="2" charset="2"/>
              <a:buChar char="q"/>
            </a:pPr>
            <a:r>
              <a:rPr lang="tr-TR" dirty="0" smtClean="0">
                <a:solidFill>
                  <a:srgbClr val="002060"/>
                </a:solidFill>
              </a:rPr>
              <a:t>User response functionality has been added to the application. Predefined responses have been used. </a:t>
            </a:r>
          </a:p>
          <a:p>
            <a:pPr marL="285750" indent="-285750">
              <a:buFont typeface="Wingdings" panose="05000000000000000000" pitchFamily="2" charset="2"/>
              <a:buChar char="q"/>
            </a:pPr>
            <a:endParaRPr lang="tr-TR" dirty="0">
              <a:solidFill>
                <a:srgbClr val="002060"/>
              </a:solidFill>
            </a:endParaRPr>
          </a:p>
          <a:p>
            <a:pPr marL="285750" indent="-285750">
              <a:buFont typeface="Wingdings" panose="05000000000000000000" pitchFamily="2" charset="2"/>
              <a:buChar char="q"/>
            </a:pPr>
            <a:r>
              <a:rPr lang="tr-TR" dirty="0" smtClean="0">
                <a:solidFill>
                  <a:srgbClr val="002060"/>
                </a:solidFill>
              </a:rPr>
              <a:t>Web client is tested &amp; runnng successfully.</a:t>
            </a:r>
          </a:p>
          <a:p>
            <a:pPr marL="285750" indent="-285750">
              <a:buFont typeface="Wingdings" panose="05000000000000000000" pitchFamily="2" charset="2"/>
              <a:buChar char="q"/>
            </a:pPr>
            <a:endParaRPr lang="tr-TR" dirty="0">
              <a:solidFill>
                <a:srgbClr val="002060"/>
              </a:solidFill>
            </a:endParaRPr>
          </a:p>
          <a:p>
            <a:pPr marL="285750" indent="-285750">
              <a:buFont typeface="Wingdings" panose="05000000000000000000" pitchFamily="2" charset="2"/>
              <a:buChar char="q"/>
            </a:pPr>
            <a:r>
              <a:rPr lang="tr-TR" dirty="0" smtClean="0">
                <a:solidFill>
                  <a:srgbClr val="002060"/>
                </a:solidFill>
              </a:rPr>
              <a:t>Android client is tested &amp; running successfully.</a:t>
            </a:r>
            <a:endParaRPr lang="tr-TR" dirty="0">
              <a:solidFill>
                <a:srgbClr val="002060"/>
              </a:solidFill>
            </a:endParaRPr>
          </a:p>
          <a:p>
            <a:pPr marL="285750" indent="-285750">
              <a:buFont typeface="Wingdings" panose="05000000000000000000" pitchFamily="2" charset="2"/>
              <a:buChar char="q"/>
            </a:pPr>
            <a:endParaRPr lang="tr-TR" dirty="0" smtClean="0">
              <a:solidFill>
                <a:srgbClr val="002060"/>
              </a:solidFill>
            </a:endParaRPr>
          </a:p>
          <a:p>
            <a:pPr marL="285750" indent="-285750">
              <a:buFont typeface="Wingdings" panose="05000000000000000000" pitchFamily="2" charset="2"/>
              <a:buChar char="q"/>
            </a:pPr>
            <a:r>
              <a:rPr lang="tr-TR" dirty="0" smtClean="0">
                <a:solidFill>
                  <a:srgbClr val="002060"/>
                </a:solidFill>
              </a:rPr>
              <a:t>Final integration </a:t>
            </a:r>
            <a:r>
              <a:rPr lang="tr-TR" dirty="0">
                <a:solidFill>
                  <a:srgbClr val="002060"/>
                </a:solidFill>
              </a:rPr>
              <a:t>between client, backend and database has been implemented once again after the modifications on database, server and client </a:t>
            </a:r>
            <a:r>
              <a:rPr lang="tr-TR" dirty="0" smtClean="0">
                <a:solidFill>
                  <a:srgbClr val="002060"/>
                </a:solidFill>
              </a:rPr>
              <a:t>sides are complete. </a:t>
            </a:r>
          </a:p>
          <a:p>
            <a:pPr marL="285750" indent="-285750">
              <a:buFont typeface="Wingdings" panose="05000000000000000000" pitchFamily="2" charset="2"/>
              <a:buChar char="q"/>
            </a:pPr>
            <a:endParaRPr lang="tr-TR" dirty="0">
              <a:solidFill>
                <a:srgbClr val="002060"/>
              </a:solidFill>
            </a:endParaRPr>
          </a:p>
          <a:p>
            <a:pPr marL="285750" indent="-285750">
              <a:buFont typeface="Wingdings" panose="05000000000000000000" pitchFamily="2" charset="2"/>
              <a:buChar char="q"/>
            </a:pPr>
            <a:r>
              <a:rPr lang="tr-TR" dirty="0">
                <a:solidFill>
                  <a:srgbClr val="002060"/>
                </a:solidFill>
              </a:rPr>
              <a:t>The final version of the application has been merged onto </a:t>
            </a:r>
            <a:r>
              <a:rPr lang="tr-TR" dirty="0" smtClean="0">
                <a:solidFill>
                  <a:srgbClr val="002060"/>
                </a:solidFill>
              </a:rPr>
              <a:t>the project’s site on </a:t>
            </a:r>
            <a:r>
              <a:rPr lang="tr-TR" dirty="0">
                <a:solidFill>
                  <a:srgbClr val="002060"/>
                </a:solidFill>
              </a:rPr>
              <a:t>Google Code.</a:t>
            </a:r>
            <a:endParaRPr lang="tr-TR" dirty="0">
              <a:solidFill>
                <a:srgbClr val="002060"/>
              </a:solidFill>
            </a:endParaRPr>
          </a:p>
          <a:p>
            <a:pPr marL="285750" indent="-285750">
              <a:buFont typeface="Wingdings" panose="05000000000000000000" pitchFamily="2" charset="2"/>
              <a:buChar char="q"/>
            </a:pPr>
            <a:endParaRPr lang="tr-TR" dirty="0" smtClean="0">
              <a:solidFill>
                <a:srgbClr val="002060"/>
              </a:solidFill>
            </a:endParaRPr>
          </a:p>
          <a:p>
            <a:pPr marL="285750" indent="-285750">
              <a:buFont typeface="Wingdings" panose="05000000000000000000" pitchFamily="2" charset="2"/>
              <a:buChar char="q"/>
            </a:pPr>
            <a:r>
              <a:rPr lang="tr-TR" dirty="0" smtClean="0">
                <a:solidFill>
                  <a:srgbClr val="002060"/>
                </a:solidFill>
              </a:rPr>
              <a:t> </a:t>
            </a:r>
            <a:r>
              <a:rPr lang="tr-TR" dirty="0">
                <a:solidFill>
                  <a:srgbClr val="002060"/>
                </a:solidFill>
              </a:rPr>
              <a:t>The deployment of the application onto the aws server has been performed. </a:t>
            </a:r>
            <a:r>
              <a:rPr lang="tr-TR" dirty="0" smtClean="0">
                <a:solidFill>
                  <a:srgbClr val="002060"/>
                </a:solidFill>
              </a:rPr>
              <a:t>Application </a:t>
            </a:r>
            <a:r>
              <a:rPr lang="tr-TR" dirty="0">
                <a:solidFill>
                  <a:srgbClr val="002060"/>
                </a:solidFill>
              </a:rPr>
              <a:t>is running successfully </a:t>
            </a:r>
            <a:r>
              <a:rPr lang="tr-TR" dirty="0" smtClean="0">
                <a:solidFill>
                  <a:srgbClr val="002060"/>
                </a:solidFill>
              </a:rPr>
              <a:t>and can be accessed using the below link:</a:t>
            </a:r>
            <a:endParaRPr lang="tr-TR" dirty="0">
              <a:solidFill>
                <a:srgbClr val="002060"/>
              </a:solidFill>
            </a:endParaRPr>
          </a:p>
          <a:p>
            <a:r>
              <a:rPr lang="tr-TR" dirty="0">
                <a:solidFill>
                  <a:srgbClr val="002060"/>
                </a:solidFill>
                <a:hlinkClick r:id="rId3"/>
              </a:rPr>
              <a:t>http://ec2-54-72-10-88.eu-west-1.compute.amazonaws.com:8080/LivingHistoryRestService/www/index.html#!/</a:t>
            </a:r>
            <a:endParaRPr lang="tr-TR" dirty="0">
              <a:solidFill>
                <a:srgbClr val="002060"/>
              </a:solidFill>
            </a:endParaRPr>
          </a:p>
        </p:txBody>
      </p:sp>
    </p:spTree>
    <p:extLst>
      <p:ext uri="{BB962C8B-B14F-4D97-AF65-F5344CB8AC3E}">
        <p14:creationId xmlns:p14="http://schemas.microsoft.com/office/powerpoint/2010/main" val="2925561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0335" y="156036"/>
            <a:ext cx="6480000" cy="6480000"/>
          </a:xfrm>
        </p:spPr>
      </p:pic>
      <p:sp>
        <p:nvSpPr>
          <p:cNvPr id="5" name="Subtitle 2"/>
          <p:cNvSpPr txBox="1">
            <a:spLocks/>
          </p:cNvSpPr>
          <p:nvPr/>
        </p:nvSpPr>
        <p:spPr>
          <a:xfrm>
            <a:off x="418213" y="1517530"/>
            <a:ext cx="3898605" cy="328838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tr-TR" sz="4400" b="1" i="1" dirty="0" smtClean="0">
              <a:solidFill>
                <a:srgbClr val="7030A0"/>
              </a:solidFill>
            </a:endParaRPr>
          </a:p>
          <a:p>
            <a:pPr marL="0" indent="0" algn="ctr">
              <a:buNone/>
            </a:pPr>
            <a:r>
              <a:rPr lang="tr-TR" sz="4400" b="1" i="1" dirty="0" smtClean="0">
                <a:solidFill>
                  <a:srgbClr val="7030A0"/>
                </a:solidFill>
              </a:rPr>
              <a:t>SWE 574</a:t>
            </a:r>
          </a:p>
          <a:p>
            <a:pPr marL="0" indent="0" algn="ctr">
              <a:buNone/>
            </a:pPr>
            <a:r>
              <a:rPr lang="tr-TR" sz="4400" b="1" i="1" dirty="0" smtClean="0">
                <a:solidFill>
                  <a:srgbClr val="7030A0"/>
                </a:solidFill>
              </a:rPr>
              <a:t>2014  FALL TEAM</a:t>
            </a:r>
            <a:endParaRPr lang="tr-TR" sz="4400" b="1" i="1" dirty="0">
              <a:solidFill>
                <a:srgbClr val="7030A0"/>
              </a:solidFill>
            </a:endParaRPr>
          </a:p>
        </p:txBody>
      </p:sp>
    </p:spTree>
    <p:extLst>
      <p:ext uri="{BB962C8B-B14F-4D97-AF65-F5344CB8AC3E}">
        <p14:creationId xmlns:p14="http://schemas.microsoft.com/office/powerpoint/2010/main" val="3466809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8131299" y="796367"/>
            <a:ext cx="2384302" cy="1266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ESER GÖKÇE KARACA</a:t>
            </a:r>
          </a:p>
          <a:p>
            <a:pPr algn="ctr"/>
            <a:r>
              <a:rPr lang="tr-TR" dirty="0" smtClean="0"/>
              <a:t>Project Manager</a:t>
            </a:r>
          </a:p>
          <a:p>
            <a:pPr algn="ctr"/>
            <a:r>
              <a:rPr lang="tr-TR" dirty="0" smtClean="0"/>
              <a:t>Currently working at Backend</a:t>
            </a:r>
            <a:endParaRPr lang="tr-TR" dirty="0"/>
          </a:p>
        </p:txBody>
      </p:sp>
      <p:sp>
        <p:nvSpPr>
          <p:cNvPr id="28" name="Rounded Rectangle 27"/>
          <p:cNvSpPr/>
          <p:nvPr/>
        </p:nvSpPr>
        <p:spPr>
          <a:xfrm>
            <a:off x="4878780" y="163285"/>
            <a:ext cx="2384302" cy="126670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SUZAN ÜSKÜDARLI</a:t>
            </a:r>
          </a:p>
          <a:p>
            <a:pPr algn="ctr"/>
            <a:r>
              <a:rPr lang="tr-TR" dirty="0" smtClean="0"/>
              <a:t>Customer</a:t>
            </a:r>
          </a:p>
        </p:txBody>
      </p:sp>
      <p:sp>
        <p:nvSpPr>
          <p:cNvPr id="29" name="Rounded Rectangle 28"/>
          <p:cNvSpPr/>
          <p:nvPr/>
        </p:nvSpPr>
        <p:spPr>
          <a:xfrm>
            <a:off x="9040530" y="2075881"/>
            <a:ext cx="2384302" cy="1266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İ</a:t>
            </a:r>
            <a:r>
              <a:rPr lang="tr-TR" b="1" dirty="0" smtClean="0"/>
              <a:t>LKER KARAMANLI</a:t>
            </a:r>
          </a:p>
          <a:p>
            <a:pPr algn="ctr"/>
            <a:r>
              <a:rPr lang="tr-TR" dirty="0" smtClean="0"/>
              <a:t>Java Guru</a:t>
            </a:r>
          </a:p>
          <a:p>
            <a:pPr algn="ctr"/>
            <a:r>
              <a:rPr lang="tr-TR" dirty="0" smtClean="0"/>
              <a:t>Backend Developer</a:t>
            </a:r>
            <a:endParaRPr lang="tr-TR" dirty="0"/>
          </a:p>
        </p:txBody>
      </p:sp>
      <p:sp>
        <p:nvSpPr>
          <p:cNvPr id="30" name="Rounded Rectangle 29"/>
          <p:cNvSpPr/>
          <p:nvPr/>
        </p:nvSpPr>
        <p:spPr>
          <a:xfrm>
            <a:off x="8131299" y="4319648"/>
            <a:ext cx="2601658" cy="1266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KAZIM ÖZYILMAZ</a:t>
            </a:r>
            <a:endParaRPr lang="tr-TR" dirty="0"/>
          </a:p>
          <a:p>
            <a:pPr algn="ctr"/>
            <a:r>
              <a:rPr lang="tr-TR" dirty="0" smtClean="0"/>
              <a:t>Developer</a:t>
            </a:r>
          </a:p>
          <a:p>
            <a:pPr algn="ctr"/>
            <a:r>
              <a:rPr lang="tr-TR" dirty="0" smtClean="0"/>
              <a:t>Currently working at supporting  Integration</a:t>
            </a:r>
            <a:endParaRPr lang="tr-TR" dirty="0"/>
          </a:p>
        </p:txBody>
      </p:sp>
      <p:sp>
        <p:nvSpPr>
          <p:cNvPr id="31" name="Rounded Rectangle 30"/>
          <p:cNvSpPr/>
          <p:nvPr/>
        </p:nvSpPr>
        <p:spPr>
          <a:xfrm>
            <a:off x="4874757" y="2519648"/>
            <a:ext cx="2384302" cy="1266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HALİL  BİLİR</a:t>
            </a:r>
          </a:p>
          <a:p>
            <a:pPr algn="ctr"/>
            <a:r>
              <a:rPr lang="tr-TR" dirty="0" smtClean="0"/>
              <a:t>Fastest Developer Ever  </a:t>
            </a:r>
            <a:endParaRPr lang="tr-TR" dirty="0"/>
          </a:p>
        </p:txBody>
      </p:sp>
      <p:sp>
        <p:nvSpPr>
          <p:cNvPr id="32" name="Rounded Rectangle 31"/>
          <p:cNvSpPr/>
          <p:nvPr/>
        </p:nvSpPr>
        <p:spPr>
          <a:xfrm>
            <a:off x="1585247" y="796367"/>
            <a:ext cx="2384302" cy="1266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ERMAN ALPEREN</a:t>
            </a:r>
          </a:p>
          <a:p>
            <a:pPr algn="ctr"/>
            <a:r>
              <a:rPr lang="tr-TR" dirty="0" smtClean="0"/>
              <a:t>Android Developer</a:t>
            </a:r>
            <a:endParaRPr lang="tr-TR" dirty="0"/>
          </a:p>
        </p:txBody>
      </p:sp>
      <p:sp>
        <p:nvSpPr>
          <p:cNvPr id="33" name="Rounded Rectangle 32"/>
          <p:cNvSpPr/>
          <p:nvPr/>
        </p:nvSpPr>
        <p:spPr>
          <a:xfrm>
            <a:off x="708984" y="2075881"/>
            <a:ext cx="2384302" cy="1266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MICHAEL BOYMAN </a:t>
            </a:r>
            <a:r>
              <a:rPr lang="tr-TR" dirty="0" smtClean="0"/>
              <a:t>Android Developer</a:t>
            </a:r>
            <a:endParaRPr lang="tr-TR" dirty="0"/>
          </a:p>
        </p:txBody>
      </p:sp>
      <p:sp>
        <p:nvSpPr>
          <p:cNvPr id="34" name="Rounded Rectangle 33"/>
          <p:cNvSpPr/>
          <p:nvPr/>
        </p:nvSpPr>
        <p:spPr>
          <a:xfrm>
            <a:off x="1626261" y="4319648"/>
            <a:ext cx="2384302" cy="1266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ONAT TANRIÖVER</a:t>
            </a:r>
          </a:p>
          <a:p>
            <a:pPr algn="ctr"/>
            <a:r>
              <a:rPr lang="tr-TR" dirty="0" smtClean="0"/>
              <a:t>Database Designer</a:t>
            </a:r>
            <a:endParaRPr lang="tr-T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49" y="3786350"/>
            <a:ext cx="1742364" cy="1800000"/>
          </a:xfrm>
          <a:prstGeom prst="rect">
            <a:avLst/>
          </a:prstGeom>
        </p:spPr>
      </p:pic>
      <p:pic>
        <p:nvPicPr>
          <p:cNvPr id="3" name="Picture 2"/>
          <p:cNvPicPr>
            <a:picLocks noChangeAspect="1"/>
          </p:cNvPicPr>
          <p:nvPr/>
        </p:nvPicPr>
        <p:blipFill>
          <a:blip r:embed="rId3"/>
          <a:stretch>
            <a:fillRect/>
          </a:stretch>
        </p:blipFill>
        <p:spPr>
          <a:xfrm>
            <a:off x="2060597" y="5599162"/>
            <a:ext cx="1515630" cy="1080000"/>
          </a:xfrm>
          <a:prstGeom prst="rect">
            <a:avLst/>
          </a:prstGeom>
        </p:spPr>
      </p:pic>
      <p:pic>
        <p:nvPicPr>
          <p:cNvPr id="5" name="Picture 4"/>
          <p:cNvPicPr>
            <a:picLocks noChangeAspect="1"/>
          </p:cNvPicPr>
          <p:nvPr/>
        </p:nvPicPr>
        <p:blipFill>
          <a:blip r:embed="rId4"/>
          <a:stretch>
            <a:fillRect/>
          </a:stretch>
        </p:blipFill>
        <p:spPr>
          <a:xfrm>
            <a:off x="10515601" y="47592"/>
            <a:ext cx="909231" cy="1800000"/>
          </a:xfrm>
          <a:prstGeom prst="rect">
            <a:avLst/>
          </a:prstGeom>
        </p:spPr>
      </p:pic>
      <p:pic>
        <p:nvPicPr>
          <p:cNvPr id="6" name="Picture 5"/>
          <p:cNvPicPr>
            <a:picLocks noChangeAspect="1"/>
          </p:cNvPicPr>
          <p:nvPr/>
        </p:nvPicPr>
        <p:blipFill>
          <a:blip r:embed="rId5"/>
          <a:stretch>
            <a:fillRect/>
          </a:stretch>
        </p:blipFill>
        <p:spPr>
          <a:xfrm>
            <a:off x="3133209" y="2082290"/>
            <a:ext cx="1496348" cy="1440000"/>
          </a:xfrm>
          <a:prstGeom prst="rect">
            <a:avLst/>
          </a:prstGeom>
        </p:spPr>
      </p:pic>
    </p:spTree>
    <p:extLst>
      <p:ext uri="{BB962C8B-B14F-4D97-AF65-F5344CB8AC3E}">
        <p14:creationId xmlns:p14="http://schemas.microsoft.com/office/powerpoint/2010/main" val="2509953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221" y="374423"/>
            <a:ext cx="10515600" cy="2852737"/>
          </a:xfrm>
        </p:spPr>
        <p:txBody>
          <a:bodyPr>
            <a:normAutofit fontScale="90000"/>
          </a:bodyPr>
          <a:lstStyle/>
          <a:p>
            <a:r>
              <a:rPr lang="tr-TR" sz="3000" b="1" dirty="0" smtClean="0">
                <a:solidFill>
                  <a:schemeClr val="accent5">
                    <a:lumMod val="75000"/>
                  </a:schemeClr>
                </a:solidFill>
              </a:rPr>
              <a:t>MILESTONE RESULTS</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endParaRPr lang="tr-TR" sz="3000" b="1" dirty="0">
              <a:solidFill>
                <a:schemeClr val="accent5">
                  <a:lumMod val="75000"/>
                </a:schemeClr>
              </a:solidFill>
            </a:endParaRPr>
          </a:p>
        </p:txBody>
      </p:sp>
      <p:sp>
        <p:nvSpPr>
          <p:cNvPr id="3" name="Text Placeholder 2"/>
          <p:cNvSpPr>
            <a:spLocks noGrp="1"/>
          </p:cNvSpPr>
          <p:nvPr>
            <p:ph type="body" idx="1"/>
          </p:nvPr>
        </p:nvSpPr>
        <p:spPr>
          <a:xfrm>
            <a:off x="701221" y="2083981"/>
            <a:ext cx="10646229" cy="4005669"/>
          </a:xfrm>
        </p:spPr>
        <p:txBody>
          <a:bodyPr>
            <a:normAutofit/>
          </a:bodyPr>
          <a:lstStyle/>
          <a:p>
            <a:r>
              <a:rPr lang="en-US" sz="2700" b="1" dirty="0" smtClean="0">
                <a:solidFill>
                  <a:schemeClr val="tx1"/>
                </a:solidFill>
                <a:effectLst/>
              </a:rPr>
              <a:t>Milestone I "Add and Show Memory on Client" </a:t>
            </a:r>
            <a:r>
              <a:rPr lang="tr-TR" sz="2700" b="1" dirty="0" smtClean="0">
                <a:solidFill>
                  <a:schemeClr val="tx1"/>
                </a:solidFill>
                <a:effectLst/>
              </a:rPr>
              <a:t>	</a:t>
            </a:r>
            <a:r>
              <a:rPr lang="en-US" sz="2700" b="1" dirty="0" smtClean="0">
                <a:solidFill>
                  <a:schemeClr val="tx1"/>
                </a:solidFill>
                <a:effectLst/>
              </a:rPr>
              <a:t>(17.11.2014) </a:t>
            </a:r>
          </a:p>
          <a:p>
            <a:pPr lvl="1"/>
            <a:r>
              <a:rPr lang="en-US" b="1" dirty="0" smtClean="0">
                <a:solidFill>
                  <a:schemeClr val="tx1"/>
                </a:solidFill>
                <a:effectLst/>
              </a:rPr>
              <a:t>Create Mockup Data on Client (10 Memory) </a:t>
            </a:r>
            <a:r>
              <a:rPr lang="tr-TR" b="1" dirty="0" smtClean="0">
                <a:solidFill>
                  <a:schemeClr val="tx1"/>
                </a:solidFill>
                <a:effectLst/>
              </a:rPr>
              <a:t>	COMPLETED ON TIME</a:t>
            </a:r>
            <a:endParaRPr lang="en-US" b="1" dirty="0" smtClean="0">
              <a:solidFill>
                <a:schemeClr val="tx1"/>
              </a:solidFill>
              <a:effectLst/>
            </a:endParaRPr>
          </a:p>
          <a:p>
            <a:pPr lvl="1"/>
            <a:r>
              <a:rPr lang="en-US" b="1" dirty="0" smtClean="0">
                <a:solidFill>
                  <a:schemeClr val="tx1"/>
                </a:solidFill>
                <a:effectLst/>
              </a:rPr>
              <a:t>Finalize add memory forms/mechanism </a:t>
            </a:r>
            <a:r>
              <a:rPr lang="tr-TR" b="1" dirty="0" smtClean="0">
                <a:solidFill>
                  <a:schemeClr val="tx1"/>
                </a:solidFill>
                <a:effectLst/>
              </a:rPr>
              <a:t>	COMPLETED ON TIME</a:t>
            </a:r>
            <a:endParaRPr lang="en-US" b="1" dirty="0" smtClean="0">
              <a:solidFill>
                <a:schemeClr val="tx1"/>
              </a:solidFill>
              <a:effectLst/>
            </a:endParaRPr>
          </a:p>
          <a:p>
            <a:pPr lvl="1"/>
            <a:r>
              <a:rPr lang="en-US" b="1" dirty="0" smtClean="0">
                <a:solidFill>
                  <a:schemeClr val="tx1"/>
                </a:solidFill>
                <a:effectLst/>
              </a:rPr>
              <a:t>Finalize show memory form/mechanism </a:t>
            </a:r>
            <a:r>
              <a:rPr lang="tr-TR" b="1" dirty="0" smtClean="0">
                <a:solidFill>
                  <a:schemeClr val="tx1"/>
                </a:solidFill>
                <a:effectLst/>
              </a:rPr>
              <a:t>	COMPLETED ON TIME</a:t>
            </a:r>
            <a:endParaRPr lang="en-US" b="1" dirty="0" smtClean="0">
              <a:solidFill>
                <a:schemeClr val="tx1"/>
              </a:solidFill>
              <a:effectLst/>
            </a:endParaRPr>
          </a:p>
          <a:p>
            <a:pPr lvl="1"/>
            <a:r>
              <a:rPr lang="en-US" b="1" dirty="0" smtClean="0">
                <a:solidFill>
                  <a:schemeClr val="tx1"/>
                </a:solidFill>
                <a:effectLst/>
              </a:rPr>
              <a:t>Milestone I Deliverables Document </a:t>
            </a:r>
            <a:r>
              <a:rPr lang="tr-TR" b="1" dirty="0" smtClean="0">
                <a:solidFill>
                  <a:schemeClr val="tx1"/>
                </a:solidFill>
                <a:effectLst/>
              </a:rPr>
              <a:t>		COMPLETED ON TIME</a:t>
            </a:r>
          </a:p>
          <a:p>
            <a:pPr lvl="1"/>
            <a:endParaRPr lang="tr-TR" b="1" dirty="0">
              <a:solidFill>
                <a:schemeClr val="tx1"/>
              </a:solidFill>
            </a:endParaRPr>
          </a:p>
          <a:p>
            <a:r>
              <a:rPr lang="en-US" sz="2700" b="1" dirty="0" smtClean="0">
                <a:solidFill>
                  <a:schemeClr val="tx1"/>
                </a:solidFill>
                <a:effectLst/>
              </a:rPr>
              <a:t>Milestone II "Signup and Login on </a:t>
            </a:r>
            <a:r>
              <a:rPr lang="en-US" sz="2700" b="1" dirty="0">
                <a:solidFill>
                  <a:schemeClr val="tx1"/>
                </a:solidFill>
              </a:rPr>
              <a:t>Client " </a:t>
            </a:r>
            <a:r>
              <a:rPr lang="tr-TR" sz="2700" b="1" dirty="0" smtClean="0">
                <a:solidFill>
                  <a:schemeClr val="tx1"/>
                </a:solidFill>
                <a:effectLst/>
              </a:rPr>
              <a:t>		</a:t>
            </a:r>
            <a:r>
              <a:rPr lang="en-US" sz="2700" b="1" dirty="0" smtClean="0">
                <a:solidFill>
                  <a:schemeClr val="tx1"/>
                </a:solidFill>
                <a:effectLst/>
              </a:rPr>
              <a:t> (01.12.2014) </a:t>
            </a:r>
          </a:p>
          <a:p>
            <a:pPr lvl="1"/>
            <a:r>
              <a:rPr lang="en-US" b="1" dirty="0" smtClean="0">
                <a:solidFill>
                  <a:schemeClr val="tx1"/>
                </a:solidFill>
                <a:effectLst/>
              </a:rPr>
              <a:t>Add Signup forms on Client demo </a:t>
            </a:r>
            <a:r>
              <a:rPr lang="tr-TR" b="1" dirty="0" smtClean="0">
                <a:solidFill>
                  <a:schemeClr val="tx1"/>
                </a:solidFill>
                <a:effectLst/>
              </a:rPr>
              <a:t>		COMPLETED ON TIME</a:t>
            </a:r>
            <a:endParaRPr lang="en-US" b="1" dirty="0" smtClean="0">
              <a:solidFill>
                <a:schemeClr val="tx1"/>
              </a:solidFill>
              <a:effectLst/>
            </a:endParaRPr>
          </a:p>
          <a:p>
            <a:pPr lvl="1"/>
            <a:r>
              <a:rPr lang="en-US" b="1" dirty="0" smtClean="0">
                <a:solidFill>
                  <a:schemeClr val="tx1"/>
                </a:solidFill>
                <a:effectLst/>
              </a:rPr>
              <a:t>Add Login forms on Client demo </a:t>
            </a:r>
            <a:r>
              <a:rPr lang="tr-TR" b="1" dirty="0" smtClean="0">
                <a:solidFill>
                  <a:schemeClr val="tx1"/>
                </a:solidFill>
                <a:effectLst/>
              </a:rPr>
              <a:t>		COMPLETED ON TIME</a:t>
            </a:r>
            <a:endParaRPr lang="en-US" b="1" dirty="0" smtClean="0">
              <a:solidFill>
                <a:schemeClr val="tx1"/>
              </a:solidFill>
              <a:effectLst/>
            </a:endParaRPr>
          </a:p>
          <a:p>
            <a:pPr lvl="1"/>
            <a:endParaRPr lang="tr-TR" dirty="0" smtClean="0">
              <a:solidFill>
                <a:schemeClr val="tx1"/>
              </a:solidFill>
              <a:effectLst/>
            </a:endParaRPr>
          </a:p>
          <a:p>
            <a:pPr lvl="1"/>
            <a:endParaRPr lang="en-US" dirty="0" smtClean="0">
              <a:effectLst/>
            </a:endParaRPr>
          </a:p>
          <a:p>
            <a:endParaRPr lang="tr-TR" dirty="0"/>
          </a:p>
        </p:txBody>
      </p:sp>
      <p:pic>
        <p:nvPicPr>
          <p:cNvPr id="4" name="Picture 3"/>
          <p:cNvPicPr>
            <a:picLocks noChangeAspect="1"/>
          </p:cNvPicPr>
          <p:nvPr/>
        </p:nvPicPr>
        <p:blipFill>
          <a:blip r:embed="rId2"/>
          <a:stretch>
            <a:fillRect/>
          </a:stretch>
        </p:blipFill>
        <p:spPr>
          <a:xfrm>
            <a:off x="7307072" y="509202"/>
            <a:ext cx="1450827" cy="1440000"/>
          </a:xfrm>
          <a:prstGeom prst="rect">
            <a:avLst/>
          </a:prstGeom>
        </p:spPr>
      </p:pic>
    </p:spTree>
    <p:extLst>
      <p:ext uri="{BB962C8B-B14F-4D97-AF65-F5344CB8AC3E}">
        <p14:creationId xmlns:p14="http://schemas.microsoft.com/office/powerpoint/2010/main" val="659223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599621" y="508000"/>
            <a:ext cx="10646229" cy="5921829"/>
          </a:xfrm>
        </p:spPr>
        <p:txBody>
          <a:bodyPr>
            <a:normAutofit/>
          </a:bodyPr>
          <a:lstStyle/>
          <a:p>
            <a:endParaRPr lang="tr-TR" sz="2700" b="1" dirty="0" smtClean="0">
              <a:solidFill>
                <a:schemeClr val="accent5">
                  <a:lumMod val="75000"/>
                </a:schemeClr>
              </a:solidFill>
              <a:latin typeface="+mj-lt"/>
              <a:ea typeface="+mj-ea"/>
              <a:cs typeface="+mj-cs"/>
            </a:endParaRPr>
          </a:p>
          <a:p>
            <a:r>
              <a:rPr lang="tr-TR" sz="2700" b="1" dirty="0" smtClean="0">
                <a:solidFill>
                  <a:schemeClr val="accent5">
                    <a:lumMod val="75000"/>
                  </a:schemeClr>
                </a:solidFill>
                <a:latin typeface="+mj-lt"/>
                <a:ea typeface="+mj-ea"/>
                <a:cs typeface="+mj-cs"/>
              </a:rPr>
              <a:t>All Tasks including Additional Issues  </a:t>
            </a:r>
            <a:r>
              <a:rPr lang="tr-TR" sz="2700" b="1" dirty="0">
                <a:solidFill>
                  <a:schemeClr val="accent5">
                    <a:lumMod val="75000"/>
                  </a:schemeClr>
                </a:solidFill>
                <a:latin typeface="+mj-lt"/>
                <a:ea typeface="+mj-ea"/>
                <a:cs typeface="+mj-cs"/>
              </a:rPr>
              <a:t>for Milestone II  </a:t>
            </a:r>
            <a:r>
              <a:rPr lang="en-US" sz="2700" b="1" dirty="0" smtClean="0">
                <a:solidFill>
                  <a:schemeClr val="accent5">
                    <a:lumMod val="75000"/>
                  </a:schemeClr>
                </a:solidFill>
                <a:latin typeface="+mj-lt"/>
                <a:ea typeface="+mj-ea"/>
                <a:cs typeface="+mj-cs"/>
              </a:rPr>
              <a:t>(</a:t>
            </a:r>
            <a:r>
              <a:rPr lang="en-US" sz="2700" b="1" dirty="0">
                <a:solidFill>
                  <a:schemeClr val="accent5">
                    <a:lumMod val="75000"/>
                  </a:schemeClr>
                </a:solidFill>
                <a:latin typeface="+mj-lt"/>
                <a:ea typeface="+mj-ea"/>
                <a:cs typeface="+mj-cs"/>
              </a:rPr>
              <a:t>01.12.2014) </a:t>
            </a:r>
            <a:endParaRPr lang="tr-TR" sz="2700" b="1" dirty="0">
              <a:solidFill>
                <a:schemeClr val="accent5">
                  <a:lumMod val="75000"/>
                </a:schemeClr>
              </a:solidFill>
              <a:latin typeface="+mj-lt"/>
              <a:ea typeface="+mj-ea"/>
              <a:cs typeface="+mj-cs"/>
            </a:endParaRPr>
          </a:p>
          <a:p>
            <a:endParaRPr lang="tr-TR" dirty="0" smtClean="0">
              <a:effectLst/>
            </a:endParaRPr>
          </a:p>
          <a:p>
            <a:endParaRPr lang="en-US" dirty="0" smtClean="0">
              <a:effectLst/>
            </a:endParaRPr>
          </a:p>
          <a:p>
            <a:pPr marL="800100" lvl="1" indent="-342900">
              <a:buFont typeface="Wingdings" panose="05000000000000000000" pitchFamily="2" charset="2"/>
              <a:buChar char="q"/>
            </a:pPr>
            <a:r>
              <a:rPr lang="tr-TR" b="1" dirty="0">
                <a:solidFill>
                  <a:schemeClr val="tx1"/>
                </a:solidFill>
              </a:rPr>
              <a:t>Push initial backend code (</a:t>
            </a:r>
            <a:r>
              <a:rPr lang="tr-TR" b="1" dirty="0" smtClean="0">
                <a:solidFill>
                  <a:schemeClr val="tx1"/>
                </a:solidFill>
              </a:rPr>
              <a:t>İlker):	    	In Progress</a:t>
            </a:r>
          </a:p>
          <a:p>
            <a:pPr marL="800100" lvl="1" indent="-342900">
              <a:buFont typeface="Wingdings" panose="05000000000000000000" pitchFamily="2" charset="2"/>
              <a:buChar char="q"/>
            </a:pPr>
            <a:r>
              <a:rPr lang="tr-TR" b="1" dirty="0" smtClean="0">
                <a:solidFill>
                  <a:schemeClr val="tx1"/>
                </a:solidFill>
              </a:rPr>
              <a:t>First version of memory crawler (Kazim):	In Progress</a:t>
            </a:r>
          </a:p>
          <a:p>
            <a:pPr marL="800100" lvl="1" indent="-342900">
              <a:buFont typeface="Wingdings" panose="05000000000000000000" pitchFamily="2" charset="2"/>
              <a:buChar char="q"/>
            </a:pPr>
            <a:r>
              <a:rPr lang="tr-TR" b="1" dirty="0" smtClean="0">
                <a:solidFill>
                  <a:schemeClr val="tx1"/>
                </a:solidFill>
              </a:rPr>
              <a:t>Test 1st release of web client (Eser):		Complete</a:t>
            </a:r>
          </a:p>
          <a:p>
            <a:pPr marL="800100" lvl="1" indent="-342900">
              <a:buFont typeface="Wingdings" panose="05000000000000000000" pitchFamily="2" charset="2"/>
              <a:buChar char="q"/>
            </a:pPr>
            <a:r>
              <a:rPr lang="tr-TR" b="1" dirty="0" smtClean="0">
                <a:solidFill>
                  <a:schemeClr val="tx1"/>
                </a:solidFill>
              </a:rPr>
              <a:t>Fix initial resolution problems for Android  Client</a:t>
            </a:r>
          </a:p>
          <a:p>
            <a:pPr lvl="1"/>
            <a:r>
              <a:rPr lang="tr-TR" b="1" dirty="0" smtClean="0">
                <a:solidFill>
                  <a:schemeClr val="tx1"/>
                </a:solidFill>
              </a:rPr>
              <a:t>      (Erman):					Complete</a:t>
            </a:r>
          </a:p>
          <a:p>
            <a:pPr marL="800100" lvl="1" indent="-342900">
              <a:buFont typeface="Wingdings" panose="05000000000000000000" pitchFamily="2" charset="2"/>
              <a:buChar char="q"/>
            </a:pPr>
            <a:r>
              <a:rPr lang="tr-TR" b="1" dirty="0" smtClean="0">
                <a:solidFill>
                  <a:schemeClr val="tx1"/>
                </a:solidFill>
              </a:rPr>
              <a:t>Deploy Cordova to an Android (Michael):	Complete	</a:t>
            </a:r>
          </a:p>
          <a:p>
            <a:pPr marL="800100" lvl="1" indent="-342900">
              <a:buFont typeface="Wingdings" panose="05000000000000000000" pitchFamily="2" charset="2"/>
              <a:buChar char="q"/>
            </a:pPr>
            <a:r>
              <a:rPr lang="tr-TR" b="1" dirty="0" smtClean="0">
                <a:solidFill>
                  <a:schemeClr val="tx1"/>
                </a:solidFill>
              </a:rPr>
              <a:t>Create sign-in page &amp; form  (Halil):		Complete</a:t>
            </a:r>
          </a:p>
          <a:p>
            <a:pPr marL="800100" lvl="1" indent="-342900">
              <a:buFont typeface="Wingdings" panose="05000000000000000000" pitchFamily="2" charset="2"/>
              <a:buChar char="q"/>
            </a:pPr>
            <a:r>
              <a:rPr lang="tr-TR" b="1" dirty="0" smtClean="0">
                <a:solidFill>
                  <a:schemeClr val="tx1"/>
                </a:solidFill>
              </a:rPr>
              <a:t>Create sign-up page &amp; form (Halil):		Complete</a:t>
            </a:r>
          </a:p>
          <a:p>
            <a:pPr marL="800100" lvl="1" indent="-342900">
              <a:buFont typeface="Wingdings" panose="05000000000000000000" pitchFamily="2" charset="2"/>
              <a:buChar char="q"/>
            </a:pPr>
            <a:r>
              <a:rPr lang="tr-TR" b="1" dirty="0" smtClean="0">
                <a:solidFill>
                  <a:schemeClr val="tx1"/>
                </a:solidFill>
              </a:rPr>
              <a:t>Review the initial database design (Eser):	Complete</a:t>
            </a:r>
          </a:p>
          <a:p>
            <a:pPr marL="800100" lvl="1" indent="-342900">
              <a:buFont typeface="Wingdings" panose="05000000000000000000" pitchFamily="2" charset="2"/>
              <a:buChar char="q"/>
            </a:pPr>
            <a:r>
              <a:rPr lang="tr-TR" b="1" dirty="0" smtClean="0">
                <a:solidFill>
                  <a:schemeClr val="tx1"/>
                </a:solidFill>
              </a:rPr>
              <a:t>Review of RSD version 5.0 (Onat):		Complete	</a:t>
            </a:r>
            <a:endParaRPr lang="tr-TR" b="1" dirty="0">
              <a:solidFill>
                <a:schemeClr val="tx1"/>
              </a:solidFill>
            </a:endParaRPr>
          </a:p>
          <a:p>
            <a:pPr lvl="1"/>
            <a:endParaRPr lang="tr-TR" b="1" dirty="0">
              <a:solidFill>
                <a:schemeClr val="tx1"/>
              </a:solidFill>
            </a:endParaRPr>
          </a:p>
          <a:p>
            <a:pPr lvl="1"/>
            <a:endParaRPr lang="en-US" dirty="0" smtClean="0">
              <a:effectLst/>
            </a:endParaRPr>
          </a:p>
          <a:p>
            <a:endParaRPr lang="tr-TR" dirty="0"/>
          </a:p>
        </p:txBody>
      </p:sp>
      <p:pic>
        <p:nvPicPr>
          <p:cNvPr id="6" name="Picture 5"/>
          <p:cNvPicPr>
            <a:picLocks noChangeAspect="1"/>
          </p:cNvPicPr>
          <p:nvPr/>
        </p:nvPicPr>
        <p:blipFill>
          <a:blip r:embed="rId3"/>
          <a:stretch>
            <a:fillRect/>
          </a:stretch>
        </p:blipFill>
        <p:spPr>
          <a:xfrm>
            <a:off x="9617222" y="743540"/>
            <a:ext cx="1450827" cy="1440000"/>
          </a:xfrm>
          <a:prstGeom prst="rect">
            <a:avLst/>
          </a:prstGeom>
        </p:spPr>
      </p:pic>
      <p:pic>
        <p:nvPicPr>
          <p:cNvPr id="1025" name="DefaultOcx"/>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star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HTMLCheckbox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star_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HTMLCheckbox2"/>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star_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31" name="HTMLCheckbox3"/>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descr="star_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33" name="HTMLCheckbox4"/>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descr="star_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35" name="HTMLCheckbox5"/>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star_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37" name="HTMLCheckbox6"/>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descr="star_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HTMLCheckbox7"/>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descr="star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HTMLCheckbox8"/>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descr="star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HTMLCheckbox9"/>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Picture 20" descr="star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HTMLCheckbox10"/>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6" name="Picture 22" descr="star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47" name="HTMLCheckbox1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8" name="Picture 24" descr="star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49" name="HTMLCheckbox12"/>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0" name="Picture 26" descr="star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51" name="HTMLCheckbox13"/>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2" name="Picture 28" descr="star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53" name="HTMLCheckbox14"/>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4" name="Picture 30" descr="star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409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1221" y="374423"/>
            <a:ext cx="10515600" cy="2852737"/>
          </a:xfrm>
        </p:spPr>
        <p:txBody>
          <a:bodyPr>
            <a:normAutofit fontScale="90000"/>
          </a:bodyPr>
          <a:lstStyle/>
          <a:p>
            <a:r>
              <a:rPr lang="tr-TR" sz="3000" b="1" dirty="0" smtClean="0">
                <a:solidFill>
                  <a:schemeClr val="accent5">
                    <a:lumMod val="75000"/>
                  </a:schemeClr>
                </a:solidFill>
              </a:rPr>
              <a:t>MILESTONE RESULTS</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endParaRPr lang="tr-TR" sz="30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7307072" y="509202"/>
            <a:ext cx="1450827" cy="1440000"/>
          </a:xfrm>
          <a:prstGeom prst="rect">
            <a:avLst/>
          </a:prstGeom>
        </p:spPr>
      </p:pic>
      <p:sp>
        <p:nvSpPr>
          <p:cNvPr id="6" name="Text Placeholder 2"/>
          <p:cNvSpPr>
            <a:spLocks noGrp="1"/>
          </p:cNvSpPr>
          <p:nvPr>
            <p:ph type="body" idx="1"/>
          </p:nvPr>
        </p:nvSpPr>
        <p:spPr>
          <a:xfrm>
            <a:off x="547037" y="3116046"/>
            <a:ext cx="10515600" cy="2325384"/>
          </a:xfrm>
        </p:spPr>
        <p:txBody>
          <a:bodyPr>
            <a:normAutofit fontScale="92500" lnSpcReduction="10000"/>
          </a:bodyPr>
          <a:lstStyle/>
          <a:p>
            <a:r>
              <a:rPr lang="en-US" sz="2900" b="1" dirty="0">
                <a:solidFill>
                  <a:schemeClr val="tx1"/>
                </a:solidFill>
              </a:rPr>
              <a:t>Milestone </a:t>
            </a:r>
            <a:r>
              <a:rPr lang="en-US" sz="2900" b="1" dirty="0" smtClean="0">
                <a:solidFill>
                  <a:schemeClr val="tx1"/>
                </a:solidFill>
              </a:rPr>
              <a:t>I</a:t>
            </a:r>
            <a:r>
              <a:rPr lang="tr-TR" sz="2900" b="1" dirty="0" smtClean="0">
                <a:solidFill>
                  <a:schemeClr val="tx1"/>
                </a:solidFill>
              </a:rPr>
              <a:t>II</a:t>
            </a:r>
            <a:r>
              <a:rPr lang="en-US" sz="2900" b="1" dirty="0" smtClean="0">
                <a:solidFill>
                  <a:schemeClr val="tx1"/>
                </a:solidFill>
              </a:rPr>
              <a:t> "</a:t>
            </a:r>
            <a:r>
              <a:rPr lang="tr-TR" sz="2900" b="1" dirty="0" smtClean="0">
                <a:solidFill>
                  <a:schemeClr val="tx1"/>
                </a:solidFill>
              </a:rPr>
              <a:t>Android version of</a:t>
            </a:r>
            <a:r>
              <a:rPr lang="en-US" sz="2900" b="1" dirty="0" smtClean="0">
                <a:solidFill>
                  <a:schemeClr val="tx1"/>
                </a:solidFill>
              </a:rPr>
              <a:t> Client" </a:t>
            </a:r>
            <a:r>
              <a:rPr lang="tr-TR" sz="2900" b="1" dirty="0">
                <a:solidFill>
                  <a:schemeClr val="tx1"/>
                </a:solidFill>
              </a:rPr>
              <a:t>	</a:t>
            </a:r>
            <a:r>
              <a:rPr lang="en-US" sz="2900" b="1" dirty="0" smtClean="0">
                <a:solidFill>
                  <a:schemeClr val="tx1"/>
                </a:solidFill>
              </a:rPr>
              <a:t>(0</a:t>
            </a:r>
            <a:r>
              <a:rPr lang="tr-TR" sz="2900" b="1" dirty="0" smtClean="0">
                <a:solidFill>
                  <a:schemeClr val="tx1"/>
                </a:solidFill>
              </a:rPr>
              <a:t>8</a:t>
            </a:r>
            <a:r>
              <a:rPr lang="en-US" sz="2900" b="1" dirty="0" smtClean="0">
                <a:solidFill>
                  <a:schemeClr val="tx1"/>
                </a:solidFill>
              </a:rPr>
              <a:t>.12.2014</a:t>
            </a:r>
            <a:r>
              <a:rPr lang="en-US" sz="2900" b="1" dirty="0">
                <a:solidFill>
                  <a:schemeClr val="tx1"/>
                </a:solidFill>
              </a:rPr>
              <a:t>) </a:t>
            </a:r>
            <a:endParaRPr lang="tr-TR" sz="2900" b="1" dirty="0" smtClean="0">
              <a:solidFill>
                <a:schemeClr val="tx1"/>
              </a:solidFill>
            </a:endParaRPr>
          </a:p>
          <a:p>
            <a:r>
              <a:rPr lang="tr-TR" sz="2000" b="1" dirty="0" smtClean="0">
                <a:solidFill>
                  <a:schemeClr val="tx1"/>
                </a:solidFill>
              </a:rPr>
              <a:t>	</a:t>
            </a:r>
            <a:r>
              <a:rPr lang="en-US" sz="2200" b="1" dirty="0" smtClean="0">
                <a:solidFill>
                  <a:schemeClr val="tx1"/>
                </a:solidFill>
              </a:rPr>
              <a:t>Android </a:t>
            </a:r>
            <a:r>
              <a:rPr lang="en-US" sz="2200" b="1" dirty="0">
                <a:solidFill>
                  <a:schemeClr val="tx1"/>
                </a:solidFill>
              </a:rPr>
              <a:t>client </a:t>
            </a:r>
            <a:r>
              <a:rPr lang="en-US" sz="2200" b="1" dirty="0" smtClean="0">
                <a:solidFill>
                  <a:schemeClr val="tx1"/>
                </a:solidFill>
              </a:rPr>
              <a:t>de</a:t>
            </a:r>
            <a:r>
              <a:rPr lang="tr-TR" sz="2200" b="1" dirty="0" smtClean="0">
                <a:solidFill>
                  <a:schemeClr val="tx1"/>
                </a:solidFill>
              </a:rPr>
              <a:t>velopment</a:t>
            </a:r>
            <a:r>
              <a:rPr lang="en-US" sz="2200" b="1" dirty="0" smtClean="0">
                <a:solidFill>
                  <a:schemeClr val="tx1"/>
                </a:solidFill>
              </a:rPr>
              <a:t> </a:t>
            </a:r>
            <a:r>
              <a:rPr lang="tr-TR" sz="2200" b="1" dirty="0" smtClean="0">
                <a:solidFill>
                  <a:schemeClr val="tx1"/>
                </a:solidFill>
              </a:rPr>
              <a:t>	</a:t>
            </a:r>
            <a:r>
              <a:rPr lang="tr-TR" sz="2200" b="1" dirty="0">
                <a:solidFill>
                  <a:schemeClr val="tx1"/>
                </a:solidFill>
              </a:rPr>
              <a:t>		COMPLETED ON </a:t>
            </a:r>
            <a:r>
              <a:rPr lang="tr-TR" sz="2200" b="1" dirty="0" smtClean="0">
                <a:solidFill>
                  <a:schemeClr val="tx1"/>
                </a:solidFill>
              </a:rPr>
              <a:t>TIME</a:t>
            </a:r>
            <a:endParaRPr lang="en-US" sz="2200" b="1" dirty="0" smtClean="0">
              <a:solidFill>
                <a:schemeClr val="tx1"/>
              </a:solidFill>
            </a:endParaRPr>
          </a:p>
          <a:p>
            <a:r>
              <a:rPr lang="tr-TR" sz="2200" b="1" dirty="0" smtClean="0">
                <a:solidFill>
                  <a:schemeClr val="tx1"/>
                </a:solidFill>
              </a:rPr>
              <a:t>	</a:t>
            </a:r>
            <a:r>
              <a:rPr lang="en-US" sz="2200" b="1" dirty="0" smtClean="0">
                <a:solidFill>
                  <a:schemeClr val="tx1"/>
                </a:solidFill>
              </a:rPr>
              <a:t>Client </a:t>
            </a:r>
            <a:r>
              <a:rPr lang="en-US" sz="2200" b="1" dirty="0" err="1" smtClean="0">
                <a:solidFill>
                  <a:schemeClr val="tx1"/>
                </a:solidFill>
              </a:rPr>
              <a:t>Demonstrat</a:t>
            </a:r>
            <a:r>
              <a:rPr lang="tr-TR" sz="2200" b="1" dirty="0" smtClean="0">
                <a:solidFill>
                  <a:schemeClr val="tx1"/>
                </a:solidFill>
              </a:rPr>
              <a:t>i</a:t>
            </a:r>
            <a:r>
              <a:rPr lang="en-US" sz="2200" b="1" dirty="0" smtClean="0">
                <a:solidFill>
                  <a:schemeClr val="tx1"/>
                </a:solidFill>
              </a:rPr>
              <a:t>on				COMPLETED </a:t>
            </a:r>
            <a:r>
              <a:rPr lang="tr-TR" sz="2200" b="1" dirty="0" smtClean="0">
                <a:solidFill>
                  <a:schemeClr val="tx1"/>
                </a:solidFill>
              </a:rPr>
              <a:t>ON TIME </a:t>
            </a:r>
          </a:p>
          <a:p>
            <a:r>
              <a:rPr lang="tr-TR" sz="2200" b="1" dirty="0">
                <a:solidFill>
                  <a:schemeClr val="tx1"/>
                </a:solidFill>
              </a:rPr>
              <a:t>	</a:t>
            </a:r>
            <a:r>
              <a:rPr lang="tr-TR" sz="2200" b="1" dirty="0" smtClean="0">
                <a:solidFill>
                  <a:schemeClr val="tx1"/>
                </a:solidFill>
              </a:rPr>
              <a:t>						(</a:t>
            </a:r>
            <a:r>
              <a:rPr lang="en-US" sz="2200" b="1" dirty="0" smtClean="0">
                <a:solidFill>
                  <a:schemeClr val="tx1"/>
                </a:solidFill>
              </a:rPr>
              <a:t>USING NEXUS TABLET</a:t>
            </a:r>
            <a:r>
              <a:rPr lang="tr-TR" sz="2200" b="1" dirty="0" smtClean="0">
                <a:solidFill>
                  <a:schemeClr val="tx1"/>
                </a:solidFill>
              </a:rPr>
              <a:t>)</a:t>
            </a:r>
          </a:p>
          <a:p>
            <a:endParaRPr lang="tr-TR" sz="2000" b="1" dirty="0" smtClean="0">
              <a:solidFill>
                <a:schemeClr val="tx1"/>
              </a:solidFill>
            </a:endParaRPr>
          </a:p>
          <a:p>
            <a:r>
              <a:rPr lang="tr-TR" sz="2000" b="1" i="1" dirty="0" smtClean="0">
                <a:solidFill>
                  <a:srgbClr val="FF0000"/>
                </a:solidFill>
              </a:rPr>
              <a:t>Awaiting Backend to be completed for verification of all functionalities.</a:t>
            </a:r>
            <a:endParaRPr lang="en-US" sz="2000" b="1" i="1" dirty="0" smtClean="0">
              <a:solidFill>
                <a:srgbClr val="FF0000"/>
              </a:solidFill>
            </a:endParaRPr>
          </a:p>
          <a:p>
            <a:endParaRPr lang="en-US" sz="2000" b="1" dirty="0">
              <a:solidFill>
                <a:srgbClr val="FF0000"/>
              </a:solidFill>
            </a:endParaRPr>
          </a:p>
          <a:p>
            <a:pPr lvl="1"/>
            <a:endParaRPr lang="en-US" b="1" dirty="0">
              <a:solidFill>
                <a:schemeClr val="tx1"/>
              </a:solidFill>
            </a:endParaRPr>
          </a:p>
          <a:p>
            <a:endParaRPr lang="tr-TR" dirty="0"/>
          </a:p>
        </p:txBody>
      </p:sp>
    </p:spTree>
    <p:extLst>
      <p:ext uri="{BB962C8B-B14F-4D97-AF65-F5344CB8AC3E}">
        <p14:creationId xmlns:p14="http://schemas.microsoft.com/office/powerpoint/2010/main" val="3026054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2047" y="2655257"/>
            <a:ext cx="10515600" cy="3011025"/>
          </a:xfrm>
        </p:spPr>
        <p:txBody>
          <a:bodyPr>
            <a:normAutofit/>
          </a:bodyPr>
          <a:lstStyle/>
          <a:p>
            <a:r>
              <a:rPr lang="en-US" sz="2700" b="1" dirty="0">
                <a:solidFill>
                  <a:schemeClr val="tx1"/>
                </a:solidFill>
              </a:rPr>
              <a:t>Milestone </a:t>
            </a:r>
            <a:r>
              <a:rPr lang="en-US" sz="2700" b="1" dirty="0" smtClean="0">
                <a:solidFill>
                  <a:schemeClr val="tx1"/>
                </a:solidFill>
              </a:rPr>
              <a:t>I</a:t>
            </a:r>
            <a:r>
              <a:rPr lang="tr-TR" sz="2700" b="1" dirty="0" smtClean="0">
                <a:solidFill>
                  <a:schemeClr val="tx1"/>
                </a:solidFill>
              </a:rPr>
              <a:t>V</a:t>
            </a:r>
            <a:r>
              <a:rPr lang="en-US" sz="2700" b="1" dirty="0" smtClean="0">
                <a:solidFill>
                  <a:schemeClr val="tx1"/>
                </a:solidFill>
              </a:rPr>
              <a:t> "Client</a:t>
            </a:r>
            <a:r>
              <a:rPr lang="tr-TR" sz="2700" b="1" dirty="0" smtClean="0">
                <a:solidFill>
                  <a:schemeClr val="tx1"/>
                </a:solidFill>
              </a:rPr>
              <a:t> with Backend</a:t>
            </a:r>
            <a:r>
              <a:rPr lang="en-US" sz="2700" b="1" dirty="0" smtClean="0">
                <a:solidFill>
                  <a:schemeClr val="tx1"/>
                </a:solidFill>
              </a:rPr>
              <a:t>" </a:t>
            </a:r>
            <a:r>
              <a:rPr lang="tr-TR" sz="2700" b="1" dirty="0">
                <a:solidFill>
                  <a:schemeClr val="tx1"/>
                </a:solidFill>
              </a:rPr>
              <a:t>	</a:t>
            </a:r>
            <a:r>
              <a:rPr lang="en-US" sz="2700" b="1" dirty="0" smtClean="0">
                <a:solidFill>
                  <a:schemeClr val="tx1"/>
                </a:solidFill>
              </a:rPr>
              <a:t>(</a:t>
            </a:r>
            <a:r>
              <a:rPr lang="tr-TR" sz="2700" b="1" dirty="0" smtClean="0">
                <a:solidFill>
                  <a:schemeClr val="tx1"/>
                </a:solidFill>
              </a:rPr>
              <a:t>15</a:t>
            </a:r>
            <a:r>
              <a:rPr lang="en-US" sz="2700" b="1" dirty="0" smtClean="0">
                <a:solidFill>
                  <a:schemeClr val="tx1"/>
                </a:solidFill>
              </a:rPr>
              <a:t>.12.2014</a:t>
            </a:r>
            <a:r>
              <a:rPr lang="en-US" sz="2700" b="1" dirty="0">
                <a:solidFill>
                  <a:schemeClr val="tx1"/>
                </a:solidFill>
              </a:rPr>
              <a:t>) </a:t>
            </a:r>
            <a:endParaRPr lang="tr-TR" sz="2700" b="1" dirty="0" smtClean="0">
              <a:solidFill>
                <a:schemeClr val="tx1"/>
              </a:solidFill>
            </a:endParaRPr>
          </a:p>
          <a:p>
            <a:pPr lvl="1"/>
            <a:r>
              <a:rPr lang="tr-TR" b="1" dirty="0" smtClean="0">
                <a:solidFill>
                  <a:schemeClr val="tx1"/>
                </a:solidFill>
              </a:rPr>
              <a:t>Database Design			</a:t>
            </a:r>
            <a:r>
              <a:rPr lang="tr-TR" b="1" dirty="0">
                <a:solidFill>
                  <a:schemeClr val="tx1"/>
                </a:solidFill>
              </a:rPr>
              <a:t>	COMPLETED ON TIME</a:t>
            </a:r>
            <a:endParaRPr lang="en-US" b="1" dirty="0">
              <a:solidFill>
                <a:schemeClr val="tx1"/>
              </a:solidFill>
            </a:endParaRPr>
          </a:p>
          <a:p>
            <a:pPr lvl="1"/>
            <a:r>
              <a:rPr lang="en-US" b="1" dirty="0" smtClean="0">
                <a:solidFill>
                  <a:schemeClr val="tx1"/>
                </a:solidFill>
              </a:rPr>
              <a:t>Remove </a:t>
            </a:r>
            <a:r>
              <a:rPr lang="en-US" b="1" dirty="0">
                <a:solidFill>
                  <a:schemeClr val="tx1"/>
                </a:solidFill>
              </a:rPr>
              <a:t>all Mockup Data from Client </a:t>
            </a:r>
            <a:r>
              <a:rPr lang="tr-TR" b="1" dirty="0" smtClean="0">
                <a:solidFill>
                  <a:schemeClr val="tx1"/>
                </a:solidFill>
              </a:rPr>
              <a:t>		</a:t>
            </a:r>
            <a:r>
              <a:rPr lang="tr-TR" b="1" dirty="0">
                <a:solidFill>
                  <a:schemeClr val="tx1"/>
                </a:solidFill>
              </a:rPr>
              <a:t>COMPLETED ON TIME</a:t>
            </a:r>
            <a:endParaRPr lang="en-US" b="1" dirty="0">
              <a:solidFill>
                <a:schemeClr val="tx1"/>
              </a:solidFill>
            </a:endParaRPr>
          </a:p>
          <a:p>
            <a:pPr lvl="1"/>
            <a:r>
              <a:rPr lang="en-US" b="1" dirty="0" smtClean="0">
                <a:solidFill>
                  <a:schemeClr val="tx1"/>
                </a:solidFill>
              </a:rPr>
              <a:t>Move </a:t>
            </a:r>
            <a:r>
              <a:rPr lang="en-US" b="1" dirty="0">
                <a:solidFill>
                  <a:schemeClr val="tx1"/>
                </a:solidFill>
              </a:rPr>
              <a:t>all Mockup Data to Server </a:t>
            </a:r>
            <a:r>
              <a:rPr lang="tr-TR" b="1" dirty="0" smtClean="0">
                <a:solidFill>
                  <a:schemeClr val="tx1"/>
                </a:solidFill>
              </a:rPr>
              <a:t>	</a:t>
            </a:r>
            <a:r>
              <a:rPr lang="tr-TR" b="1" dirty="0">
                <a:solidFill>
                  <a:schemeClr val="tx1"/>
                </a:solidFill>
              </a:rPr>
              <a:t>	</a:t>
            </a:r>
            <a:r>
              <a:rPr lang="tr-TR" b="1" dirty="0" smtClean="0">
                <a:solidFill>
                  <a:schemeClr val="tx1"/>
                </a:solidFill>
              </a:rPr>
              <a:t>COMPLETED ON TIME</a:t>
            </a:r>
            <a:endParaRPr lang="en-US" b="1" dirty="0">
              <a:solidFill>
                <a:schemeClr val="tx1"/>
              </a:solidFill>
            </a:endParaRPr>
          </a:p>
          <a:p>
            <a:pPr lvl="1"/>
            <a:r>
              <a:rPr lang="en-US" b="1" dirty="0">
                <a:solidFill>
                  <a:schemeClr val="tx1"/>
                </a:solidFill>
              </a:rPr>
              <a:t>JSON format agreement </a:t>
            </a:r>
            <a:r>
              <a:rPr lang="tr-TR" b="1" dirty="0" smtClean="0">
                <a:solidFill>
                  <a:schemeClr val="tx1"/>
                </a:solidFill>
              </a:rPr>
              <a:t>			COMPLETED ON TIME</a:t>
            </a:r>
            <a:endParaRPr lang="en-US" b="1" dirty="0">
              <a:solidFill>
                <a:schemeClr val="tx1"/>
              </a:solidFill>
            </a:endParaRPr>
          </a:p>
          <a:p>
            <a:pPr lvl="1"/>
            <a:r>
              <a:rPr lang="en-US" b="1" dirty="0">
                <a:solidFill>
                  <a:schemeClr val="tx1"/>
                </a:solidFill>
              </a:rPr>
              <a:t>JSON query type agreement </a:t>
            </a:r>
            <a:r>
              <a:rPr lang="tr-TR" b="1" dirty="0" smtClean="0">
                <a:solidFill>
                  <a:schemeClr val="tx1"/>
                </a:solidFill>
              </a:rPr>
              <a:t>			</a:t>
            </a:r>
            <a:r>
              <a:rPr lang="tr-TR" sz="2000" b="1" dirty="0" smtClean="0">
                <a:solidFill>
                  <a:schemeClr val="tx1"/>
                </a:solidFill>
              </a:rPr>
              <a:t>COMPLETED </a:t>
            </a:r>
            <a:r>
              <a:rPr lang="tr-TR" sz="2000" b="1" dirty="0">
                <a:solidFill>
                  <a:schemeClr val="tx1"/>
                </a:solidFill>
              </a:rPr>
              <a:t>ON </a:t>
            </a:r>
            <a:r>
              <a:rPr lang="tr-TR" sz="2000" b="1" dirty="0" smtClean="0">
                <a:solidFill>
                  <a:schemeClr val="tx1"/>
                </a:solidFill>
              </a:rPr>
              <a:t>TIME</a:t>
            </a:r>
            <a:endParaRPr lang="en-US" sz="2000" b="1" dirty="0" smtClean="0">
              <a:solidFill>
                <a:schemeClr val="tx1"/>
              </a:solidFill>
            </a:endParaRPr>
          </a:p>
          <a:p>
            <a:endParaRPr lang="tr-TR" sz="2000" b="1" dirty="0" smtClean="0">
              <a:solidFill>
                <a:schemeClr val="tx1"/>
              </a:solidFill>
            </a:endParaRPr>
          </a:p>
          <a:p>
            <a:r>
              <a:rPr lang="tr-TR" sz="2000" b="1" i="1" dirty="0" smtClean="0">
                <a:solidFill>
                  <a:srgbClr val="FF0000"/>
                </a:solidFill>
              </a:rPr>
              <a:t>The client-server integration is not complete. Our goal is to complete it until 22.12.2014.</a:t>
            </a:r>
            <a:endParaRPr lang="en-US" sz="2000" b="1" i="1" dirty="0">
              <a:solidFill>
                <a:srgbClr val="FF0000"/>
              </a:solidFill>
            </a:endParaRPr>
          </a:p>
          <a:p>
            <a:endParaRPr lang="en-US" sz="2000" b="1" dirty="0">
              <a:solidFill>
                <a:schemeClr val="tx1"/>
              </a:solidFill>
            </a:endParaRPr>
          </a:p>
          <a:p>
            <a:endParaRPr lang="en-US" sz="2000" b="1" dirty="0">
              <a:solidFill>
                <a:schemeClr val="tx1"/>
              </a:solidFill>
            </a:endParaRPr>
          </a:p>
          <a:p>
            <a:pPr lvl="1"/>
            <a:endParaRPr lang="en-US" b="1" dirty="0">
              <a:solidFill>
                <a:schemeClr val="tx1"/>
              </a:solidFill>
            </a:endParaRPr>
          </a:p>
          <a:p>
            <a:endParaRPr lang="tr-TR" dirty="0"/>
          </a:p>
        </p:txBody>
      </p:sp>
      <p:sp>
        <p:nvSpPr>
          <p:cNvPr id="5" name="Title 1"/>
          <p:cNvSpPr>
            <a:spLocks noGrp="1"/>
          </p:cNvSpPr>
          <p:nvPr>
            <p:ph type="title"/>
          </p:nvPr>
        </p:nvSpPr>
        <p:spPr>
          <a:xfrm>
            <a:off x="701221" y="374423"/>
            <a:ext cx="10515600" cy="2852737"/>
          </a:xfrm>
        </p:spPr>
        <p:txBody>
          <a:bodyPr>
            <a:normAutofit fontScale="90000"/>
          </a:bodyPr>
          <a:lstStyle/>
          <a:p>
            <a:r>
              <a:rPr lang="tr-TR" sz="3000" b="1" dirty="0" smtClean="0">
                <a:solidFill>
                  <a:schemeClr val="accent5">
                    <a:lumMod val="75000"/>
                  </a:schemeClr>
                </a:solidFill>
              </a:rPr>
              <a:t>MILESTONE RESULTS						</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endParaRPr lang="tr-TR" sz="3000" b="1" dirty="0">
              <a:solidFill>
                <a:schemeClr val="accent5">
                  <a:lumMod val="75000"/>
                </a:schemeClr>
              </a:solidFill>
            </a:endParaRPr>
          </a:p>
        </p:txBody>
      </p:sp>
      <p:pic>
        <p:nvPicPr>
          <p:cNvPr id="6" name="Picture 5"/>
          <p:cNvPicPr>
            <a:picLocks noChangeAspect="1"/>
          </p:cNvPicPr>
          <p:nvPr/>
        </p:nvPicPr>
        <p:blipFill>
          <a:blip r:embed="rId3"/>
          <a:stretch>
            <a:fillRect/>
          </a:stretch>
        </p:blipFill>
        <p:spPr>
          <a:xfrm>
            <a:off x="7307072" y="509202"/>
            <a:ext cx="1450827" cy="1440000"/>
          </a:xfrm>
          <a:prstGeom prst="rect">
            <a:avLst/>
          </a:prstGeom>
        </p:spPr>
      </p:pic>
    </p:spTree>
    <p:extLst>
      <p:ext uri="{BB962C8B-B14F-4D97-AF65-F5344CB8AC3E}">
        <p14:creationId xmlns:p14="http://schemas.microsoft.com/office/powerpoint/2010/main" val="479712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01221" y="374423"/>
            <a:ext cx="10515600" cy="285273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000" b="1" dirty="0" smtClean="0">
                <a:solidFill>
                  <a:schemeClr val="accent5">
                    <a:lumMod val="75000"/>
                  </a:schemeClr>
                </a:solidFill>
              </a:rPr>
              <a:t>MILESTONE RESULTS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endParaRPr lang="tr-TR" sz="30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7307072" y="509202"/>
            <a:ext cx="1450827" cy="1440000"/>
          </a:xfrm>
          <a:prstGeom prst="rect">
            <a:avLst/>
          </a:prstGeom>
        </p:spPr>
      </p:pic>
      <p:sp>
        <p:nvSpPr>
          <p:cNvPr id="6" name="Text Placeholder 2"/>
          <p:cNvSpPr txBox="1">
            <a:spLocks/>
          </p:cNvSpPr>
          <p:nvPr/>
        </p:nvSpPr>
        <p:spPr>
          <a:xfrm>
            <a:off x="701221" y="2503356"/>
            <a:ext cx="10515600" cy="4107305"/>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00000"/>
              </a:lnSpc>
            </a:pPr>
            <a:r>
              <a:rPr lang="en-US" sz="3500" b="1" dirty="0">
                <a:solidFill>
                  <a:schemeClr val="tx1"/>
                </a:solidFill>
              </a:rPr>
              <a:t>Milestone V "Client, </a:t>
            </a:r>
            <a:r>
              <a:rPr lang="en-US" sz="3500" b="1" dirty="0" smtClean="0">
                <a:solidFill>
                  <a:schemeClr val="tx1"/>
                </a:solidFill>
              </a:rPr>
              <a:t>Server</a:t>
            </a:r>
            <a:endParaRPr lang="tr-TR" sz="3500" b="1" dirty="0" smtClean="0">
              <a:solidFill>
                <a:schemeClr val="tx1"/>
              </a:solidFill>
            </a:endParaRPr>
          </a:p>
          <a:p>
            <a:pPr>
              <a:lnSpc>
                <a:spcPct val="100000"/>
              </a:lnSpc>
            </a:pPr>
            <a:r>
              <a:rPr lang="tr-TR" sz="3500" b="1" dirty="0">
                <a:solidFill>
                  <a:schemeClr val="tx1"/>
                </a:solidFill>
              </a:rPr>
              <a:t>&amp;</a:t>
            </a:r>
            <a:r>
              <a:rPr lang="en-US" sz="3500" b="1" dirty="0" smtClean="0">
                <a:solidFill>
                  <a:schemeClr val="tx1"/>
                </a:solidFill>
              </a:rPr>
              <a:t> </a:t>
            </a:r>
            <a:r>
              <a:rPr lang="en-US" sz="3500" b="1" dirty="0">
                <a:solidFill>
                  <a:schemeClr val="tx1"/>
                </a:solidFill>
              </a:rPr>
              <a:t>Database in Harmony" </a:t>
            </a:r>
            <a:r>
              <a:rPr lang="tr-TR" sz="3500" b="1" dirty="0" smtClean="0">
                <a:solidFill>
                  <a:schemeClr val="tx1"/>
                </a:solidFill>
              </a:rPr>
              <a:t>			</a:t>
            </a:r>
            <a:r>
              <a:rPr lang="en-US" sz="3500" b="1" dirty="0" smtClean="0">
                <a:solidFill>
                  <a:schemeClr val="tx1"/>
                </a:solidFill>
              </a:rPr>
              <a:t>(22.12.2014)</a:t>
            </a:r>
          </a:p>
          <a:p>
            <a:pPr lvl="1">
              <a:lnSpc>
                <a:spcPct val="100000"/>
              </a:lnSpc>
            </a:pPr>
            <a:r>
              <a:rPr lang="en-US" sz="2400" b="1" dirty="0">
                <a:solidFill>
                  <a:schemeClr val="tx1"/>
                </a:solidFill>
              </a:rPr>
              <a:t>Remove all Mockup Data from Client and Server</a:t>
            </a:r>
            <a:r>
              <a:rPr lang="tr-TR" sz="2400" b="1" dirty="0">
                <a:solidFill>
                  <a:schemeClr val="tx1"/>
                </a:solidFill>
              </a:rPr>
              <a:t>	COMPLETED ON TIME</a:t>
            </a:r>
            <a:endParaRPr lang="en-US" sz="2400" b="1" dirty="0">
              <a:solidFill>
                <a:schemeClr val="tx1"/>
              </a:solidFill>
            </a:endParaRPr>
          </a:p>
          <a:p>
            <a:pPr lvl="1">
              <a:lnSpc>
                <a:spcPct val="100000"/>
              </a:lnSpc>
            </a:pPr>
            <a:r>
              <a:rPr lang="en-US" sz="2400" b="1" dirty="0">
                <a:solidFill>
                  <a:schemeClr val="tx1"/>
                </a:solidFill>
              </a:rPr>
              <a:t>Deployment of Database, Server &amp; Client </a:t>
            </a:r>
            <a:endParaRPr lang="tr-TR" sz="2400" b="1" dirty="0">
              <a:solidFill>
                <a:schemeClr val="tx1"/>
              </a:solidFill>
            </a:endParaRPr>
          </a:p>
          <a:p>
            <a:pPr lvl="1">
              <a:lnSpc>
                <a:spcPct val="100000"/>
              </a:lnSpc>
            </a:pPr>
            <a:r>
              <a:rPr lang="en-US" sz="2400" b="1" dirty="0">
                <a:solidFill>
                  <a:schemeClr val="tx1"/>
                </a:solidFill>
              </a:rPr>
              <a:t>onto the School's environment.</a:t>
            </a:r>
            <a:r>
              <a:rPr lang="tr-TR" sz="2400" b="1" dirty="0">
                <a:solidFill>
                  <a:schemeClr val="tx1"/>
                </a:solidFill>
              </a:rPr>
              <a:t>			COMPLETED ON TIME</a:t>
            </a:r>
            <a:endParaRPr lang="en-US" sz="2400" b="1" dirty="0">
              <a:solidFill>
                <a:schemeClr val="tx1"/>
              </a:solidFill>
            </a:endParaRPr>
          </a:p>
          <a:p>
            <a:pPr lvl="1">
              <a:lnSpc>
                <a:spcPct val="100000"/>
              </a:lnSpc>
            </a:pPr>
            <a:r>
              <a:rPr lang="en-US" sz="2400" b="1" dirty="0">
                <a:solidFill>
                  <a:schemeClr val="tx1"/>
                </a:solidFill>
              </a:rPr>
              <a:t>Transaction/Query design</a:t>
            </a:r>
            <a:r>
              <a:rPr lang="tr-TR" sz="2400" b="1" dirty="0">
                <a:solidFill>
                  <a:schemeClr val="tx1"/>
                </a:solidFill>
              </a:rPr>
              <a:t>			</a:t>
            </a:r>
            <a:r>
              <a:rPr lang="tr-TR" sz="2400" b="1" dirty="0" smtClean="0">
                <a:solidFill>
                  <a:schemeClr val="tx1"/>
                </a:solidFill>
              </a:rPr>
              <a:t>	COMPLETED </a:t>
            </a:r>
            <a:r>
              <a:rPr lang="tr-TR" sz="2400" b="1" dirty="0">
                <a:solidFill>
                  <a:schemeClr val="tx1"/>
                </a:solidFill>
              </a:rPr>
              <a:t>ON TIME</a:t>
            </a:r>
            <a:endParaRPr lang="en-US" sz="2400" b="1" dirty="0">
              <a:solidFill>
                <a:schemeClr val="tx1"/>
              </a:solidFill>
            </a:endParaRPr>
          </a:p>
          <a:p>
            <a:pPr lvl="1">
              <a:lnSpc>
                <a:spcPct val="100000"/>
              </a:lnSpc>
            </a:pPr>
            <a:r>
              <a:rPr lang="en-US" sz="2400" b="1" dirty="0">
                <a:solidFill>
                  <a:schemeClr val="tx1"/>
                </a:solidFill>
              </a:rPr>
              <a:t>Server and Database </a:t>
            </a:r>
            <a:endParaRPr lang="tr-TR" sz="2400" b="1" dirty="0">
              <a:solidFill>
                <a:schemeClr val="tx1"/>
              </a:solidFill>
            </a:endParaRPr>
          </a:p>
          <a:p>
            <a:pPr lvl="1">
              <a:lnSpc>
                <a:spcPct val="100000"/>
              </a:lnSpc>
            </a:pPr>
            <a:r>
              <a:rPr lang="en-US" sz="2400" b="1" dirty="0">
                <a:solidFill>
                  <a:schemeClr val="tx1"/>
                </a:solidFill>
              </a:rPr>
              <a:t>communication implementation</a:t>
            </a:r>
            <a:r>
              <a:rPr lang="tr-TR" sz="2600" b="1" dirty="0">
                <a:solidFill>
                  <a:schemeClr val="tx1"/>
                </a:solidFill>
              </a:rPr>
              <a:t>			</a:t>
            </a:r>
            <a:r>
              <a:rPr lang="tr-TR" sz="2400" b="1" dirty="0">
                <a:solidFill>
                  <a:schemeClr val="tx1"/>
                </a:solidFill>
              </a:rPr>
              <a:t>COMPLETED ON TIME</a:t>
            </a:r>
            <a:endParaRPr lang="en-US" sz="2400" b="1" dirty="0">
              <a:solidFill>
                <a:schemeClr val="tx1"/>
              </a:solidFill>
            </a:endParaRPr>
          </a:p>
          <a:p>
            <a:pPr lvl="1">
              <a:lnSpc>
                <a:spcPct val="100000"/>
              </a:lnSpc>
            </a:pPr>
            <a:endParaRPr lang="en-US" sz="2600" b="1" dirty="0">
              <a:solidFill>
                <a:schemeClr val="tx1"/>
              </a:solidFill>
            </a:endParaRPr>
          </a:p>
          <a:p>
            <a:endParaRPr lang="tr-TR" sz="2000" b="1" dirty="0" smtClean="0">
              <a:solidFill>
                <a:schemeClr val="tx1"/>
              </a:solidFill>
            </a:endParaRPr>
          </a:p>
          <a:p>
            <a:r>
              <a:rPr lang="tr-TR" sz="2000" b="1" i="1" dirty="0" smtClean="0">
                <a:solidFill>
                  <a:srgbClr val="FF0000"/>
                </a:solidFill>
              </a:rPr>
              <a:t>We have reached our goal mentioned on the above slide.  The integration has been completed on 20.12.2014.</a:t>
            </a:r>
          </a:p>
          <a:p>
            <a:r>
              <a:rPr lang="tr-TR" sz="2000" b="1" i="1" dirty="0" smtClean="0">
                <a:solidFill>
                  <a:srgbClr val="FF0000"/>
                </a:solidFill>
              </a:rPr>
              <a:t>But there are some missing functionalities which have to be completed to meet all requirements.  </a:t>
            </a:r>
            <a:endParaRPr lang="en-US" sz="2000" b="1" i="1" dirty="0" smtClean="0">
              <a:solidFill>
                <a:srgbClr val="FF0000"/>
              </a:solidFill>
            </a:endParaRPr>
          </a:p>
          <a:p>
            <a:endParaRPr lang="en-US" sz="2000" b="1" dirty="0" smtClean="0">
              <a:solidFill>
                <a:schemeClr val="tx1"/>
              </a:solidFill>
            </a:endParaRPr>
          </a:p>
          <a:p>
            <a:endParaRPr lang="en-US" sz="2000" b="1" dirty="0" smtClean="0">
              <a:solidFill>
                <a:schemeClr val="tx1"/>
              </a:solidFill>
            </a:endParaRPr>
          </a:p>
          <a:p>
            <a:pPr lvl="1"/>
            <a:endParaRPr lang="en-US" b="1" dirty="0" smtClean="0">
              <a:solidFill>
                <a:schemeClr val="tx1"/>
              </a:solidFill>
            </a:endParaRPr>
          </a:p>
          <a:p>
            <a:endParaRPr lang="tr-TR" dirty="0"/>
          </a:p>
        </p:txBody>
      </p:sp>
    </p:spTree>
    <p:extLst>
      <p:ext uri="{BB962C8B-B14F-4D97-AF65-F5344CB8AC3E}">
        <p14:creationId xmlns:p14="http://schemas.microsoft.com/office/powerpoint/2010/main" val="3731960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4" y="239512"/>
            <a:ext cx="10515600" cy="2852737"/>
          </a:xfrm>
        </p:spPr>
        <p:txBody>
          <a:bodyPr>
            <a:normAutofit fontScale="90000"/>
          </a:bodyPr>
          <a:lstStyle/>
          <a:p>
            <a:r>
              <a:rPr lang="tr-TR" sz="3000" b="1" dirty="0" smtClean="0">
                <a:solidFill>
                  <a:schemeClr val="accent5">
                    <a:lumMod val="75000"/>
                  </a:schemeClr>
                </a:solidFill>
              </a:rPr>
              <a:t>MILESTONE &amp; ISSUE EVALUATIONS</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r>
              <a:rPr lang="tr-TR" sz="3000" b="1" dirty="0" smtClean="0">
                <a:solidFill>
                  <a:schemeClr val="accent5">
                    <a:lumMod val="75000"/>
                  </a:schemeClr>
                </a:solidFill>
              </a:rPr>
              <a:t/>
            </a:r>
            <a:br>
              <a:rPr lang="tr-TR" sz="3000" b="1" dirty="0" smtClean="0">
                <a:solidFill>
                  <a:schemeClr val="accent5">
                    <a:lumMod val="75000"/>
                  </a:schemeClr>
                </a:solidFill>
              </a:rPr>
            </a:br>
            <a:r>
              <a:rPr lang="tr-TR" sz="3000" b="1" dirty="0">
                <a:solidFill>
                  <a:schemeClr val="accent5">
                    <a:lumMod val="75000"/>
                  </a:schemeClr>
                </a:solidFill>
              </a:rPr>
              <a:t/>
            </a:r>
            <a:br>
              <a:rPr lang="tr-TR" sz="3000" b="1" dirty="0">
                <a:solidFill>
                  <a:schemeClr val="accent5">
                    <a:lumMod val="75000"/>
                  </a:schemeClr>
                </a:solidFill>
              </a:rPr>
            </a:br>
            <a:endParaRPr lang="tr-TR" sz="3000" b="1" dirty="0">
              <a:solidFill>
                <a:schemeClr val="accent5">
                  <a:lumMod val="75000"/>
                </a:schemeClr>
              </a:solidFill>
            </a:endParaRPr>
          </a:p>
        </p:txBody>
      </p:sp>
      <p:sp>
        <p:nvSpPr>
          <p:cNvPr id="3" name="Text Placeholder 2"/>
          <p:cNvSpPr>
            <a:spLocks noGrp="1"/>
          </p:cNvSpPr>
          <p:nvPr>
            <p:ph type="body" idx="1"/>
          </p:nvPr>
        </p:nvSpPr>
        <p:spPr>
          <a:xfrm>
            <a:off x="701221" y="2083980"/>
            <a:ext cx="10646229" cy="4774019"/>
          </a:xfrm>
        </p:spPr>
        <p:txBody>
          <a:bodyPr>
            <a:normAutofit lnSpcReduction="10000"/>
          </a:bodyPr>
          <a:lstStyle/>
          <a:p>
            <a:r>
              <a:rPr lang="en-US" b="1" dirty="0" smtClean="0">
                <a:solidFill>
                  <a:schemeClr val="tx1"/>
                </a:solidFill>
                <a:effectLst/>
              </a:rPr>
              <a:t>Milestone I "Add and Show Memory on Client" </a:t>
            </a:r>
            <a:r>
              <a:rPr lang="tr-TR" b="1" dirty="0" smtClean="0">
                <a:solidFill>
                  <a:schemeClr val="tx1"/>
                </a:solidFill>
                <a:effectLst/>
              </a:rPr>
              <a:t>	</a:t>
            </a:r>
            <a:r>
              <a:rPr lang="en-US" b="1" dirty="0" smtClean="0">
                <a:solidFill>
                  <a:schemeClr val="tx1"/>
                </a:solidFill>
                <a:effectLst/>
              </a:rPr>
              <a:t>(17.11.2014) </a:t>
            </a:r>
          </a:p>
          <a:p>
            <a:pPr lvl="1"/>
            <a:r>
              <a:rPr lang="tr-TR" b="1" dirty="0" smtClean="0">
                <a:solidFill>
                  <a:schemeClr val="tx1"/>
                </a:solidFill>
              </a:rPr>
              <a:t>No issues are detected on the web client.  </a:t>
            </a:r>
          </a:p>
          <a:p>
            <a:pPr lvl="1"/>
            <a:r>
              <a:rPr lang="tr-TR" b="1" dirty="0" smtClean="0">
                <a:solidFill>
                  <a:schemeClr val="tx1"/>
                </a:solidFill>
              </a:rPr>
              <a:t>Adding and showing memory functions are working fine. </a:t>
            </a:r>
          </a:p>
          <a:p>
            <a:pPr lvl="1"/>
            <a:endParaRPr lang="tr-TR" b="1" dirty="0">
              <a:solidFill>
                <a:schemeClr val="tx1"/>
              </a:solidFill>
            </a:endParaRPr>
          </a:p>
          <a:p>
            <a:r>
              <a:rPr lang="en-US" b="1" dirty="0" smtClean="0">
                <a:solidFill>
                  <a:schemeClr val="tx1"/>
                </a:solidFill>
                <a:effectLst/>
              </a:rPr>
              <a:t>Milestone II "Signup and Login on </a:t>
            </a:r>
            <a:r>
              <a:rPr lang="en-US" b="1" dirty="0">
                <a:solidFill>
                  <a:schemeClr val="tx1"/>
                </a:solidFill>
              </a:rPr>
              <a:t>Client " </a:t>
            </a:r>
            <a:r>
              <a:rPr lang="tr-TR" b="1" dirty="0" smtClean="0">
                <a:solidFill>
                  <a:schemeClr val="tx1"/>
                </a:solidFill>
                <a:effectLst/>
              </a:rPr>
              <a:t>		</a:t>
            </a:r>
            <a:r>
              <a:rPr lang="en-US" b="1" dirty="0" smtClean="0">
                <a:solidFill>
                  <a:schemeClr val="tx1"/>
                </a:solidFill>
                <a:effectLst/>
              </a:rPr>
              <a:t> (01.12.2014) </a:t>
            </a:r>
          </a:p>
          <a:p>
            <a:pPr lvl="1"/>
            <a:r>
              <a:rPr lang="tr-TR" b="1" dirty="0">
                <a:solidFill>
                  <a:schemeClr val="tx1"/>
                </a:solidFill>
              </a:rPr>
              <a:t>Sign-up and login forms have been created. </a:t>
            </a:r>
            <a:r>
              <a:rPr lang="tr-TR" b="1" dirty="0" smtClean="0">
                <a:solidFill>
                  <a:schemeClr val="tx1"/>
                </a:solidFill>
              </a:rPr>
              <a:t> </a:t>
            </a:r>
          </a:p>
          <a:p>
            <a:pPr lvl="1"/>
            <a:r>
              <a:rPr lang="tr-TR" b="1" dirty="0" smtClean="0">
                <a:solidFill>
                  <a:schemeClr val="tx1"/>
                </a:solidFill>
              </a:rPr>
              <a:t>Login function is not operating yet. </a:t>
            </a:r>
          </a:p>
          <a:p>
            <a:pPr lvl="1"/>
            <a:r>
              <a:rPr lang="tr-TR" b="1" dirty="0" smtClean="0">
                <a:solidFill>
                  <a:schemeClr val="tx1"/>
                </a:solidFill>
              </a:rPr>
              <a:t>Android client version is crashing on the device. Emulator has been used this week.   This issue will be resolved until 08.12.2014 (Milestone &amp; Deadline for Android client)</a:t>
            </a:r>
          </a:p>
          <a:p>
            <a:pPr lvl="1"/>
            <a:r>
              <a:rPr lang="tr-TR" b="1" dirty="0" smtClean="0">
                <a:solidFill>
                  <a:schemeClr val="tx1"/>
                </a:solidFill>
              </a:rPr>
              <a:t>Resolution issues have been fixed for Android client. </a:t>
            </a:r>
          </a:p>
          <a:p>
            <a:pPr lvl="1"/>
            <a:r>
              <a:rPr lang="tr-TR" b="1" dirty="0" smtClean="0">
                <a:solidFill>
                  <a:schemeClr val="tx1"/>
                </a:solidFill>
              </a:rPr>
              <a:t>Backend </a:t>
            </a:r>
            <a:r>
              <a:rPr lang="tr-TR" b="1" dirty="0">
                <a:solidFill>
                  <a:schemeClr val="tx1"/>
                </a:solidFill>
              </a:rPr>
              <a:t>operations have </a:t>
            </a:r>
            <a:r>
              <a:rPr lang="tr-TR" b="1" dirty="0" smtClean="0">
                <a:solidFill>
                  <a:schemeClr val="tx1"/>
                </a:solidFill>
              </a:rPr>
              <a:t>started by </a:t>
            </a:r>
            <a:r>
              <a:rPr lang="tr-TR" b="1" dirty="0">
                <a:solidFill>
                  <a:schemeClr val="tx1"/>
                </a:solidFill>
              </a:rPr>
              <a:t>creating the code </a:t>
            </a:r>
            <a:r>
              <a:rPr lang="tr-TR" b="1" dirty="0" smtClean="0">
                <a:solidFill>
                  <a:schemeClr val="tx1"/>
                </a:solidFill>
              </a:rPr>
              <a:t>to </a:t>
            </a:r>
            <a:r>
              <a:rPr lang="tr-TR" b="1" dirty="0">
                <a:solidFill>
                  <a:schemeClr val="tx1"/>
                </a:solidFill>
              </a:rPr>
              <a:t>respond to </a:t>
            </a:r>
            <a:r>
              <a:rPr lang="tr-TR" b="1" dirty="0" smtClean="0">
                <a:solidFill>
                  <a:schemeClr val="tx1"/>
                </a:solidFill>
              </a:rPr>
              <a:t>Json requests.</a:t>
            </a:r>
          </a:p>
          <a:p>
            <a:pPr lvl="1"/>
            <a:r>
              <a:rPr lang="tr-TR" b="1" dirty="0" smtClean="0">
                <a:solidFill>
                  <a:schemeClr val="tx1"/>
                </a:solidFill>
              </a:rPr>
              <a:t>Reviews have been performed for:    - Initial database design</a:t>
            </a:r>
          </a:p>
          <a:p>
            <a:pPr lvl="1"/>
            <a:r>
              <a:rPr lang="tr-TR" b="1" dirty="0">
                <a:solidFill>
                  <a:schemeClr val="tx1"/>
                </a:solidFill>
              </a:rPr>
              <a:t> </a:t>
            </a:r>
            <a:r>
              <a:rPr lang="tr-TR" b="1" dirty="0" smtClean="0">
                <a:solidFill>
                  <a:schemeClr val="tx1"/>
                </a:solidFill>
              </a:rPr>
              <a:t>                                                                   - RSD ver 5.0</a:t>
            </a:r>
          </a:p>
          <a:p>
            <a:pPr lvl="1"/>
            <a:r>
              <a:rPr lang="tr-TR" b="1" dirty="0" smtClean="0">
                <a:solidFill>
                  <a:schemeClr val="tx1"/>
                </a:solidFill>
              </a:rPr>
              <a:t>Data </a:t>
            </a:r>
            <a:r>
              <a:rPr lang="tr-TR" b="1" dirty="0">
                <a:solidFill>
                  <a:schemeClr val="tx1"/>
                </a:solidFill>
              </a:rPr>
              <a:t>scraper </a:t>
            </a:r>
            <a:r>
              <a:rPr lang="tr-TR" b="1" dirty="0" smtClean="0">
                <a:solidFill>
                  <a:schemeClr val="tx1"/>
                </a:solidFill>
              </a:rPr>
              <a:t>has been picked up for use instead </a:t>
            </a:r>
            <a:r>
              <a:rPr lang="tr-TR" b="1" dirty="0">
                <a:solidFill>
                  <a:schemeClr val="tx1"/>
                </a:solidFill>
              </a:rPr>
              <a:t>of data crawler. </a:t>
            </a:r>
          </a:p>
          <a:p>
            <a:pPr lvl="1"/>
            <a:endParaRPr lang="en-US" dirty="0" smtClean="0">
              <a:effectLst/>
            </a:endParaRPr>
          </a:p>
          <a:p>
            <a:endParaRPr lang="tr-TR" dirty="0"/>
          </a:p>
        </p:txBody>
      </p:sp>
      <p:pic>
        <p:nvPicPr>
          <p:cNvPr id="4" name="Picture 3"/>
          <p:cNvPicPr>
            <a:picLocks noChangeAspect="1"/>
          </p:cNvPicPr>
          <p:nvPr/>
        </p:nvPicPr>
        <p:blipFill>
          <a:blip r:embed="rId3"/>
          <a:stretch>
            <a:fillRect/>
          </a:stretch>
        </p:blipFill>
        <p:spPr>
          <a:xfrm>
            <a:off x="7307072" y="360791"/>
            <a:ext cx="1450827" cy="1440000"/>
          </a:xfrm>
          <a:prstGeom prst="rect">
            <a:avLst/>
          </a:prstGeom>
        </p:spPr>
      </p:pic>
    </p:spTree>
    <p:extLst>
      <p:ext uri="{BB962C8B-B14F-4D97-AF65-F5344CB8AC3E}">
        <p14:creationId xmlns:p14="http://schemas.microsoft.com/office/powerpoint/2010/main" val="3971611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723</TotalTime>
  <Words>347</Words>
  <Application>Microsoft Office PowerPoint</Application>
  <PresentationFormat>Widescreen</PresentationFormat>
  <Paragraphs>185</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LIVING HISTORY </vt:lpstr>
      <vt:lpstr>PowerPoint Presentation</vt:lpstr>
      <vt:lpstr>PowerPoint Presentation</vt:lpstr>
      <vt:lpstr>MILESTONE RESULTS      </vt:lpstr>
      <vt:lpstr>PowerPoint Presentation</vt:lpstr>
      <vt:lpstr>MILESTONE RESULTS      </vt:lpstr>
      <vt:lpstr>MILESTONE RESULTS            </vt:lpstr>
      <vt:lpstr>PowerPoint Presentation</vt:lpstr>
      <vt:lpstr>MILESTONE &amp; ISSUE EVALUATIONS      </vt:lpstr>
      <vt:lpstr>PowerPoint Presentation</vt:lpstr>
      <vt:lpstr>PowerPoint Presentation</vt:lpstr>
      <vt:lpstr>1. REST APIs  to be changed as below:    List all memories GET http://swe.cmpe.boun.edu.tr:8080/LivingHistoryRestService/rest/memory/get Create memory GET|POST http://swe.cmpe.boun.edu.tr:8080/LivingHistoryRestService/rest/memory/create Respond to memory GET|POST http://swe.cmpe.boun.edu.tr:8080/LivingHistoryRestService/rest/memory/response Filter memories GET http://swe.cmpe.boun.edu.tr:8080/LivingHistoryRestService/rest/memory/filter Retrieve user GET http://swe.cmpe.boun.edu.tr:8080/LivingHistoryRestService/rest/user/get Create user GET|POST http://swe.cmpe.boun.edu.tr:8080/LivingHistoryRestService/rest/user/create Reset password GET|POST http://swe.cmpe.boun.edu.tr:8080/LivingHistoryRestService/rest/user/reset   </vt:lpstr>
      <vt:lpstr>     2. A RESTFUL function is needed to add new places.  ADD_PLACE should be done before the ADD_MEMORY request.    Add place GET|POST http://swe.cmpe.boun.edu.tr:8080/LivingHistoryRestService/rest/place/add    3.  place_id is the PRIMARY_KEY for db.   It connects  PLACE &amp; MEMORY tables.    4. The date added to the memory should be sent in the below format.  This should be arranged on the client side. DATE - format YYYY-MM-DD DATETIME - format: YYYY-MM-DD HH:MI:SS   5.  In order to make adding and searching easier,  the client should send the tags as a single string that includes words separated by a comma.  Searching will be much more simple in this way.       </vt:lpstr>
      <vt:lpstr>        </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HISTORY</dc:title>
  <dc:creator>Eser Karaca</dc:creator>
  <cp:lastModifiedBy>Eser Karaca</cp:lastModifiedBy>
  <cp:revision>121</cp:revision>
  <cp:lastPrinted>2015-01-05T12:16:14Z</cp:lastPrinted>
  <dcterms:created xsi:type="dcterms:W3CDTF">2014-11-30T00:52:41Z</dcterms:created>
  <dcterms:modified xsi:type="dcterms:W3CDTF">2015-01-05T12:19:39Z</dcterms:modified>
</cp:coreProperties>
</file>