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1"/>
  </p:notesMasterIdLst>
  <p:handoutMasterIdLst>
    <p:handoutMasterId r:id="rId32"/>
  </p:handoutMasterIdLst>
  <p:sldIdLst>
    <p:sldId id="406" r:id="rId2"/>
    <p:sldId id="439" r:id="rId3"/>
    <p:sldId id="436" r:id="rId4"/>
    <p:sldId id="440" r:id="rId5"/>
    <p:sldId id="443" r:id="rId6"/>
    <p:sldId id="444" r:id="rId7"/>
    <p:sldId id="445" r:id="rId8"/>
    <p:sldId id="446" r:id="rId9"/>
    <p:sldId id="448" r:id="rId10"/>
    <p:sldId id="441" r:id="rId11"/>
    <p:sldId id="447" r:id="rId12"/>
    <p:sldId id="449" r:id="rId13"/>
    <p:sldId id="450" r:id="rId14"/>
    <p:sldId id="451" r:id="rId15"/>
    <p:sldId id="452" r:id="rId16"/>
    <p:sldId id="415" r:id="rId17"/>
    <p:sldId id="437" r:id="rId18"/>
    <p:sldId id="435" r:id="rId19"/>
    <p:sldId id="430" r:id="rId20"/>
    <p:sldId id="433" r:id="rId21"/>
    <p:sldId id="434" r:id="rId22"/>
    <p:sldId id="432" r:id="rId23"/>
    <p:sldId id="418" r:id="rId24"/>
    <p:sldId id="419" r:id="rId25"/>
    <p:sldId id="420" r:id="rId26"/>
    <p:sldId id="429" r:id="rId27"/>
    <p:sldId id="442" r:id="rId28"/>
    <p:sldId id="431" r:id="rId29"/>
    <p:sldId id="438"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2">
          <p15:clr>
            <a:srgbClr val="A4A3A4"/>
          </p15:clr>
        </p15:guide>
        <p15:guide id="2" pos="2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90D8"/>
    <a:srgbClr val="307800"/>
    <a:srgbClr val="483018"/>
    <a:srgbClr val="C0A878"/>
    <a:srgbClr val="F3DEB8"/>
    <a:srgbClr val="0A9B06"/>
    <a:srgbClr val="E8EFC1"/>
    <a:srgbClr val="1E4C7E"/>
    <a:srgbClr val="EAEAEA"/>
    <a:srgbClr val="BA34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7" autoAdjust="0"/>
    <p:restoredTop sz="74147" autoAdjust="0"/>
  </p:normalViewPr>
  <p:slideViewPr>
    <p:cSldViewPr>
      <p:cViewPr varScale="1">
        <p:scale>
          <a:sx n="63" d="100"/>
          <a:sy n="63" d="100"/>
        </p:scale>
        <p:origin x="69" y="525"/>
      </p:cViewPr>
      <p:guideLst>
        <p:guide orient="horz" pos="1582"/>
        <p:guide pos="2917"/>
      </p:guideLst>
    </p:cSldViewPr>
  </p:slideViewPr>
  <p:notesTextViewPr>
    <p:cViewPr>
      <p:scale>
        <a:sx n="1" d="1"/>
        <a:sy n="1" d="1"/>
      </p:scale>
      <p:origin x="0" y="0"/>
    </p:cViewPr>
  </p:notesTextViewPr>
  <p:sorterViewPr>
    <p:cViewPr>
      <p:scale>
        <a:sx n="186" d="100"/>
        <a:sy n="186" d="100"/>
      </p:scale>
      <p:origin x="0" y="0"/>
    </p:cViewPr>
  </p:sorter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桑 磊" userId="03f6a4a40c490b86" providerId="LiveId" clId="{9FD4EBEC-BA3C-F641-8FDE-D61693489803}"/>
    <pc:docChg chg="custSel modSld">
      <pc:chgData name="桑 磊" userId="03f6a4a40c490b86" providerId="LiveId" clId="{9FD4EBEC-BA3C-F641-8FDE-D61693489803}" dt="2022-05-16T08:36:14.644" v="4" actId="12"/>
      <pc:docMkLst>
        <pc:docMk/>
      </pc:docMkLst>
      <pc:sldChg chg="modNotesTx">
        <pc:chgData name="桑 磊" userId="03f6a4a40c490b86" providerId="LiveId" clId="{9FD4EBEC-BA3C-F641-8FDE-D61693489803}" dt="2022-05-16T08:36:14.644" v="4" actId="12"/>
        <pc:sldMkLst>
          <pc:docMk/>
          <pc:sldMk cId="196457626" sldId="443"/>
        </pc:sldMkLst>
      </pc:sldChg>
      <pc:sldChg chg="delSp mod">
        <pc:chgData name="桑 磊" userId="03f6a4a40c490b86" providerId="LiveId" clId="{9FD4EBEC-BA3C-F641-8FDE-D61693489803}" dt="2022-05-16T08:33:54.092" v="0" actId="478"/>
        <pc:sldMkLst>
          <pc:docMk/>
          <pc:sldMk cId="3401851177" sldId="445"/>
        </pc:sldMkLst>
        <pc:spChg chg="del">
          <ac:chgData name="桑 磊" userId="03f6a4a40c490b86" providerId="LiveId" clId="{9FD4EBEC-BA3C-F641-8FDE-D61693489803}" dt="2022-05-16T08:33:54.092" v="0" actId="478"/>
          <ac:spMkLst>
            <pc:docMk/>
            <pc:sldMk cId="3401851177" sldId="44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770A73-B24B-47E5-AC1F-2DEC84ED0BBA}" type="datetimeFigureOut">
              <a:rPr lang="zh-CN" altLang="en-US" smtClean="0"/>
              <a:t>2024/5/13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AC9B45-6F23-4C9F-9507-7DC487C98C33}" type="slidenum">
              <a:rPr lang="zh-CN" altLang="en-US" smtClean="0"/>
              <a:t>‹#›</a:t>
            </a:fld>
            <a:endParaRPr lang="zh-CN" altLang="en-US"/>
          </a:p>
        </p:txBody>
      </p:sp>
    </p:spTree>
    <p:extLst>
      <p:ext uri="{BB962C8B-B14F-4D97-AF65-F5344CB8AC3E}">
        <p14:creationId xmlns:p14="http://schemas.microsoft.com/office/powerpoint/2010/main" val="3995565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AD63C5-CED3-4198-ADFC-235C7510EC39}" type="datetimeFigureOut">
              <a:rPr lang="zh-CN" altLang="en-US" smtClean="0"/>
              <a:t>2024/5/13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9D69F8-84B8-4848-85BA-EA3E20CCD793}" type="slidenum">
              <a:rPr lang="zh-CN" altLang="en-US" smtClean="0"/>
              <a:t>‹#›</a:t>
            </a:fld>
            <a:endParaRPr lang="zh-CN" altLang="en-US"/>
          </a:p>
        </p:txBody>
      </p:sp>
    </p:spTree>
    <p:extLst>
      <p:ext uri="{BB962C8B-B14F-4D97-AF65-F5344CB8AC3E}">
        <p14:creationId xmlns:p14="http://schemas.microsoft.com/office/powerpoint/2010/main" val="24045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zh-CN" altLang="en-US" dirty="0"/>
              <a:t>当前黄色访问主存地址为</a:t>
            </a:r>
            <a:r>
              <a:rPr lang="en-US" altLang="zh-CN" dirty="0"/>
              <a:t>1E</a:t>
            </a:r>
            <a:r>
              <a:rPr lang="zh-CN" altLang="en-US" dirty="0"/>
              <a:t>，即</a:t>
            </a:r>
            <a:r>
              <a:rPr lang="en-US" altLang="zh-CN" dirty="0"/>
              <a:t>0 0001 1110</a:t>
            </a:r>
            <a:r>
              <a:rPr lang="zh-CN" altLang="en-US" dirty="0"/>
              <a:t>，此时，索引为</a:t>
            </a:r>
            <a:r>
              <a:rPr lang="en-US" altLang="zh-CN" dirty="0"/>
              <a:t>111</a:t>
            </a:r>
            <a:r>
              <a:rPr lang="zh-CN" altLang="en-US" dirty="0"/>
              <a:t>，选中</a:t>
            </a:r>
            <a:r>
              <a:rPr lang="en-US" altLang="zh-CN" dirty="0"/>
              <a:t>cache</a:t>
            </a:r>
            <a:r>
              <a:rPr lang="zh-CN" altLang="en-US" dirty="0"/>
              <a:t>的第</a:t>
            </a:r>
            <a:r>
              <a:rPr lang="en-US" altLang="zh-CN" dirty="0"/>
              <a:t>7</a:t>
            </a:r>
            <a:r>
              <a:rPr lang="zh-CN" altLang="en-US" dirty="0"/>
              <a:t>行。第</a:t>
            </a:r>
            <a:r>
              <a:rPr lang="en-US" altLang="zh-CN" dirty="0"/>
              <a:t>7</a:t>
            </a:r>
            <a:r>
              <a:rPr lang="zh-CN" altLang="en-US" dirty="0"/>
              <a:t>行</a:t>
            </a:r>
            <a:r>
              <a:rPr lang="en-US" altLang="zh-CN" dirty="0"/>
              <a:t>Cache</a:t>
            </a:r>
            <a:r>
              <a:rPr lang="zh-CN" altLang="en-US" dirty="0"/>
              <a:t>中的</a:t>
            </a:r>
            <a:r>
              <a:rPr lang="en-US" altLang="zh-CN" dirty="0"/>
              <a:t>tag 0000</a:t>
            </a:r>
            <a:r>
              <a:rPr lang="zh-CN" altLang="en-US" dirty="0"/>
              <a:t>与主存地址的</a:t>
            </a:r>
            <a:r>
              <a:rPr lang="en-US" altLang="zh-CN" dirty="0"/>
              <a:t>tag</a:t>
            </a:r>
            <a:r>
              <a:rPr lang="zh-CN" altLang="en-US" dirty="0"/>
              <a:t>一致，且行有效位为</a:t>
            </a:r>
            <a:r>
              <a:rPr lang="en-US" altLang="zh-CN" dirty="0"/>
              <a:t>1</a:t>
            </a:r>
            <a:r>
              <a:rPr lang="zh-CN" altLang="en-US" dirty="0"/>
              <a:t>，则表示数据命中。</a:t>
            </a:r>
            <a:endParaRPr lang="en-US" altLang="zh-CN" dirty="0"/>
          </a:p>
          <a:p>
            <a:pPr marL="228600" indent="-228600">
              <a:buFont typeface="+mj-lt"/>
              <a:buAutoNum type="arabicPeriod"/>
            </a:pPr>
            <a:r>
              <a:rPr lang="zh-CN" altLang="en-US" dirty="0"/>
              <a:t>命中信号</a:t>
            </a:r>
            <a:r>
              <a:rPr lang="en-US" altLang="zh-CN" dirty="0"/>
              <a:t>Hit</a:t>
            </a:r>
            <a:r>
              <a:rPr lang="zh-CN" altLang="en-US" dirty="0"/>
              <a:t>控制最终的字选择多路选择器的使能端，</a:t>
            </a:r>
            <a:r>
              <a:rPr lang="en-US" altLang="zh-CN" dirty="0"/>
              <a:t>Offset</a:t>
            </a:r>
            <a:r>
              <a:rPr lang="zh-CN" altLang="en-US" dirty="0"/>
              <a:t>控制字选择多路选择器的选择控制端。</a:t>
            </a:r>
            <a:endParaRPr lang="en-US" altLang="zh-CN" dirty="0"/>
          </a:p>
          <a:p>
            <a:pPr marL="228600" indent="-228600">
              <a:buFont typeface="+mj-lt"/>
              <a:buAutoNum type="arabicPeriod"/>
            </a:pPr>
            <a:r>
              <a:rPr lang="zh-CN" altLang="en-US" dirty="0"/>
              <a:t>这里的标志位似乎没有用上，根据</a:t>
            </a:r>
            <a:r>
              <a:rPr lang="en-US" altLang="zh-CN" dirty="0" err="1"/>
              <a:t>Mooc</a:t>
            </a:r>
            <a:r>
              <a:rPr lang="zh-CN" altLang="en-US" dirty="0"/>
              <a:t>上的解释可能是脏数据的标志位。具体如下：</a:t>
            </a:r>
            <a:endParaRPr lang="en-US" altLang="zh-CN" dirty="0"/>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dirty="0"/>
              <a:t>直接相联映射淘汰算法硬件逻辑较为简单，如果地址不命中则直接替换行索引译码器选中的行即可，但如果选中行存在脏数据，需要将脏数据写入二级存储器以保证数据的一致性。</a:t>
            </a:r>
          </a:p>
          <a:p>
            <a:endParaRPr lang="en-US" altLang="zh-CN"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5</a:t>
            </a:fld>
            <a:endParaRPr lang="zh-CN" altLang="en-US"/>
          </a:p>
        </p:txBody>
      </p:sp>
    </p:spTree>
    <p:extLst>
      <p:ext uri="{BB962C8B-B14F-4D97-AF65-F5344CB8AC3E}">
        <p14:creationId xmlns:p14="http://schemas.microsoft.com/office/powerpoint/2010/main" val="341534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当主存标记位</a:t>
            </a:r>
            <a:r>
              <a:rPr lang="en-US" altLang="zh-CN" dirty="0"/>
              <a:t>tag</a:t>
            </a:r>
            <a:r>
              <a:rPr lang="zh-CN" altLang="en-US" dirty="0"/>
              <a:t>和</a:t>
            </a:r>
            <a:r>
              <a:rPr lang="en-US" altLang="zh-CN" dirty="0"/>
              <a:t>CAM</a:t>
            </a:r>
            <a:r>
              <a:rPr lang="zh-CN" altLang="en-US" dirty="0"/>
              <a:t>中的标记位</a:t>
            </a:r>
            <a:r>
              <a:rPr lang="en-US" altLang="zh-CN" dirty="0"/>
              <a:t>tag0</a:t>
            </a:r>
            <a:r>
              <a:rPr lang="zh-CN" altLang="en-US" dirty="0"/>
              <a:t>相同，且有效位</a:t>
            </a:r>
            <a:r>
              <a:rPr lang="en-US" altLang="zh-CN" dirty="0"/>
              <a:t>Vi</a:t>
            </a:r>
            <a:r>
              <a:rPr lang="zh-CN" altLang="en-US" dirty="0"/>
              <a:t>为</a:t>
            </a:r>
            <a:r>
              <a:rPr lang="en-US" altLang="zh-CN" dirty="0"/>
              <a:t>1</a:t>
            </a:r>
            <a:r>
              <a:rPr lang="zh-CN" altLang="en-US" dirty="0"/>
              <a:t>时，则对应行的比较结果</a:t>
            </a:r>
            <a:r>
              <a:rPr lang="en-US" altLang="zh-CN" dirty="0"/>
              <a:t>Li </a:t>
            </a:r>
            <a:r>
              <a:rPr lang="zh-CN" altLang="en-US" dirty="0"/>
              <a:t>为</a:t>
            </a:r>
            <a:r>
              <a:rPr lang="en-US" altLang="zh-CN" dirty="0"/>
              <a:t>1</a:t>
            </a:r>
            <a:r>
              <a:rPr lang="zh-CN" altLang="en-US" dirty="0"/>
              <a:t>，所有行的比较结果逻辑或生成命中信号</a:t>
            </a:r>
            <a:r>
              <a:rPr lang="en-US" altLang="zh-CN" dirty="0"/>
              <a:t>Hit</a:t>
            </a:r>
            <a:r>
              <a:rPr lang="zh-CN" altLang="en-US" dirty="0"/>
              <a:t>。</a:t>
            </a:r>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14</a:t>
            </a:fld>
            <a:endParaRPr lang="zh-CN" altLang="en-US"/>
          </a:p>
        </p:txBody>
      </p:sp>
    </p:spTree>
    <p:extLst>
      <p:ext uri="{BB962C8B-B14F-4D97-AF65-F5344CB8AC3E}">
        <p14:creationId xmlns:p14="http://schemas.microsoft.com/office/powerpoint/2010/main" val="289505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淘汰算法分为两个部分：</a:t>
            </a:r>
            <a:r>
              <a:rPr lang="en-US" altLang="zh-CN" dirty="0"/>
              <a:t>1.</a:t>
            </a:r>
            <a:r>
              <a:rPr lang="zh-CN" altLang="en-US" dirty="0"/>
              <a:t>是当存在</a:t>
            </a:r>
            <a:r>
              <a:rPr lang="en-US" altLang="zh-CN" dirty="0"/>
              <a:t>Cache</a:t>
            </a:r>
            <a:r>
              <a:rPr lang="zh-CN" altLang="en-US" dirty="0"/>
              <a:t>槽为空行的选择；</a:t>
            </a:r>
            <a:r>
              <a:rPr lang="en-US" altLang="zh-CN" dirty="0"/>
              <a:t>2.</a:t>
            </a:r>
            <a:r>
              <a:rPr lang="zh-CN" altLang="en-US" dirty="0"/>
              <a:t>当</a:t>
            </a:r>
            <a:r>
              <a:rPr lang="en-US" altLang="zh-CN" dirty="0"/>
              <a:t>Cache</a:t>
            </a:r>
            <a:r>
              <a:rPr lang="zh-CN" altLang="en-US" dirty="0"/>
              <a:t>槽满时，淘汰行的选择。</a:t>
            </a:r>
            <a:endParaRPr lang="en-US" altLang="zh-CN" dirty="0"/>
          </a:p>
          <a:p>
            <a:r>
              <a:rPr lang="en-US" altLang="zh-CN" dirty="0"/>
              <a:t>1.</a:t>
            </a:r>
            <a:r>
              <a:rPr lang="zh-CN" altLang="en-US" dirty="0"/>
              <a:t>在空行的选择中，通过优先比较器来实现。优先比较器通过比较，输出的是索引较大的非</a:t>
            </a:r>
            <a:r>
              <a:rPr lang="en-US" altLang="zh-CN" dirty="0"/>
              <a:t>0</a:t>
            </a:r>
            <a:r>
              <a:rPr lang="zh-CN" altLang="en-US" dirty="0"/>
              <a:t>行，因此先对所有行的标志位取反，取反后，若为</a:t>
            </a:r>
            <a:r>
              <a:rPr lang="en-US" altLang="zh-CN" dirty="0"/>
              <a:t>1</a:t>
            </a:r>
            <a:r>
              <a:rPr lang="zh-CN" altLang="en-US" dirty="0"/>
              <a:t>，则表示该行为空；若为</a:t>
            </a:r>
            <a:r>
              <a:rPr lang="en-US" altLang="zh-CN" dirty="0"/>
              <a:t>0</a:t>
            </a:r>
            <a:r>
              <a:rPr lang="zh-CN" altLang="en-US" dirty="0"/>
              <a:t>，则表示该行存在数据。若所有行都存在数据则</a:t>
            </a:r>
            <a:r>
              <a:rPr lang="en-US" altLang="zh-CN" dirty="0"/>
              <a:t>FULL</a:t>
            </a:r>
            <a:r>
              <a:rPr lang="zh-CN" altLang="en-US" dirty="0"/>
              <a:t>行满信号有效。</a:t>
            </a:r>
            <a:endParaRPr lang="en-US" altLang="zh-CN" dirty="0"/>
          </a:p>
          <a:p>
            <a:r>
              <a:rPr lang="en-US" altLang="zh-CN" dirty="0"/>
              <a:t>2.</a:t>
            </a:r>
            <a:r>
              <a:rPr lang="zh-CN" altLang="en-US" dirty="0"/>
              <a:t>在淘汰行的选择中，主要是运用</a:t>
            </a:r>
            <a:r>
              <a:rPr lang="en-US" altLang="zh-CN" dirty="0"/>
              <a:t>LRU</a:t>
            </a:r>
            <a:r>
              <a:rPr lang="zh-CN" altLang="en-US" dirty="0"/>
              <a:t>淘汰算法（最近最少使用算法）由于在设计</a:t>
            </a:r>
            <a:r>
              <a:rPr lang="en-US" altLang="zh-CN" dirty="0"/>
              <a:t>Cache</a:t>
            </a:r>
            <a:r>
              <a:rPr lang="zh-CN" altLang="en-US" dirty="0"/>
              <a:t>槽时，计数器是当行选中时清零，行未选中时随时钟频率进行计数，因此这里计数的最大值即为最少使用的</a:t>
            </a:r>
            <a:r>
              <a:rPr lang="en-US" altLang="zh-CN" dirty="0"/>
              <a:t>Cache</a:t>
            </a:r>
            <a:r>
              <a:rPr lang="zh-CN" altLang="en-US" dirty="0"/>
              <a:t>槽。这里使用文件附带的归并算法。归并算法是输出两个值中较大的一位的数据和索引，最后得到相应的淘汰行。</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15</a:t>
            </a:fld>
            <a:endParaRPr lang="zh-CN" altLang="en-US"/>
          </a:p>
        </p:txBody>
      </p:sp>
    </p:spTree>
    <p:extLst>
      <p:ext uri="{BB962C8B-B14F-4D97-AF65-F5344CB8AC3E}">
        <p14:creationId xmlns:p14="http://schemas.microsoft.com/office/powerpoint/2010/main" val="910254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Cache</a:t>
            </a:r>
            <a:r>
              <a:rPr lang="zh-CN" altLang="en-US" dirty="0"/>
              <a:t>划分成若干组，每组若干</a:t>
            </a:r>
            <a:r>
              <a:rPr lang="en-US" altLang="zh-CN" dirty="0"/>
              <a:t>Cache</a:t>
            </a:r>
            <a:r>
              <a:rPr lang="zh-CN" altLang="en-US" dirty="0"/>
              <a:t>行，主存地址被划分为</a:t>
            </a:r>
            <a:r>
              <a:rPr lang="en-US" altLang="zh-CN" dirty="0"/>
              <a:t>Tag</a:t>
            </a:r>
            <a:r>
              <a:rPr lang="zh-CN" altLang="en-US" dirty="0"/>
              <a:t>、</a:t>
            </a:r>
            <a:r>
              <a:rPr lang="en-US" altLang="zh-CN" dirty="0"/>
              <a:t>index</a:t>
            </a:r>
            <a:r>
              <a:rPr lang="zh-CN" altLang="en-US" dirty="0"/>
              <a:t>和</a:t>
            </a:r>
            <a:r>
              <a:rPr lang="en-US" altLang="zh-CN" dirty="0"/>
              <a:t>Offset</a:t>
            </a:r>
            <a:r>
              <a:rPr lang="zh-CN" altLang="en-US" dirty="0"/>
              <a:t>三部分。由索引字段</a:t>
            </a:r>
            <a:r>
              <a:rPr lang="en-US" altLang="zh-CN" dirty="0"/>
              <a:t>index</a:t>
            </a:r>
            <a:r>
              <a:rPr lang="zh-CN" altLang="en-US" dirty="0"/>
              <a:t>经过组索引译码器产生组选中译码信号，</a:t>
            </a:r>
            <a:r>
              <a:rPr lang="en-US" altLang="zh-CN" dirty="0"/>
              <a:t>CAM</a:t>
            </a:r>
            <a:r>
              <a:rPr lang="zh-CN" altLang="en-US" dirty="0"/>
              <a:t>中对应组有效位和标记信息传输到多路并发比较器，每组多少行就需要设置多少个比较器。例如，当前组某行的标记位与主存地址中的标记位相同且有效位为</a:t>
            </a:r>
            <a:r>
              <a:rPr lang="en-US" altLang="zh-CN" dirty="0"/>
              <a:t>1</a:t>
            </a:r>
            <a:r>
              <a:rPr lang="zh-CN" altLang="en-US" dirty="0"/>
              <a:t>时，</a:t>
            </a:r>
            <a:r>
              <a:rPr lang="en-US" altLang="zh-CN" dirty="0"/>
              <a:t>Cache</a:t>
            </a:r>
            <a:r>
              <a:rPr lang="zh-CN" altLang="en-US" dirty="0"/>
              <a:t>命中。</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17</a:t>
            </a:fld>
            <a:endParaRPr lang="zh-CN" altLang="en-US"/>
          </a:p>
        </p:txBody>
      </p:sp>
    </p:spTree>
    <p:extLst>
      <p:ext uri="{BB962C8B-B14F-4D97-AF65-F5344CB8AC3E}">
        <p14:creationId xmlns:p14="http://schemas.microsoft.com/office/powerpoint/2010/main" val="3468129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t>Cache </a:t>
            </a:r>
            <a:r>
              <a:rPr lang="zh-CN" altLang="en-US" b="0" dirty="0"/>
              <a:t>与二级存储器之间通过块交换逻辑实现数据块交换，由于二级存储器相比 </a:t>
            </a:r>
            <a:r>
              <a:rPr lang="en-US" altLang="zh-CN" b="0" dirty="0"/>
              <a:t>cache </a:t>
            </a:r>
            <a:r>
              <a:rPr lang="zh-CN" altLang="en-US" b="0" dirty="0"/>
              <a:t>慢很多，所以一次块交换需要多个时钟周期（</a:t>
            </a:r>
            <a:r>
              <a:rPr lang="en-US" altLang="zh-CN" b="0" dirty="0"/>
              <a:t>4</a:t>
            </a:r>
            <a:r>
              <a:rPr lang="zh-CN" altLang="en-US" b="0" dirty="0"/>
              <a:t>个）才能完成。</a:t>
            </a:r>
            <a:endParaRPr lang="en-US" altLang="zh-CN"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a:t>Cache </a:t>
            </a:r>
            <a:r>
              <a:rPr lang="zh-CN" altLang="en-US" b="0" dirty="0"/>
              <a:t>模块判断数据块准备好的逻辑是 </a:t>
            </a:r>
            <a:r>
              <a:rPr lang="en-US" altLang="zh-CN" b="0" dirty="0" err="1"/>
              <a:t>blkready</a:t>
            </a:r>
            <a:r>
              <a:rPr lang="en-US" altLang="zh-CN" b="0" dirty="0"/>
              <a:t> </a:t>
            </a:r>
            <a:r>
              <a:rPr lang="zh-CN" altLang="en-US" b="0" dirty="0"/>
              <a:t>信号有效，该信号有效且时钟到来时， </a:t>
            </a:r>
            <a:r>
              <a:rPr lang="en-US" altLang="zh-CN" b="0" dirty="0"/>
              <a:t>cache </a:t>
            </a:r>
            <a:r>
              <a:rPr lang="zh-CN" altLang="en-US" b="0" dirty="0"/>
              <a:t>将块数据从 </a:t>
            </a:r>
            <a:r>
              <a:rPr lang="en-US" altLang="zh-CN" b="0" dirty="0" err="1"/>
              <a:t>BlkDin</a:t>
            </a:r>
            <a:r>
              <a:rPr lang="en-US" altLang="zh-CN" b="0" dirty="0"/>
              <a:t> </a:t>
            </a:r>
            <a:r>
              <a:rPr lang="zh-CN" altLang="en-US" b="0" dirty="0"/>
              <a:t>端口一次性载入到对应 </a:t>
            </a:r>
            <a:r>
              <a:rPr lang="en-US" altLang="zh-CN" b="0" dirty="0"/>
              <a:t>cache </a:t>
            </a:r>
            <a:r>
              <a:rPr lang="zh-CN" altLang="en-US" b="0" dirty="0"/>
              <a:t>行缓冲区中，此时 </a:t>
            </a:r>
            <a:r>
              <a:rPr lang="en-US" altLang="zh-CN" b="0" dirty="0"/>
              <a:t>cache </a:t>
            </a:r>
            <a:r>
              <a:rPr lang="zh-CN" altLang="en-US" b="0" dirty="0"/>
              <a:t>数据命中，直接输出请求数据，解锁计数器使能端，继续访问下一个地址。</a:t>
            </a:r>
            <a:endParaRPr lang="en-US" altLang="zh-CN"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0" dirty="0"/>
          </a:p>
          <a:p>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18</a:t>
            </a:fld>
            <a:endParaRPr lang="zh-CN" altLang="en-US"/>
          </a:p>
        </p:txBody>
      </p:sp>
    </p:spTree>
    <p:extLst>
      <p:ext uri="{BB962C8B-B14F-4D97-AF65-F5344CB8AC3E}">
        <p14:creationId xmlns:p14="http://schemas.microsoft.com/office/powerpoint/2010/main" val="24080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t>电路中计数器与存储器部分会在时钟驱动下逐一生成地址访问序列给 </a:t>
            </a:r>
            <a:r>
              <a:rPr lang="en-US" altLang="zh-CN" b="0" dirty="0"/>
              <a:t>cache </a:t>
            </a:r>
            <a:r>
              <a:rPr lang="zh-CN" altLang="en-US" b="0" dirty="0"/>
              <a:t>模块。计数器模块的使能端受命中信号驱动，缺失时使能端无效，计数器不计数，等待系统将待请求数据所在块从二级存储器中调度到 </a:t>
            </a:r>
            <a:r>
              <a:rPr lang="en-US" altLang="zh-CN" b="0" dirty="0"/>
              <a:t>cache </a:t>
            </a:r>
            <a:r>
              <a:rPr lang="zh-CN" altLang="en-US" b="0" dirty="0"/>
              <a:t>后才能继续计数。 </a:t>
            </a:r>
            <a:endParaRPr lang="en-US" altLang="zh-CN" b="0" dirty="0"/>
          </a:p>
          <a:p>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21</a:t>
            </a:fld>
            <a:endParaRPr lang="zh-CN" altLang="en-US"/>
          </a:p>
        </p:txBody>
      </p:sp>
    </p:spTree>
    <p:extLst>
      <p:ext uri="{BB962C8B-B14F-4D97-AF65-F5344CB8AC3E}">
        <p14:creationId xmlns:p14="http://schemas.microsoft.com/office/powerpoint/2010/main" val="2052750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数据写入或加载时，可以将待写入的数据加载到所有存储器的输入段，由行索引信号和</a:t>
            </a:r>
            <a:r>
              <a:rPr lang="en-US" altLang="zh-CN" dirty="0"/>
              <a:t>offset</a:t>
            </a:r>
            <a:r>
              <a:rPr lang="zh-CN" altLang="en-US" dirty="0"/>
              <a:t>精准控制对应的存储单元的写使能，实现对有效位、</a:t>
            </a:r>
            <a:r>
              <a:rPr lang="en-US" altLang="zh-CN" dirty="0"/>
              <a:t>TAG</a:t>
            </a:r>
            <a:r>
              <a:rPr lang="zh-CN" altLang="en-US" dirty="0"/>
              <a:t>、数据缓冲区的写入。</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直接相联映射淘汰算法硬件逻辑较为简单，如果地址不命中则直接替换行索引译码器选中的行即可，但如果选中行存在脏数据，需要将脏数据写入二级存储器以保证数据的一致性。</a:t>
            </a:r>
          </a:p>
          <a:p>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6</a:t>
            </a:fld>
            <a:endParaRPr lang="zh-CN" altLang="en-US"/>
          </a:p>
        </p:txBody>
      </p:sp>
    </p:spTree>
    <p:extLst>
      <p:ext uri="{BB962C8B-B14F-4D97-AF65-F5344CB8AC3E}">
        <p14:creationId xmlns:p14="http://schemas.microsoft.com/office/powerpoint/2010/main" val="159777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a:t>
            </a:r>
            <a:r>
              <a:rPr lang="en-US" altLang="zh-CN" dirty="0"/>
              <a:t>cache</a:t>
            </a:r>
            <a:r>
              <a:rPr lang="zh-CN" altLang="en-US" dirty="0"/>
              <a:t>槽实际上设计的是当</a:t>
            </a:r>
            <a:r>
              <a:rPr lang="en-US" altLang="zh-CN" dirty="0"/>
              <a:t>miss</a:t>
            </a:r>
            <a:r>
              <a:rPr lang="zh-CN" altLang="en-US" dirty="0"/>
              <a:t>信号有效时，如果将数据写入到</a:t>
            </a:r>
            <a:r>
              <a:rPr lang="en-US" altLang="zh-CN" dirty="0"/>
              <a:t>cache</a:t>
            </a:r>
            <a:r>
              <a:rPr lang="zh-CN" altLang="en-US" dirty="0"/>
              <a:t>槽中。其中</a:t>
            </a:r>
            <a:r>
              <a:rPr lang="en-US" altLang="zh-CN" dirty="0" err="1"/>
              <a:t>BlkReady</a:t>
            </a:r>
            <a:r>
              <a:rPr lang="zh-CN" altLang="en-US" dirty="0"/>
              <a:t>信号应结合着“</a:t>
            </a:r>
            <a:r>
              <a:rPr lang="en-US" altLang="zh-CN" dirty="0"/>
              <a:t>cache</a:t>
            </a:r>
            <a:r>
              <a:rPr lang="zh-CN" altLang="en-US" dirty="0"/>
              <a:t>自动测试电路”一起看，该信号为</a:t>
            </a:r>
            <a:r>
              <a:rPr lang="en-US" altLang="zh-CN" dirty="0" err="1"/>
              <a:t>BlkDataReady</a:t>
            </a:r>
            <a:r>
              <a:rPr lang="zh-CN" altLang="en-US" dirty="0"/>
              <a:t>信号，是块数据准备就绪信号，</a:t>
            </a:r>
            <a:r>
              <a:rPr lang="zh-CN" altLang="en-US" dirty="0">
                <a:solidFill>
                  <a:srgbClr val="FF0000"/>
                </a:solidFill>
              </a:rPr>
              <a:t>表示“</a:t>
            </a:r>
            <a:r>
              <a:rPr lang="en-US" altLang="zh-CN" dirty="0">
                <a:solidFill>
                  <a:srgbClr val="FF0000"/>
                </a:solidFill>
              </a:rPr>
              <a:t>Cache</a:t>
            </a:r>
            <a:r>
              <a:rPr lang="zh-CN" altLang="en-US" dirty="0">
                <a:solidFill>
                  <a:srgbClr val="FF0000"/>
                </a:solidFill>
              </a:rPr>
              <a:t>块交换”子电路中经过</a:t>
            </a:r>
            <a:r>
              <a:rPr lang="en-US" altLang="zh-CN" dirty="0">
                <a:solidFill>
                  <a:srgbClr val="FF0000"/>
                </a:solidFill>
              </a:rPr>
              <a:t>4</a:t>
            </a:r>
            <a:r>
              <a:rPr lang="zh-CN" altLang="en-US" dirty="0">
                <a:solidFill>
                  <a:srgbClr val="FF0000"/>
                </a:solidFill>
              </a:rPr>
              <a:t>个时钟周期，从二级存储</a:t>
            </a:r>
            <a:r>
              <a:rPr lang="en-US" altLang="zh-CN" dirty="0" err="1">
                <a:solidFill>
                  <a:srgbClr val="FF0000"/>
                </a:solidFill>
              </a:rPr>
              <a:t>Addr</a:t>
            </a:r>
            <a:r>
              <a:rPr lang="zh-CN" altLang="en-US" dirty="0">
                <a:solidFill>
                  <a:srgbClr val="FF0000"/>
                </a:solidFill>
              </a:rPr>
              <a:t>地址开始，连续取</a:t>
            </a:r>
            <a:r>
              <a:rPr lang="en-US" altLang="zh-CN" dirty="0">
                <a:solidFill>
                  <a:srgbClr val="FF0000"/>
                </a:solidFill>
              </a:rPr>
              <a:t>4</a:t>
            </a:r>
            <a:r>
              <a:rPr lang="zh-CN" altLang="en-US" dirty="0">
                <a:solidFill>
                  <a:srgbClr val="FF0000"/>
                </a:solidFill>
              </a:rPr>
              <a:t>个字节放入块交换逻辑缓冲区中（由</a:t>
            </a:r>
            <a:r>
              <a:rPr lang="en-US" altLang="zh-CN" dirty="0">
                <a:solidFill>
                  <a:srgbClr val="FF0000"/>
                </a:solidFill>
              </a:rPr>
              <a:t>4</a:t>
            </a:r>
            <a:r>
              <a:rPr lang="zh-CN" altLang="en-US" dirty="0">
                <a:solidFill>
                  <a:srgbClr val="FF0000"/>
                </a:solidFill>
              </a:rPr>
              <a:t>个</a:t>
            </a:r>
            <a:r>
              <a:rPr lang="en-US" altLang="zh-CN" dirty="0">
                <a:solidFill>
                  <a:srgbClr val="FF0000"/>
                </a:solidFill>
              </a:rPr>
              <a:t>8</a:t>
            </a:r>
            <a:r>
              <a:rPr lang="zh-CN" altLang="en-US" dirty="0">
                <a:solidFill>
                  <a:srgbClr val="FF0000"/>
                </a:solidFill>
              </a:rPr>
              <a:t>位的</a:t>
            </a:r>
            <a:r>
              <a:rPr lang="en-US" altLang="zh-CN" dirty="0">
                <a:solidFill>
                  <a:srgbClr val="FF0000"/>
                </a:solidFill>
              </a:rPr>
              <a:t>D</a:t>
            </a:r>
            <a:r>
              <a:rPr lang="zh-CN" altLang="en-US" dirty="0">
                <a:solidFill>
                  <a:srgbClr val="FF0000"/>
                </a:solidFill>
              </a:rPr>
              <a:t>触发器存放信息），此时</a:t>
            </a:r>
            <a:r>
              <a:rPr lang="en-US" altLang="zh-CN" dirty="0" err="1">
                <a:solidFill>
                  <a:srgbClr val="FF0000"/>
                </a:solidFill>
              </a:rPr>
              <a:t>BlkDataReady</a:t>
            </a:r>
            <a:r>
              <a:rPr lang="zh-CN" altLang="en-US" dirty="0">
                <a:solidFill>
                  <a:srgbClr val="FF0000"/>
                </a:solidFill>
              </a:rPr>
              <a:t>信号高电平有效，</a:t>
            </a:r>
            <a:r>
              <a:rPr lang="en-US" altLang="zh-CN" dirty="0" err="1">
                <a:solidFill>
                  <a:srgbClr val="FF0000"/>
                </a:solidFill>
              </a:rPr>
              <a:t>BlockDataIn</a:t>
            </a:r>
            <a:r>
              <a:rPr lang="zh-CN" altLang="en-US" dirty="0">
                <a:solidFill>
                  <a:srgbClr val="FF0000"/>
                </a:solidFill>
              </a:rPr>
              <a:t>数据准备就绪。具体详情可以查看“块交换逻辑”子电路。</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7</a:t>
            </a:fld>
            <a:endParaRPr lang="zh-CN" altLang="en-US"/>
          </a:p>
        </p:txBody>
      </p:sp>
    </p:spTree>
    <p:extLst>
      <p:ext uri="{BB962C8B-B14F-4D97-AF65-F5344CB8AC3E}">
        <p14:creationId xmlns:p14="http://schemas.microsoft.com/office/powerpoint/2010/main" val="993387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8</a:t>
            </a:fld>
            <a:endParaRPr lang="zh-CN" altLang="en-US"/>
          </a:p>
        </p:txBody>
      </p:sp>
    </p:spTree>
    <p:extLst>
      <p:ext uri="{BB962C8B-B14F-4D97-AF65-F5344CB8AC3E}">
        <p14:creationId xmlns:p14="http://schemas.microsoft.com/office/powerpoint/2010/main" val="526889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9</a:t>
            </a:fld>
            <a:endParaRPr lang="zh-CN" altLang="en-US"/>
          </a:p>
        </p:txBody>
      </p:sp>
    </p:spTree>
    <p:extLst>
      <p:ext uri="{BB962C8B-B14F-4D97-AF65-F5344CB8AC3E}">
        <p14:creationId xmlns:p14="http://schemas.microsoft.com/office/powerpoint/2010/main" val="3720013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全相联映像中</a:t>
            </a:r>
            <a:r>
              <a:rPr lang="en-US" altLang="zh-CN" dirty="0"/>
              <a:t>Cache</a:t>
            </a:r>
            <a:r>
              <a:rPr lang="zh-CN" altLang="en-US" dirty="0"/>
              <a:t>分为</a:t>
            </a:r>
            <a:r>
              <a:rPr lang="en-US" altLang="zh-CN" dirty="0"/>
              <a:t>CAM</a:t>
            </a:r>
            <a:r>
              <a:rPr lang="zh-CN" altLang="en-US" dirty="0"/>
              <a:t>和</a:t>
            </a:r>
            <a:r>
              <a:rPr lang="en-US" altLang="zh-CN" dirty="0"/>
              <a:t>SRAM</a:t>
            </a:r>
            <a:r>
              <a:rPr lang="zh-CN" altLang="en-US" dirty="0"/>
              <a:t>两部分，其中</a:t>
            </a:r>
            <a:r>
              <a:rPr lang="en-US" altLang="zh-CN" dirty="0"/>
              <a:t>CAM</a:t>
            </a:r>
            <a:r>
              <a:rPr lang="zh-CN" altLang="en-US" dirty="0"/>
              <a:t>用于存放标记信息，</a:t>
            </a:r>
            <a:r>
              <a:rPr lang="en-US" altLang="zh-CN" dirty="0"/>
              <a:t>SRAM</a:t>
            </a:r>
            <a:r>
              <a:rPr lang="zh-CN" altLang="en-US" dirty="0"/>
              <a:t>存放数据副本。</a:t>
            </a:r>
            <a:endParaRPr lang="en-US" altLang="zh-CN" dirty="0"/>
          </a:p>
          <a:p>
            <a:endParaRPr lang="en-US" altLang="zh-CN" dirty="0"/>
          </a:p>
          <a:p>
            <a:r>
              <a:rPr lang="zh-CN" altLang="en-US" dirty="0"/>
              <a:t>主存地址被划分为</a:t>
            </a:r>
            <a:r>
              <a:rPr lang="en-US" altLang="zh-CN" dirty="0"/>
              <a:t>Tag</a:t>
            </a:r>
            <a:r>
              <a:rPr lang="zh-CN" altLang="en-US" dirty="0"/>
              <a:t>和</a:t>
            </a:r>
            <a:r>
              <a:rPr lang="en-US" altLang="zh-CN" dirty="0"/>
              <a:t>offset</a:t>
            </a:r>
            <a:r>
              <a:rPr lang="zh-CN" altLang="en-US" dirty="0"/>
              <a:t>两部分。</a:t>
            </a:r>
            <a:endParaRPr lang="en-US" altLang="zh-CN" dirty="0"/>
          </a:p>
          <a:p>
            <a:endParaRPr lang="en-US" altLang="zh-CN" dirty="0"/>
          </a:p>
          <a:p>
            <a:r>
              <a:rPr lang="zh-CN" altLang="en-US" dirty="0"/>
              <a:t>标记字段</a:t>
            </a:r>
            <a:r>
              <a:rPr lang="en-US" altLang="zh-CN" dirty="0"/>
              <a:t>Tag</a:t>
            </a:r>
            <a:r>
              <a:rPr lang="zh-CN" altLang="en-US" dirty="0"/>
              <a:t>将同时和</a:t>
            </a:r>
            <a:r>
              <a:rPr lang="en-US" altLang="zh-CN" dirty="0"/>
              <a:t>CAM</a:t>
            </a:r>
            <a:r>
              <a:rPr lang="zh-CN" altLang="en-US" dirty="0"/>
              <a:t>中的所有标记位进行多路并发比较，有多少行就需要设置多少个比较器。</a:t>
            </a:r>
            <a:endParaRPr lang="en-US" altLang="zh-CN" dirty="0"/>
          </a:p>
          <a:p>
            <a:endParaRPr lang="en-US" altLang="zh-CN" dirty="0"/>
          </a:p>
          <a:p>
            <a:r>
              <a:rPr lang="zh-CN" altLang="en-US" dirty="0"/>
              <a:t>当主存标记位和</a:t>
            </a:r>
            <a:r>
              <a:rPr lang="en-US" altLang="zh-CN" dirty="0"/>
              <a:t>CAM</a:t>
            </a:r>
            <a:r>
              <a:rPr lang="zh-CN" altLang="en-US" dirty="0"/>
              <a:t>中的标记位相同却有效位为</a:t>
            </a:r>
            <a:r>
              <a:rPr lang="en-US" altLang="zh-CN" dirty="0"/>
              <a:t>1</a:t>
            </a:r>
            <a:r>
              <a:rPr lang="zh-CN" altLang="en-US" dirty="0"/>
              <a:t>时，则对应行的比较结果为</a:t>
            </a:r>
            <a:r>
              <a:rPr lang="en-US" altLang="zh-CN" dirty="0"/>
              <a:t>1</a:t>
            </a:r>
            <a:r>
              <a:rPr lang="zh-CN" altLang="en-US" dirty="0"/>
              <a:t>，所有行的比较结果逻辑或生成命中信号</a:t>
            </a:r>
            <a:r>
              <a:rPr lang="en-US" altLang="zh-CN" dirty="0"/>
              <a:t>Hit</a:t>
            </a:r>
            <a:r>
              <a:rPr lang="zh-CN" altLang="en-US" dirty="0"/>
              <a:t>。</a:t>
            </a:r>
            <a:endParaRPr lang="en-US" altLang="zh-CN" dirty="0"/>
          </a:p>
          <a:p>
            <a:endParaRPr lang="en-US" altLang="zh-CN" dirty="0"/>
          </a:p>
          <a:p>
            <a:r>
              <a:rPr lang="zh-CN" altLang="en-US" dirty="0"/>
              <a:t>各行比较结果作为行选中信号，控制对应行的有效位、</a:t>
            </a:r>
            <a:r>
              <a:rPr lang="en-US" altLang="zh-CN" dirty="0"/>
              <a:t>TAG</a:t>
            </a:r>
            <a:r>
              <a:rPr lang="zh-CN" altLang="en-US" dirty="0"/>
              <a:t>、数据块的输出，输出控制，同样可以采用三态门完成。</a:t>
            </a:r>
            <a:endParaRPr lang="en-US" altLang="zh-CN" dirty="0"/>
          </a:p>
          <a:p>
            <a:endParaRPr lang="en-US" altLang="zh-CN" dirty="0"/>
          </a:p>
          <a:p>
            <a:r>
              <a:rPr lang="zh-CN" altLang="en-US" dirty="0"/>
              <a:t>同时，命中信号</a:t>
            </a:r>
            <a:r>
              <a:rPr lang="en-US" altLang="zh-CN" dirty="0"/>
              <a:t>Hit</a:t>
            </a:r>
            <a:r>
              <a:rPr lang="zh-CN" altLang="en-US" dirty="0"/>
              <a:t>控制最终的字选择多路选择器的使能端，主存地址中的字地址</a:t>
            </a:r>
            <a:r>
              <a:rPr lang="en-US" altLang="zh-CN" dirty="0"/>
              <a:t>offset</a:t>
            </a:r>
            <a:r>
              <a:rPr lang="zh-CN" altLang="en-US" dirty="0"/>
              <a:t>控制字选择多路选择器的选择控制端，决定具体输出选中行中的哪一行字，实现数据的查找和访问。</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10</a:t>
            </a:fld>
            <a:endParaRPr lang="zh-CN" altLang="en-US"/>
          </a:p>
        </p:txBody>
      </p:sp>
    </p:spTree>
    <p:extLst>
      <p:ext uri="{BB962C8B-B14F-4D97-AF65-F5344CB8AC3E}">
        <p14:creationId xmlns:p14="http://schemas.microsoft.com/office/powerpoint/2010/main" val="222306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由于全相联映像是主存地址随机存储在任意的</a:t>
            </a:r>
            <a:r>
              <a:rPr lang="en-US" altLang="zh-CN" dirty="0"/>
              <a:t>Cache</a:t>
            </a:r>
            <a:r>
              <a:rPr lang="zh-CN" altLang="en-US" dirty="0"/>
              <a:t>行，即只需要</a:t>
            </a:r>
            <a:r>
              <a:rPr lang="en-US" altLang="zh-CN" dirty="0"/>
              <a:t>Tag</a:t>
            </a:r>
            <a:r>
              <a:rPr lang="zh-CN" altLang="en-US" dirty="0"/>
              <a:t>标记位和</a:t>
            </a:r>
            <a:r>
              <a:rPr lang="en-US" altLang="zh-CN" dirty="0"/>
              <a:t>Offset</a:t>
            </a:r>
            <a:r>
              <a:rPr lang="zh-CN" altLang="en-US" dirty="0"/>
              <a:t>字内偏移地址。由于每个</a:t>
            </a:r>
            <a:r>
              <a:rPr lang="en-US" altLang="zh-CN" dirty="0"/>
              <a:t>Cache</a:t>
            </a:r>
            <a:r>
              <a:rPr lang="zh-CN" altLang="en-US" dirty="0"/>
              <a:t>副本中只含有</a:t>
            </a:r>
            <a:r>
              <a:rPr lang="en-US" altLang="zh-CN" dirty="0"/>
              <a:t>4</a:t>
            </a:r>
            <a:r>
              <a:rPr lang="zh-CN" altLang="en-US" dirty="0"/>
              <a:t>个字节，则</a:t>
            </a:r>
            <a:r>
              <a:rPr lang="en-US" altLang="zh-CN" dirty="0"/>
              <a:t>Offset</a:t>
            </a:r>
            <a:r>
              <a:rPr lang="zh-CN" altLang="en-US" dirty="0"/>
              <a:t>只需要</a:t>
            </a:r>
            <a:r>
              <a:rPr lang="en-US" altLang="zh-CN" dirty="0"/>
              <a:t>2</a:t>
            </a:r>
            <a:r>
              <a:rPr lang="zh-CN" altLang="en-US" dirty="0"/>
              <a:t>位。</a:t>
            </a:r>
            <a:r>
              <a:rPr lang="en-US" altLang="zh-CN" dirty="0"/>
              <a:t>Tag</a:t>
            </a:r>
            <a:r>
              <a:rPr lang="zh-CN" altLang="en-US" dirty="0"/>
              <a:t>位需要</a:t>
            </a:r>
            <a:r>
              <a:rPr lang="en-US" altLang="zh-CN" dirty="0"/>
              <a:t>14</a:t>
            </a:r>
            <a:r>
              <a:rPr lang="zh-CN" altLang="en-US" dirty="0"/>
              <a:t>位。</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11</a:t>
            </a:fld>
            <a:endParaRPr lang="zh-CN" altLang="en-US"/>
          </a:p>
        </p:txBody>
      </p:sp>
    </p:spTree>
    <p:extLst>
      <p:ext uri="{BB962C8B-B14F-4D97-AF65-F5344CB8AC3E}">
        <p14:creationId xmlns:p14="http://schemas.microsoft.com/office/powerpoint/2010/main" val="162922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其中淘汰技术是一个计数器，初值位</a:t>
            </a:r>
            <a:r>
              <a:rPr lang="en-US" altLang="zh-CN" dirty="0"/>
              <a:t>0</a:t>
            </a:r>
            <a:r>
              <a:rPr lang="zh-CN" altLang="en-US" dirty="0"/>
              <a:t>，若行命中标志</a:t>
            </a:r>
            <a:r>
              <a:rPr lang="en-US" altLang="zh-CN" dirty="0"/>
              <a:t>Li</a:t>
            </a:r>
            <a:r>
              <a:rPr lang="zh-CN" altLang="en-US" dirty="0"/>
              <a:t>有效时，计数器异步清零段有效，达到清零的效果，若</a:t>
            </a:r>
            <a:r>
              <a:rPr lang="en-US" altLang="zh-CN" dirty="0"/>
              <a:t>Li</a:t>
            </a:r>
            <a:r>
              <a:rPr lang="zh-CN" altLang="en-US" dirty="0"/>
              <a:t>无效，则随着时钟频率一直进行计数。</a:t>
            </a:r>
            <a:endParaRPr lang="en-US" altLang="zh-CN" dirty="0"/>
          </a:p>
          <a:p>
            <a:endParaRPr lang="en-US" altLang="zh-CN" dirty="0"/>
          </a:p>
          <a:p>
            <a:r>
              <a:rPr lang="zh-CN" altLang="en-US" dirty="0"/>
              <a:t>数据副本</a:t>
            </a:r>
            <a:r>
              <a:rPr lang="en-US" altLang="zh-CN" dirty="0" err="1"/>
              <a:t>DataCopy</a:t>
            </a:r>
            <a:r>
              <a:rPr lang="zh-CN" altLang="en-US" dirty="0"/>
              <a:t>通过三态门缓冲器进行缓存到</a:t>
            </a:r>
            <a:r>
              <a:rPr lang="en-US" altLang="zh-CN" dirty="0" err="1"/>
              <a:t>SlotData</a:t>
            </a:r>
            <a:r>
              <a:rPr lang="zh-CN" altLang="en-US" dirty="0"/>
              <a:t>，使得</a:t>
            </a:r>
            <a:r>
              <a:rPr lang="en-US" altLang="zh-CN" dirty="0"/>
              <a:t>8</a:t>
            </a:r>
            <a:r>
              <a:rPr lang="zh-CN" altLang="en-US" dirty="0"/>
              <a:t>个</a:t>
            </a:r>
            <a:r>
              <a:rPr lang="en-US" altLang="zh-CN" dirty="0"/>
              <a:t>Cache</a:t>
            </a:r>
            <a:r>
              <a:rPr lang="zh-CN" altLang="en-US" dirty="0"/>
              <a:t>槽的数据都可以缓存到</a:t>
            </a:r>
            <a:r>
              <a:rPr lang="en-US" altLang="zh-CN" dirty="0"/>
              <a:t>1</a:t>
            </a:r>
            <a:r>
              <a:rPr lang="zh-CN" altLang="en-US" dirty="0"/>
              <a:t>个</a:t>
            </a:r>
            <a:r>
              <a:rPr lang="en-US" altLang="zh-CN" dirty="0" err="1"/>
              <a:t>SlotData</a:t>
            </a:r>
            <a:r>
              <a:rPr lang="zh-CN" altLang="en-US" dirty="0"/>
              <a:t>里。</a:t>
            </a:r>
          </a:p>
        </p:txBody>
      </p:sp>
      <p:sp>
        <p:nvSpPr>
          <p:cNvPr id="4" name="灯片编号占位符 3"/>
          <p:cNvSpPr>
            <a:spLocks noGrp="1"/>
          </p:cNvSpPr>
          <p:nvPr>
            <p:ph type="sldNum" sz="quarter" idx="10"/>
          </p:nvPr>
        </p:nvSpPr>
        <p:spPr/>
        <p:txBody>
          <a:bodyPr/>
          <a:lstStyle/>
          <a:p>
            <a:fld id="{159D69F8-84B8-4848-85BA-EA3E20CCD793}" type="slidenum">
              <a:rPr lang="zh-CN" altLang="en-US" smtClean="0"/>
              <a:t>12</a:t>
            </a:fld>
            <a:endParaRPr lang="zh-CN" altLang="en-US"/>
          </a:p>
        </p:txBody>
      </p:sp>
    </p:spTree>
    <p:extLst>
      <p:ext uri="{BB962C8B-B14F-4D97-AF65-F5344CB8AC3E}">
        <p14:creationId xmlns:p14="http://schemas.microsoft.com/office/powerpoint/2010/main" val="1630670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写出设计即通过</a:t>
            </a:r>
            <a:r>
              <a:rPr lang="en-US" altLang="zh-CN" dirty="0"/>
              <a:t>Offset</a:t>
            </a:r>
            <a:r>
              <a:rPr lang="zh-CN" altLang="en-US" dirty="0"/>
              <a:t>进行选择总线</a:t>
            </a:r>
            <a:r>
              <a:rPr lang="en-US" altLang="zh-CN" dirty="0" err="1"/>
              <a:t>SlotData</a:t>
            </a:r>
            <a:r>
              <a:rPr lang="zh-CN" altLang="en-US" dirty="0"/>
              <a:t>上的某一字节进行输出；</a:t>
            </a:r>
            <a:endParaRPr lang="en-US" altLang="zh-CN" dirty="0"/>
          </a:p>
          <a:p>
            <a:endParaRPr lang="en-US" altLang="zh-CN" dirty="0"/>
          </a:p>
          <a:p>
            <a:r>
              <a:rPr lang="zh-CN" altLang="en-US" dirty="0"/>
              <a:t>写入设计则要当</a:t>
            </a:r>
            <a:r>
              <a:rPr lang="en-US" altLang="zh-CN" dirty="0" err="1"/>
              <a:t>BlkReady</a:t>
            </a:r>
            <a:r>
              <a:rPr lang="zh-CN" altLang="en-US" dirty="0"/>
              <a:t>数据准备完成时（</a:t>
            </a:r>
            <a:r>
              <a:rPr lang="en-US" altLang="zh-CN" dirty="0"/>
              <a:t>Cache</a:t>
            </a:r>
            <a:r>
              <a:rPr lang="zh-CN" altLang="en-US" dirty="0"/>
              <a:t>自动测试子电路中从二级存储中取来的数据准备好），选择具体的</a:t>
            </a:r>
            <a:r>
              <a:rPr lang="en-US" altLang="zh-CN" dirty="0"/>
              <a:t>Cache</a:t>
            </a:r>
            <a:r>
              <a:rPr lang="zh-CN" altLang="en-US" dirty="0"/>
              <a:t>行进行写入，而写入的前提是该行为空，即</a:t>
            </a:r>
            <a:r>
              <a:rPr lang="en-US" altLang="zh-CN" dirty="0"/>
              <a:t>Miss</a:t>
            </a:r>
            <a:r>
              <a:rPr lang="zh-CN" altLang="en-US" dirty="0"/>
              <a:t>信号有效。</a:t>
            </a:r>
            <a:endParaRPr lang="en-US" altLang="zh-CN" dirty="0"/>
          </a:p>
        </p:txBody>
      </p:sp>
      <p:sp>
        <p:nvSpPr>
          <p:cNvPr id="4" name="灯片编号占位符 3"/>
          <p:cNvSpPr>
            <a:spLocks noGrp="1"/>
          </p:cNvSpPr>
          <p:nvPr>
            <p:ph type="sldNum" sz="quarter" idx="10"/>
          </p:nvPr>
        </p:nvSpPr>
        <p:spPr/>
        <p:txBody>
          <a:bodyPr/>
          <a:lstStyle/>
          <a:p>
            <a:fld id="{159D69F8-84B8-4848-85BA-EA3E20CCD793}" type="slidenum">
              <a:rPr lang="zh-CN" altLang="en-US" smtClean="0"/>
              <a:t>13</a:t>
            </a:fld>
            <a:endParaRPr lang="zh-CN" altLang="en-US"/>
          </a:p>
        </p:txBody>
      </p:sp>
    </p:spTree>
    <p:extLst>
      <p:ext uri="{BB962C8B-B14F-4D97-AF65-F5344CB8AC3E}">
        <p14:creationId xmlns:p14="http://schemas.microsoft.com/office/powerpoint/2010/main" val="2404289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23528" y="339502"/>
            <a:ext cx="8496944" cy="411480"/>
          </a:xfrm>
          <a:prstGeom prst="rect">
            <a:avLst/>
          </a:prstGeo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323528" y="825471"/>
            <a:ext cx="8496944" cy="3906519"/>
          </a:xfrm>
          <a:prstGeom prst="rect">
            <a:avLst/>
          </a:prstGeom>
        </p:spPr>
        <p:txBody>
          <a:bodyPr>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9746BAEA-2E2F-43C1-8FC5-9FEE3A8DF45C}" type="datetimeFigureOut">
              <a:rPr lang="zh-CN" altLang="en-US" smtClean="0"/>
              <a:t>2024/5/13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604448" y="4886318"/>
            <a:ext cx="299510" cy="205712"/>
          </a:xfrm>
          <a:prstGeom prst="ellipse">
            <a:avLst/>
          </a:prstGeom>
        </p:spPr>
        <p:txBody>
          <a:bodyPr/>
          <a:lstStyle/>
          <a:p>
            <a:fld id="{02DB5319-2DBA-4D9A-88B5-78BEDCD9319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700016" y="822960"/>
            <a:ext cx="3200400" cy="278434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746BAEA-2E2F-43C1-8FC5-9FEE3A8DF45C}" type="datetimeFigureOut">
              <a:rPr lang="zh-CN" altLang="en-US" smtClean="0"/>
              <a:t>2024/5/13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604448" y="4886318"/>
            <a:ext cx="299510" cy="205712"/>
          </a:xfrm>
          <a:prstGeom prst="ellipse">
            <a:avLst/>
          </a:prstGeom>
        </p:spPr>
        <p:txBody>
          <a:bodyPr/>
          <a:lstStyle/>
          <a:p>
            <a:fld id="{02DB5319-2DBA-4D9A-88B5-78BEDCD93195}" type="slidenum">
              <a:rPr lang="zh-CN" altLang="en-US" smtClean="0"/>
              <a:t>‹#›</a:t>
            </a:fld>
            <a:endParaRPr lang="zh-CN" altLang="en-US"/>
          </a:p>
        </p:txBody>
      </p:sp>
      <p:sp>
        <p:nvSpPr>
          <p:cNvPr id="8" name="Title 7"/>
          <p:cNvSpPr>
            <a:spLocks noGrp="1"/>
          </p:cNvSpPr>
          <p:nvPr>
            <p:ph type="title"/>
          </p:nvPr>
        </p:nvSpPr>
        <p:spPr>
          <a:xfrm>
            <a:off x="822960" y="274320"/>
            <a:ext cx="7520940" cy="411480"/>
          </a:xfrm>
          <a:prstGeom prst="rect">
            <a:avLst/>
          </a:prstGeom>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22960" y="274320"/>
            <a:ext cx="7520940" cy="411480"/>
          </a:xfrm>
          <a:prstGeom prst="rect">
            <a:avLst/>
          </a:prstGeo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822960" y="822960"/>
            <a:ext cx="3200400" cy="411480"/>
          </a:xfrm>
          <a:prstGeom prst="rect">
            <a:avLst/>
          </a:prstGeo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a:t>单击此处编辑母版文本样式</a:t>
            </a:r>
          </a:p>
        </p:txBody>
      </p:sp>
      <p:sp>
        <p:nvSpPr>
          <p:cNvPr id="4" name="Content Placeholder 3"/>
          <p:cNvSpPr>
            <a:spLocks noGrp="1"/>
          </p:cNvSpPr>
          <p:nvPr>
            <p:ph sz="half" idx="2"/>
          </p:nvPr>
        </p:nvSpPr>
        <p:spPr>
          <a:xfrm>
            <a:off x="819150" y="1276386"/>
            <a:ext cx="3200400" cy="2331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700016" y="822960"/>
            <a:ext cx="3200400" cy="411480"/>
          </a:xfrm>
          <a:prstGeom prst="rect">
            <a:avLst/>
          </a:prstGeo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a:t>单击此处编辑母版文本样式</a:t>
            </a:r>
          </a:p>
        </p:txBody>
      </p:sp>
      <p:sp>
        <p:nvSpPr>
          <p:cNvPr id="6" name="Content Placeholder 5"/>
          <p:cNvSpPr>
            <a:spLocks noGrp="1"/>
          </p:cNvSpPr>
          <p:nvPr>
            <p:ph sz="quarter" idx="4"/>
          </p:nvPr>
        </p:nvSpPr>
        <p:spPr>
          <a:xfrm>
            <a:off x="4700016" y="1276386"/>
            <a:ext cx="3200400" cy="233172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746BAEA-2E2F-43C1-8FC5-9FEE3A8DF45C}" type="datetimeFigureOut">
              <a:rPr lang="zh-CN" altLang="en-US" smtClean="0"/>
              <a:t>2024/5/13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8604448" y="4886318"/>
            <a:ext cx="299510" cy="205712"/>
          </a:xfrm>
          <a:prstGeom prst="ellipse">
            <a:avLst/>
          </a:prstGeom>
        </p:spPr>
        <p:txBody>
          <a:bodyPr/>
          <a:lstStyle/>
          <a:p>
            <a:fld id="{02DB5319-2DBA-4D9A-88B5-78BEDCD9319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4886318"/>
            <a:ext cx="3574257" cy="257181"/>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4886318"/>
            <a:ext cx="9146380" cy="25718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3635896" y="4939471"/>
            <a:ext cx="2176272" cy="150876"/>
          </a:xfrm>
          <a:prstGeom prst="rect">
            <a:avLst/>
          </a:prstGeom>
        </p:spPr>
        <p:txBody>
          <a:bodyPr vert="horz" lIns="91440" tIns="45720" rIns="91440" bIns="45720" rtlCol="0" anchor="ctr"/>
          <a:lstStyle>
            <a:lvl1pPr algn="l">
              <a:defRPr sz="1200">
                <a:solidFill>
                  <a:schemeClr val="bg1"/>
                </a:solidFill>
              </a:defRPr>
            </a:lvl1pPr>
          </a:lstStyle>
          <a:p>
            <a:fld id="{9746BAEA-2E2F-43C1-8FC5-9FEE3A8DF45C}" type="datetimeFigureOut">
              <a:rPr lang="zh-CN" altLang="en-US" smtClean="0"/>
              <a:pPr/>
              <a:t>2024/5/13</a:t>
            </a:fld>
            <a:endParaRPr lang="zh-CN" altLang="en-US" dirty="0"/>
          </a:p>
        </p:txBody>
      </p:sp>
      <p:sp>
        <p:nvSpPr>
          <p:cNvPr id="5" name="Footer Placeholder 4"/>
          <p:cNvSpPr>
            <a:spLocks noGrp="1"/>
          </p:cNvSpPr>
          <p:nvPr>
            <p:ph type="ftr" sz="quarter" idx="3"/>
          </p:nvPr>
        </p:nvSpPr>
        <p:spPr>
          <a:xfrm>
            <a:off x="3779912" y="4957117"/>
            <a:ext cx="4724400" cy="115584"/>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dirty="0"/>
          </a:p>
        </p:txBody>
      </p:sp>
      <p:sp>
        <p:nvSpPr>
          <p:cNvPr id="10" name="Content Placeholder 2"/>
          <p:cNvSpPr txBox="1">
            <a:spLocks/>
          </p:cNvSpPr>
          <p:nvPr userDrawn="1"/>
        </p:nvSpPr>
        <p:spPr>
          <a:xfrm>
            <a:off x="323528" y="825471"/>
            <a:ext cx="8496944" cy="3906519"/>
          </a:xfrm>
          <a:prstGeom prst="rect">
            <a:avLst/>
          </a:prstGeom>
        </p:spPr>
        <p:txBody>
          <a:bodyPr>
            <a:normAutofit/>
          </a:bodyPr>
          <a:lstStyle>
            <a:lvl1pPr marL="342900" indent="-342900" algn="l" defTabSz="914400" rtl="0" eaLnBrk="1" latinLnBrk="0" hangingPunct="1">
              <a:spcBef>
                <a:spcPts val="800"/>
              </a:spcBef>
              <a:buFont typeface="Arial" pitchFamily="34" charset="0"/>
              <a:buNone/>
              <a:defRPr sz="24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4" r:id="rId2"/>
    <p:sldLayoutId id="2147483665" r:id="rId3"/>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323528" y="195486"/>
            <a:ext cx="8496944" cy="411480"/>
          </a:xfrm>
        </p:spPr>
        <p:txBody>
          <a:bodyPr/>
          <a:lstStyle/>
          <a:p>
            <a:pPr algn="ctr"/>
            <a:r>
              <a:rPr lang="zh-CN" altLang="en-US" dirty="0"/>
              <a:t>第</a:t>
            </a:r>
            <a:r>
              <a:rPr lang="en-US" altLang="zh-CN" dirty="0"/>
              <a:t>3</a:t>
            </a:r>
            <a:r>
              <a:rPr lang="zh-CN" altLang="en-US" dirty="0"/>
              <a:t>次         </a:t>
            </a:r>
            <a:r>
              <a:rPr lang="en-US" altLang="zh-CN" dirty="0"/>
              <a:t>Cache</a:t>
            </a:r>
            <a:r>
              <a:rPr lang="zh-CN" altLang="en-US" dirty="0"/>
              <a:t>地址映射</a:t>
            </a:r>
          </a:p>
        </p:txBody>
      </p:sp>
      <p:sp>
        <p:nvSpPr>
          <p:cNvPr id="6" name="内容占位符 5"/>
          <p:cNvSpPr>
            <a:spLocks noGrp="1"/>
          </p:cNvSpPr>
          <p:nvPr>
            <p:ph idx="1"/>
          </p:nvPr>
        </p:nvSpPr>
        <p:spPr/>
        <p:txBody>
          <a:bodyPr/>
          <a:lstStyle/>
          <a:p>
            <a:r>
              <a:rPr lang="zh-CN" altLang="en-US" dirty="0"/>
              <a:t>实验项目</a:t>
            </a:r>
            <a:endParaRPr lang="en-US" altLang="zh-CN" dirty="0"/>
          </a:p>
          <a:p>
            <a:pPr>
              <a:buFont typeface="Wingdings" pitchFamily="2" charset="2"/>
              <a:buChar char="n"/>
            </a:pPr>
            <a:r>
              <a:rPr lang="zh-CN" altLang="en-US" b="0" dirty="0"/>
              <a:t>直接相联映射</a:t>
            </a:r>
            <a:endParaRPr lang="en-US" altLang="zh-CN" b="0" dirty="0"/>
          </a:p>
          <a:p>
            <a:pPr>
              <a:buFont typeface="Wingdings" pitchFamily="2" charset="2"/>
              <a:buChar char="n"/>
            </a:pPr>
            <a:r>
              <a:rPr lang="zh-CN" altLang="en-US" b="0" dirty="0"/>
              <a:t>全相联映射</a:t>
            </a:r>
            <a:endParaRPr lang="en-US" altLang="zh-CN" b="0" dirty="0"/>
          </a:p>
          <a:p>
            <a:pPr>
              <a:buFont typeface="Wingdings" pitchFamily="2" charset="2"/>
              <a:buChar char="n"/>
            </a:pPr>
            <a:r>
              <a:rPr lang="en-US" altLang="zh-CN" b="0" dirty="0"/>
              <a:t>2</a:t>
            </a:r>
            <a:r>
              <a:rPr lang="zh-CN" altLang="en-US" b="0" dirty="0"/>
              <a:t>路组相联</a:t>
            </a:r>
            <a:r>
              <a:rPr lang="en-US" altLang="zh-CN" b="0" dirty="0"/>
              <a:t>Cache</a:t>
            </a:r>
            <a:r>
              <a:rPr lang="zh-CN" altLang="en-US" b="0" dirty="0"/>
              <a:t>设计</a:t>
            </a:r>
          </a:p>
          <a:p>
            <a:pPr>
              <a:buFont typeface="Wingdings" pitchFamily="2" charset="2"/>
              <a:buChar char="n"/>
            </a:pPr>
            <a:endParaRPr lang="en-US" altLang="zh-CN" dirty="0"/>
          </a:p>
        </p:txBody>
      </p:sp>
    </p:spTree>
    <p:extLst>
      <p:ext uri="{BB962C8B-B14F-4D97-AF65-F5344CB8AC3E}">
        <p14:creationId xmlns:p14="http://schemas.microsoft.com/office/powerpoint/2010/main" val="34190278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endParaRPr lang="zh-CN" altLang="en-US"/>
          </a:p>
        </p:txBody>
      </p:sp>
      <p:pic>
        <p:nvPicPr>
          <p:cNvPr id="6" name="图片 5"/>
          <p:cNvPicPr>
            <a:picLocks noChangeAspect="1"/>
          </p:cNvPicPr>
          <p:nvPr/>
        </p:nvPicPr>
        <p:blipFill>
          <a:blip r:embed="rId3"/>
          <a:stretch>
            <a:fillRect/>
          </a:stretch>
        </p:blipFill>
        <p:spPr>
          <a:xfrm>
            <a:off x="611560" y="825471"/>
            <a:ext cx="7674135" cy="4025482"/>
          </a:xfrm>
          <a:prstGeom prst="rect">
            <a:avLst/>
          </a:prstGeom>
        </p:spPr>
      </p:pic>
    </p:spTree>
    <p:extLst>
      <p:ext uri="{BB962C8B-B14F-4D97-AF65-F5344CB8AC3E}">
        <p14:creationId xmlns:p14="http://schemas.microsoft.com/office/powerpoint/2010/main" val="3276280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r>
              <a:rPr lang="en-US" altLang="zh-CN" dirty="0"/>
              <a:t>1. </a:t>
            </a:r>
            <a:r>
              <a:rPr lang="zh-CN" altLang="en-US" dirty="0"/>
              <a:t>字节地址和</a:t>
            </a:r>
            <a:r>
              <a:rPr lang="en-US" altLang="zh-CN" dirty="0"/>
              <a:t>Cache</a:t>
            </a:r>
            <a:r>
              <a:rPr lang="zh-CN" altLang="en-US" dirty="0"/>
              <a:t>槽设计</a:t>
            </a:r>
          </a:p>
        </p:txBody>
      </p:sp>
      <p:pic>
        <p:nvPicPr>
          <p:cNvPr id="2" name="图片 1"/>
          <p:cNvPicPr>
            <a:picLocks noChangeAspect="1"/>
          </p:cNvPicPr>
          <p:nvPr/>
        </p:nvPicPr>
        <p:blipFill>
          <a:blip r:embed="rId3"/>
          <a:stretch>
            <a:fillRect/>
          </a:stretch>
        </p:blipFill>
        <p:spPr>
          <a:xfrm>
            <a:off x="683567" y="1419621"/>
            <a:ext cx="5007597" cy="1091803"/>
          </a:xfrm>
          <a:prstGeom prst="rect">
            <a:avLst/>
          </a:prstGeom>
        </p:spPr>
      </p:pic>
      <p:pic>
        <p:nvPicPr>
          <p:cNvPr id="4" name="图片 3"/>
          <p:cNvPicPr>
            <a:picLocks noChangeAspect="1"/>
          </p:cNvPicPr>
          <p:nvPr/>
        </p:nvPicPr>
        <p:blipFill>
          <a:blip r:embed="rId4"/>
          <a:stretch>
            <a:fillRect/>
          </a:stretch>
        </p:blipFill>
        <p:spPr>
          <a:xfrm>
            <a:off x="121411" y="2792091"/>
            <a:ext cx="8901178" cy="1809244"/>
          </a:xfrm>
          <a:prstGeom prst="rect">
            <a:avLst/>
          </a:prstGeom>
        </p:spPr>
      </p:pic>
    </p:spTree>
    <p:extLst>
      <p:ext uri="{BB962C8B-B14F-4D97-AF65-F5344CB8AC3E}">
        <p14:creationId xmlns:p14="http://schemas.microsoft.com/office/powerpoint/2010/main" val="1030660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r>
              <a:rPr lang="en-US" altLang="zh-CN" dirty="0"/>
              <a:t>1. </a:t>
            </a:r>
            <a:r>
              <a:rPr lang="zh-CN" altLang="en-US" dirty="0"/>
              <a:t>字节地址和</a:t>
            </a:r>
            <a:r>
              <a:rPr lang="en-US" altLang="zh-CN" dirty="0"/>
              <a:t>Cache</a:t>
            </a:r>
            <a:r>
              <a:rPr lang="zh-CN" altLang="en-US" dirty="0"/>
              <a:t>槽设计</a:t>
            </a:r>
          </a:p>
        </p:txBody>
      </p:sp>
      <p:pic>
        <p:nvPicPr>
          <p:cNvPr id="2" name="图片 1"/>
          <p:cNvPicPr>
            <a:picLocks noChangeAspect="1"/>
          </p:cNvPicPr>
          <p:nvPr/>
        </p:nvPicPr>
        <p:blipFill>
          <a:blip r:embed="rId3"/>
          <a:stretch>
            <a:fillRect/>
          </a:stretch>
        </p:blipFill>
        <p:spPr>
          <a:xfrm>
            <a:off x="683567" y="1419621"/>
            <a:ext cx="5007597" cy="1091803"/>
          </a:xfrm>
          <a:prstGeom prst="rect">
            <a:avLst/>
          </a:prstGeom>
        </p:spPr>
      </p:pic>
      <p:pic>
        <p:nvPicPr>
          <p:cNvPr id="4" name="图片 3"/>
          <p:cNvPicPr>
            <a:picLocks noChangeAspect="1"/>
          </p:cNvPicPr>
          <p:nvPr/>
        </p:nvPicPr>
        <p:blipFill>
          <a:blip r:embed="rId4"/>
          <a:stretch>
            <a:fillRect/>
          </a:stretch>
        </p:blipFill>
        <p:spPr>
          <a:xfrm>
            <a:off x="121411" y="2792091"/>
            <a:ext cx="8901178" cy="1809244"/>
          </a:xfrm>
          <a:prstGeom prst="rect">
            <a:avLst/>
          </a:prstGeom>
        </p:spPr>
      </p:pic>
    </p:spTree>
    <p:extLst>
      <p:ext uri="{BB962C8B-B14F-4D97-AF65-F5344CB8AC3E}">
        <p14:creationId xmlns:p14="http://schemas.microsoft.com/office/powerpoint/2010/main" val="247708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r>
              <a:rPr lang="en-US" altLang="zh-CN" dirty="0"/>
              <a:t>2. </a:t>
            </a:r>
            <a:r>
              <a:rPr lang="zh-CN" altLang="en-US" dirty="0"/>
              <a:t>写入和写出设计</a:t>
            </a:r>
          </a:p>
        </p:txBody>
      </p:sp>
      <p:pic>
        <p:nvPicPr>
          <p:cNvPr id="6" name="图片 5"/>
          <p:cNvPicPr>
            <a:picLocks noChangeAspect="1"/>
          </p:cNvPicPr>
          <p:nvPr/>
        </p:nvPicPr>
        <p:blipFill>
          <a:blip r:embed="rId3"/>
          <a:stretch>
            <a:fillRect/>
          </a:stretch>
        </p:blipFill>
        <p:spPr>
          <a:xfrm>
            <a:off x="611560" y="1503379"/>
            <a:ext cx="4722476" cy="2016092"/>
          </a:xfrm>
          <a:prstGeom prst="rect">
            <a:avLst/>
          </a:prstGeom>
        </p:spPr>
      </p:pic>
    </p:spTree>
    <p:extLst>
      <p:ext uri="{BB962C8B-B14F-4D97-AF65-F5344CB8AC3E}">
        <p14:creationId xmlns:p14="http://schemas.microsoft.com/office/powerpoint/2010/main" val="134067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r>
              <a:rPr lang="en-US" altLang="zh-CN" dirty="0"/>
              <a:t>3. </a:t>
            </a:r>
            <a:r>
              <a:rPr lang="zh-CN" altLang="en-US" dirty="0"/>
              <a:t>比较设计</a:t>
            </a:r>
          </a:p>
        </p:txBody>
      </p:sp>
      <p:pic>
        <p:nvPicPr>
          <p:cNvPr id="2" name="图片 1"/>
          <p:cNvPicPr>
            <a:picLocks noChangeAspect="1"/>
          </p:cNvPicPr>
          <p:nvPr/>
        </p:nvPicPr>
        <p:blipFill>
          <a:blip r:embed="rId3"/>
          <a:stretch>
            <a:fillRect/>
          </a:stretch>
        </p:blipFill>
        <p:spPr>
          <a:xfrm>
            <a:off x="4175448" y="1298722"/>
            <a:ext cx="4968552" cy="2425406"/>
          </a:xfrm>
          <a:prstGeom prst="rect">
            <a:avLst/>
          </a:prstGeom>
        </p:spPr>
      </p:pic>
      <p:pic>
        <p:nvPicPr>
          <p:cNvPr id="4" name="图片 3"/>
          <p:cNvPicPr>
            <a:picLocks noChangeAspect="1"/>
          </p:cNvPicPr>
          <p:nvPr/>
        </p:nvPicPr>
        <p:blipFill>
          <a:blip r:embed="rId4"/>
          <a:stretch>
            <a:fillRect/>
          </a:stretch>
        </p:blipFill>
        <p:spPr>
          <a:xfrm>
            <a:off x="959979" y="1164130"/>
            <a:ext cx="2579018" cy="3652167"/>
          </a:xfrm>
          <a:prstGeom prst="rect">
            <a:avLst/>
          </a:prstGeom>
        </p:spPr>
      </p:pic>
    </p:spTree>
    <p:extLst>
      <p:ext uri="{BB962C8B-B14F-4D97-AF65-F5344CB8AC3E}">
        <p14:creationId xmlns:p14="http://schemas.microsoft.com/office/powerpoint/2010/main" val="1213998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pic>
        <p:nvPicPr>
          <p:cNvPr id="5" name="图片 4"/>
          <p:cNvPicPr>
            <a:picLocks noChangeAspect="1"/>
          </p:cNvPicPr>
          <p:nvPr/>
        </p:nvPicPr>
        <p:blipFill>
          <a:blip r:embed="rId3"/>
          <a:stretch>
            <a:fillRect/>
          </a:stretch>
        </p:blipFill>
        <p:spPr>
          <a:xfrm>
            <a:off x="822960" y="818534"/>
            <a:ext cx="4104456" cy="4275069"/>
          </a:xfrm>
          <a:prstGeom prst="rect">
            <a:avLst/>
          </a:prstGeom>
        </p:spPr>
      </p:pic>
      <p:sp>
        <p:nvSpPr>
          <p:cNvPr id="6" name="标题 4"/>
          <p:cNvSpPr>
            <a:spLocks noGrp="1"/>
          </p:cNvSpPr>
          <p:nvPr>
            <p:ph type="title"/>
          </p:nvPr>
        </p:nvSpPr>
        <p:spPr>
          <a:xfrm>
            <a:off x="323528" y="339502"/>
            <a:ext cx="8496944" cy="411480"/>
          </a:xfrm>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7" name="内容占位符 2"/>
          <p:cNvSpPr>
            <a:spLocks noGrp="1"/>
          </p:cNvSpPr>
          <p:nvPr>
            <p:ph idx="1"/>
          </p:nvPr>
        </p:nvSpPr>
        <p:spPr>
          <a:xfrm>
            <a:off x="4927416" y="750982"/>
            <a:ext cx="2812936" cy="3906519"/>
          </a:xfrm>
        </p:spPr>
        <p:txBody>
          <a:bodyPr/>
          <a:lstStyle/>
          <a:p>
            <a:r>
              <a:rPr lang="en-US" altLang="zh-CN" dirty="0"/>
              <a:t>4. </a:t>
            </a:r>
            <a:r>
              <a:rPr lang="zh-CN" altLang="en-US" dirty="0"/>
              <a:t>淘汰算法</a:t>
            </a:r>
          </a:p>
        </p:txBody>
      </p:sp>
    </p:spTree>
    <p:extLst>
      <p:ext uri="{BB962C8B-B14F-4D97-AF65-F5344CB8AC3E}">
        <p14:creationId xmlns:p14="http://schemas.microsoft.com/office/powerpoint/2010/main" val="209741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en-US" altLang="zh-CN" dirty="0"/>
              <a:t>2</a:t>
            </a:r>
            <a:r>
              <a:rPr lang="zh-CN" altLang="en-US" dirty="0"/>
              <a:t>路组相联</a:t>
            </a:r>
            <a:r>
              <a:rPr lang="en-US" altLang="zh-CN" dirty="0"/>
              <a:t>C</a:t>
            </a:r>
            <a:r>
              <a:rPr lang="en-US" altLang="zh-CN" cap="none" dirty="0"/>
              <a:t>ache</a:t>
            </a:r>
            <a:r>
              <a:rPr lang="zh-CN" altLang="en-US" dirty="0"/>
              <a:t>设计</a:t>
            </a:r>
            <a:endParaRPr lang="en-US" altLang="zh-CN" dirty="0"/>
          </a:p>
        </p:txBody>
      </p:sp>
      <p:sp>
        <p:nvSpPr>
          <p:cNvPr id="2" name="内容占位符 1"/>
          <p:cNvSpPr>
            <a:spLocks noGrp="1"/>
          </p:cNvSpPr>
          <p:nvPr>
            <p:ph idx="1"/>
          </p:nvPr>
        </p:nvSpPr>
        <p:spPr>
          <a:xfrm>
            <a:off x="323528" y="825471"/>
            <a:ext cx="8640960" cy="3906519"/>
          </a:xfrm>
        </p:spPr>
        <p:txBody>
          <a:bodyPr/>
          <a:lstStyle/>
          <a:p>
            <a:pPr>
              <a:buFont typeface="Arial" panose="020B0604020202020204" pitchFamily="34" charset="0"/>
              <a:buChar char="•"/>
            </a:pPr>
            <a:r>
              <a:rPr lang="zh-CN" altLang="en-US" b="0" dirty="0"/>
              <a:t>组相联映射是直接相联映射和全相联映射的折中；</a:t>
            </a:r>
            <a:endParaRPr lang="en-US" altLang="zh-CN" b="0" dirty="0"/>
          </a:p>
          <a:p>
            <a:pPr>
              <a:buFont typeface="Arial" panose="020B0604020202020204" pitchFamily="34" charset="0"/>
              <a:buChar char="•"/>
            </a:pPr>
            <a:r>
              <a:rPr lang="en-US" altLang="zh-CN" b="0" dirty="0"/>
              <a:t>Cache</a:t>
            </a:r>
            <a:r>
              <a:rPr lang="zh-CN" altLang="en-US" b="0" dirty="0"/>
              <a:t>仍然分为相联存储器</a:t>
            </a:r>
            <a:r>
              <a:rPr lang="en-US" altLang="zh-CN" b="0" dirty="0"/>
              <a:t>CAM</a:t>
            </a:r>
            <a:r>
              <a:rPr lang="zh-CN" altLang="en-US" b="0" dirty="0"/>
              <a:t>和</a:t>
            </a:r>
            <a:r>
              <a:rPr lang="en-US" altLang="zh-CN" b="0" dirty="0"/>
              <a:t>SRAM</a:t>
            </a:r>
            <a:r>
              <a:rPr lang="zh-CN" altLang="en-US" b="0" dirty="0"/>
              <a:t>两部分；</a:t>
            </a:r>
            <a:endParaRPr lang="en-US" altLang="zh-CN" b="0" dirty="0"/>
          </a:p>
          <a:p>
            <a:pPr>
              <a:buFont typeface="Arial" panose="020B0604020202020204" pitchFamily="34" charset="0"/>
              <a:buChar char="•"/>
            </a:pPr>
            <a:r>
              <a:rPr lang="zh-CN" altLang="en-US" b="0" dirty="0"/>
              <a:t>其中</a:t>
            </a:r>
            <a:r>
              <a:rPr lang="en-US" altLang="zh-CN" b="0" dirty="0"/>
              <a:t>CAM</a:t>
            </a:r>
            <a:r>
              <a:rPr lang="zh-CN" altLang="en-US" b="0" dirty="0"/>
              <a:t>用于存放标记信息；</a:t>
            </a:r>
            <a:r>
              <a:rPr lang="en-US" altLang="zh-CN" b="0" dirty="0"/>
              <a:t>SRAM</a:t>
            </a:r>
            <a:r>
              <a:rPr lang="zh-CN" altLang="en-US" b="0" dirty="0"/>
              <a:t>存放数据副本。</a:t>
            </a:r>
            <a:endParaRPr lang="zh-CN" altLang="en-US" dirty="0"/>
          </a:p>
        </p:txBody>
      </p:sp>
    </p:spTree>
    <p:extLst>
      <p:ext uri="{BB962C8B-B14F-4D97-AF65-F5344CB8AC3E}">
        <p14:creationId xmlns:p14="http://schemas.microsoft.com/office/powerpoint/2010/main" val="911300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23478"/>
            <a:ext cx="6479828" cy="467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3347864" y="1635646"/>
            <a:ext cx="432048"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 name="椭圆 3"/>
          <p:cNvSpPr/>
          <p:nvPr/>
        </p:nvSpPr>
        <p:spPr>
          <a:xfrm>
            <a:off x="3563888" y="4442917"/>
            <a:ext cx="648072"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6" name="椭圆 5"/>
          <p:cNvSpPr/>
          <p:nvPr/>
        </p:nvSpPr>
        <p:spPr>
          <a:xfrm>
            <a:off x="2915816" y="339502"/>
            <a:ext cx="6480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051720" y="1059582"/>
            <a:ext cx="648072"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36334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en-US" altLang="zh-CN" dirty="0"/>
              <a:t>2</a:t>
            </a:r>
            <a:r>
              <a:rPr lang="zh-CN" altLang="en-US" dirty="0"/>
              <a:t>路组相联</a:t>
            </a:r>
            <a:r>
              <a:rPr lang="en-US" altLang="zh-CN" dirty="0"/>
              <a:t>C</a:t>
            </a:r>
            <a:r>
              <a:rPr lang="en-US" altLang="zh-CN" cap="none" dirty="0"/>
              <a:t>ache</a:t>
            </a:r>
            <a:r>
              <a:rPr lang="zh-CN" altLang="en-US" dirty="0"/>
              <a:t>设计</a:t>
            </a:r>
            <a:endParaRPr lang="en-US" altLang="zh-CN"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88" y="1851670"/>
            <a:ext cx="8787730" cy="301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1"/>
          <p:cNvSpPr txBox="1">
            <a:spLocks/>
          </p:cNvSpPr>
          <p:nvPr/>
        </p:nvSpPr>
        <p:spPr>
          <a:xfrm>
            <a:off x="214073" y="908236"/>
            <a:ext cx="8640960" cy="1818287"/>
          </a:xfrm>
          <a:prstGeom prst="rect">
            <a:avLst/>
          </a:prstGeom>
        </p:spPr>
        <p:txBody>
          <a:bodyPr>
            <a:normAutofit/>
          </a:bodyPr>
          <a:lstStyle>
            <a:lvl1pPr marL="342900" indent="-342900" algn="l" defTabSz="914400" rtl="0" eaLnBrk="1" latinLnBrk="0" hangingPunct="1">
              <a:spcBef>
                <a:spcPts val="800"/>
              </a:spcBef>
              <a:buFont typeface="Arial" pitchFamily="34" charset="0"/>
              <a:buNone/>
              <a:defRPr sz="24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24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zh-CN" altLang="en-US" b="0" dirty="0"/>
              <a:t>实验内容：</a:t>
            </a:r>
            <a:r>
              <a:rPr lang="zh-CN" altLang="en-US" sz="2000" dirty="0">
                <a:latin typeface="宋体" pitchFamily="2" charset="-122"/>
                <a:ea typeface="宋体" pitchFamily="2" charset="-122"/>
              </a:rPr>
              <a:t>设计一个</a:t>
            </a:r>
            <a:r>
              <a:rPr lang="en-US" altLang="zh-CN" sz="2000" dirty="0">
                <a:latin typeface="宋体" pitchFamily="2" charset="-122"/>
                <a:ea typeface="宋体" pitchFamily="2" charset="-122"/>
              </a:rPr>
              <a:t>2</a:t>
            </a:r>
            <a:r>
              <a:rPr lang="zh-CN" altLang="en-US" sz="2000" dirty="0">
                <a:latin typeface="宋体" pitchFamily="2" charset="-122"/>
                <a:ea typeface="宋体" pitchFamily="2" charset="-122"/>
              </a:rPr>
              <a:t>路组相联</a:t>
            </a:r>
            <a:r>
              <a:rPr lang="en-US" altLang="zh-CN" sz="2000" dirty="0">
                <a:latin typeface="宋体" pitchFamily="2" charset="-122"/>
                <a:ea typeface="宋体" pitchFamily="2" charset="-122"/>
              </a:rPr>
              <a:t>Cache</a:t>
            </a:r>
            <a:r>
              <a:rPr lang="zh-CN" altLang="en-US" sz="2000" dirty="0">
                <a:latin typeface="宋体" pitchFamily="2" charset="-122"/>
                <a:ea typeface="宋体" pitchFamily="2" charset="-122"/>
              </a:rPr>
              <a:t>存储系统，命中时，直接从</a:t>
            </a:r>
            <a:r>
              <a:rPr lang="en-US" altLang="zh-CN" sz="2000" dirty="0">
                <a:latin typeface="宋体" pitchFamily="2" charset="-122"/>
                <a:ea typeface="宋体" pitchFamily="2" charset="-122"/>
              </a:rPr>
              <a:t>Cache</a:t>
            </a:r>
            <a:r>
              <a:rPr lang="zh-CN" altLang="en-US" sz="2000" dirty="0">
                <a:latin typeface="宋体" pitchFamily="2" charset="-122"/>
                <a:ea typeface="宋体" pitchFamily="2" charset="-122"/>
              </a:rPr>
              <a:t>取数据；不命中时，通过</a:t>
            </a:r>
            <a:r>
              <a:rPr lang="en-US" altLang="zh-CN" sz="2000" dirty="0">
                <a:latin typeface="宋体" pitchFamily="2" charset="-122"/>
                <a:ea typeface="宋体" pitchFamily="2" charset="-122"/>
              </a:rPr>
              <a:t>LRU</a:t>
            </a:r>
            <a:r>
              <a:rPr lang="zh-CN" altLang="en-US" sz="2000" dirty="0">
                <a:latin typeface="宋体" pitchFamily="2" charset="-122"/>
                <a:ea typeface="宋体" pitchFamily="2" charset="-122"/>
              </a:rPr>
              <a:t>块替换算法从二级存储器取数据块送</a:t>
            </a:r>
            <a:r>
              <a:rPr lang="en-US" altLang="zh-CN" sz="2000" dirty="0">
                <a:latin typeface="宋体" pitchFamily="2" charset="-122"/>
                <a:ea typeface="宋体" pitchFamily="2" charset="-122"/>
              </a:rPr>
              <a:t>Cache</a:t>
            </a:r>
            <a:r>
              <a:rPr lang="zh-CN" altLang="en-US" sz="2000" dirty="0">
                <a:latin typeface="宋体" pitchFamily="2" charset="-122"/>
                <a:ea typeface="宋体" pitchFamily="2" charset="-122"/>
              </a:rPr>
              <a:t>。</a:t>
            </a:r>
          </a:p>
        </p:txBody>
      </p:sp>
    </p:spTree>
    <p:extLst>
      <p:ext uri="{BB962C8B-B14F-4D97-AF65-F5344CB8AC3E}">
        <p14:creationId xmlns:p14="http://schemas.microsoft.com/office/powerpoint/2010/main" val="3392526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0" y="19462"/>
            <a:ext cx="8496944" cy="411480"/>
          </a:xfrm>
        </p:spPr>
        <p:txBody>
          <a:bodyPr/>
          <a:lstStyle/>
          <a:p>
            <a:pPr marL="457200" indent="-457200">
              <a:buFont typeface="Wingdings" pitchFamily="2" charset="2"/>
              <a:buChar char="p"/>
            </a:pPr>
            <a:r>
              <a:rPr lang="en-US" altLang="zh-CN" dirty="0"/>
              <a:t>2</a:t>
            </a:r>
            <a:r>
              <a:rPr lang="zh-CN" altLang="en-US" dirty="0"/>
              <a:t>路组相联</a:t>
            </a:r>
            <a:r>
              <a:rPr lang="en-US" altLang="zh-CN" dirty="0"/>
              <a:t>C</a:t>
            </a:r>
            <a:r>
              <a:rPr lang="en-US" altLang="zh-CN" cap="none" dirty="0"/>
              <a:t>ache</a:t>
            </a:r>
            <a:r>
              <a:rPr lang="zh-CN" altLang="en-US" dirty="0"/>
              <a:t>设计</a:t>
            </a:r>
            <a:endParaRPr lang="en-US" altLang="zh-CN" dirty="0"/>
          </a:p>
        </p:txBody>
      </p:sp>
      <p:sp>
        <p:nvSpPr>
          <p:cNvPr id="2" name="内容占位符 1"/>
          <p:cNvSpPr>
            <a:spLocks noGrp="1"/>
          </p:cNvSpPr>
          <p:nvPr>
            <p:ph idx="1"/>
          </p:nvPr>
        </p:nvSpPr>
        <p:spPr>
          <a:xfrm>
            <a:off x="323528" y="825471"/>
            <a:ext cx="8640960" cy="3906519"/>
          </a:xfrm>
        </p:spPr>
        <p:txBody>
          <a:bodyPr/>
          <a:lstStyle/>
          <a:p>
            <a:r>
              <a:rPr lang="zh-CN" altLang="en-US" b="0" dirty="0"/>
              <a:t>    </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55526"/>
            <a:ext cx="7614355" cy="271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787" y="3219822"/>
            <a:ext cx="1999897" cy="177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p:nvPr/>
        </p:nvCxnSpPr>
        <p:spPr>
          <a:xfrm>
            <a:off x="1763688" y="1491630"/>
            <a:ext cx="1728192" cy="244827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146" idx="0"/>
          </p:cNvCxnSpPr>
          <p:nvPr/>
        </p:nvCxnSpPr>
        <p:spPr>
          <a:xfrm flipH="1">
            <a:off x="4418736" y="1779662"/>
            <a:ext cx="1044552" cy="144016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5364088" y="1203598"/>
            <a:ext cx="288032" cy="252028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275856" y="1749564"/>
            <a:ext cx="1665156" cy="219033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131840" y="2178165"/>
            <a:ext cx="1152128" cy="28178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411760" y="2049198"/>
            <a:ext cx="2664296" cy="239476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69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en-US" altLang="zh-CN" dirty="0"/>
              <a:t>C</a:t>
            </a:r>
            <a:r>
              <a:rPr lang="en-US" altLang="zh-CN" cap="none" dirty="0"/>
              <a:t>ache</a:t>
            </a:r>
            <a:r>
              <a:rPr lang="zh-CN" altLang="en-US" cap="none" dirty="0"/>
              <a:t>地址映射</a:t>
            </a:r>
            <a:r>
              <a:rPr lang="zh-CN" altLang="en-US" dirty="0"/>
              <a:t>设计</a:t>
            </a:r>
            <a:endParaRPr lang="en-US" altLang="zh-CN" dirty="0"/>
          </a:p>
        </p:txBody>
      </p:sp>
      <p:sp>
        <p:nvSpPr>
          <p:cNvPr id="2" name="内容占位符 1"/>
          <p:cNvSpPr>
            <a:spLocks noGrp="1"/>
          </p:cNvSpPr>
          <p:nvPr>
            <p:ph idx="1"/>
          </p:nvPr>
        </p:nvSpPr>
        <p:spPr>
          <a:xfrm>
            <a:off x="323528" y="825471"/>
            <a:ext cx="8640960" cy="3906519"/>
          </a:xfrm>
        </p:spPr>
        <p:txBody>
          <a:bodyPr/>
          <a:lstStyle/>
          <a:p>
            <a:r>
              <a:rPr lang="zh-CN" altLang="en-US" b="0" dirty="0"/>
              <a:t>实验目的：</a:t>
            </a:r>
            <a:endParaRPr lang="en-US" altLang="zh-CN" b="0" dirty="0"/>
          </a:p>
          <a:p>
            <a:r>
              <a:rPr lang="zh-CN" altLang="en-US" b="0" dirty="0"/>
              <a:t>    掌握 </a:t>
            </a:r>
            <a:r>
              <a:rPr lang="en-US" altLang="zh-CN" b="0" dirty="0"/>
              <a:t>cache </a:t>
            </a:r>
            <a:r>
              <a:rPr lang="zh-CN" altLang="en-US" b="0" dirty="0"/>
              <a:t>实现的三个关键技术：数据查找，地址映射，替换算法，熟悉译码器，多路选择器，寄存器的使用，能根据不同的映射策略在 </a:t>
            </a:r>
            <a:r>
              <a:rPr lang="en-US" altLang="zh-CN" b="0" dirty="0" err="1"/>
              <a:t>Logisim</a:t>
            </a:r>
            <a:r>
              <a:rPr lang="en-US" altLang="zh-CN" b="0" dirty="0"/>
              <a:t> </a:t>
            </a:r>
            <a:r>
              <a:rPr lang="zh-CN" altLang="en-US" b="0" dirty="0"/>
              <a:t>平台中用数字逻辑电路实现 </a:t>
            </a:r>
            <a:r>
              <a:rPr lang="en-US" altLang="zh-CN" b="0" dirty="0"/>
              <a:t>cache </a:t>
            </a:r>
            <a:r>
              <a:rPr lang="zh-CN" altLang="en-US" b="0" dirty="0"/>
              <a:t>机制。</a:t>
            </a:r>
            <a:endParaRPr lang="zh-CN" altLang="en-US" dirty="0"/>
          </a:p>
        </p:txBody>
      </p:sp>
    </p:spTree>
    <p:extLst>
      <p:ext uri="{BB962C8B-B14F-4D97-AF65-F5344CB8AC3E}">
        <p14:creationId xmlns:p14="http://schemas.microsoft.com/office/powerpoint/2010/main" val="1242427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251520" y="232026"/>
            <a:ext cx="2232248" cy="411480"/>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lstStyle/>
          <a:p>
            <a:r>
              <a:rPr lang="zh-CN" altLang="en-US" dirty="0"/>
              <a:t>块交换逻辑</a:t>
            </a:r>
          </a:p>
        </p:txBody>
      </p:sp>
      <p:sp>
        <p:nvSpPr>
          <p:cNvPr id="9" name="内容占位符 8"/>
          <p:cNvSpPr>
            <a:spLocks noGrp="1"/>
          </p:cNvSpPr>
          <p:nvPr>
            <p:ph idx="1"/>
          </p:nvPr>
        </p:nvSpPr>
        <p:spPr>
          <a:xfrm>
            <a:off x="179512" y="901817"/>
            <a:ext cx="3528392" cy="3906519"/>
          </a:xfrm>
        </p:spPr>
        <p:txBody>
          <a:bodyPr>
            <a:normAutofit fontScale="92500" lnSpcReduction="20000"/>
          </a:bodyPr>
          <a:lstStyle/>
          <a:p>
            <a:pPr>
              <a:buFont typeface="Wingdings" pitchFamily="2" charset="2"/>
              <a:buChar char="n"/>
            </a:pPr>
            <a:r>
              <a:rPr lang="zh-CN" altLang="en-US" dirty="0">
                <a:solidFill>
                  <a:srgbClr val="FF0000"/>
                </a:solidFill>
              </a:rPr>
              <a:t>原理</a:t>
            </a:r>
            <a:endParaRPr lang="en-US" altLang="zh-CN" dirty="0">
              <a:solidFill>
                <a:srgbClr val="FF0000"/>
              </a:solidFill>
            </a:endParaRPr>
          </a:p>
          <a:p>
            <a:pPr marL="237744" lvl="2" indent="0">
              <a:buNone/>
            </a:pPr>
            <a:r>
              <a:rPr lang="zh-CN" altLang="en-US" dirty="0"/>
              <a:t>不命中时，从主存连续取</a:t>
            </a:r>
            <a:r>
              <a:rPr lang="en-US" altLang="zh-CN" dirty="0"/>
              <a:t>4</a:t>
            </a:r>
            <a:r>
              <a:rPr lang="zh-CN" altLang="en-US" dirty="0"/>
              <a:t>个字节（</a:t>
            </a:r>
            <a:r>
              <a:rPr lang="en-US" altLang="zh-CN" dirty="0"/>
              <a:t>1</a:t>
            </a:r>
            <a:r>
              <a:rPr lang="zh-CN" altLang="en-US" dirty="0"/>
              <a:t>块）给</a:t>
            </a:r>
            <a:r>
              <a:rPr lang="en-US" altLang="zh-CN" dirty="0"/>
              <a:t>Cache</a:t>
            </a:r>
          </a:p>
          <a:p>
            <a:pPr>
              <a:buFont typeface="Wingdings" pitchFamily="2" charset="2"/>
              <a:buChar char="n"/>
            </a:pPr>
            <a:r>
              <a:rPr lang="zh-CN" altLang="en-US" dirty="0">
                <a:solidFill>
                  <a:srgbClr val="FF0000"/>
                </a:solidFill>
              </a:rPr>
              <a:t>步骤</a:t>
            </a:r>
            <a:endParaRPr lang="en-US" altLang="zh-CN" dirty="0">
              <a:solidFill>
                <a:srgbClr val="FF0000"/>
              </a:solidFill>
            </a:endParaRPr>
          </a:p>
          <a:p>
            <a:pPr>
              <a:lnSpc>
                <a:spcPct val="120000"/>
              </a:lnSpc>
            </a:pPr>
            <a:r>
              <a:rPr lang="zh-CN" altLang="en-US" dirty="0"/>
              <a:t>     根据</a:t>
            </a:r>
            <a:r>
              <a:rPr lang="en-US" altLang="zh-CN" dirty="0"/>
              <a:t>Miss</a:t>
            </a:r>
            <a:r>
              <a:rPr lang="zh-CN" altLang="en-US" dirty="0"/>
              <a:t>和</a:t>
            </a:r>
            <a:r>
              <a:rPr lang="en-US" altLang="zh-CN" dirty="0" err="1"/>
              <a:t>Addr</a:t>
            </a:r>
            <a:r>
              <a:rPr lang="zh-CN" altLang="en-US" dirty="0"/>
              <a:t>，到主存</a:t>
            </a:r>
            <a:r>
              <a:rPr lang="zh-CN" altLang="en-US" dirty="0">
                <a:solidFill>
                  <a:srgbClr val="FF0000"/>
                </a:solidFill>
              </a:rPr>
              <a:t>连续取</a:t>
            </a:r>
            <a:r>
              <a:rPr lang="en-US" altLang="zh-CN" dirty="0"/>
              <a:t>4</a:t>
            </a:r>
            <a:r>
              <a:rPr lang="zh-CN" altLang="en-US" dirty="0"/>
              <a:t>个字节放入块交换逻辑缓冲区中，然后向</a:t>
            </a:r>
            <a:r>
              <a:rPr lang="en-US" altLang="zh-CN" dirty="0"/>
              <a:t>Cache</a:t>
            </a:r>
            <a:r>
              <a:rPr lang="zh-CN" altLang="en-US" dirty="0"/>
              <a:t>发送</a:t>
            </a:r>
            <a:r>
              <a:rPr lang="en-US" altLang="zh-CN" dirty="0" err="1"/>
              <a:t>BlkReady</a:t>
            </a:r>
            <a:r>
              <a:rPr lang="zh-CN" altLang="en-US" dirty="0"/>
              <a:t>信号，</a:t>
            </a:r>
            <a:r>
              <a:rPr lang="en-US" altLang="zh-CN" dirty="0"/>
              <a:t>Cache</a:t>
            </a:r>
            <a:r>
              <a:rPr lang="zh-CN" altLang="en-US" dirty="0"/>
              <a:t>根据此信号，将块数据</a:t>
            </a:r>
            <a:r>
              <a:rPr lang="en-US" altLang="zh-CN" dirty="0" err="1"/>
              <a:t>BlkDin</a:t>
            </a:r>
            <a:r>
              <a:rPr lang="zh-CN" altLang="en-US" dirty="0"/>
              <a:t>存入</a:t>
            </a:r>
            <a:r>
              <a:rPr lang="en-US" altLang="zh-CN" dirty="0"/>
              <a:t>Cache</a:t>
            </a:r>
            <a:r>
              <a:rPr lang="zh-CN" altLang="en-US" dirty="0"/>
              <a:t>相应行。</a:t>
            </a:r>
            <a:endParaRPr lang="en-US" altLang="zh-CN" dirty="0"/>
          </a:p>
          <a:p>
            <a:endParaRPr lang="en-US" altLang="zh-CN"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67494"/>
            <a:ext cx="5235332" cy="161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表格 9"/>
          <p:cNvGraphicFramePr>
            <a:graphicFrameLocks noGrp="1"/>
          </p:cNvGraphicFramePr>
          <p:nvPr>
            <p:extLst>
              <p:ext uri="{D42A27DB-BD31-4B8C-83A1-F6EECF244321}">
                <p14:modId xmlns:p14="http://schemas.microsoft.com/office/powerpoint/2010/main" val="1252393927"/>
              </p:ext>
            </p:extLst>
          </p:nvPr>
        </p:nvGraphicFramePr>
        <p:xfrm>
          <a:off x="3995936" y="2139702"/>
          <a:ext cx="4680520" cy="2595880"/>
        </p:xfrm>
        <a:graphic>
          <a:graphicData uri="http://schemas.openxmlformats.org/drawingml/2006/table">
            <a:tbl>
              <a:tblPr firstRow="1" bandRow="1">
                <a:tableStyleId>{5C22544A-7EE6-4342-B048-85BDC9FD1C3A}</a:tableStyleId>
              </a:tblPr>
              <a:tblGrid>
                <a:gridCol w="1631333">
                  <a:extLst>
                    <a:ext uri="{9D8B030D-6E8A-4147-A177-3AD203B41FA5}">
                      <a16:colId xmlns:a16="http://schemas.microsoft.com/office/drawing/2014/main" val="20000"/>
                    </a:ext>
                  </a:extLst>
                </a:gridCol>
                <a:gridCol w="688593">
                  <a:extLst>
                    <a:ext uri="{9D8B030D-6E8A-4147-A177-3AD203B41FA5}">
                      <a16:colId xmlns:a16="http://schemas.microsoft.com/office/drawing/2014/main" val="20001"/>
                    </a:ext>
                  </a:extLst>
                </a:gridCol>
                <a:gridCol w="840367">
                  <a:extLst>
                    <a:ext uri="{9D8B030D-6E8A-4147-A177-3AD203B41FA5}">
                      <a16:colId xmlns:a16="http://schemas.microsoft.com/office/drawing/2014/main" val="20002"/>
                    </a:ext>
                  </a:extLst>
                </a:gridCol>
                <a:gridCol w="1520227">
                  <a:extLst>
                    <a:ext uri="{9D8B030D-6E8A-4147-A177-3AD203B41FA5}">
                      <a16:colId xmlns:a16="http://schemas.microsoft.com/office/drawing/2014/main" val="20003"/>
                    </a:ext>
                  </a:extLst>
                </a:gridCol>
              </a:tblGrid>
              <a:tr h="370840">
                <a:tc>
                  <a:txBody>
                    <a:bodyPr/>
                    <a:lstStyle/>
                    <a:p>
                      <a:r>
                        <a:rPr lang="zh-CN" altLang="en-US" sz="1200" dirty="0"/>
                        <a:t>信号</a:t>
                      </a:r>
                    </a:p>
                  </a:txBody>
                  <a:tcPr/>
                </a:tc>
                <a:tc>
                  <a:txBody>
                    <a:bodyPr/>
                    <a:lstStyle/>
                    <a:p>
                      <a:r>
                        <a:rPr lang="zh-CN" altLang="en-US" sz="1200" dirty="0"/>
                        <a:t>位宽</a:t>
                      </a:r>
                    </a:p>
                  </a:txBody>
                  <a:tcPr/>
                </a:tc>
                <a:tc>
                  <a:txBody>
                    <a:bodyPr/>
                    <a:lstStyle/>
                    <a:p>
                      <a:r>
                        <a:rPr lang="en-US" altLang="zh-CN" sz="1200" dirty="0"/>
                        <a:t>I/O</a:t>
                      </a:r>
                      <a:endParaRPr lang="zh-CN" altLang="en-US" sz="1200" dirty="0"/>
                    </a:p>
                  </a:txBody>
                  <a:tcPr/>
                </a:tc>
                <a:tc>
                  <a:txBody>
                    <a:bodyPr/>
                    <a:lstStyle/>
                    <a:p>
                      <a:r>
                        <a:rPr lang="zh-CN" altLang="en-US" sz="1200" dirty="0"/>
                        <a:t>功能描述</a:t>
                      </a:r>
                    </a:p>
                  </a:txBody>
                  <a:tcPr/>
                </a:tc>
                <a:extLst>
                  <a:ext uri="{0D108BD9-81ED-4DB2-BD59-A6C34878D82A}">
                    <a16:rowId xmlns:a16="http://schemas.microsoft.com/office/drawing/2014/main" val="10000"/>
                  </a:ext>
                </a:extLst>
              </a:tr>
              <a:tr h="370840">
                <a:tc>
                  <a:txBody>
                    <a:bodyPr/>
                    <a:lstStyle/>
                    <a:p>
                      <a:r>
                        <a:rPr lang="en-US" altLang="zh-CN" sz="1200" dirty="0"/>
                        <a:t>Miss</a:t>
                      </a:r>
                      <a:endParaRPr lang="zh-CN" altLang="en-US" sz="1200" dirty="0"/>
                    </a:p>
                  </a:txBody>
                  <a:tcPr/>
                </a:tc>
                <a:tc>
                  <a:txBody>
                    <a:bodyPr/>
                    <a:lstStyle/>
                    <a:p>
                      <a:r>
                        <a:rPr lang="en-US" altLang="zh-CN" sz="1200" dirty="0"/>
                        <a:t>1</a:t>
                      </a:r>
                      <a:endParaRPr lang="zh-CN" altLang="en-US" sz="1200" dirty="0"/>
                    </a:p>
                  </a:txBody>
                  <a:tcPr/>
                </a:tc>
                <a:tc>
                  <a:txBody>
                    <a:bodyPr/>
                    <a:lstStyle/>
                    <a:p>
                      <a:r>
                        <a:rPr lang="en-US" altLang="zh-CN" sz="1200" dirty="0"/>
                        <a:t>In</a:t>
                      </a:r>
                      <a:endParaRPr lang="zh-CN" altLang="en-US" sz="1200" dirty="0"/>
                    </a:p>
                  </a:txBody>
                  <a:tcPr/>
                </a:tc>
                <a:tc>
                  <a:txBody>
                    <a:bodyPr/>
                    <a:lstStyle/>
                    <a:p>
                      <a:r>
                        <a:rPr lang="zh-CN" altLang="en-US" sz="1200" dirty="0"/>
                        <a:t>未命中信号</a:t>
                      </a:r>
                    </a:p>
                  </a:txBody>
                  <a:tcPr/>
                </a:tc>
                <a:extLst>
                  <a:ext uri="{0D108BD9-81ED-4DB2-BD59-A6C34878D82A}">
                    <a16:rowId xmlns:a16="http://schemas.microsoft.com/office/drawing/2014/main" val="10001"/>
                  </a:ext>
                </a:extLst>
              </a:tr>
              <a:tr h="370840">
                <a:tc>
                  <a:txBody>
                    <a:bodyPr/>
                    <a:lstStyle/>
                    <a:p>
                      <a:r>
                        <a:rPr lang="en-US" altLang="zh-CN" sz="1200" dirty="0" err="1"/>
                        <a:t>Addr</a:t>
                      </a:r>
                      <a:endParaRPr lang="zh-CN" altLang="en-US" sz="1200" dirty="0"/>
                    </a:p>
                  </a:txBody>
                  <a:tcPr/>
                </a:tc>
                <a:tc>
                  <a:txBody>
                    <a:bodyPr/>
                    <a:lstStyle/>
                    <a:p>
                      <a:r>
                        <a:rPr lang="en-US" altLang="zh-CN" sz="1200" dirty="0"/>
                        <a:t>16</a:t>
                      </a:r>
                      <a:endParaRPr lang="zh-CN" altLang="en-US" sz="1200" dirty="0"/>
                    </a:p>
                  </a:txBody>
                  <a:tcPr/>
                </a:tc>
                <a:tc>
                  <a:txBody>
                    <a:bodyPr/>
                    <a:lstStyle/>
                    <a:p>
                      <a:r>
                        <a:rPr lang="en-US" altLang="zh-CN" sz="1200" dirty="0"/>
                        <a:t>In</a:t>
                      </a:r>
                      <a:endParaRPr lang="zh-CN" altLang="en-US" sz="1200" dirty="0"/>
                    </a:p>
                  </a:txBody>
                  <a:tcPr/>
                </a:tc>
                <a:tc>
                  <a:txBody>
                    <a:bodyPr/>
                    <a:lstStyle/>
                    <a:p>
                      <a:r>
                        <a:rPr lang="zh-CN" altLang="en-US" sz="1200" dirty="0"/>
                        <a:t>主存地址</a:t>
                      </a:r>
                    </a:p>
                  </a:txBody>
                  <a:tcPr/>
                </a:tc>
                <a:extLst>
                  <a:ext uri="{0D108BD9-81ED-4DB2-BD59-A6C34878D82A}">
                    <a16:rowId xmlns:a16="http://schemas.microsoft.com/office/drawing/2014/main" val="10002"/>
                  </a:ext>
                </a:extLst>
              </a:tr>
              <a:tr h="370840">
                <a:tc>
                  <a:txBody>
                    <a:bodyPr/>
                    <a:lstStyle/>
                    <a:p>
                      <a:r>
                        <a:rPr lang="en-US" altLang="zh-CN" sz="1200" dirty="0" err="1"/>
                        <a:t>ByteDataIn</a:t>
                      </a:r>
                      <a:endParaRPr lang="zh-CN" altLang="en-US" sz="1200" dirty="0"/>
                    </a:p>
                  </a:txBody>
                  <a:tcPr/>
                </a:tc>
                <a:tc>
                  <a:txBody>
                    <a:bodyPr/>
                    <a:lstStyle/>
                    <a:p>
                      <a:r>
                        <a:rPr lang="en-US" altLang="zh-CN" sz="1200"/>
                        <a:t>8</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t>In</a:t>
                      </a:r>
                      <a:endParaRPr lang="zh-CN" altLang="en-US" sz="1200" dirty="0"/>
                    </a:p>
                  </a:txBody>
                  <a:tcPr/>
                </a:tc>
                <a:tc>
                  <a:txBody>
                    <a:bodyPr/>
                    <a:lstStyle/>
                    <a:p>
                      <a:r>
                        <a:rPr lang="zh-CN" altLang="en-US" sz="1200" dirty="0"/>
                        <a:t>字节数据</a:t>
                      </a:r>
                      <a:r>
                        <a:rPr lang="en-US" altLang="zh-CN" sz="1200" dirty="0"/>
                        <a:t>(</a:t>
                      </a:r>
                      <a:r>
                        <a:rPr lang="zh-CN" altLang="en-US" sz="1200" dirty="0"/>
                        <a:t>来自主存</a:t>
                      </a:r>
                      <a:r>
                        <a:rPr lang="en-US" altLang="zh-CN" sz="1200" dirty="0"/>
                        <a:t>)</a:t>
                      </a:r>
                      <a:endParaRPr lang="zh-CN" altLang="en-US" sz="1200" dirty="0"/>
                    </a:p>
                  </a:txBody>
                  <a:tcPr/>
                </a:tc>
                <a:extLst>
                  <a:ext uri="{0D108BD9-81ED-4DB2-BD59-A6C34878D82A}">
                    <a16:rowId xmlns:a16="http://schemas.microsoft.com/office/drawing/2014/main" val="10003"/>
                  </a:ext>
                </a:extLst>
              </a:tr>
              <a:tr h="370840">
                <a:tc>
                  <a:txBody>
                    <a:bodyPr/>
                    <a:lstStyle/>
                    <a:p>
                      <a:r>
                        <a:rPr lang="en-US" altLang="zh-CN" sz="1200" dirty="0" err="1"/>
                        <a:t>BlkDin</a:t>
                      </a:r>
                      <a:endParaRPr lang="zh-CN" altLang="en-US" sz="1200" dirty="0"/>
                    </a:p>
                  </a:txBody>
                  <a:tcPr/>
                </a:tc>
                <a:tc>
                  <a:txBody>
                    <a:bodyPr/>
                    <a:lstStyle/>
                    <a:p>
                      <a:r>
                        <a:rPr lang="en-US" altLang="zh-CN" sz="1200" dirty="0"/>
                        <a:t>32</a:t>
                      </a:r>
                      <a:endParaRPr lang="zh-CN" altLang="en-US" sz="1200" dirty="0"/>
                    </a:p>
                  </a:txBody>
                  <a:tcPr/>
                </a:tc>
                <a:tc>
                  <a:txBody>
                    <a:bodyPr/>
                    <a:lstStyle/>
                    <a:p>
                      <a:r>
                        <a:rPr lang="en-US" altLang="zh-CN" sz="1200" dirty="0"/>
                        <a:t>Out</a:t>
                      </a:r>
                      <a:endParaRPr lang="zh-CN" altLang="en-US" sz="1200" dirty="0"/>
                    </a:p>
                  </a:txBody>
                  <a:tcPr/>
                </a:tc>
                <a:tc>
                  <a:txBody>
                    <a:bodyPr/>
                    <a:lstStyle/>
                    <a:p>
                      <a:r>
                        <a:rPr lang="zh-CN" altLang="en-US" sz="1200" dirty="0"/>
                        <a:t>块数据（送</a:t>
                      </a:r>
                      <a:r>
                        <a:rPr lang="en-US" altLang="zh-CN" sz="1200" dirty="0"/>
                        <a:t>Cache</a:t>
                      </a:r>
                      <a:r>
                        <a:rPr lang="zh-CN" altLang="en-US" sz="1200" dirty="0"/>
                        <a:t>）</a:t>
                      </a:r>
                    </a:p>
                  </a:txBody>
                  <a:tcPr/>
                </a:tc>
                <a:extLst>
                  <a:ext uri="{0D108BD9-81ED-4DB2-BD59-A6C34878D82A}">
                    <a16:rowId xmlns:a16="http://schemas.microsoft.com/office/drawing/2014/main" val="10004"/>
                  </a:ext>
                </a:extLst>
              </a:tr>
              <a:tr h="370840">
                <a:tc>
                  <a:txBody>
                    <a:bodyPr/>
                    <a:lstStyle/>
                    <a:p>
                      <a:r>
                        <a:rPr lang="en-US" altLang="zh-CN" sz="1200" dirty="0" err="1"/>
                        <a:t>BlkReady</a:t>
                      </a:r>
                      <a:endParaRPr lang="zh-CN" altLang="en-US" sz="1200" dirty="0"/>
                    </a:p>
                  </a:txBody>
                  <a:tcPr/>
                </a:tc>
                <a:tc>
                  <a:txBody>
                    <a:bodyPr/>
                    <a:lstStyle/>
                    <a:p>
                      <a:r>
                        <a:rPr lang="en-US" altLang="zh-CN" sz="1200" dirty="0"/>
                        <a:t>1</a:t>
                      </a:r>
                      <a:endParaRPr lang="zh-CN" altLang="en-US" sz="1200" dirty="0"/>
                    </a:p>
                  </a:txBody>
                  <a:tcPr/>
                </a:tc>
                <a:tc>
                  <a:txBody>
                    <a:bodyPr/>
                    <a:lstStyle/>
                    <a:p>
                      <a:r>
                        <a:rPr lang="en-US" altLang="zh-CN" sz="1200" dirty="0"/>
                        <a:t>Out</a:t>
                      </a:r>
                      <a:endParaRPr lang="zh-CN" altLang="en-US" sz="1200" dirty="0"/>
                    </a:p>
                  </a:txBody>
                  <a:tcPr/>
                </a:tc>
                <a:tc>
                  <a:txBody>
                    <a:bodyPr/>
                    <a:lstStyle/>
                    <a:p>
                      <a:r>
                        <a:rPr lang="zh-CN" altLang="en-US" sz="1200" dirty="0"/>
                        <a:t>块数据准备好信号</a:t>
                      </a:r>
                    </a:p>
                  </a:txBody>
                  <a:tcPr/>
                </a:tc>
                <a:extLst>
                  <a:ext uri="{0D108BD9-81ED-4DB2-BD59-A6C34878D82A}">
                    <a16:rowId xmlns:a16="http://schemas.microsoft.com/office/drawing/2014/main" val="10005"/>
                  </a:ext>
                </a:extLst>
              </a:tr>
              <a:tr h="370840">
                <a:tc>
                  <a:txBody>
                    <a:bodyPr/>
                    <a:lstStyle/>
                    <a:p>
                      <a:r>
                        <a:rPr lang="en-US" altLang="zh-CN" sz="1200" dirty="0" err="1"/>
                        <a:t>ByteAddressOut</a:t>
                      </a:r>
                      <a:endParaRPr lang="zh-CN" altLang="en-US" sz="1200" dirty="0"/>
                    </a:p>
                  </a:txBody>
                  <a:tcPr/>
                </a:tc>
                <a:tc>
                  <a:txBody>
                    <a:bodyPr/>
                    <a:lstStyle/>
                    <a:p>
                      <a:r>
                        <a:rPr lang="en-US" altLang="zh-CN" sz="1200" dirty="0"/>
                        <a:t>16</a:t>
                      </a:r>
                      <a:endParaRPr lang="zh-CN" altLang="en-US" sz="1200" dirty="0"/>
                    </a:p>
                  </a:txBody>
                  <a:tcPr/>
                </a:tc>
                <a:tc>
                  <a:txBody>
                    <a:bodyPr/>
                    <a:lstStyle/>
                    <a:p>
                      <a:r>
                        <a:rPr lang="en-US" altLang="zh-CN" sz="1200" dirty="0"/>
                        <a:t>Out</a:t>
                      </a:r>
                      <a:endParaRPr lang="zh-CN" altLang="en-US" sz="1200" dirty="0"/>
                    </a:p>
                  </a:txBody>
                  <a:tcPr/>
                </a:tc>
                <a:tc>
                  <a:txBody>
                    <a:bodyPr/>
                    <a:lstStyle/>
                    <a:p>
                      <a:r>
                        <a:rPr lang="zh-CN" altLang="en-US" sz="1200" dirty="0"/>
                        <a:t>字节地址（送主存）</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1464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dirty="0"/>
          </a:p>
        </p:txBody>
      </p:sp>
      <p:sp>
        <p:nvSpPr>
          <p:cNvPr id="3" name="内容占位符 2"/>
          <p:cNvSpPr>
            <a:spLocks noGrp="1"/>
          </p:cNvSpPr>
          <p:nvPr>
            <p:ph sz="half" idx="2"/>
          </p:nvPr>
        </p:nvSpPr>
        <p:spPr/>
        <p:txBody>
          <a:bodyPr/>
          <a:lstStyle/>
          <a:p>
            <a:endParaRPr lang="zh-CN" altLang="en-US"/>
          </a:p>
        </p:txBody>
      </p:sp>
      <p:sp>
        <p:nvSpPr>
          <p:cNvPr id="4" name="标题 3"/>
          <p:cNvSpPr>
            <a:spLocks noGrp="1"/>
          </p:cNvSpPr>
          <p:nvPr>
            <p:ph type="title"/>
          </p:nvPr>
        </p:nvSpPr>
        <p:spPr/>
        <p:txBody>
          <a:bodyPr/>
          <a:lstStyle/>
          <a:p>
            <a:endParaRPr lang="zh-CN" alt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860" y="843558"/>
            <a:ext cx="7056784" cy="419344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700" y="0"/>
            <a:ext cx="3240360" cy="102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43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856620" y="191464"/>
            <a:ext cx="4245000" cy="2522563"/>
            <a:chOff x="4899000" y="302356"/>
            <a:chExt cx="4245000" cy="2522563"/>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9000" y="302356"/>
              <a:ext cx="4245000" cy="2522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6" name="矩形 5"/>
            <p:cNvSpPr/>
            <p:nvPr/>
          </p:nvSpPr>
          <p:spPr>
            <a:xfrm>
              <a:off x="5763096" y="1743658"/>
              <a:ext cx="432048" cy="360040"/>
            </a:xfrm>
            <a:prstGeom prst="rect">
              <a:avLst/>
            </a:prstGeom>
            <a:solidFill>
              <a:srgbClr val="FF0000">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3"/>
          <p:cNvSpPr>
            <a:spLocks noGrp="1"/>
          </p:cNvSpPr>
          <p:nvPr>
            <p:ph type="title"/>
          </p:nvPr>
        </p:nvSpPr>
        <p:spPr>
          <a:xfrm>
            <a:off x="323528" y="267494"/>
            <a:ext cx="7520940" cy="411480"/>
          </a:xfrm>
        </p:spPr>
        <p:txBody>
          <a:bodyPr/>
          <a:lstStyle/>
          <a:p>
            <a:r>
              <a:rPr lang="zh-CN" altLang="en-US" dirty="0"/>
              <a:t>状态机设计</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68" y="2859782"/>
            <a:ext cx="7780337"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034999"/>
            <a:ext cx="1000125" cy="1057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582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Cache</a:t>
            </a:r>
            <a:r>
              <a:rPr lang="zh-CN" altLang="en-US" dirty="0"/>
              <a:t>信号引脚及功能说明</a:t>
            </a:r>
          </a:p>
        </p:txBody>
      </p:sp>
      <p:graphicFrame>
        <p:nvGraphicFramePr>
          <p:cNvPr id="7" name="表格 6"/>
          <p:cNvGraphicFramePr>
            <a:graphicFrameLocks noGrp="1"/>
          </p:cNvGraphicFramePr>
          <p:nvPr>
            <p:extLst>
              <p:ext uri="{D42A27DB-BD31-4B8C-83A1-F6EECF244321}">
                <p14:modId xmlns:p14="http://schemas.microsoft.com/office/powerpoint/2010/main" val="1486879635"/>
              </p:ext>
            </p:extLst>
          </p:nvPr>
        </p:nvGraphicFramePr>
        <p:xfrm>
          <a:off x="251520" y="1407557"/>
          <a:ext cx="6696744" cy="25958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3096344">
                  <a:extLst>
                    <a:ext uri="{9D8B030D-6E8A-4147-A177-3AD203B41FA5}">
                      <a16:colId xmlns:a16="http://schemas.microsoft.com/office/drawing/2014/main" val="20003"/>
                    </a:ext>
                  </a:extLst>
                </a:gridCol>
              </a:tblGrid>
              <a:tr h="370840">
                <a:tc>
                  <a:txBody>
                    <a:bodyPr/>
                    <a:lstStyle/>
                    <a:p>
                      <a:r>
                        <a:rPr lang="zh-CN" altLang="en-US" dirty="0"/>
                        <a:t>信号</a:t>
                      </a:r>
                    </a:p>
                  </a:txBody>
                  <a:tcPr/>
                </a:tc>
                <a:tc>
                  <a:txBody>
                    <a:bodyPr/>
                    <a:lstStyle/>
                    <a:p>
                      <a:r>
                        <a:rPr lang="zh-CN" altLang="en-US" dirty="0"/>
                        <a:t>输入</a:t>
                      </a:r>
                      <a:r>
                        <a:rPr lang="en-US" altLang="zh-CN" dirty="0"/>
                        <a:t>/</a:t>
                      </a:r>
                      <a:r>
                        <a:rPr lang="zh-CN" altLang="en-US" dirty="0"/>
                        <a:t>输出</a:t>
                      </a:r>
                    </a:p>
                  </a:txBody>
                  <a:tcPr/>
                </a:tc>
                <a:tc>
                  <a:txBody>
                    <a:bodyPr/>
                    <a:lstStyle/>
                    <a:p>
                      <a:r>
                        <a:rPr lang="zh-CN" altLang="en-US" dirty="0"/>
                        <a:t>位宽</a:t>
                      </a:r>
                    </a:p>
                  </a:txBody>
                  <a:tcPr/>
                </a:tc>
                <a:tc>
                  <a:txBody>
                    <a:bodyPr/>
                    <a:lstStyle/>
                    <a:p>
                      <a:r>
                        <a:rPr lang="zh-CN" altLang="en-US" dirty="0"/>
                        <a:t>功能描述</a:t>
                      </a:r>
                    </a:p>
                  </a:txBody>
                  <a:tcPr/>
                </a:tc>
                <a:extLst>
                  <a:ext uri="{0D108BD9-81ED-4DB2-BD59-A6C34878D82A}">
                    <a16:rowId xmlns:a16="http://schemas.microsoft.com/office/drawing/2014/main" val="10000"/>
                  </a:ext>
                </a:extLst>
              </a:tr>
              <a:tr h="370840">
                <a:tc>
                  <a:txBody>
                    <a:bodyPr/>
                    <a:lstStyle/>
                    <a:p>
                      <a:r>
                        <a:rPr lang="en-US" altLang="zh-CN" sz="1800" b="0" i="0" kern="1200" dirty="0" err="1">
                          <a:solidFill>
                            <a:schemeClr val="dk1"/>
                          </a:solidFill>
                          <a:effectLst/>
                          <a:latin typeface="+mn-lt"/>
                          <a:ea typeface="+mn-ea"/>
                          <a:cs typeface="+mn-cs"/>
                        </a:rPr>
                        <a:t>Addr</a:t>
                      </a:r>
                      <a:endParaRPr lang="zh-CN" altLang="en-US" dirty="0"/>
                    </a:p>
                  </a:txBody>
                  <a:tcPr/>
                </a:tc>
                <a:tc>
                  <a:txBody>
                    <a:bodyPr/>
                    <a:lstStyle/>
                    <a:p>
                      <a:r>
                        <a:rPr lang="en-US" altLang="zh-CN" dirty="0"/>
                        <a:t>In</a:t>
                      </a:r>
                      <a:endParaRPr lang="zh-CN" altLang="en-US" dirty="0"/>
                    </a:p>
                  </a:txBody>
                  <a:tcPr/>
                </a:tc>
                <a:tc>
                  <a:txBody>
                    <a:bodyPr/>
                    <a:lstStyle/>
                    <a:p>
                      <a:r>
                        <a:rPr lang="en-US" altLang="zh-CN" dirty="0"/>
                        <a:t>16</a:t>
                      </a:r>
                      <a:endParaRPr lang="zh-CN" altLang="en-US" dirty="0"/>
                    </a:p>
                  </a:txBody>
                  <a:tcPr/>
                </a:tc>
                <a:tc>
                  <a:txBody>
                    <a:bodyPr/>
                    <a:lstStyle/>
                    <a:p>
                      <a:r>
                        <a:rPr lang="zh-CN" altLang="en-US" dirty="0"/>
                        <a:t>主存地址输入</a:t>
                      </a:r>
                    </a:p>
                  </a:txBody>
                  <a:tcPr/>
                </a:tc>
                <a:extLst>
                  <a:ext uri="{0D108BD9-81ED-4DB2-BD59-A6C34878D82A}">
                    <a16:rowId xmlns:a16="http://schemas.microsoft.com/office/drawing/2014/main" val="10001"/>
                  </a:ext>
                </a:extLst>
              </a:tr>
              <a:tr h="370840">
                <a:tc>
                  <a:txBody>
                    <a:bodyPr/>
                    <a:lstStyle/>
                    <a:p>
                      <a:r>
                        <a:rPr lang="en-US" altLang="zh-CN" dirty="0" err="1"/>
                        <a:t>BlkDataIn</a:t>
                      </a:r>
                      <a:endParaRPr lang="zh-CN" altLang="en-US" dirty="0"/>
                    </a:p>
                  </a:txBody>
                  <a:tcPr/>
                </a:tc>
                <a:tc>
                  <a:txBody>
                    <a:bodyPr/>
                    <a:lstStyle/>
                    <a:p>
                      <a:r>
                        <a:rPr lang="en-US" altLang="zh-CN" dirty="0"/>
                        <a:t>In</a:t>
                      </a:r>
                      <a:endParaRPr lang="zh-CN" altLang="en-US" dirty="0"/>
                    </a:p>
                  </a:txBody>
                  <a:tcPr/>
                </a:tc>
                <a:tc>
                  <a:txBody>
                    <a:bodyPr/>
                    <a:lstStyle/>
                    <a:p>
                      <a:r>
                        <a:rPr lang="en-US" altLang="zh-CN" dirty="0"/>
                        <a:t>32</a:t>
                      </a:r>
                      <a:endParaRPr lang="zh-CN" altLang="en-US" dirty="0"/>
                    </a:p>
                  </a:txBody>
                  <a:tcPr/>
                </a:tc>
                <a:tc>
                  <a:txBody>
                    <a:bodyPr/>
                    <a:lstStyle/>
                    <a:p>
                      <a:r>
                        <a:rPr lang="zh-CN" altLang="en-US" dirty="0"/>
                        <a:t>块数据输入</a:t>
                      </a:r>
                    </a:p>
                  </a:txBody>
                  <a:tcPr/>
                </a:tc>
                <a:extLst>
                  <a:ext uri="{0D108BD9-81ED-4DB2-BD59-A6C34878D82A}">
                    <a16:rowId xmlns:a16="http://schemas.microsoft.com/office/drawing/2014/main" val="10002"/>
                  </a:ext>
                </a:extLst>
              </a:tr>
              <a:tr h="370840">
                <a:tc>
                  <a:txBody>
                    <a:bodyPr/>
                    <a:lstStyle/>
                    <a:p>
                      <a:r>
                        <a:rPr lang="en-US" altLang="zh-CN" dirty="0" err="1"/>
                        <a:t>BlkDataReady</a:t>
                      </a:r>
                      <a:endParaRPr lang="zh-CN" altLang="en-US" dirty="0"/>
                    </a:p>
                  </a:txBody>
                  <a:tcPr/>
                </a:tc>
                <a:tc>
                  <a:txBody>
                    <a:bodyPr/>
                    <a:lstStyle/>
                    <a:p>
                      <a:r>
                        <a:rPr lang="en-US" altLang="zh-CN" dirty="0"/>
                        <a:t>In</a:t>
                      </a:r>
                      <a:endParaRPr lang="zh-CN" altLang="en-US" dirty="0"/>
                    </a:p>
                  </a:txBody>
                  <a:tcPr/>
                </a:tc>
                <a:tc>
                  <a:txBody>
                    <a:bodyPr/>
                    <a:lstStyle/>
                    <a:p>
                      <a:r>
                        <a:rPr lang="en-US" altLang="zh-CN" dirty="0"/>
                        <a:t>1</a:t>
                      </a:r>
                      <a:endParaRPr lang="zh-CN" altLang="en-US" dirty="0"/>
                    </a:p>
                  </a:txBody>
                  <a:tcPr/>
                </a:tc>
                <a:tc>
                  <a:txBody>
                    <a:bodyPr/>
                    <a:lstStyle/>
                    <a:p>
                      <a:r>
                        <a:rPr lang="zh-CN" altLang="en-US" dirty="0"/>
                        <a:t>块数据准备就绪</a:t>
                      </a:r>
                    </a:p>
                  </a:txBody>
                  <a:tcPr/>
                </a:tc>
                <a:extLst>
                  <a:ext uri="{0D108BD9-81ED-4DB2-BD59-A6C34878D82A}">
                    <a16:rowId xmlns:a16="http://schemas.microsoft.com/office/drawing/2014/main" val="10003"/>
                  </a:ext>
                </a:extLst>
              </a:tr>
              <a:tr h="370840">
                <a:tc>
                  <a:txBody>
                    <a:bodyPr/>
                    <a:lstStyle/>
                    <a:p>
                      <a:r>
                        <a:rPr lang="en-US" altLang="zh-CN" dirty="0"/>
                        <a:t>CLK</a:t>
                      </a:r>
                      <a:endParaRPr lang="zh-CN" altLang="en-US" dirty="0"/>
                    </a:p>
                  </a:txBody>
                  <a:tcPr/>
                </a:tc>
                <a:tc>
                  <a:txBody>
                    <a:bodyPr/>
                    <a:lstStyle/>
                    <a:p>
                      <a:r>
                        <a:rPr lang="en-US" altLang="zh-CN" dirty="0"/>
                        <a:t>In</a:t>
                      </a:r>
                      <a:endParaRPr lang="zh-CN" altLang="en-US" dirty="0"/>
                    </a:p>
                  </a:txBody>
                  <a:tcPr/>
                </a:tc>
                <a:tc>
                  <a:txBody>
                    <a:bodyPr/>
                    <a:lstStyle/>
                    <a:p>
                      <a:r>
                        <a:rPr lang="en-US" altLang="zh-CN" dirty="0"/>
                        <a:t>1</a:t>
                      </a:r>
                      <a:endParaRPr lang="zh-CN" altLang="en-US" dirty="0"/>
                    </a:p>
                  </a:txBody>
                  <a:tcPr/>
                </a:tc>
                <a:tc>
                  <a:txBody>
                    <a:bodyPr/>
                    <a:lstStyle/>
                    <a:p>
                      <a:r>
                        <a:rPr lang="zh-CN" altLang="en-US" dirty="0"/>
                        <a:t>时钟输入</a:t>
                      </a:r>
                    </a:p>
                  </a:txBody>
                  <a:tcPr/>
                </a:tc>
                <a:extLst>
                  <a:ext uri="{0D108BD9-81ED-4DB2-BD59-A6C34878D82A}">
                    <a16:rowId xmlns:a16="http://schemas.microsoft.com/office/drawing/2014/main" val="10004"/>
                  </a:ext>
                </a:extLst>
              </a:tr>
              <a:tr h="370840">
                <a:tc>
                  <a:txBody>
                    <a:bodyPr/>
                    <a:lstStyle/>
                    <a:p>
                      <a:r>
                        <a:rPr lang="en-US" altLang="zh-CN" dirty="0"/>
                        <a:t>Miss</a:t>
                      </a:r>
                      <a:endParaRPr lang="zh-CN" altLang="en-US" dirty="0"/>
                    </a:p>
                  </a:txBody>
                  <a:tcPr/>
                </a:tc>
                <a:tc>
                  <a:txBody>
                    <a:bodyPr/>
                    <a:lstStyle/>
                    <a:p>
                      <a:r>
                        <a:rPr lang="en-US" altLang="zh-CN" dirty="0"/>
                        <a:t>Out</a:t>
                      </a:r>
                      <a:endParaRPr lang="zh-CN" altLang="en-US" dirty="0"/>
                    </a:p>
                  </a:txBody>
                  <a:tcPr/>
                </a:tc>
                <a:tc>
                  <a:txBody>
                    <a:bodyPr/>
                    <a:lstStyle/>
                    <a:p>
                      <a:r>
                        <a:rPr lang="en-US" altLang="zh-CN" dirty="0"/>
                        <a:t>1</a:t>
                      </a:r>
                      <a:endParaRPr lang="zh-CN" altLang="en-US" dirty="0"/>
                    </a:p>
                  </a:txBody>
                  <a:tcPr/>
                </a:tc>
                <a:tc>
                  <a:txBody>
                    <a:bodyPr/>
                    <a:lstStyle/>
                    <a:p>
                      <a:r>
                        <a:rPr lang="en-US" altLang="zh-CN" dirty="0"/>
                        <a:t>1</a:t>
                      </a:r>
                      <a:r>
                        <a:rPr lang="zh-CN" altLang="en-US" dirty="0"/>
                        <a:t>：数据缺失   </a:t>
                      </a:r>
                      <a:r>
                        <a:rPr lang="en-US" altLang="zh-CN" dirty="0"/>
                        <a:t>0</a:t>
                      </a:r>
                      <a:r>
                        <a:rPr lang="zh-CN" altLang="en-US" dirty="0"/>
                        <a:t>：数据命中</a:t>
                      </a:r>
                    </a:p>
                  </a:txBody>
                  <a:tcPr/>
                </a:tc>
                <a:extLst>
                  <a:ext uri="{0D108BD9-81ED-4DB2-BD59-A6C34878D82A}">
                    <a16:rowId xmlns:a16="http://schemas.microsoft.com/office/drawing/2014/main" val="10005"/>
                  </a:ext>
                </a:extLst>
              </a:tr>
              <a:tr h="370840">
                <a:tc>
                  <a:txBody>
                    <a:bodyPr/>
                    <a:lstStyle/>
                    <a:p>
                      <a:r>
                        <a:rPr lang="en-US" altLang="zh-CN" dirty="0" err="1"/>
                        <a:t>DataOut</a:t>
                      </a:r>
                      <a:endParaRPr lang="zh-CN" altLang="en-US" dirty="0"/>
                    </a:p>
                  </a:txBody>
                  <a:tcPr/>
                </a:tc>
                <a:tc>
                  <a:txBody>
                    <a:bodyPr/>
                    <a:lstStyle/>
                    <a:p>
                      <a:r>
                        <a:rPr lang="en-US" altLang="zh-CN" dirty="0"/>
                        <a:t>Out</a:t>
                      </a:r>
                      <a:endParaRPr lang="zh-CN" altLang="en-US" dirty="0"/>
                    </a:p>
                  </a:txBody>
                  <a:tcPr/>
                </a:tc>
                <a:tc>
                  <a:txBody>
                    <a:bodyPr/>
                    <a:lstStyle/>
                    <a:p>
                      <a:r>
                        <a:rPr lang="en-US" altLang="zh-CN" dirty="0"/>
                        <a:t>8</a:t>
                      </a:r>
                      <a:endParaRPr lang="zh-CN" altLang="en-US" dirty="0"/>
                    </a:p>
                  </a:txBody>
                  <a:tcPr/>
                </a:tc>
                <a:tc>
                  <a:txBody>
                    <a:bodyPr/>
                    <a:lstStyle/>
                    <a:p>
                      <a:r>
                        <a:rPr lang="zh-CN" altLang="en-US" dirty="0"/>
                        <a:t>数据输出（送</a:t>
                      </a:r>
                      <a:r>
                        <a:rPr lang="en-US" altLang="zh-CN" dirty="0"/>
                        <a:t>CPU</a:t>
                      </a:r>
                      <a:r>
                        <a:rPr lang="zh-CN" altLang="en-US" dirty="0"/>
                        <a:t>）</a:t>
                      </a:r>
                    </a:p>
                  </a:txBody>
                  <a:tcPr/>
                </a:tc>
                <a:extLst>
                  <a:ext uri="{0D108BD9-81ED-4DB2-BD59-A6C34878D82A}">
                    <a16:rowId xmlns:a16="http://schemas.microsoft.com/office/drawing/2014/main" val="10006"/>
                  </a:ext>
                </a:extLst>
              </a:tr>
            </a:tbl>
          </a:graphicData>
        </a:graphic>
      </p:graphicFrame>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3517" y="1676420"/>
            <a:ext cx="2246995" cy="1995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253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lstStyle/>
          <a:p>
            <a:pPr>
              <a:buFont typeface="Wingdings" pitchFamily="2" charset="2"/>
              <a:buChar char="n"/>
            </a:pPr>
            <a:r>
              <a:rPr lang="en-US" altLang="zh-CN" dirty="0"/>
              <a:t>Cache</a:t>
            </a:r>
            <a:r>
              <a:rPr lang="zh-CN" altLang="en-US" dirty="0"/>
              <a:t>共</a:t>
            </a:r>
            <a:r>
              <a:rPr lang="en-US" altLang="zh-CN" dirty="0"/>
              <a:t>8</a:t>
            </a:r>
            <a:r>
              <a:rPr lang="zh-CN" altLang="en-US" dirty="0"/>
              <a:t>行，每行</a:t>
            </a:r>
            <a:r>
              <a:rPr lang="en-US" altLang="zh-CN" dirty="0"/>
              <a:t>4B,  2</a:t>
            </a:r>
            <a:r>
              <a:rPr lang="zh-CN" altLang="en-US" dirty="0"/>
              <a:t>路组相联（每组</a:t>
            </a:r>
            <a:r>
              <a:rPr lang="en-US" altLang="zh-CN" dirty="0"/>
              <a:t>2</a:t>
            </a:r>
            <a:r>
              <a:rPr lang="zh-CN" altLang="en-US" dirty="0"/>
              <a:t>行），则</a:t>
            </a:r>
            <a:r>
              <a:rPr lang="en-US" altLang="zh-CN" dirty="0"/>
              <a:t>Cache</a:t>
            </a:r>
            <a:r>
              <a:rPr lang="zh-CN" altLang="en-US" dirty="0"/>
              <a:t>共分</a:t>
            </a:r>
            <a:r>
              <a:rPr lang="en-US" altLang="zh-CN" dirty="0"/>
              <a:t>4</a:t>
            </a:r>
            <a:r>
              <a:rPr lang="zh-CN" altLang="en-US" dirty="0"/>
              <a:t>组</a:t>
            </a:r>
            <a:endParaRPr lang="en-US" altLang="zh-CN" dirty="0"/>
          </a:p>
          <a:p>
            <a:pPr>
              <a:buFont typeface="Wingdings" pitchFamily="2" charset="2"/>
              <a:buChar char="n"/>
            </a:pPr>
            <a:r>
              <a:rPr lang="zh-CN" altLang="en-US" dirty="0"/>
              <a:t>主存组号索引字段占</a:t>
            </a:r>
            <a:r>
              <a:rPr lang="en-US" altLang="zh-CN" dirty="0"/>
              <a:t>2</a:t>
            </a:r>
            <a:r>
              <a:rPr lang="zh-CN" altLang="en-US" dirty="0"/>
              <a:t>位，块内地址占</a:t>
            </a:r>
            <a:r>
              <a:rPr lang="en-US" altLang="zh-CN" dirty="0"/>
              <a:t>2</a:t>
            </a:r>
            <a:r>
              <a:rPr lang="zh-CN" altLang="en-US" dirty="0"/>
              <a:t>位，主存共</a:t>
            </a:r>
            <a:r>
              <a:rPr lang="en-US" altLang="zh-CN" dirty="0"/>
              <a:t>16</a:t>
            </a:r>
            <a:r>
              <a:rPr lang="zh-CN" altLang="en-US" dirty="0"/>
              <a:t>位地址，故标记字段长度为</a:t>
            </a:r>
            <a:r>
              <a:rPr lang="en-US" altLang="zh-CN" dirty="0"/>
              <a:t>16-</a:t>
            </a:r>
            <a:r>
              <a:rPr lang="zh-CN" altLang="en-US" dirty="0"/>
              <a:t>（</a:t>
            </a:r>
            <a:r>
              <a:rPr lang="en-US" altLang="zh-CN" dirty="0"/>
              <a:t>2</a:t>
            </a:r>
            <a:r>
              <a:rPr lang="zh-CN" altLang="en-US" dirty="0"/>
              <a:t>）</a:t>
            </a:r>
            <a:r>
              <a:rPr lang="en-US" altLang="zh-CN" dirty="0"/>
              <a:t>-</a:t>
            </a:r>
            <a:r>
              <a:rPr lang="zh-CN" altLang="en-US" dirty="0"/>
              <a:t>（</a:t>
            </a:r>
            <a:r>
              <a:rPr lang="en-US" altLang="zh-CN" dirty="0"/>
              <a:t>2</a:t>
            </a:r>
            <a:r>
              <a:rPr lang="zh-CN" altLang="en-US" dirty="0"/>
              <a:t>）</a:t>
            </a:r>
            <a:r>
              <a:rPr lang="en-US" altLang="zh-CN" dirty="0"/>
              <a:t>=12</a:t>
            </a:r>
            <a:r>
              <a:rPr lang="zh-CN" altLang="en-US" dirty="0"/>
              <a:t>位</a:t>
            </a:r>
            <a:endParaRPr lang="en-US" altLang="zh-CN" dirty="0"/>
          </a:p>
          <a:p>
            <a:pPr>
              <a:buFont typeface="Wingdings" pitchFamily="2" charset="2"/>
              <a:buChar char="n"/>
            </a:pPr>
            <a:r>
              <a:rPr lang="en-US" altLang="zh-CN" dirty="0"/>
              <a:t>Cache</a:t>
            </a:r>
            <a:r>
              <a:rPr lang="zh-CN" altLang="en-US" dirty="0"/>
              <a:t>每行：有效位</a:t>
            </a:r>
            <a:r>
              <a:rPr lang="en-US" altLang="zh-CN" dirty="0"/>
              <a:t>1</a:t>
            </a:r>
            <a:r>
              <a:rPr lang="zh-CN" altLang="en-US" dirty="0"/>
              <a:t>位，标记字段</a:t>
            </a:r>
            <a:r>
              <a:rPr lang="en-US" altLang="zh-CN" dirty="0"/>
              <a:t>12</a:t>
            </a:r>
            <a:r>
              <a:rPr lang="zh-CN" altLang="en-US" dirty="0"/>
              <a:t>位，淘汰计数器</a:t>
            </a:r>
            <a:r>
              <a:rPr lang="en-US" altLang="zh-CN" dirty="0"/>
              <a:t>16</a:t>
            </a:r>
            <a:r>
              <a:rPr lang="zh-CN" altLang="en-US" dirty="0"/>
              <a:t>位，行数据区</a:t>
            </a:r>
            <a:r>
              <a:rPr lang="en-US" altLang="zh-CN" dirty="0"/>
              <a:t>32</a:t>
            </a:r>
            <a:r>
              <a:rPr lang="zh-CN" altLang="en-US" dirty="0"/>
              <a:t>位</a:t>
            </a:r>
            <a:endParaRPr lang="en-US" altLang="zh-CN" dirty="0"/>
          </a:p>
          <a:p>
            <a:pPr>
              <a:buFont typeface="Wingdings" pitchFamily="2" charset="2"/>
              <a:buChar char="n"/>
            </a:pPr>
            <a:endParaRPr lang="en-US" altLang="zh-CN" dirty="0"/>
          </a:p>
          <a:p>
            <a:endParaRPr lang="zh-CN" altLang="en-US" dirty="0"/>
          </a:p>
        </p:txBody>
      </p:sp>
    </p:spTree>
    <p:extLst>
      <p:ext uri="{BB962C8B-B14F-4D97-AF65-F5344CB8AC3E}">
        <p14:creationId xmlns:p14="http://schemas.microsoft.com/office/powerpoint/2010/main" val="297963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6" name="内容占位符 5"/>
          <p:cNvSpPr>
            <a:spLocks noGrp="1"/>
          </p:cNvSpPr>
          <p:nvPr>
            <p:ph idx="1"/>
          </p:nvPr>
        </p:nvSpPr>
        <p:spPr/>
        <p:txBody>
          <a:bodyPr>
            <a:normAutofit fontScale="85000" lnSpcReduction="10000"/>
          </a:bodyPr>
          <a:lstStyle/>
          <a:p>
            <a:pPr>
              <a:buFont typeface="Wingdings" pitchFamily="2" charset="2"/>
              <a:buChar char="n"/>
            </a:pPr>
            <a:r>
              <a:rPr lang="en-US" altLang="zh-CN" dirty="0"/>
              <a:t>Cache</a:t>
            </a:r>
            <a:r>
              <a:rPr lang="zh-CN" altLang="en-US" dirty="0"/>
              <a:t>每行：有效位</a:t>
            </a:r>
            <a:r>
              <a:rPr lang="en-US" altLang="zh-CN" dirty="0"/>
              <a:t>1</a:t>
            </a:r>
            <a:r>
              <a:rPr lang="zh-CN" altLang="en-US" dirty="0"/>
              <a:t>位，标记字段</a:t>
            </a:r>
            <a:r>
              <a:rPr lang="en-US" altLang="zh-CN" dirty="0"/>
              <a:t>12</a:t>
            </a:r>
            <a:r>
              <a:rPr lang="zh-CN" altLang="en-US" dirty="0"/>
              <a:t>位，淘汰计数器</a:t>
            </a:r>
            <a:r>
              <a:rPr lang="en-US" altLang="zh-CN" dirty="0"/>
              <a:t>16</a:t>
            </a:r>
            <a:r>
              <a:rPr lang="zh-CN" altLang="en-US" dirty="0"/>
              <a:t>位，行数据块</a:t>
            </a:r>
            <a:r>
              <a:rPr lang="en-US" altLang="zh-CN" dirty="0"/>
              <a:t>32</a:t>
            </a:r>
            <a:r>
              <a:rPr lang="zh-CN" altLang="en-US" dirty="0"/>
              <a:t>位</a:t>
            </a:r>
            <a:endParaRPr lang="en-US" altLang="zh-CN" dirty="0"/>
          </a:p>
          <a:p>
            <a:pPr>
              <a:buFont typeface="Wingdings" pitchFamily="2" charset="2"/>
              <a:buChar char="n"/>
            </a:pPr>
            <a:r>
              <a:rPr lang="zh-CN" altLang="en-US" dirty="0"/>
              <a:t>读数据过程</a:t>
            </a:r>
            <a:endParaRPr lang="en-US" altLang="zh-CN" dirty="0"/>
          </a:p>
          <a:p>
            <a:pPr lvl="1">
              <a:buFont typeface="Wingdings" pitchFamily="2" charset="2"/>
              <a:buChar char="n"/>
            </a:pPr>
            <a:r>
              <a:rPr lang="zh-CN" altLang="en-US" dirty="0"/>
              <a:t>根据主存地址组索引，</a:t>
            </a:r>
            <a:r>
              <a:rPr lang="zh-CN" altLang="en-US" dirty="0">
                <a:solidFill>
                  <a:srgbClr val="FF0000"/>
                </a:solidFill>
              </a:rPr>
              <a:t>选中某一组</a:t>
            </a:r>
            <a:endParaRPr lang="en-US" altLang="zh-CN" dirty="0">
              <a:solidFill>
                <a:srgbClr val="FF0000"/>
              </a:solidFill>
            </a:endParaRPr>
          </a:p>
          <a:p>
            <a:pPr lvl="2">
              <a:buFont typeface="Wingdings" pitchFamily="2" charset="2"/>
              <a:buChar char="n"/>
            </a:pPr>
            <a:r>
              <a:rPr lang="en-US" altLang="zh-CN" dirty="0"/>
              <a:t>Cache4</a:t>
            </a:r>
            <a:r>
              <a:rPr lang="zh-CN" altLang="en-US" dirty="0"/>
              <a:t>组：主存组索引</a:t>
            </a:r>
            <a:r>
              <a:rPr lang="en-US" altLang="zh-CN" dirty="0"/>
              <a:t>2</a:t>
            </a:r>
            <a:r>
              <a:rPr lang="zh-CN" altLang="en-US" dirty="0"/>
              <a:t>位，共译码出</a:t>
            </a:r>
            <a:r>
              <a:rPr lang="en-US" altLang="zh-CN" dirty="0"/>
              <a:t>4</a:t>
            </a:r>
            <a:r>
              <a:rPr lang="zh-CN" altLang="en-US" dirty="0"/>
              <a:t>个组选择信号</a:t>
            </a:r>
            <a:endParaRPr lang="en-US" altLang="zh-CN" dirty="0"/>
          </a:p>
          <a:p>
            <a:pPr lvl="3">
              <a:buFont typeface="Wingdings" pitchFamily="2" charset="2"/>
              <a:buChar char="n"/>
            </a:pPr>
            <a:r>
              <a:rPr lang="en-US" altLang="zh-CN" dirty="0"/>
              <a:t>set0,set1,set2,set3</a:t>
            </a:r>
          </a:p>
          <a:p>
            <a:pPr lvl="3">
              <a:buFont typeface="Wingdings" pitchFamily="2" charset="2"/>
              <a:buChar char="n"/>
            </a:pPr>
            <a:r>
              <a:rPr lang="en-US" altLang="zh-CN" dirty="0"/>
              <a:t>2:4</a:t>
            </a:r>
            <a:r>
              <a:rPr lang="zh-CN" altLang="en-US" dirty="0"/>
              <a:t>译码器</a:t>
            </a:r>
            <a:endParaRPr lang="en-US" altLang="zh-CN" dirty="0"/>
          </a:p>
          <a:p>
            <a:pPr lvl="1">
              <a:buFont typeface="Wingdings" pitchFamily="2" charset="2"/>
              <a:buChar char="n"/>
            </a:pPr>
            <a:r>
              <a:rPr lang="zh-CN" altLang="en-US" dirty="0"/>
              <a:t>选择某一组后，将该组的</a:t>
            </a:r>
            <a:r>
              <a:rPr lang="en-US" altLang="zh-CN" dirty="0"/>
              <a:t>2</a:t>
            </a:r>
            <a:r>
              <a:rPr lang="zh-CN" altLang="en-US" dirty="0"/>
              <a:t>个</a:t>
            </a:r>
            <a:r>
              <a:rPr lang="en-US" altLang="zh-CN" dirty="0"/>
              <a:t>Cache</a:t>
            </a:r>
            <a:r>
              <a:rPr lang="zh-CN" altLang="en-US" dirty="0"/>
              <a:t>行的有效位</a:t>
            </a:r>
            <a:r>
              <a:rPr lang="en-US" altLang="zh-CN" dirty="0"/>
              <a:t>(Valid)</a:t>
            </a:r>
            <a:r>
              <a:rPr lang="zh-CN" altLang="en-US" dirty="0"/>
              <a:t>和标记位</a:t>
            </a:r>
            <a:r>
              <a:rPr lang="en-US" altLang="zh-CN" dirty="0"/>
              <a:t>(Tag0/Tag1)</a:t>
            </a:r>
            <a:r>
              <a:rPr lang="zh-CN" altLang="en-US" dirty="0"/>
              <a:t>取出，将标记位和主存地址标记字段</a:t>
            </a:r>
            <a:r>
              <a:rPr lang="en-US" altLang="zh-CN" dirty="0"/>
              <a:t>(Tag)</a:t>
            </a:r>
            <a:r>
              <a:rPr lang="zh-CN" altLang="en-US" dirty="0"/>
              <a:t>进行并行比较</a:t>
            </a:r>
            <a:endParaRPr lang="en-US" altLang="zh-CN" dirty="0"/>
          </a:p>
          <a:p>
            <a:pPr lvl="2">
              <a:buFont typeface="Wingdings" pitchFamily="2" charset="2"/>
              <a:buChar char="n"/>
            </a:pPr>
            <a:r>
              <a:rPr lang="zh-CN" altLang="en-US" dirty="0"/>
              <a:t>比较器：</a:t>
            </a:r>
            <a:r>
              <a:rPr lang="en-US" altLang="zh-CN" dirty="0"/>
              <a:t>2</a:t>
            </a:r>
            <a:r>
              <a:rPr lang="zh-CN" altLang="en-US" dirty="0"/>
              <a:t>个</a:t>
            </a:r>
            <a:r>
              <a:rPr lang="en-US" altLang="zh-CN" dirty="0"/>
              <a:t>1</a:t>
            </a:r>
            <a:r>
              <a:rPr lang="zh-CN" altLang="en-US" dirty="0"/>
              <a:t>位比较器；</a:t>
            </a:r>
            <a:r>
              <a:rPr lang="en-US" altLang="zh-CN" dirty="0"/>
              <a:t>2</a:t>
            </a:r>
            <a:r>
              <a:rPr lang="zh-CN" altLang="en-US" dirty="0"/>
              <a:t>个</a:t>
            </a:r>
            <a:r>
              <a:rPr lang="en-US" altLang="zh-CN" dirty="0"/>
              <a:t>12</a:t>
            </a:r>
            <a:r>
              <a:rPr lang="zh-CN" altLang="en-US" dirty="0"/>
              <a:t>位比较器</a:t>
            </a:r>
            <a:endParaRPr lang="en-US" altLang="zh-CN" dirty="0"/>
          </a:p>
          <a:p>
            <a:pPr lvl="1">
              <a:buFont typeface="Wingdings" pitchFamily="2" charset="2"/>
              <a:buChar char="n"/>
            </a:pPr>
            <a:r>
              <a:rPr lang="zh-CN" altLang="en-US" dirty="0"/>
              <a:t>如果有效位为</a:t>
            </a:r>
            <a:r>
              <a:rPr lang="en-US" altLang="zh-CN" dirty="0"/>
              <a:t>1</a:t>
            </a:r>
            <a:r>
              <a:rPr lang="zh-CN" altLang="en-US" dirty="0"/>
              <a:t>，且标记位相等，则</a:t>
            </a:r>
            <a:r>
              <a:rPr lang="zh-CN" altLang="en-US" dirty="0">
                <a:solidFill>
                  <a:srgbClr val="FF0000"/>
                </a:solidFill>
              </a:rPr>
              <a:t>选中一行</a:t>
            </a:r>
            <a:r>
              <a:rPr lang="zh-CN" altLang="en-US" dirty="0"/>
              <a:t>，取出数据区内容</a:t>
            </a:r>
            <a:r>
              <a:rPr lang="en-US" altLang="zh-CN" dirty="0" err="1"/>
              <a:t>SlotData</a:t>
            </a:r>
            <a:endParaRPr lang="en-US" altLang="zh-CN" dirty="0"/>
          </a:p>
          <a:p>
            <a:pPr lvl="1">
              <a:buFont typeface="Wingdings" pitchFamily="2" charset="2"/>
              <a:buChar char="n"/>
            </a:pPr>
            <a:r>
              <a:rPr lang="zh-CN" altLang="en-US" dirty="0"/>
              <a:t>根据</a:t>
            </a:r>
            <a:r>
              <a:rPr lang="en-US" altLang="zh-CN" dirty="0"/>
              <a:t>hit</a:t>
            </a:r>
            <a:r>
              <a:rPr lang="zh-CN" altLang="en-US" dirty="0"/>
              <a:t>和地址低</a:t>
            </a:r>
            <a:r>
              <a:rPr lang="en-US" altLang="zh-CN" dirty="0"/>
              <a:t>2</a:t>
            </a:r>
            <a:r>
              <a:rPr lang="zh-CN" altLang="en-US" dirty="0"/>
              <a:t>位，从</a:t>
            </a:r>
            <a:r>
              <a:rPr lang="en-US" altLang="zh-CN" dirty="0" err="1"/>
              <a:t>SlotData</a:t>
            </a:r>
            <a:r>
              <a:rPr lang="zh-CN" altLang="en-US" dirty="0"/>
              <a:t>选择一路数据送</a:t>
            </a:r>
            <a:r>
              <a:rPr lang="en-US" altLang="zh-CN" dirty="0"/>
              <a:t>CPU</a:t>
            </a:r>
          </a:p>
          <a:p>
            <a:pPr lvl="2">
              <a:buFont typeface="Wingdings" pitchFamily="2" charset="2"/>
              <a:buChar char="n"/>
            </a:pPr>
            <a:endParaRPr lang="en-US" altLang="zh-CN" dirty="0"/>
          </a:p>
          <a:p>
            <a:pPr lvl="1">
              <a:buFont typeface="Wingdings" pitchFamily="2" charset="2"/>
              <a:buChar char="n"/>
            </a:pPr>
            <a:endParaRPr lang="en-US" altLang="zh-CN" dirty="0"/>
          </a:p>
          <a:p>
            <a:pPr>
              <a:buFont typeface="Wingdings" pitchFamily="2" charset="2"/>
              <a:buChar char="n"/>
            </a:pPr>
            <a:endParaRPr lang="en-US" altLang="zh-CN" dirty="0"/>
          </a:p>
          <a:p>
            <a:endParaRPr lang="zh-CN" altLang="en-US" dirty="0"/>
          </a:p>
        </p:txBody>
      </p:sp>
    </p:spTree>
    <p:extLst>
      <p:ext uri="{BB962C8B-B14F-4D97-AF65-F5344CB8AC3E}">
        <p14:creationId xmlns:p14="http://schemas.microsoft.com/office/powerpoint/2010/main" val="660270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3073" name="Picture 1" descr="C:\Users\87069\AppData\Roaming\Tencent\Users\8618070\QQ\WinTemp\RichOle\%0}LH0S2SZ99R6~%J]3)RT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84" y="339502"/>
            <a:ext cx="8964488" cy="18451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024" y="2407156"/>
            <a:ext cx="1678684" cy="2220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55726"/>
            <a:ext cx="36195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9380" y="2269650"/>
            <a:ext cx="3455492" cy="249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024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endParaRPr lang="zh-CN" altLang="en-US"/>
          </a:p>
        </p:txBody>
      </p:sp>
      <p:sp>
        <p:nvSpPr>
          <p:cNvPr id="3" name="内容占位符 2"/>
          <p:cNvSpPr>
            <a:spLocks noGrp="1"/>
          </p:cNvSpPr>
          <p:nvPr>
            <p:ph sz="half" idx="2"/>
          </p:nvPr>
        </p:nvSpPr>
        <p:spPr/>
        <p:txBody>
          <a:bodyPr/>
          <a:lstStyle/>
          <a:p>
            <a:endParaRPr lang="zh-CN" altLang="en-US"/>
          </a:p>
        </p:txBody>
      </p:sp>
      <p:sp>
        <p:nvSpPr>
          <p:cNvPr id="4" name="标题 3"/>
          <p:cNvSpPr>
            <a:spLocks noGrp="1"/>
          </p:cNvSpPr>
          <p:nvPr>
            <p:ph type="title"/>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07504" y="274320"/>
            <a:ext cx="8890457" cy="4521432"/>
          </a:xfrm>
          <a:prstGeom prst="rect">
            <a:avLst/>
          </a:prstGeom>
        </p:spPr>
      </p:pic>
    </p:spTree>
    <p:extLst>
      <p:ext uri="{BB962C8B-B14F-4D97-AF65-F5344CB8AC3E}">
        <p14:creationId xmlns:p14="http://schemas.microsoft.com/office/powerpoint/2010/main" val="1585439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C:\Users\87069\AppData\Roaming\Tencent\Users\8618070\QQ\WinTemp\RichOle\)V~(UYD{26%D)QMYVD_KV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212" y="1707654"/>
            <a:ext cx="2832468" cy="11136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descr="C:\Users\87069\AppData\Roaming\Tencent\Users\8618070\QQ\WinTemp\RichOle\%0}LH0S2SZ99R6~%J]3)RT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667" y="76632"/>
            <a:ext cx="7696781" cy="1584176"/>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816424" y="2087296"/>
            <a:ext cx="1484702" cy="369332"/>
          </a:xfrm>
          <a:prstGeom prst="rect">
            <a:avLst/>
          </a:prstGeom>
          <a:ln>
            <a:solidFill>
              <a:srgbClr val="FF0000"/>
            </a:solidFill>
          </a:ln>
        </p:spPr>
        <p:txBody>
          <a:bodyPr wrap="none">
            <a:spAutoFit/>
          </a:bodyPr>
          <a:lstStyle/>
          <a:p>
            <a:r>
              <a:rPr lang="en-US" altLang="zh-CN" dirty="0"/>
              <a:t>Cache</a:t>
            </a:r>
            <a:r>
              <a:rPr lang="zh-CN" altLang="en-US" dirty="0"/>
              <a:t>不命中</a:t>
            </a:r>
          </a:p>
        </p:txBody>
      </p:sp>
      <p:cxnSp>
        <p:nvCxnSpPr>
          <p:cNvPr id="11" name="直接箭头连接符 10"/>
          <p:cNvCxnSpPr>
            <a:stCxn id="6" idx="1"/>
          </p:cNvCxnSpPr>
          <p:nvPr/>
        </p:nvCxnSpPr>
        <p:spPr>
          <a:xfrm flipH="1" flipV="1">
            <a:off x="5301126" y="2264491"/>
            <a:ext cx="395086"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64655" y="2079825"/>
            <a:ext cx="2575705" cy="369332"/>
          </a:xfrm>
          <a:prstGeom prst="rect">
            <a:avLst/>
          </a:prstGeom>
          <a:ln>
            <a:solidFill>
              <a:srgbClr val="FF0000"/>
            </a:solidFill>
          </a:ln>
        </p:spPr>
        <p:txBody>
          <a:bodyPr wrap="none">
            <a:spAutoFit/>
          </a:bodyPr>
          <a:lstStyle/>
          <a:p>
            <a:r>
              <a:rPr lang="en-US" altLang="zh-CN" dirty="0" err="1"/>
              <a:t>Addr</a:t>
            </a:r>
            <a:r>
              <a:rPr lang="en-US" altLang="zh-CN" dirty="0"/>
              <a:t>/Miss</a:t>
            </a:r>
            <a:r>
              <a:rPr lang="zh-CN" altLang="en-US" dirty="0"/>
              <a:t>送块交换逻辑</a:t>
            </a:r>
          </a:p>
        </p:txBody>
      </p:sp>
      <p:cxnSp>
        <p:nvCxnSpPr>
          <p:cNvPr id="14" name="直接箭头连接符 13"/>
          <p:cNvCxnSpPr/>
          <p:nvPr/>
        </p:nvCxnSpPr>
        <p:spPr>
          <a:xfrm flipH="1" flipV="1">
            <a:off x="3289261" y="2271962"/>
            <a:ext cx="395086" cy="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41795" y="2879925"/>
            <a:ext cx="2685351" cy="646331"/>
          </a:xfrm>
          <a:prstGeom prst="rect">
            <a:avLst/>
          </a:prstGeom>
          <a:ln>
            <a:solidFill>
              <a:srgbClr val="FF0000"/>
            </a:solidFill>
          </a:ln>
        </p:spPr>
        <p:txBody>
          <a:bodyPr wrap="none">
            <a:spAutoFit/>
          </a:bodyPr>
          <a:lstStyle/>
          <a:p>
            <a:r>
              <a:rPr lang="en-US" altLang="zh-CN" dirty="0"/>
              <a:t> </a:t>
            </a:r>
            <a:r>
              <a:rPr lang="zh-CN" altLang="en-US" dirty="0"/>
              <a:t>块交换逻辑连续访存</a:t>
            </a:r>
            <a:r>
              <a:rPr lang="en-US" altLang="zh-CN" dirty="0"/>
              <a:t>4</a:t>
            </a:r>
            <a:r>
              <a:rPr lang="zh-CN" altLang="en-US" dirty="0"/>
              <a:t>次</a:t>
            </a:r>
            <a:endParaRPr lang="en-US" altLang="zh-CN" dirty="0"/>
          </a:p>
          <a:p>
            <a:r>
              <a:rPr lang="zh-CN" altLang="en-US" dirty="0"/>
              <a:t>得到</a:t>
            </a:r>
            <a:r>
              <a:rPr lang="en-US" altLang="zh-CN" dirty="0"/>
              <a:t>4B</a:t>
            </a:r>
            <a:r>
              <a:rPr lang="zh-CN" altLang="en-US" dirty="0"/>
              <a:t>数据</a:t>
            </a:r>
          </a:p>
        </p:txBody>
      </p:sp>
      <p:sp>
        <p:nvSpPr>
          <p:cNvPr id="17" name="矩形 16"/>
          <p:cNvSpPr/>
          <p:nvPr/>
        </p:nvSpPr>
        <p:spPr>
          <a:xfrm>
            <a:off x="21799" y="3946472"/>
            <a:ext cx="3314562" cy="369332"/>
          </a:xfrm>
          <a:prstGeom prst="rect">
            <a:avLst/>
          </a:prstGeom>
          <a:ln>
            <a:solidFill>
              <a:srgbClr val="FF0000"/>
            </a:solidFill>
          </a:ln>
        </p:spPr>
        <p:txBody>
          <a:bodyPr wrap="none">
            <a:spAutoFit/>
          </a:bodyPr>
          <a:lstStyle/>
          <a:p>
            <a:r>
              <a:rPr lang="zh-CN" altLang="en-US" dirty="0"/>
              <a:t>向</a:t>
            </a:r>
            <a:r>
              <a:rPr lang="en-US" altLang="zh-CN" dirty="0"/>
              <a:t>Cache</a:t>
            </a:r>
            <a:r>
              <a:rPr lang="zh-CN" altLang="en-US" dirty="0"/>
              <a:t>发</a:t>
            </a:r>
            <a:r>
              <a:rPr lang="en-US" altLang="zh-CN" dirty="0" err="1"/>
              <a:t>BlockDataReady</a:t>
            </a:r>
            <a:r>
              <a:rPr lang="zh-CN" altLang="en-US" dirty="0"/>
              <a:t>信号</a:t>
            </a:r>
          </a:p>
        </p:txBody>
      </p:sp>
      <p:cxnSp>
        <p:nvCxnSpPr>
          <p:cNvPr id="18" name="直接箭头连接符 17"/>
          <p:cNvCxnSpPr>
            <a:stCxn id="13" idx="2"/>
          </p:cNvCxnSpPr>
          <p:nvPr/>
        </p:nvCxnSpPr>
        <p:spPr>
          <a:xfrm flipH="1">
            <a:off x="1952507" y="2449157"/>
            <a:ext cx="1" cy="3721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952506" y="3526256"/>
            <a:ext cx="1" cy="37217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742265" y="3946472"/>
            <a:ext cx="1946367" cy="369332"/>
          </a:xfrm>
          <a:prstGeom prst="rect">
            <a:avLst/>
          </a:prstGeom>
          <a:ln>
            <a:solidFill>
              <a:srgbClr val="FF0000"/>
            </a:solidFill>
          </a:ln>
        </p:spPr>
        <p:txBody>
          <a:bodyPr wrap="none">
            <a:spAutoFit/>
          </a:bodyPr>
          <a:lstStyle/>
          <a:p>
            <a:r>
              <a:rPr lang="en-US" altLang="zh-CN" dirty="0"/>
              <a:t>Cache</a:t>
            </a:r>
            <a:r>
              <a:rPr lang="zh-CN" altLang="en-US" dirty="0"/>
              <a:t>写入块数据</a:t>
            </a:r>
          </a:p>
        </p:txBody>
      </p:sp>
      <p:cxnSp>
        <p:nvCxnSpPr>
          <p:cNvPr id="23" name="直接箭头连接符 22"/>
          <p:cNvCxnSpPr/>
          <p:nvPr/>
        </p:nvCxnSpPr>
        <p:spPr>
          <a:xfrm>
            <a:off x="3365585" y="4140144"/>
            <a:ext cx="37668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6084168" y="2715766"/>
            <a:ext cx="2808312" cy="2154436"/>
          </a:xfrm>
          <a:prstGeom prst="rect">
            <a:avLst/>
          </a:prstGeom>
          <a:solidFill>
            <a:schemeClr val="bg1">
              <a:lumMod val="75000"/>
            </a:schemeClr>
          </a:solidFill>
          <a:ln>
            <a:solidFill>
              <a:srgbClr val="FF0000"/>
            </a:solidFill>
          </a:ln>
        </p:spPr>
        <p:txBody>
          <a:bodyPr wrap="square">
            <a:spAutoFit/>
          </a:bodyPr>
          <a:lstStyle/>
          <a:p>
            <a:r>
              <a:rPr lang="en-US" altLang="zh-CN" dirty="0"/>
              <a:t>if</a:t>
            </a:r>
            <a:r>
              <a:rPr lang="zh-CN" altLang="en-US" dirty="0"/>
              <a:t>（有标记为</a:t>
            </a:r>
            <a:r>
              <a:rPr lang="en-US" altLang="zh-CN" dirty="0"/>
              <a:t>0</a:t>
            </a:r>
            <a:r>
              <a:rPr lang="zh-CN" altLang="en-US" dirty="0"/>
              <a:t>的行）</a:t>
            </a:r>
            <a:r>
              <a:rPr lang="en-US" altLang="zh-CN" dirty="0"/>
              <a:t>  </a:t>
            </a:r>
          </a:p>
          <a:p>
            <a:r>
              <a:rPr lang="en-US" altLang="zh-CN" sz="1400" dirty="0"/>
              <a:t>           </a:t>
            </a:r>
            <a:r>
              <a:rPr lang="en-US" altLang="zh-CN" sz="1200" dirty="0" err="1"/>
              <a:t>BlkDataIn</a:t>
            </a:r>
            <a:r>
              <a:rPr lang="zh-CN" altLang="en-US" sz="1200" dirty="0"/>
              <a:t>放入该行</a:t>
            </a:r>
            <a:endParaRPr lang="en-US" altLang="zh-CN" sz="1200" dirty="0"/>
          </a:p>
          <a:p>
            <a:pPr lvl="1"/>
            <a:r>
              <a:rPr lang="zh-CN" altLang="en-US" sz="1200" dirty="0"/>
              <a:t>重置标记位</a:t>
            </a:r>
            <a:endParaRPr lang="en-US" altLang="zh-CN" sz="1200" dirty="0"/>
          </a:p>
          <a:p>
            <a:pPr lvl="1"/>
            <a:r>
              <a:rPr lang="zh-CN" altLang="en-US" sz="1200" dirty="0"/>
              <a:t>置</a:t>
            </a:r>
            <a:r>
              <a:rPr lang="en-US" altLang="zh-CN" sz="1200" dirty="0"/>
              <a:t>valid=1</a:t>
            </a:r>
          </a:p>
          <a:p>
            <a:pPr lvl="1"/>
            <a:r>
              <a:rPr lang="zh-CN" altLang="en-US" sz="1200" dirty="0"/>
              <a:t>淘汰标志位清零</a:t>
            </a:r>
            <a:endParaRPr lang="en-US" altLang="zh-CN" sz="1200" dirty="0"/>
          </a:p>
          <a:p>
            <a:r>
              <a:rPr lang="en-US" altLang="zh-CN" dirty="0"/>
              <a:t>else</a:t>
            </a:r>
          </a:p>
          <a:p>
            <a:r>
              <a:rPr lang="en-US" altLang="zh-CN" sz="1200" dirty="0"/>
              <a:t>            </a:t>
            </a:r>
            <a:r>
              <a:rPr lang="en-US" altLang="zh-CN" sz="1200" dirty="0" err="1"/>
              <a:t>BlkDataIn</a:t>
            </a:r>
            <a:r>
              <a:rPr lang="zh-CN" altLang="en-US" sz="1200" dirty="0"/>
              <a:t>替换计数值最大行</a:t>
            </a:r>
            <a:endParaRPr lang="en-US" altLang="zh-CN" sz="1200" dirty="0"/>
          </a:p>
          <a:p>
            <a:pPr lvl="1"/>
            <a:r>
              <a:rPr lang="zh-CN" altLang="en-US" sz="1200" dirty="0"/>
              <a:t>重置标记位</a:t>
            </a:r>
            <a:endParaRPr lang="en-US" altLang="zh-CN" sz="1200" dirty="0"/>
          </a:p>
          <a:p>
            <a:pPr lvl="1"/>
            <a:r>
              <a:rPr lang="zh-CN" altLang="en-US" sz="1200" dirty="0"/>
              <a:t>置</a:t>
            </a:r>
            <a:r>
              <a:rPr lang="en-US" altLang="zh-CN" sz="1200" dirty="0"/>
              <a:t>valid=1</a:t>
            </a:r>
          </a:p>
          <a:p>
            <a:pPr lvl="1"/>
            <a:r>
              <a:rPr lang="zh-CN" altLang="en-US" sz="1200" dirty="0"/>
              <a:t>淘汰标志位清零</a:t>
            </a:r>
            <a:endParaRPr lang="en-US" altLang="zh-CN" sz="1200" dirty="0"/>
          </a:p>
        </p:txBody>
      </p:sp>
      <p:cxnSp>
        <p:nvCxnSpPr>
          <p:cNvPr id="26" name="直接箭头连接符 25"/>
          <p:cNvCxnSpPr/>
          <p:nvPr/>
        </p:nvCxnSpPr>
        <p:spPr>
          <a:xfrm>
            <a:off x="5696212" y="4131138"/>
            <a:ext cx="280452"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241284" y="3003798"/>
            <a:ext cx="1338828" cy="369332"/>
          </a:xfrm>
          <a:prstGeom prst="rect">
            <a:avLst/>
          </a:prstGeom>
          <a:noFill/>
        </p:spPr>
        <p:txBody>
          <a:bodyPr wrap="none" rtlCol="0">
            <a:spAutoFit/>
          </a:bodyPr>
          <a:lstStyle/>
          <a:p>
            <a:r>
              <a:rPr lang="zh-CN" altLang="en-US" dirty="0"/>
              <a:t>读缺失逻辑</a:t>
            </a:r>
          </a:p>
        </p:txBody>
      </p:sp>
      <p:sp>
        <p:nvSpPr>
          <p:cNvPr id="3" name="右箭头 2"/>
          <p:cNvSpPr/>
          <p:nvPr/>
        </p:nvSpPr>
        <p:spPr>
          <a:xfrm>
            <a:off x="5696212" y="3092321"/>
            <a:ext cx="3879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1771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3347864" y="2147331"/>
            <a:ext cx="5544616" cy="555002"/>
          </a:xfrm>
        </p:spPr>
        <p:txBody>
          <a:bodyPr/>
          <a:lstStyle/>
          <a:p>
            <a:r>
              <a:rPr lang="zh-CN" altLang="en-US" dirty="0"/>
              <a:t>将上述语句转换为各组</a:t>
            </a:r>
            <a:r>
              <a:rPr lang="en-US" altLang="zh-CN" dirty="0"/>
              <a:t>R0,R1</a:t>
            </a:r>
            <a:r>
              <a:rPr lang="zh-CN" altLang="en-US" dirty="0"/>
              <a:t>选通信号</a:t>
            </a:r>
            <a:endParaRPr lang="en-US" altLang="zh-CN" dirty="0"/>
          </a:p>
          <a:p>
            <a:endParaRPr lang="zh-CN" altLang="en-US" dirty="0"/>
          </a:p>
        </p:txBody>
      </p:sp>
      <p:sp>
        <p:nvSpPr>
          <p:cNvPr id="5" name="矩形 4"/>
          <p:cNvSpPr/>
          <p:nvPr/>
        </p:nvSpPr>
        <p:spPr>
          <a:xfrm>
            <a:off x="323528" y="1347614"/>
            <a:ext cx="2808312" cy="2154436"/>
          </a:xfrm>
          <a:prstGeom prst="rect">
            <a:avLst/>
          </a:prstGeom>
          <a:solidFill>
            <a:schemeClr val="bg1">
              <a:lumMod val="75000"/>
            </a:schemeClr>
          </a:solidFill>
          <a:ln>
            <a:solidFill>
              <a:srgbClr val="FF0000"/>
            </a:solidFill>
          </a:ln>
        </p:spPr>
        <p:txBody>
          <a:bodyPr wrap="square">
            <a:spAutoFit/>
          </a:bodyPr>
          <a:lstStyle/>
          <a:p>
            <a:r>
              <a:rPr lang="en-US" altLang="zh-CN" dirty="0"/>
              <a:t>if</a:t>
            </a:r>
            <a:r>
              <a:rPr lang="zh-CN" altLang="en-US" dirty="0"/>
              <a:t>（有标记为</a:t>
            </a:r>
            <a:r>
              <a:rPr lang="en-US" altLang="zh-CN" dirty="0"/>
              <a:t>0</a:t>
            </a:r>
            <a:r>
              <a:rPr lang="zh-CN" altLang="en-US" dirty="0"/>
              <a:t>的行）</a:t>
            </a:r>
            <a:r>
              <a:rPr lang="en-US" altLang="zh-CN" dirty="0"/>
              <a:t>  </a:t>
            </a:r>
          </a:p>
          <a:p>
            <a:r>
              <a:rPr lang="en-US" altLang="zh-CN" sz="1400" dirty="0"/>
              <a:t>           </a:t>
            </a:r>
            <a:r>
              <a:rPr lang="en-US" altLang="zh-CN" sz="1200" dirty="0" err="1"/>
              <a:t>BlkDataIn</a:t>
            </a:r>
            <a:r>
              <a:rPr lang="zh-CN" altLang="en-US" sz="1200" dirty="0"/>
              <a:t>放入该行</a:t>
            </a:r>
            <a:endParaRPr lang="en-US" altLang="zh-CN" sz="1200" dirty="0"/>
          </a:p>
          <a:p>
            <a:pPr lvl="1"/>
            <a:r>
              <a:rPr lang="zh-CN" altLang="en-US" sz="1200" dirty="0"/>
              <a:t>重置标记位</a:t>
            </a:r>
            <a:endParaRPr lang="en-US" altLang="zh-CN" sz="1200" dirty="0"/>
          </a:p>
          <a:p>
            <a:pPr lvl="1"/>
            <a:r>
              <a:rPr lang="zh-CN" altLang="en-US" sz="1200" dirty="0"/>
              <a:t>置</a:t>
            </a:r>
            <a:r>
              <a:rPr lang="en-US" altLang="zh-CN" sz="1200" dirty="0"/>
              <a:t>valid=1</a:t>
            </a:r>
          </a:p>
          <a:p>
            <a:pPr lvl="1"/>
            <a:r>
              <a:rPr lang="zh-CN" altLang="en-US" sz="1200" dirty="0"/>
              <a:t>淘汰标志位清零</a:t>
            </a:r>
            <a:endParaRPr lang="en-US" altLang="zh-CN" sz="1200" dirty="0"/>
          </a:p>
          <a:p>
            <a:r>
              <a:rPr lang="en-US" altLang="zh-CN" dirty="0"/>
              <a:t>else</a:t>
            </a:r>
          </a:p>
          <a:p>
            <a:r>
              <a:rPr lang="en-US" altLang="zh-CN" sz="1200" dirty="0"/>
              <a:t>            </a:t>
            </a:r>
            <a:r>
              <a:rPr lang="en-US" altLang="zh-CN" sz="1200" dirty="0" err="1"/>
              <a:t>BlkDataIn</a:t>
            </a:r>
            <a:r>
              <a:rPr lang="zh-CN" altLang="en-US" sz="1200" dirty="0"/>
              <a:t>替换计数值最大行</a:t>
            </a:r>
            <a:endParaRPr lang="en-US" altLang="zh-CN" sz="1200" dirty="0"/>
          </a:p>
          <a:p>
            <a:pPr lvl="1"/>
            <a:r>
              <a:rPr lang="zh-CN" altLang="en-US" sz="1200" dirty="0"/>
              <a:t>重置标记位</a:t>
            </a:r>
            <a:endParaRPr lang="en-US" altLang="zh-CN" sz="1200" dirty="0"/>
          </a:p>
          <a:p>
            <a:pPr lvl="1"/>
            <a:r>
              <a:rPr lang="zh-CN" altLang="en-US" sz="1200" dirty="0"/>
              <a:t>置</a:t>
            </a:r>
            <a:r>
              <a:rPr lang="en-US" altLang="zh-CN" sz="1200" dirty="0"/>
              <a:t>valid=1</a:t>
            </a:r>
          </a:p>
          <a:p>
            <a:pPr lvl="1"/>
            <a:r>
              <a:rPr lang="zh-CN" altLang="en-US" sz="1200" dirty="0"/>
              <a:t>淘汰标志位清零</a:t>
            </a:r>
            <a:endParaRPr lang="en-US" altLang="zh-CN" sz="1200" dirty="0"/>
          </a:p>
        </p:txBody>
      </p:sp>
    </p:spTree>
    <p:extLst>
      <p:ext uri="{BB962C8B-B14F-4D97-AF65-F5344CB8AC3E}">
        <p14:creationId xmlns:p14="http://schemas.microsoft.com/office/powerpoint/2010/main" val="3910744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843558"/>
            <a:ext cx="5153397" cy="2467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80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直接相联</a:t>
            </a:r>
            <a:r>
              <a:rPr lang="en-US" altLang="zh-CN" dirty="0"/>
              <a:t>C</a:t>
            </a:r>
            <a:r>
              <a:rPr lang="en-US" altLang="zh-CN" cap="none" dirty="0"/>
              <a:t>ache</a:t>
            </a:r>
            <a:r>
              <a:rPr lang="zh-CN" altLang="en-US" dirty="0"/>
              <a:t>设计</a:t>
            </a:r>
            <a:endParaRPr lang="en-US" altLang="zh-CN" dirty="0"/>
          </a:p>
        </p:txBody>
      </p:sp>
      <p:sp>
        <p:nvSpPr>
          <p:cNvPr id="2" name="内容占位符 1"/>
          <p:cNvSpPr>
            <a:spLocks noGrp="1"/>
          </p:cNvSpPr>
          <p:nvPr>
            <p:ph idx="1"/>
          </p:nvPr>
        </p:nvSpPr>
        <p:spPr>
          <a:xfrm>
            <a:off x="323528" y="825471"/>
            <a:ext cx="8640960" cy="3906519"/>
          </a:xfrm>
        </p:spPr>
        <p:txBody>
          <a:bodyPr/>
          <a:lstStyle/>
          <a:p>
            <a:pPr>
              <a:buFont typeface="Arial" panose="020B0604020202020204" pitchFamily="34" charset="0"/>
              <a:buChar char="•"/>
            </a:pPr>
            <a:r>
              <a:rPr lang="zh-CN" altLang="en-US" b="0" dirty="0"/>
              <a:t>主存地址被划分为</a:t>
            </a:r>
            <a:r>
              <a:rPr lang="en-US" altLang="zh-CN" b="0" dirty="0"/>
              <a:t>Tag</a:t>
            </a:r>
            <a:r>
              <a:rPr lang="zh-CN" altLang="en-US" b="0" dirty="0"/>
              <a:t>（标记符）、</a:t>
            </a:r>
            <a:r>
              <a:rPr lang="en-US" altLang="zh-CN" b="0" dirty="0"/>
              <a:t>index</a:t>
            </a:r>
            <a:r>
              <a:rPr lang="zh-CN" altLang="en-US" b="0" dirty="0"/>
              <a:t>（索引）和</a:t>
            </a:r>
            <a:r>
              <a:rPr lang="en-US" altLang="zh-CN" b="0" dirty="0"/>
              <a:t>Offset</a:t>
            </a:r>
            <a:r>
              <a:rPr lang="zh-CN" altLang="en-US" b="0" dirty="0"/>
              <a:t>（字地址）；</a:t>
            </a:r>
            <a:endParaRPr lang="en-US" altLang="zh-CN" b="0" dirty="0"/>
          </a:p>
          <a:p>
            <a:pPr>
              <a:buFont typeface="Arial" panose="020B0604020202020204" pitchFamily="34" charset="0"/>
              <a:buChar char="•"/>
            </a:pPr>
            <a:r>
              <a:rPr lang="en-US" altLang="zh-CN" b="0" dirty="0"/>
              <a:t>Cache</a:t>
            </a:r>
            <a:r>
              <a:rPr lang="zh-CN" altLang="en-US" b="0" dirty="0"/>
              <a:t>行中行索引信号的产生；</a:t>
            </a:r>
            <a:endParaRPr lang="en-US" altLang="zh-CN" b="0" dirty="0"/>
          </a:p>
          <a:p>
            <a:pPr>
              <a:buFont typeface="Arial" panose="020B0604020202020204" pitchFamily="34" charset="0"/>
              <a:buChar char="•"/>
            </a:pPr>
            <a:r>
              <a:rPr lang="zh-CN" altLang="en-US" b="0" dirty="0"/>
              <a:t>决定具体输出选中行中的哪一个字如何实现？</a:t>
            </a:r>
            <a:endParaRPr lang="en-US" altLang="zh-CN" b="0" dirty="0"/>
          </a:p>
        </p:txBody>
      </p:sp>
    </p:spTree>
    <p:extLst>
      <p:ext uri="{BB962C8B-B14F-4D97-AF65-F5344CB8AC3E}">
        <p14:creationId xmlns:p14="http://schemas.microsoft.com/office/powerpoint/2010/main" val="261323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直接相联映像载入过程</a:t>
            </a:r>
            <a:endParaRPr lang="en-US" altLang="zh-CN" dirty="0"/>
          </a:p>
        </p:txBody>
      </p:sp>
      <p:sp>
        <p:nvSpPr>
          <p:cNvPr id="3" name="内容占位符 2"/>
          <p:cNvSpPr>
            <a:spLocks noGrp="1"/>
          </p:cNvSpPr>
          <p:nvPr>
            <p:ph idx="1"/>
          </p:nvPr>
        </p:nvSpPr>
        <p:spPr/>
        <p:txBody>
          <a:bodyPr/>
          <a:lstStyle/>
          <a:p>
            <a:endParaRPr lang="zh-CN" altLang="en-US"/>
          </a:p>
        </p:txBody>
      </p:sp>
      <p:pic>
        <p:nvPicPr>
          <p:cNvPr id="2" name="图片 1"/>
          <p:cNvPicPr>
            <a:picLocks noChangeAspect="1"/>
          </p:cNvPicPr>
          <p:nvPr/>
        </p:nvPicPr>
        <p:blipFill>
          <a:blip r:embed="rId3"/>
          <a:stretch>
            <a:fillRect/>
          </a:stretch>
        </p:blipFill>
        <p:spPr>
          <a:xfrm>
            <a:off x="467544" y="825471"/>
            <a:ext cx="7753748" cy="4197566"/>
          </a:xfrm>
          <a:prstGeom prst="rect">
            <a:avLst/>
          </a:prstGeom>
        </p:spPr>
      </p:pic>
      <p:cxnSp>
        <p:nvCxnSpPr>
          <p:cNvPr id="7" name="直接箭头连接符 6"/>
          <p:cNvCxnSpPr/>
          <p:nvPr/>
        </p:nvCxnSpPr>
        <p:spPr>
          <a:xfrm flipH="1">
            <a:off x="3635896" y="1059582"/>
            <a:ext cx="1728192" cy="648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6012160" y="1131590"/>
            <a:ext cx="79208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4067944" y="1059582"/>
            <a:ext cx="1656184" cy="864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652120" y="154418"/>
            <a:ext cx="1569660" cy="369332"/>
          </a:xfrm>
          <a:prstGeom prst="rect">
            <a:avLst/>
          </a:prstGeom>
          <a:noFill/>
        </p:spPr>
        <p:txBody>
          <a:bodyPr wrap="none" rtlCol="0">
            <a:spAutoFit/>
          </a:bodyPr>
          <a:lstStyle/>
          <a:p>
            <a:r>
              <a:rPr lang="zh-CN" altLang="en-US" dirty="0"/>
              <a:t>淘汰标志位？</a:t>
            </a:r>
          </a:p>
        </p:txBody>
      </p:sp>
      <p:cxnSp>
        <p:nvCxnSpPr>
          <p:cNvPr id="14" name="直接箭头连接符 13"/>
          <p:cNvCxnSpPr/>
          <p:nvPr/>
        </p:nvCxnSpPr>
        <p:spPr>
          <a:xfrm flipH="1">
            <a:off x="6300192" y="523750"/>
            <a:ext cx="288032" cy="301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779912" y="4587974"/>
            <a:ext cx="936104" cy="4350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4932040" y="4876006"/>
            <a:ext cx="28083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7740352" y="3579862"/>
            <a:ext cx="0" cy="1296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4406075" y="4166959"/>
            <a:ext cx="399468" cy="276999"/>
          </a:xfrm>
          <a:prstGeom prst="rect">
            <a:avLst/>
          </a:prstGeom>
          <a:noFill/>
        </p:spPr>
        <p:txBody>
          <a:bodyPr wrap="none" rtlCol="0">
            <a:spAutoFit/>
          </a:bodyPr>
          <a:lstStyle/>
          <a:p>
            <a:r>
              <a:rPr lang="en-US" altLang="zh-CN" sz="1200" dirty="0"/>
              <a:t>W0</a:t>
            </a:r>
            <a:endParaRPr lang="zh-CN" altLang="en-US" sz="1200" dirty="0"/>
          </a:p>
        </p:txBody>
      </p:sp>
      <p:sp>
        <p:nvSpPr>
          <p:cNvPr id="23" name="文本框 22"/>
          <p:cNvSpPr txBox="1"/>
          <p:nvPr/>
        </p:nvSpPr>
        <p:spPr>
          <a:xfrm>
            <a:off x="4973279" y="4160836"/>
            <a:ext cx="399468" cy="276999"/>
          </a:xfrm>
          <a:prstGeom prst="rect">
            <a:avLst/>
          </a:prstGeom>
          <a:noFill/>
        </p:spPr>
        <p:txBody>
          <a:bodyPr wrap="none" rtlCol="0">
            <a:spAutoFit/>
          </a:bodyPr>
          <a:lstStyle/>
          <a:p>
            <a:r>
              <a:rPr lang="en-US" altLang="zh-CN" sz="1200" dirty="0"/>
              <a:t>W1</a:t>
            </a:r>
            <a:endParaRPr lang="zh-CN" altLang="en-US" sz="1200" dirty="0"/>
          </a:p>
        </p:txBody>
      </p:sp>
      <p:sp>
        <p:nvSpPr>
          <p:cNvPr id="24" name="文本框 23"/>
          <p:cNvSpPr txBox="1"/>
          <p:nvPr/>
        </p:nvSpPr>
        <p:spPr>
          <a:xfrm>
            <a:off x="5536772" y="4160836"/>
            <a:ext cx="399468" cy="276999"/>
          </a:xfrm>
          <a:prstGeom prst="rect">
            <a:avLst/>
          </a:prstGeom>
          <a:noFill/>
        </p:spPr>
        <p:txBody>
          <a:bodyPr wrap="none" rtlCol="0">
            <a:spAutoFit/>
          </a:bodyPr>
          <a:lstStyle/>
          <a:p>
            <a:r>
              <a:rPr lang="en-US" altLang="zh-CN" sz="1200" dirty="0"/>
              <a:t>W2</a:t>
            </a:r>
            <a:endParaRPr lang="zh-CN" altLang="en-US" sz="1200" dirty="0"/>
          </a:p>
        </p:txBody>
      </p:sp>
      <p:sp>
        <p:nvSpPr>
          <p:cNvPr id="25" name="文本框 24"/>
          <p:cNvSpPr txBox="1"/>
          <p:nvPr/>
        </p:nvSpPr>
        <p:spPr>
          <a:xfrm>
            <a:off x="6073213" y="4166958"/>
            <a:ext cx="399468" cy="276999"/>
          </a:xfrm>
          <a:prstGeom prst="rect">
            <a:avLst/>
          </a:prstGeom>
          <a:noFill/>
        </p:spPr>
        <p:txBody>
          <a:bodyPr wrap="none" rtlCol="0">
            <a:spAutoFit/>
          </a:bodyPr>
          <a:lstStyle/>
          <a:p>
            <a:r>
              <a:rPr lang="en-US" altLang="zh-CN" sz="1200" dirty="0"/>
              <a:t>W3</a:t>
            </a:r>
            <a:endParaRPr lang="zh-CN" altLang="en-US" sz="1200" dirty="0"/>
          </a:p>
        </p:txBody>
      </p:sp>
      <p:sp>
        <p:nvSpPr>
          <p:cNvPr id="26" name="椭圆 25"/>
          <p:cNvSpPr/>
          <p:nvPr/>
        </p:nvSpPr>
        <p:spPr>
          <a:xfrm>
            <a:off x="5536772" y="3795886"/>
            <a:ext cx="399468" cy="792088"/>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3369389" y="1131590"/>
            <a:ext cx="698555" cy="46805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457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直接相联映像载入过程</a:t>
            </a:r>
            <a:endParaRPr lang="en-US" altLang="zh-CN"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323528" y="790952"/>
            <a:ext cx="5051539" cy="2603973"/>
          </a:xfrm>
          <a:prstGeom prst="rect">
            <a:avLst/>
          </a:prstGeom>
        </p:spPr>
      </p:pic>
      <p:sp>
        <p:nvSpPr>
          <p:cNvPr id="8" name="椭圆 7"/>
          <p:cNvSpPr/>
          <p:nvPr/>
        </p:nvSpPr>
        <p:spPr>
          <a:xfrm>
            <a:off x="395536" y="2787774"/>
            <a:ext cx="792088"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2123728" y="1707654"/>
            <a:ext cx="23042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5" name="图片 14"/>
          <p:cNvPicPr>
            <a:picLocks noChangeAspect="1"/>
          </p:cNvPicPr>
          <p:nvPr/>
        </p:nvPicPr>
        <p:blipFill>
          <a:blip r:embed="rId4"/>
          <a:stretch>
            <a:fillRect/>
          </a:stretch>
        </p:blipFill>
        <p:spPr>
          <a:xfrm>
            <a:off x="3779912" y="2211710"/>
            <a:ext cx="5193203" cy="2693260"/>
          </a:xfrm>
          <a:prstGeom prst="rect">
            <a:avLst/>
          </a:prstGeom>
        </p:spPr>
      </p:pic>
    </p:spTree>
    <p:extLst>
      <p:ext uri="{BB962C8B-B14F-4D97-AF65-F5344CB8AC3E}">
        <p14:creationId xmlns:p14="http://schemas.microsoft.com/office/powerpoint/2010/main" val="287016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直接相联映像</a:t>
            </a:r>
            <a:r>
              <a:rPr lang="en-US" altLang="zh-CN" dirty="0"/>
              <a:t>cache</a:t>
            </a:r>
            <a:r>
              <a:rPr lang="zh-CN" altLang="en-US" dirty="0"/>
              <a:t>槽设计</a:t>
            </a:r>
            <a:endParaRPr lang="en-US" altLang="zh-CN" dirty="0"/>
          </a:p>
        </p:txBody>
      </p:sp>
      <p:pic>
        <p:nvPicPr>
          <p:cNvPr id="2" name="图片 1"/>
          <p:cNvPicPr>
            <a:picLocks noChangeAspect="1"/>
          </p:cNvPicPr>
          <p:nvPr/>
        </p:nvPicPr>
        <p:blipFill>
          <a:blip r:embed="rId3"/>
          <a:stretch>
            <a:fillRect/>
          </a:stretch>
        </p:blipFill>
        <p:spPr>
          <a:xfrm>
            <a:off x="611560" y="1347614"/>
            <a:ext cx="7768256" cy="1796194"/>
          </a:xfrm>
          <a:prstGeom prst="rect">
            <a:avLst/>
          </a:prstGeom>
        </p:spPr>
      </p:pic>
      <p:sp>
        <p:nvSpPr>
          <p:cNvPr id="6" name="文本框 5"/>
          <p:cNvSpPr txBox="1"/>
          <p:nvPr/>
        </p:nvSpPr>
        <p:spPr>
          <a:xfrm>
            <a:off x="611560" y="3266281"/>
            <a:ext cx="3100529" cy="369332"/>
          </a:xfrm>
          <a:prstGeom prst="rect">
            <a:avLst/>
          </a:prstGeom>
          <a:noFill/>
        </p:spPr>
        <p:txBody>
          <a:bodyPr wrap="none" rtlCol="0">
            <a:spAutoFit/>
          </a:bodyPr>
          <a:lstStyle/>
          <a:p>
            <a:r>
              <a:rPr lang="zh-CN" altLang="en-US" dirty="0"/>
              <a:t>其中一个</a:t>
            </a:r>
            <a:r>
              <a:rPr lang="en-US" altLang="zh-CN" dirty="0"/>
              <a:t>Cache</a:t>
            </a:r>
            <a:r>
              <a:rPr lang="zh-CN" altLang="en-US" dirty="0"/>
              <a:t>槽的设计方案</a:t>
            </a:r>
          </a:p>
        </p:txBody>
      </p:sp>
    </p:spTree>
    <p:extLst>
      <p:ext uri="{BB962C8B-B14F-4D97-AF65-F5344CB8AC3E}">
        <p14:creationId xmlns:p14="http://schemas.microsoft.com/office/powerpoint/2010/main" val="3401851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99592" y="1131590"/>
            <a:ext cx="7106015" cy="3410125"/>
          </a:xfrm>
          <a:prstGeom prst="rect">
            <a:avLst/>
          </a:prstGeom>
        </p:spPr>
      </p:pic>
      <p:sp>
        <p:nvSpPr>
          <p:cNvPr id="6" name="标题 4"/>
          <p:cNvSpPr txBox="1">
            <a:spLocks/>
          </p:cNvSpPr>
          <p:nvPr/>
        </p:nvSpPr>
        <p:spPr>
          <a:xfrm>
            <a:off x="323528" y="339502"/>
            <a:ext cx="8496944" cy="411480"/>
          </a:xfrm>
          <a:prstGeom prst="rect">
            <a:avLst/>
          </a:prstGeom>
        </p:spPr>
        <p:txBody>
          <a:bodyPr/>
          <a:lstStyle>
            <a:lvl1pPr algn="l" defTabSz="914400" rtl="0" eaLnBrk="1" latinLnBrk="0" hangingPunct="1">
              <a:spcBef>
                <a:spcPct val="0"/>
              </a:spcBef>
              <a:buNone/>
              <a:defRPr sz="2800" kern="1200" cap="all" baseline="0">
                <a:solidFill>
                  <a:schemeClr val="tx1"/>
                </a:solidFill>
                <a:latin typeface="+mj-lt"/>
                <a:ea typeface="+mj-ea"/>
                <a:cs typeface="+mj-cs"/>
              </a:defRPr>
            </a:lvl1pPr>
          </a:lstStyle>
          <a:p>
            <a:pPr marL="457200" indent="-457200">
              <a:buFont typeface="Wingdings" pitchFamily="2" charset="2"/>
              <a:buChar char="p"/>
            </a:pPr>
            <a:r>
              <a:rPr lang="zh-CN" altLang="en-US" dirty="0"/>
              <a:t>直接相联映像电路实现</a:t>
            </a:r>
            <a:endParaRPr lang="en-US" altLang="zh-CN" dirty="0"/>
          </a:p>
        </p:txBody>
      </p:sp>
      <p:sp>
        <p:nvSpPr>
          <p:cNvPr id="7" name="文本框 6"/>
          <p:cNvSpPr txBox="1"/>
          <p:nvPr/>
        </p:nvSpPr>
        <p:spPr>
          <a:xfrm>
            <a:off x="5292080" y="970128"/>
            <a:ext cx="1043876" cy="276999"/>
          </a:xfrm>
          <a:prstGeom prst="rect">
            <a:avLst/>
          </a:prstGeom>
          <a:noFill/>
        </p:spPr>
        <p:txBody>
          <a:bodyPr wrap="none" rtlCol="0">
            <a:spAutoFit/>
          </a:bodyPr>
          <a:lstStyle/>
          <a:p>
            <a:r>
              <a:rPr lang="zh-CN" altLang="en-US" sz="1200" dirty="0"/>
              <a:t>行有效位为</a:t>
            </a:r>
            <a:r>
              <a:rPr lang="en-US" altLang="zh-CN" sz="1200" dirty="0"/>
              <a:t>1</a:t>
            </a:r>
            <a:endParaRPr lang="zh-CN" altLang="en-US" sz="1200" dirty="0"/>
          </a:p>
        </p:txBody>
      </p:sp>
      <p:sp>
        <p:nvSpPr>
          <p:cNvPr id="8" name="文本框 7"/>
          <p:cNvSpPr txBox="1"/>
          <p:nvPr/>
        </p:nvSpPr>
        <p:spPr>
          <a:xfrm>
            <a:off x="4363234" y="1362665"/>
            <a:ext cx="1569660" cy="461665"/>
          </a:xfrm>
          <a:prstGeom prst="rect">
            <a:avLst/>
          </a:prstGeom>
          <a:noFill/>
        </p:spPr>
        <p:txBody>
          <a:bodyPr wrap="none" rtlCol="0">
            <a:spAutoFit/>
          </a:bodyPr>
          <a:lstStyle/>
          <a:p>
            <a:r>
              <a:rPr lang="en-US" altLang="zh-CN" sz="1200" dirty="0"/>
              <a:t>cache</a:t>
            </a:r>
            <a:r>
              <a:rPr lang="zh-CN" altLang="en-US" sz="1200" dirty="0"/>
              <a:t>标记位和</a:t>
            </a:r>
            <a:endParaRPr lang="en-US" altLang="zh-CN" sz="1200" dirty="0"/>
          </a:p>
          <a:p>
            <a:r>
              <a:rPr lang="zh-CN" altLang="en-US" sz="1200" dirty="0"/>
              <a:t>主存地址标记位相同</a:t>
            </a:r>
          </a:p>
        </p:txBody>
      </p:sp>
      <p:sp>
        <p:nvSpPr>
          <p:cNvPr id="10" name="文本框 9"/>
          <p:cNvSpPr txBox="1"/>
          <p:nvPr/>
        </p:nvSpPr>
        <p:spPr>
          <a:xfrm>
            <a:off x="7118184" y="750982"/>
            <a:ext cx="1774845" cy="830997"/>
          </a:xfrm>
          <a:prstGeom prst="rect">
            <a:avLst/>
          </a:prstGeom>
          <a:noFill/>
        </p:spPr>
        <p:txBody>
          <a:bodyPr wrap="none" rtlCol="0">
            <a:spAutoFit/>
          </a:bodyPr>
          <a:lstStyle/>
          <a:p>
            <a:r>
              <a:rPr lang="en-US" altLang="zh-CN" sz="1200" dirty="0"/>
              <a:t>Cache</a:t>
            </a:r>
            <a:r>
              <a:rPr lang="zh-CN" altLang="en-US" sz="1200" dirty="0"/>
              <a:t>中的</a:t>
            </a:r>
            <a:r>
              <a:rPr lang="en-US" altLang="zh-CN" sz="1200" dirty="0"/>
              <a:t>tag </a:t>
            </a:r>
          </a:p>
          <a:p>
            <a:r>
              <a:rPr lang="zh-CN" altLang="en-US" sz="1200" dirty="0"/>
              <a:t>与主存地址的</a:t>
            </a:r>
            <a:r>
              <a:rPr lang="en-US" altLang="zh-CN" sz="1200" dirty="0"/>
              <a:t>tag</a:t>
            </a:r>
            <a:r>
              <a:rPr lang="zh-CN" altLang="en-US" sz="1200" dirty="0"/>
              <a:t>一致，</a:t>
            </a:r>
            <a:endParaRPr lang="en-US" altLang="zh-CN" sz="1200" dirty="0"/>
          </a:p>
          <a:p>
            <a:r>
              <a:rPr lang="zh-CN" altLang="en-US" sz="1200" dirty="0"/>
              <a:t>且行有效位为</a:t>
            </a:r>
            <a:r>
              <a:rPr lang="en-US" altLang="zh-CN" sz="1200" dirty="0"/>
              <a:t>1</a:t>
            </a:r>
            <a:r>
              <a:rPr lang="zh-CN" altLang="en-US" sz="1200" dirty="0"/>
              <a:t>，</a:t>
            </a:r>
            <a:endParaRPr lang="en-US" altLang="zh-CN" sz="1200" dirty="0"/>
          </a:p>
          <a:p>
            <a:r>
              <a:rPr lang="zh-CN" altLang="en-US" sz="1200" dirty="0"/>
              <a:t>则表示数据命中。</a:t>
            </a:r>
          </a:p>
        </p:txBody>
      </p:sp>
      <p:sp>
        <p:nvSpPr>
          <p:cNvPr id="11" name="文本框 10"/>
          <p:cNvSpPr txBox="1"/>
          <p:nvPr/>
        </p:nvSpPr>
        <p:spPr>
          <a:xfrm>
            <a:off x="2771800" y="2203544"/>
            <a:ext cx="2031325" cy="461665"/>
          </a:xfrm>
          <a:prstGeom prst="rect">
            <a:avLst/>
          </a:prstGeom>
          <a:noFill/>
        </p:spPr>
        <p:txBody>
          <a:bodyPr wrap="none" rtlCol="0">
            <a:spAutoFit/>
          </a:bodyPr>
          <a:lstStyle/>
          <a:p>
            <a:r>
              <a:rPr lang="zh-CN" altLang="en-US" sz="1200" dirty="0"/>
              <a:t>命中信号</a:t>
            </a:r>
            <a:r>
              <a:rPr lang="en-US" altLang="zh-CN" sz="1200" dirty="0"/>
              <a:t>Hit</a:t>
            </a:r>
            <a:r>
              <a:rPr lang="zh-CN" altLang="en-US" sz="1200" dirty="0"/>
              <a:t>控制最终的</a:t>
            </a:r>
            <a:endParaRPr lang="en-US" altLang="zh-CN" sz="1200" dirty="0"/>
          </a:p>
          <a:p>
            <a:r>
              <a:rPr lang="zh-CN" altLang="en-US" sz="1200" dirty="0"/>
              <a:t>字选择多路选择器的使能端</a:t>
            </a:r>
          </a:p>
        </p:txBody>
      </p:sp>
      <p:sp>
        <p:nvSpPr>
          <p:cNvPr id="12" name="矩形 11"/>
          <p:cNvSpPr/>
          <p:nvPr/>
        </p:nvSpPr>
        <p:spPr>
          <a:xfrm>
            <a:off x="539552" y="2280592"/>
            <a:ext cx="2117887" cy="461665"/>
          </a:xfrm>
          <a:prstGeom prst="rect">
            <a:avLst/>
          </a:prstGeom>
        </p:spPr>
        <p:txBody>
          <a:bodyPr wrap="none">
            <a:spAutoFit/>
          </a:bodyPr>
          <a:lstStyle/>
          <a:p>
            <a:pPr>
              <a:defRPr/>
            </a:pPr>
            <a:r>
              <a:rPr lang="en-US" altLang="zh-CN" sz="1200" dirty="0"/>
              <a:t>Offset</a:t>
            </a:r>
            <a:r>
              <a:rPr lang="zh-CN" altLang="en-US" sz="1200" dirty="0"/>
              <a:t>控制字选择多路选择器</a:t>
            </a:r>
            <a:endParaRPr lang="en-US" altLang="zh-CN" sz="1200" dirty="0"/>
          </a:p>
          <a:p>
            <a:pPr>
              <a:defRPr/>
            </a:pPr>
            <a:r>
              <a:rPr lang="zh-CN" altLang="en-US" sz="1200" dirty="0"/>
              <a:t>的选择控制端。</a:t>
            </a:r>
            <a:endParaRPr lang="en-US" altLang="zh-CN" sz="1200" dirty="0"/>
          </a:p>
        </p:txBody>
      </p:sp>
      <p:cxnSp>
        <p:nvCxnSpPr>
          <p:cNvPr id="14" name="直接箭头连接符 13"/>
          <p:cNvCxnSpPr/>
          <p:nvPr/>
        </p:nvCxnSpPr>
        <p:spPr>
          <a:xfrm>
            <a:off x="1835696" y="2511425"/>
            <a:ext cx="504056" cy="492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2657439" y="4155927"/>
            <a:ext cx="402393" cy="36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23528" y="4443958"/>
            <a:ext cx="2556084" cy="276999"/>
          </a:xfrm>
          <a:prstGeom prst="rect">
            <a:avLst/>
          </a:prstGeom>
          <a:noFill/>
        </p:spPr>
        <p:txBody>
          <a:bodyPr wrap="none" rtlCol="0">
            <a:spAutoFit/>
          </a:bodyPr>
          <a:lstStyle/>
          <a:p>
            <a:r>
              <a:rPr lang="en-US" altLang="zh-CN" sz="1200" dirty="0"/>
              <a:t>index</a:t>
            </a:r>
            <a:r>
              <a:rPr lang="zh-CN" altLang="en-US" sz="1200" dirty="0"/>
              <a:t>索引字段连接译码器（</a:t>
            </a:r>
            <a:r>
              <a:rPr lang="en-US" altLang="zh-CN" sz="1200" dirty="0"/>
              <a:t>3</a:t>
            </a:r>
            <a:r>
              <a:rPr lang="zh-CN" altLang="en-US" sz="1200" dirty="0"/>
              <a:t>：</a:t>
            </a:r>
            <a:r>
              <a:rPr lang="en-US" altLang="zh-CN" sz="1200" dirty="0"/>
              <a:t>8</a:t>
            </a:r>
            <a:r>
              <a:rPr lang="zh-CN" altLang="en-US" sz="1200" dirty="0"/>
              <a:t>）</a:t>
            </a:r>
          </a:p>
        </p:txBody>
      </p:sp>
    </p:spTree>
    <p:extLst>
      <p:ext uri="{BB962C8B-B14F-4D97-AF65-F5344CB8AC3E}">
        <p14:creationId xmlns:p14="http://schemas.microsoft.com/office/powerpoint/2010/main" val="916794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457200" indent="-457200">
              <a:buFont typeface="Wingdings" pitchFamily="2" charset="2"/>
              <a:buChar char="p"/>
            </a:pPr>
            <a:r>
              <a:rPr lang="zh-CN" altLang="en-US" dirty="0"/>
              <a:t>全相联映像</a:t>
            </a:r>
            <a:r>
              <a:rPr lang="en-US" altLang="zh-CN" dirty="0"/>
              <a:t>C</a:t>
            </a:r>
            <a:r>
              <a:rPr lang="en-US" altLang="zh-CN" cap="none" dirty="0"/>
              <a:t>ache</a:t>
            </a:r>
            <a:r>
              <a:rPr lang="zh-CN" altLang="en-US" dirty="0"/>
              <a:t>设计</a:t>
            </a:r>
            <a:endParaRPr lang="en-US" altLang="zh-CN"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t>全相联映像中主存地址随机存储在任意的</a:t>
            </a:r>
            <a:r>
              <a:rPr lang="en-US" altLang="zh-CN" dirty="0"/>
              <a:t>Cache</a:t>
            </a:r>
            <a:r>
              <a:rPr lang="zh-CN" altLang="en-US" dirty="0"/>
              <a:t>行，即只要有空行就可以进行存储，没有选择；</a:t>
            </a:r>
            <a:endParaRPr lang="en-US" altLang="zh-CN" dirty="0"/>
          </a:p>
          <a:p>
            <a:pPr>
              <a:buFont typeface="Arial" panose="020B0604020202020204" pitchFamily="34" charset="0"/>
              <a:buChar char="•"/>
            </a:pPr>
            <a:r>
              <a:rPr lang="zh-CN" altLang="en-US" dirty="0"/>
              <a:t>通过标记位地址和</a:t>
            </a:r>
            <a:r>
              <a:rPr lang="en-US" altLang="zh-CN" dirty="0"/>
              <a:t>8</a:t>
            </a:r>
            <a:r>
              <a:rPr lang="zh-CN" altLang="en-US" dirty="0"/>
              <a:t>个</a:t>
            </a:r>
            <a:r>
              <a:rPr lang="en-US" altLang="zh-CN" dirty="0"/>
              <a:t>Cache</a:t>
            </a:r>
            <a:r>
              <a:rPr lang="zh-CN" altLang="en-US" dirty="0"/>
              <a:t>槽中的标记位进行比较，判断是否命中，选择具体的一个</a:t>
            </a:r>
            <a:r>
              <a:rPr lang="en-US" altLang="zh-CN" dirty="0"/>
              <a:t>Cache</a:t>
            </a:r>
            <a:r>
              <a:rPr lang="zh-CN" altLang="en-US" dirty="0"/>
              <a:t>槽；</a:t>
            </a:r>
            <a:endParaRPr lang="en-US" altLang="zh-CN" dirty="0"/>
          </a:p>
          <a:p>
            <a:pPr>
              <a:buFont typeface="Arial" panose="020B0604020202020204" pitchFamily="34" charset="0"/>
              <a:buChar char="•"/>
            </a:pPr>
            <a:r>
              <a:rPr lang="zh-CN" altLang="en-US" dirty="0"/>
              <a:t>通过字内偏移地址，选择该</a:t>
            </a:r>
            <a:r>
              <a:rPr lang="en-US" altLang="zh-CN" dirty="0"/>
              <a:t>Cache</a:t>
            </a:r>
            <a:r>
              <a:rPr lang="zh-CN" altLang="en-US" dirty="0"/>
              <a:t>槽中的单个字节来进行写入和写出操作。</a:t>
            </a:r>
            <a:endParaRPr lang="en-US" altLang="zh-CN" dirty="0"/>
          </a:p>
        </p:txBody>
      </p:sp>
    </p:spTree>
    <p:extLst>
      <p:ext uri="{BB962C8B-B14F-4D97-AF65-F5344CB8AC3E}">
        <p14:creationId xmlns:p14="http://schemas.microsoft.com/office/powerpoint/2010/main" val="5339483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3294</TotalTime>
  <Words>2302</Words>
  <Application>Microsoft Office PowerPoint</Application>
  <PresentationFormat>全屏显示(16:9)</PresentationFormat>
  <Paragraphs>212</Paragraphs>
  <Slides>29</Slides>
  <Notes>14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宋体</vt:lpstr>
      <vt:lpstr>Arial</vt:lpstr>
      <vt:lpstr>Calibri</vt:lpstr>
      <vt:lpstr>Franklin Gothic Book</vt:lpstr>
      <vt:lpstr>Wingdings</vt:lpstr>
      <vt:lpstr>角度</vt:lpstr>
      <vt:lpstr>第3次         Cache地址映射</vt:lpstr>
      <vt:lpstr>Cache地址映射设计</vt:lpstr>
      <vt:lpstr>PowerPoint 演示文稿</vt:lpstr>
      <vt:lpstr>直接相联Cache设计</vt:lpstr>
      <vt:lpstr>直接相联映像载入过程</vt:lpstr>
      <vt:lpstr>直接相联映像载入过程</vt:lpstr>
      <vt:lpstr>直接相联映像cache槽设计</vt:lpstr>
      <vt:lpstr>PowerPoint 演示文稿</vt:lpstr>
      <vt:lpstr>全相联映像Cache设计</vt:lpstr>
      <vt:lpstr>全相联映像Cache设计</vt:lpstr>
      <vt:lpstr>全相联映像Cache设计</vt:lpstr>
      <vt:lpstr>全相联映像Cache设计</vt:lpstr>
      <vt:lpstr>全相联映像Cache设计</vt:lpstr>
      <vt:lpstr>全相联映像Cache设计</vt:lpstr>
      <vt:lpstr>全相联映像Cache设计</vt:lpstr>
      <vt:lpstr>2路组相联Cache设计</vt:lpstr>
      <vt:lpstr>PowerPoint 演示文稿</vt:lpstr>
      <vt:lpstr>2路组相联Cache设计</vt:lpstr>
      <vt:lpstr>2路组相联Cache设计</vt:lpstr>
      <vt:lpstr>块交换逻辑</vt:lpstr>
      <vt:lpstr>PowerPoint 演示文稿</vt:lpstr>
      <vt:lpstr>状态机设计</vt:lpstr>
      <vt:lpstr>Cache信号引脚及功能说明</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蓝色工作汇报</dc:title>
  <dc:creator>第一PPT</dc:creator>
  <cp:keywords>www.1ppt.com</cp:keywords>
  <dc:description>第一PPT</dc:description>
  <cp:lastModifiedBy>Jing Wang</cp:lastModifiedBy>
  <cp:revision>407</cp:revision>
  <dcterms:created xsi:type="dcterms:W3CDTF">2015-01-08T06:32:00Z</dcterms:created>
  <dcterms:modified xsi:type="dcterms:W3CDTF">2024-05-13T09:14:25Z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