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06" r:id="rId2"/>
    <p:sldId id="409" r:id="rId3"/>
    <p:sldId id="423" r:id="rId4"/>
    <p:sldId id="411" r:id="rId5"/>
    <p:sldId id="410" r:id="rId6"/>
    <p:sldId id="412" r:id="rId7"/>
    <p:sldId id="413" r:id="rId8"/>
    <p:sldId id="416" r:id="rId9"/>
    <p:sldId id="414" r:id="rId10"/>
    <p:sldId id="417" r:id="rId11"/>
    <p:sldId id="418" r:id="rId12"/>
    <p:sldId id="424" r:id="rId13"/>
    <p:sldId id="415" r:id="rId14"/>
    <p:sldId id="425" r:id="rId15"/>
    <p:sldId id="421" r:id="rId16"/>
    <p:sldId id="419" r:id="rId17"/>
    <p:sldId id="420" r:id="rId18"/>
    <p:sldId id="422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2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090D8"/>
    <a:srgbClr val="307800"/>
    <a:srgbClr val="483018"/>
    <a:srgbClr val="C0A878"/>
    <a:srgbClr val="F3DEB8"/>
    <a:srgbClr val="0A9B06"/>
    <a:srgbClr val="E8EFC1"/>
    <a:srgbClr val="1E4C7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78947" autoAdjust="0"/>
  </p:normalViewPr>
  <p:slideViewPr>
    <p:cSldViewPr>
      <p:cViewPr>
        <p:scale>
          <a:sx n="76" d="100"/>
          <a:sy n="76" d="100"/>
        </p:scale>
        <p:origin x="1172" y="36"/>
      </p:cViewPr>
      <p:guideLst>
        <p:guide orient="horz" pos="1582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70A73-B24B-47E5-AC1F-2DEC84ED0BBA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C9B45-6F23-4C9F-9507-7DC487C98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6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63C5-CED3-4198-ADFC-235C7510EC3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69F8-84B8-4848-85BA-EA3E20CC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3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位可控加法器是行波进位加法器。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sub</a:t>
            </a:r>
            <a:r>
              <a:rPr lang="zh-CN" altLang="en-US" dirty="0" smtClean="0"/>
              <a:t>作为加减的控制端，当做减法运算时，</a:t>
            </a:r>
            <a:r>
              <a:rPr lang="en-US" altLang="zh-CN" dirty="0" smtClean="0"/>
              <a:t>-Y</a:t>
            </a:r>
            <a:r>
              <a:rPr lang="zh-CN" altLang="en-US" dirty="0" smtClean="0"/>
              <a:t>采用补码的形式给出，利用对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按位取反（异或门），最末位加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的形式，实现补码。</a:t>
            </a:r>
            <a:endParaRPr lang="en-US" altLang="zh-CN" dirty="0" smtClean="0"/>
          </a:p>
          <a:p>
            <a:r>
              <a:rPr lang="zh-CN" altLang="en-US" dirty="0" smtClean="0"/>
              <a:t>需要提醒的是</a:t>
            </a:r>
            <a:r>
              <a:rPr lang="en-US" altLang="zh-CN" dirty="0" smtClean="0"/>
              <a:t>OF</a:t>
            </a:r>
            <a:r>
              <a:rPr lang="zh-CN" altLang="en-US" dirty="0" smtClean="0"/>
              <a:t>位如何设置？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0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尽可能使用多输入的逻辑门电路，可以有效降低电路的延迟。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8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CLA74182</a:t>
            </a:r>
            <a:r>
              <a:rPr lang="zh-CN" altLang="en-US" dirty="0" smtClean="0"/>
              <a:t>构建四位快速加法器。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0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74182</a:t>
            </a:r>
            <a:r>
              <a:rPr lang="zh-CN" altLang="en-US" dirty="0" smtClean="0"/>
              <a:t>形成组间的进位传递和进位产生，实现组内先行进位（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位快速加法器实现）和组间先行进位（</a:t>
            </a:r>
            <a:r>
              <a:rPr lang="en-US" altLang="zh-CN" dirty="0" smtClean="0"/>
              <a:t>CLA74182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7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位快速加法器可以使用两个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位快速加法器进行串联。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4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并没有考虑，逻辑运算，算术运算，加减乘除运算时间性能上的差异，而是简单的将各种运算全部封装在组合逻辑中。其时间延迟会取决于最慢的（如乘除）这样的运算的性能。通常在实际的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设计的时候，通常将慢速的乘除剥离出来，用流水器件来实现。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8496944" cy="41148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25471"/>
            <a:ext cx="8496944" cy="39065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448" y="4886318"/>
            <a:ext cx="299510" cy="205712"/>
          </a:xfrm>
          <a:prstGeom prst="ellipse">
            <a:avLst/>
          </a:prstGeom>
        </p:spPr>
        <p:txBody>
          <a:bodyPr/>
          <a:lstStyle/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4448" y="4886318"/>
            <a:ext cx="299510" cy="205712"/>
          </a:xfrm>
          <a:prstGeom prst="ellipse">
            <a:avLst/>
          </a:prstGeom>
        </p:spPr>
        <p:txBody>
          <a:bodyPr/>
          <a:lstStyle/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4448" y="4886318"/>
            <a:ext cx="299510" cy="205712"/>
          </a:xfrm>
          <a:prstGeom prst="ellipse">
            <a:avLst/>
          </a:prstGeom>
        </p:spPr>
        <p:txBody>
          <a:bodyPr/>
          <a:lstStyle/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4886318"/>
            <a:ext cx="3574257" cy="2571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4886318"/>
            <a:ext cx="9146380" cy="2571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5896" y="4939471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746BAEA-2E2F-43C1-8FC5-9FEE3A8DF45C}" type="datetimeFigureOut">
              <a:rPr lang="zh-CN" altLang="en-US" smtClean="0"/>
              <a:pPr/>
              <a:t>2021/5/28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912" y="4957117"/>
            <a:ext cx="4724400" cy="115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23528" y="825471"/>
            <a:ext cx="8496944" cy="39065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96944" cy="411480"/>
          </a:xfrm>
        </p:spPr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         运算器实验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实验项目（必做项目）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b="0" dirty="0"/>
              <a:t>CLA182</a:t>
            </a:r>
            <a:r>
              <a:rPr lang="zh-CN" altLang="en-US" b="0" dirty="0"/>
              <a:t>四位先行进位电路</a:t>
            </a:r>
            <a:r>
              <a:rPr lang="zh-CN" altLang="en-US" b="0" dirty="0" smtClean="0"/>
              <a:t>设计</a:t>
            </a:r>
            <a:endParaRPr lang="en-US" altLang="zh-CN" b="0" dirty="0" smtClean="0"/>
          </a:p>
          <a:p>
            <a:pPr>
              <a:buFont typeface="Wingdings" pitchFamily="2" charset="2"/>
              <a:buChar char="n"/>
            </a:pPr>
            <a:r>
              <a:rPr lang="en-US" altLang="zh-CN" b="0" dirty="0"/>
              <a:t>4</a:t>
            </a:r>
            <a:r>
              <a:rPr lang="zh-CN" altLang="en-US" b="0" dirty="0"/>
              <a:t>位快速加法器</a:t>
            </a:r>
            <a:r>
              <a:rPr lang="zh-CN" altLang="en-US" b="0" dirty="0" smtClean="0"/>
              <a:t>设计</a:t>
            </a:r>
            <a:endParaRPr lang="en-US" altLang="zh-CN" b="0" dirty="0" smtClean="0"/>
          </a:p>
          <a:p>
            <a:pPr>
              <a:buFont typeface="Wingdings" pitchFamily="2" charset="2"/>
              <a:buChar char="n"/>
            </a:pPr>
            <a:r>
              <a:rPr lang="en-US" altLang="zh-CN" b="0" dirty="0"/>
              <a:t>16</a:t>
            </a:r>
            <a:r>
              <a:rPr lang="zh-CN" altLang="en-US" b="0" dirty="0"/>
              <a:t>位快速加法器</a:t>
            </a:r>
            <a:r>
              <a:rPr lang="zh-CN" altLang="en-US" b="0" dirty="0" smtClean="0"/>
              <a:t>设计</a:t>
            </a:r>
            <a:endParaRPr lang="en-US" altLang="zh-CN" b="0" dirty="0" smtClean="0"/>
          </a:p>
          <a:p>
            <a:pPr>
              <a:buFont typeface="Wingdings" pitchFamily="2" charset="2"/>
              <a:buChar char="n"/>
            </a:pPr>
            <a:r>
              <a:rPr lang="en-US" altLang="zh-CN" b="0" dirty="0" smtClean="0"/>
              <a:t>3</a:t>
            </a:r>
            <a:r>
              <a:rPr lang="en-US" altLang="zh-CN" b="0" dirty="0"/>
              <a:t>2</a:t>
            </a:r>
            <a:r>
              <a:rPr lang="zh-CN" altLang="en-US" b="0" dirty="0"/>
              <a:t>位快速加法器</a:t>
            </a:r>
            <a:r>
              <a:rPr lang="zh-CN" altLang="en-US" b="0" dirty="0" smtClean="0"/>
              <a:t>设计</a:t>
            </a:r>
            <a:endParaRPr lang="en-US" altLang="zh-CN" b="0" dirty="0" smtClean="0"/>
          </a:p>
          <a:p>
            <a:pPr>
              <a:buFont typeface="Wingdings" pitchFamily="2" charset="2"/>
              <a:buChar char="n"/>
            </a:pPr>
            <a:r>
              <a:rPr lang="en-US" altLang="zh-CN" b="0" dirty="0" smtClean="0"/>
              <a:t>5</a:t>
            </a:r>
            <a:r>
              <a:rPr lang="zh-CN" altLang="en-US" b="0" dirty="0" smtClean="0"/>
              <a:t>位阵列乘法器</a:t>
            </a:r>
            <a:endParaRPr lang="en-US" altLang="zh-CN" b="0" dirty="0" smtClean="0"/>
          </a:p>
          <a:p>
            <a:pPr>
              <a:buFont typeface="Wingdings" pitchFamily="2" charset="2"/>
              <a:buChar char="n"/>
            </a:pPr>
            <a:r>
              <a:rPr lang="en-US" altLang="zh-CN" b="0" dirty="0"/>
              <a:t>MIPS</a:t>
            </a:r>
            <a:r>
              <a:rPr lang="zh-CN" altLang="en-US" b="0" dirty="0"/>
              <a:t>运算器设计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9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75806"/>
            <a:ext cx="3059832" cy="166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7494"/>
            <a:ext cx="76581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08125"/>
            <a:ext cx="3059832" cy="166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6"/>
            <a:ext cx="4991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60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1" y="910330"/>
            <a:ext cx="1800200" cy="67553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4176464" cy="353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11" y="2211710"/>
            <a:ext cx="1598241" cy="1961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1898905"/>
            <a:ext cx="1958271" cy="177843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5" idx="1"/>
          </p:cNvCxnSpPr>
          <p:nvPr/>
        </p:nvCxnSpPr>
        <p:spPr>
          <a:xfrm flipV="1">
            <a:off x="4283968" y="1248100"/>
            <a:ext cx="648073" cy="33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067944" y="2511425"/>
            <a:ext cx="864097" cy="56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067944" y="2931790"/>
            <a:ext cx="864097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067944" y="3435846"/>
            <a:ext cx="864097" cy="1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067944" y="3784203"/>
            <a:ext cx="893067" cy="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20072" y="1668630"/>
            <a:ext cx="461665" cy="4353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884368" y="3677335"/>
            <a:ext cx="288032" cy="49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7087" y="3978978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34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1470"/>
            <a:ext cx="7520940" cy="411480"/>
          </a:xfrm>
        </p:spPr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运算器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16493" y="2036125"/>
            <a:ext cx="15121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次</a:t>
            </a:r>
            <a:r>
              <a:rPr lang="zh-CN" altLang="en-US" sz="1600" dirty="0" smtClean="0">
                <a:solidFill>
                  <a:srgbClr val="FF0000"/>
                </a:solidFill>
              </a:rPr>
              <a:t>高位进位位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0112" y="462950"/>
            <a:ext cx="15121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FF"/>
                </a:solidFill>
              </a:rPr>
              <a:t>最高位进位位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08" y="894507"/>
            <a:ext cx="3098959" cy="1212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23" y="2563413"/>
            <a:ext cx="3098959" cy="128276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974541" y="1539462"/>
            <a:ext cx="396546" cy="75635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95033" y="738210"/>
            <a:ext cx="396546" cy="44496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0931"/>
            <a:ext cx="4485851" cy="380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V="1">
            <a:off x="3707904" y="1539462"/>
            <a:ext cx="2016224" cy="8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707904" y="2688162"/>
            <a:ext cx="2113704" cy="24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3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1470"/>
            <a:ext cx="7520940" cy="411480"/>
          </a:xfrm>
        </p:spPr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运算器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0931"/>
            <a:ext cx="4485851" cy="380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57296"/>
            <a:ext cx="2226568" cy="2232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695370"/>
            <a:ext cx="2252893" cy="205645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630738" y="1239671"/>
            <a:ext cx="949374" cy="71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779912" y="2489544"/>
            <a:ext cx="1080120" cy="80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9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有符号数的运算器实现及溢出判断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31590"/>
            <a:ext cx="8496944" cy="36004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有符号数最高位是符号位，其余各位是数值位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X,Y</a:t>
            </a:r>
            <a:r>
              <a:rPr lang="zh-CN" altLang="en-US" dirty="0" smtClean="0"/>
              <a:t>是数的补码，但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并不区分符合位和数值位，统一看成数值位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ALU</a:t>
            </a:r>
            <a:r>
              <a:rPr lang="zh-CN" altLang="en-US" dirty="0" smtClean="0"/>
              <a:t>运算过程中，只区分加减</a:t>
            </a:r>
            <a:endParaRPr lang="en-US" altLang="zh-CN" dirty="0"/>
          </a:p>
          <a:p>
            <a:pPr marL="973836" lvl="4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加法：送入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各位相加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进位位</a:t>
            </a:r>
            <a:r>
              <a:rPr lang="en-US" altLang="zh-CN" dirty="0" smtClean="0"/>
              <a:t>C=</a:t>
            </a:r>
            <a:r>
              <a:rPr lang="zh-CN" altLang="en-US" dirty="0" smtClean="0"/>
              <a:t>最高位进位</a:t>
            </a:r>
            <a:endParaRPr lang="en-US" altLang="zh-CN" dirty="0" smtClean="0"/>
          </a:p>
          <a:p>
            <a:pPr marL="973836" lvl="4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减法：送入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不变，送入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进行各位取反，再加</a:t>
            </a:r>
            <a:r>
              <a:rPr lang="en-US" altLang="zh-CN" dirty="0" smtClean="0"/>
              <a:t>1(</a:t>
            </a:r>
            <a:r>
              <a:rPr lang="zh-CN" altLang="en-US" dirty="0" smtClean="0"/>
              <a:t>将减一个数变为加这个数的补码</a:t>
            </a:r>
            <a:r>
              <a:rPr lang="en-US" altLang="zh-CN" dirty="0" smtClean="0"/>
              <a:t>)</a:t>
            </a:r>
          </a:p>
          <a:p>
            <a:pPr marL="1211580" lvl="5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</a:rPr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X&lt;Y,</a:t>
            </a:r>
            <a:r>
              <a:rPr lang="zh-CN" altLang="en-US" sz="2000" dirty="0" smtClean="0">
                <a:solidFill>
                  <a:srgbClr val="FF0000"/>
                </a:solidFill>
              </a:rPr>
              <a:t>  变为</a:t>
            </a:r>
            <a:r>
              <a:rPr lang="en-US" altLang="zh-CN" sz="2000" dirty="0" smtClean="0">
                <a:solidFill>
                  <a:srgbClr val="FF0000"/>
                </a:solidFill>
              </a:rPr>
              <a:t>x+2^(n+1)-Y+1,</a:t>
            </a:r>
            <a:r>
              <a:rPr lang="zh-CN" altLang="en-US" sz="2000" dirty="0" smtClean="0">
                <a:solidFill>
                  <a:srgbClr val="FF0000"/>
                </a:solidFill>
              </a:rPr>
              <a:t>此时，此时运算结果没有进位，表示不够减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211580" lvl="5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</a:rPr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X&gt;Y, </a:t>
            </a:r>
            <a:r>
              <a:rPr lang="zh-CN" altLang="en-US" sz="2000" dirty="0" smtClean="0">
                <a:solidFill>
                  <a:srgbClr val="FF0000"/>
                </a:solidFill>
              </a:rPr>
              <a:t> 变为</a:t>
            </a:r>
            <a:r>
              <a:rPr lang="en-US" altLang="zh-CN" sz="2000" dirty="0">
                <a:solidFill>
                  <a:srgbClr val="FF0000"/>
                </a:solidFill>
              </a:rPr>
              <a:t>x+2^(n+1)-Y+1,</a:t>
            </a:r>
            <a:r>
              <a:rPr lang="zh-CN" altLang="en-US" sz="2000" dirty="0">
                <a:solidFill>
                  <a:srgbClr val="FF0000"/>
                </a:solidFill>
              </a:rPr>
              <a:t>此时，此时运算</a:t>
            </a:r>
            <a:r>
              <a:rPr lang="zh-CN" altLang="en-US" sz="2000" dirty="0" smtClean="0">
                <a:solidFill>
                  <a:srgbClr val="FF0000"/>
                </a:solidFill>
              </a:rPr>
              <a:t>结果一定有进位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表示够减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11580" lvl="5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FF0000"/>
                </a:solidFill>
              </a:rPr>
              <a:t>因此无符号数减法的借位位</a:t>
            </a:r>
            <a:r>
              <a:rPr lang="en-US" altLang="zh-CN" sz="2000" dirty="0" smtClean="0">
                <a:solidFill>
                  <a:srgbClr val="FF0000"/>
                </a:solidFill>
              </a:rPr>
              <a:t>B=</a:t>
            </a:r>
            <a:r>
              <a:rPr lang="zh-CN" altLang="en-US" sz="2000" dirty="0" smtClean="0">
                <a:solidFill>
                  <a:srgbClr val="FF0000"/>
                </a:solidFill>
              </a:rPr>
              <a:t>最高位进位取反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35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483518"/>
            <a:ext cx="7520940" cy="411480"/>
          </a:xfrm>
        </p:spPr>
        <p:txBody>
          <a:bodyPr/>
          <a:lstStyle/>
          <a:p>
            <a:r>
              <a:rPr lang="zh-CN" altLang="en-US" dirty="0" smtClean="0"/>
              <a:t>有符号数运算溢出的双进位判断方法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4071"/>
            <a:ext cx="6405339" cy="3126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01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符号数运算实现及进位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借位判断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31590"/>
            <a:ext cx="8496944" cy="3600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无</a:t>
            </a:r>
            <a:r>
              <a:rPr lang="zh-CN" altLang="en-US" dirty="0"/>
              <a:t>符号数各位都是数值位，无</a:t>
            </a:r>
            <a:r>
              <a:rPr lang="zh-CN" altLang="en-US" dirty="0" smtClean="0"/>
              <a:t>符号位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无符号数和有符号数使用同一个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ALU</a:t>
            </a:r>
            <a:r>
              <a:rPr lang="zh-CN" altLang="en-US" dirty="0" smtClean="0"/>
              <a:t>运算过程中，并不区分有符号和无符号数，只区分加减</a:t>
            </a:r>
            <a:endParaRPr lang="en-US" altLang="zh-CN" dirty="0"/>
          </a:p>
          <a:p>
            <a:pPr marL="973836" lvl="4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加法：送入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各位相加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进位位</a:t>
            </a:r>
            <a:r>
              <a:rPr lang="en-US" altLang="zh-CN" dirty="0" smtClean="0"/>
              <a:t>C=</a:t>
            </a:r>
            <a:r>
              <a:rPr lang="zh-CN" altLang="en-US" dirty="0" smtClean="0"/>
              <a:t>最高位进位</a:t>
            </a:r>
            <a:endParaRPr lang="en-US" altLang="zh-CN" dirty="0" smtClean="0"/>
          </a:p>
          <a:p>
            <a:pPr marL="973836" lvl="4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减法：送入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不变，送入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进行各位取反，再加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，将减一个数变为加这个数的补数（补码）</a:t>
            </a:r>
            <a:endParaRPr lang="en-US" altLang="zh-CN" dirty="0" smtClean="0"/>
          </a:p>
          <a:p>
            <a:pPr marL="1211580" lvl="5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若</a:t>
            </a:r>
            <a:r>
              <a:rPr lang="en-US" altLang="zh-CN" dirty="0" smtClean="0"/>
              <a:t>X&lt;Y,</a:t>
            </a:r>
            <a:r>
              <a:rPr lang="zh-CN" altLang="en-US" dirty="0" smtClean="0"/>
              <a:t>  变为</a:t>
            </a:r>
            <a:r>
              <a:rPr lang="en-US" altLang="zh-CN" dirty="0" smtClean="0"/>
              <a:t>x+2^(n+1)-Y+1,</a:t>
            </a:r>
            <a:r>
              <a:rPr lang="zh-CN" altLang="en-US" dirty="0" smtClean="0"/>
              <a:t>此时，此时运算结果没有进位，表示不够减</a:t>
            </a:r>
            <a:endParaRPr lang="en-US" altLang="zh-CN" dirty="0" smtClean="0"/>
          </a:p>
          <a:p>
            <a:pPr marL="1211580" lvl="5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若</a:t>
            </a:r>
            <a:r>
              <a:rPr lang="en-US" altLang="zh-CN" dirty="0" smtClean="0"/>
              <a:t>X&gt;Y, </a:t>
            </a:r>
            <a:r>
              <a:rPr lang="zh-CN" altLang="en-US" dirty="0" smtClean="0"/>
              <a:t> 变为</a:t>
            </a:r>
            <a:r>
              <a:rPr lang="en-US" altLang="zh-CN" dirty="0"/>
              <a:t>x+2^(n+1)-Y+1,</a:t>
            </a:r>
            <a:r>
              <a:rPr lang="zh-CN" altLang="en-US" dirty="0"/>
              <a:t>此时，此时运算</a:t>
            </a:r>
            <a:r>
              <a:rPr lang="zh-CN" altLang="en-US" dirty="0" smtClean="0"/>
              <a:t>结果一定有进位</a:t>
            </a:r>
            <a:r>
              <a:rPr lang="zh-CN" altLang="en-US" dirty="0"/>
              <a:t>，</a:t>
            </a:r>
            <a:r>
              <a:rPr lang="zh-CN" altLang="en-US" dirty="0" smtClean="0"/>
              <a:t>表示够减</a:t>
            </a:r>
            <a:endParaRPr lang="en-US" altLang="zh-CN" dirty="0"/>
          </a:p>
          <a:p>
            <a:pPr marL="1211580" lvl="5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因此无符号数减法的借位位</a:t>
            </a:r>
            <a:r>
              <a:rPr lang="en-US" altLang="zh-CN" dirty="0" smtClean="0"/>
              <a:t>B=</a:t>
            </a:r>
            <a:r>
              <a:rPr lang="zh-CN" altLang="en-US" dirty="0" smtClean="0"/>
              <a:t>最高位进位取反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5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运算器总结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ALU</a:t>
            </a:r>
            <a:r>
              <a:rPr lang="zh-CN" altLang="en-US" dirty="0" smtClean="0"/>
              <a:t>可进行算术和逻辑运算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ALU</a:t>
            </a:r>
            <a:r>
              <a:rPr lang="zh-CN" altLang="en-US" dirty="0" smtClean="0"/>
              <a:t>不区分有符号数和无符号数运算，送入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的输入引脚的数，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一律当成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ALU</a:t>
            </a:r>
            <a:r>
              <a:rPr lang="zh-CN" altLang="en-US" dirty="0" smtClean="0"/>
              <a:t>运算结束后，给出最高位进位标志和次高位进位标志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根据最高位进位和次高位进位，给出溢出标志和进位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借位标志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/>
              <a:t>有符号</a:t>
            </a:r>
            <a:r>
              <a:rPr lang="zh-CN" altLang="en-US" dirty="0" smtClean="0"/>
              <a:t>数：看溢出标志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/>
              <a:t>无符号</a:t>
            </a:r>
            <a:r>
              <a:rPr lang="zh-CN" altLang="en-US" dirty="0" smtClean="0"/>
              <a:t>数：看进位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借位标志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1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dirty="0" smtClean="0"/>
              <a:t>实验步骤</a:t>
            </a:r>
            <a:r>
              <a:rPr lang="zh-CN" altLang="en-US" dirty="0" smtClean="0"/>
              <a:t>和</a:t>
            </a:r>
            <a:r>
              <a:rPr lang="zh-CN" altLang="en-US" dirty="0"/>
              <a:t>目的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13503"/>
            <a:ext cx="8496944" cy="3906519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登录中国大学</a:t>
            </a:r>
            <a:r>
              <a:rPr lang="en-US" altLang="zh-CN" dirty="0" smtClean="0"/>
              <a:t>MOO</a:t>
            </a:r>
            <a:r>
              <a:rPr lang="zh-CN" altLang="en-US" dirty="0" smtClean="0"/>
              <a:t>网观看</a:t>
            </a:r>
            <a:r>
              <a:rPr lang="en-US" altLang="zh-CN" dirty="0" smtClean="0"/>
              <a:t>4.1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4.3</a:t>
            </a:r>
            <a:r>
              <a:rPr lang="zh-CN" altLang="en-US" dirty="0" smtClean="0"/>
              <a:t>部分相应视频讲解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验证串行加法器逻辑实现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能设计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位可控加减法电路</a:t>
            </a:r>
            <a:endParaRPr lang="en-US" altLang="zh-CN" dirty="0"/>
          </a:p>
          <a:p>
            <a:pPr lvl="1"/>
            <a:r>
              <a:rPr lang="en-US" altLang="zh-CN" b="0" dirty="0" smtClean="0"/>
              <a:t>3. </a:t>
            </a:r>
            <a:r>
              <a:rPr lang="zh-CN" altLang="en-US" dirty="0" smtClean="0"/>
              <a:t>掌握快速加法器</a:t>
            </a:r>
            <a:r>
              <a:rPr lang="zh-CN" altLang="en-US" dirty="0"/>
              <a:t>逻辑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能设计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位先行进位电路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能设计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位快速加法器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理解组内先行，组间先行的基本原理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位快速加法器构建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位快速加法器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能分析相关电路延迟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9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位可控加减法器设计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串行加法器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41289"/>
            <a:ext cx="2197213" cy="33402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64" y="685800"/>
            <a:ext cx="2213434" cy="350503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67544" y="1851670"/>
            <a:ext cx="100811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547664" y="1834930"/>
            <a:ext cx="3600400" cy="196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57589" y="1948303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</a:t>
            </a:r>
            <a:r>
              <a:rPr lang="zh-CN" altLang="en-US" dirty="0" smtClean="0"/>
              <a:t>全加器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69905" y="3749885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Sub=0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X+Y</a:t>
            </a:r>
          </a:p>
          <a:p>
            <a:r>
              <a:rPr lang="en-US" altLang="zh-CN" dirty="0" smtClean="0"/>
              <a:t>Sub=1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 – Y</a:t>
            </a:r>
            <a:r>
              <a:rPr lang="zh-CN" altLang="en-US" dirty="0" smtClean="0"/>
              <a:t>（补码，反码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2183" y="103259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80857" y="583104"/>
            <a:ext cx="183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提醒：</a:t>
            </a:r>
            <a:endParaRPr lang="en-US" altLang="zh-CN" dirty="0" smtClean="0"/>
          </a:p>
          <a:p>
            <a:r>
              <a:rPr lang="en-US" altLang="zh-CN" dirty="0" smtClean="0"/>
              <a:t>OF</a:t>
            </a:r>
            <a:r>
              <a:rPr lang="zh-CN" altLang="en-US" dirty="0"/>
              <a:t>位如何设置？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548" y="1408689"/>
            <a:ext cx="2112353" cy="12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62490"/>
              </p:ext>
            </p:extLst>
          </p:nvPr>
        </p:nvGraphicFramePr>
        <p:xfrm>
          <a:off x="1115616" y="399679"/>
          <a:ext cx="65055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" imgW="8974440" imgH="4522320" progId="Visio.Drawing.11">
                  <p:embed/>
                </p:oleObj>
              </mc:Choice>
              <mc:Fallback>
                <p:oleObj r:id="rId3" imgW="8974440" imgH="4522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9679"/>
                        <a:ext cx="650557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96535"/>
            <a:ext cx="5040560" cy="116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907704" y="1660055"/>
            <a:ext cx="5616624" cy="1224136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08304" y="399679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参考教材</a:t>
            </a:r>
            <a:r>
              <a:rPr lang="en-US" altLang="zh-CN" dirty="0" smtClean="0"/>
              <a:t>P139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01448" y="4470906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封装后的</a:t>
            </a:r>
            <a:r>
              <a:rPr lang="en-US" altLang="zh-CN" dirty="0" smtClean="0"/>
              <a:t>74182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10091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CLA182</a:t>
            </a:r>
            <a:r>
              <a:rPr lang="zh-CN" altLang="en-US" sz="2400" dirty="0"/>
              <a:t>四位先行进位电路</a:t>
            </a:r>
            <a:r>
              <a:rPr lang="zh-CN" altLang="en-US" sz="2400" dirty="0" smtClean="0"/>
              <a:t>设计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709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831850"/>
            <a:ext cx="89852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9375" y="123478"/>
            <a:ext cx="5970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3200" dirty="0"/>
              <a:t>CLA182</a:t>
            </a:r>
            <a:r>
              <a:rPr lang="zh-CN" altLang="en-US" sz="3200" dirty="0"/>
              <a:t>四位先行进位电路设计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82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22922"/>
            <a:ext cx="76200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413"/>
            <a:ext cx="2930012" cy="29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303" y="104514"/>
            <a:ext cx="4116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3200" dirty="0" smtClean="0"/>
              <a:t> 4</a:t>
            </a:r>
            <a:r>
              <a:rPr lang="zh-CN" altLang="en-US" sz="3200" dirty="0"/>
              <a:t>位快速加法器设计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522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37467"/>
            <a:ext cx="76263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9662"/>
            <a:ext cx="2771810" cy="261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5523" y="0"/>
            <a:ext cx="4357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3200" dirty="0" smtClean="0"/>
              <a:t> 16</a:t>
            </a:r>
            <a:r>
              <a:rPr lang="zh-CN" altLang="en-US" sz="3200" dirty="0" smtClean="0"/>
              <a:t>位</a:t>
            </a:r>
            <a:r>
              <a:rPr lang="zh-CN" altLang="en-US" sz="3200" dirty="0"/>
              <a:t>快速加法器设计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348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48" y="1682204"/>
            <a:ext cx="913765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1224"/>
            <a:ext cx="3033108" cy="230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13" y="14106"/>
            <a:ext cx="4357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3200" dirty="0" smtClean="0"/>
              <a:t> 32</a:t>
            </a:r>
            <a:r>
              <a:rPr lang="zh-CN" altLang="en-US" sz="3200" dirty="0" smtClean="0"/>
              <a:t>位</a:t>
            </a:r>
            <a:r>
              <a:rPr lang="zh-CN" altLang="en-US" sz="3200" dirty="0"/>
              <a:t>快速加法器设计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54262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" y="1416050"/>
            <a:ext cx="4019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8895" y="51470"/>
            <a:ext cx="2967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3200" dirty="0" smtClean="0"/>
              <a:t> 32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ALU</a:t>
            </a:r>
            <a:r>
              <a:rPr lang="zh-CN" altLang="en-US" sz="3200" dirty="0" smtClean="0"/>
              <a:t>设计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976242" y="1059582"/>
            <a:ext cx="51853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掌握定点数加减法溢出检测方法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理解算术逻辑运算单元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的基本构成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en-US" sz="2000" dirty="0" smtClean="0"/>
              <a:t>熟悉</a:t>
            </a:r>
            <a:r>
              <a:rPr lang="en-US" altLang="zh-CN" sz="2000" dirty="0" err="1" smtClean="0"/>
              <a:t>Logisim</a:t>
            </a:r>
            <a:r>
              <a:rPr lang="zh-CN" altLang="en-US" sz="2000" dirty="0" smtClean="0"/>
              <a:t>中各种运算组件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      逻辑运算部件</a:t>
            </a:r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算术运算组件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熟悉多路选择器的使用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位简单</a:t>
            </a:r>
            <a:r>
              <a:rPr lang="en-US" altLang="zh-CN" sz="2000" dirty="0" smtClean="0"/>
              <a:t>ALU</a:t>
            </a:r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利用已经完成的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位加法器，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其他运算组件构造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禁止使用</a:t>
            </a:r>
            <a:r>
              <a:rPr lang="en-US" altLang="zh-CN" sz="2000" dirty="0" err="1" smtClean="0"/>
              <a:t>Logisim</a:t>
            </a:r>
            <a:r>
              <a:rPr lang="zh-CN" altLang="en-US" sz="2000" dirty="0" smtClean="0"/>
              <a:t>中内置的加法器，减法器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729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3863</TotalTime>
  <Words>798</Words>
  <Application>Microsoft Office PowerPoint</Application>
  <PresentationFormat>全屏显示(16:9)</PresentationFormat>
  <Paragraphs>89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Tunga</vt:lpstr>
      <vt:lpstr>隶书</vt:lpstr>
      <vt:lpstr>宋体</vt:lpstr>
      <vt:lpstr>微软雅黑</vt:lpstr>
      <vt:lpstr>Arial</vt:lpstr>
      <vt:lpstr>Calibri</vt:lpstr>
      <vt:lpstr>Franklin Gothic Book</vt:lpstr>
      <vt:lpstr>Franklin Gothic Medium</vt:lpstr>
      <vt:lpstr>Wingdings</vt:lpstr>
      <vt:lpstr>角度</vt:lpstr>
      <vt:lpstr>Visio.Drawing.11</vt:lpstr>
      <vt:lpstr>第4次         运算器实验</vt:lpstr>
      <vt:lpstr>实验步骤和目的</vt:lpstr>
      <vt:lpstr>8位可控加减法器设计-串行加法器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32位MIPS运算器 </vt:lpstr>
      <vt:lpstr>32位MIPS运算器 </vt:lpstr>
      <vt:lpstr>有符号数的运算器实现及溢出判断 </vt:lpstr>
      <vt:lpstr>有符号数运算溢出的双进位判断方法 </vt:lpstr>
      <vt:lpstr>无符号数运算实现及进位/借位判断 </vt:lpstr>
      <vt:lpstr>ALU运算器总结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蓝色工作汇报</dc:title>
  <dc:creator>第一PPT</dc:creator>
  <cp:keywords>www.1ppt.com</cp:keywords>
  <dc:description>第一PPT</dc:description>
  <cp:lastModifiedBy>Qian</cp:lastModifiedBy>
  <cp:revision>411</cp:revision>
  <dcterms:created xsi:type="dcterms:W3CDTF">2015-01-08T06:32:00Z</dcterms:created>
  <dcterms:modified xsi:type="dcterms:W3CDTF">2021-05-28T15:27:45Z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