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484" r:id="rId3"/>
    <p:sldId id="3205" r:id="rId4"/>
    <p:sldId id="3518" r:id="rId5"/>
    <p:sldId id="3519" r:id="rId6"/>
    <p:sldId id="3571" r:id="rId7"/>
    <p:sldId id="3047" r:id="rId8"/>
    <p:sldId id="3138" r:id="rId9"/>
    <p:sldId id="3051" r:id="rId10"/>
    <p:sldId id="3052" r:id="rId11"/>
    <p:sldId id="3053" r:id="rId12"/>
    <p:sldId id="3054" r:id="rId13"/>
    <p:sldId id="3055" r:id="rId14"/>
    <p:sldId id="3056" r:id="rId15"/>
    <p:sldId id="3057" r:id="rId16"/>
    <p:sldId id="3058" r:id="rId17"/>
    <p:sldId id="3060" r:id="rId18"/>
    <p:sldId id="3279" r:id="rId19"/>
    <p:sldId id="3063" r:id="rId20"/>
    <p:sldId id="3280" r:id="rId21"/>
    <p:sldId id="3342" r:id="rId22"/>
    <p:sldId id="3335" r:id="rId23"/>
    <p:sldId id="3336" r:id="rId24"/>
    <p:sldId id="3338" r:id="rId25"/>
    <p:sldId id="3339" r:id="rId26"/>
    <p:sldId id="3340" r:id="rId27"/>
    <p:sldId id="3346" r:id="rId28"/>
    <p:sldId id="3282" r:id="rId29"/>
    <p:sldId id="3283" r:id="rId30"/>
    <p:sldId id="3284" r:id="rId31"/>
    <p:sldId id="3285" r:id="rId32"/>
    <p:sldId id="3394" r:id="rId33"/>
    <p:sldId id="3393" r:id="rId34"/>
    <p:sldId id="3425" r:id="rId35"/>
    <p:sldId id="3087" r:id="rId36"/>
    <p:sldId id="3572" r:id="rId37"/>
    <p:sldId id="3139" r:id="rId38"/>
    <p:sldId id="3461" r:id="rId39"/>
    <p:sldId id="3462" r:id="rId40"/>
    <p:sldId id="3486" r:id="rId41"/>
    <p:sldId id="3471" r:id="rId42"/>
    <p:sldId id="3466" r:id="rId43"/>
    <p:sldId id="3467" r:id="rId44"/>
    <p:sldId id="3468" r:id="rId45"/>
    <p:sldId id="3469" r:id="rId46"/>
    <p:sldId id="3505" r:id="rId47"/>
    <p:sldId id="3456" r:id="rId48"/>
    <p:sldId id="3457" r:id="rId49"/>
    <p:sldId id="3458" r:id="rId50"/>
    <p:sldId id="3459" r:id="rId51"/>
    <p:sldId id="3460" r:id="rId52"/>
    <p:sldId id="9571" r:id="rId53"/>
    <p:sldId id="9572" r:id="rId54"/>
    <p:sldId id="9573" r:id="rId55"/>
    <p:sldId id="9611" r:id="rId56"/>
    <p:sldId id="3130" r:id="rId57"/>
    <p:sldId id="3131" r:id="rId58"/>
    <p:sldId id="3506" r:id="rId59"/>
    <p:sldId id="3133" r:id="rId60"/>
    <p:sldId id="3134" r:id="rId61"/>
    <p:sldId id="3507" r:id="rId62"/>
    <p:sldId id="2543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0"/>
    <a:srgbClr val="ED7D31"/>
    <a:srgbClr val="5A9AD7"/>
    <a:srgbClr val="8C914A"/>
    <a:srgbClr val="2FACB2"/>
    <a:srgbClr val="2A9CA2"/>
    <a:srgbClr val="258A8F"/>
    <a:srgbClr val="2283CD"/>
    <a:srgbClr val="E71D3A"/>
    <a:srgbClr val="18B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6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" y="5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2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4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5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1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6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2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667401" y="2554408"/>
            <a:ext cx="5045074" cy="673902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667400" y="1188511"/>
            <a:ext cx="5045075" cy="135037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67400" y="3360127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67400" y="3624023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39" name="组合 1038"/>
          <p:cNvGrpSpPr/>
          <p:nvPr userDrawn="1"/>
        </p:nvGrpSpPr>
        <p:grpSpPr>
          <a:xfrm>
            <a:off x="10033000" y="191058"/>
            <a:ext cx="1948996" cy="2691284"/>
            <a:chOff x="8470446" y="2515552"/>
            <a:chExt cx="476250" cy="657633"/>
          </a:xfrm>
        </p:grpSpPr>
        <p:pic>
          <p:nvPicPr>
            <p:cNvPr id="1037" name="图形 103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38" name="图形 103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2" name="组合 81"/>
          <p:cNvGrpSpPr/>
          <p:nvPr userDrawn="1"/>
        </p:nvGrpSpPr>
        <p:grpSpPr>
          <a:xfrm>
            <a:off x="8077200" y="399384"/>
            <a:ext cx="1549400" cy="2139499"/>
            <a:chOff x="8470446" y="2515552"/>
            <a:chExt cx="476250" cy="657633"/>
          </a:xfrm>
        </p:grpSpPr>
        <p:pic>
          <p:nvPicPr>
            <p:cNvPr id="83" name="图形 8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4" name="图形 8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1" name="组合 90"/>
          <p:cNvGrpSpPr/>
          <p:nvPr userDrawn="1"/>
        </p:nvGrpSpPr>
        <p:grpSpPr>
          <a:xfrm>
            <a:off x="9258300" y="1443291"/>
            <a:ext cx="800100" cy="1104823"/>
            <a:chOff x="8470446" y="2515552"/>
            <a:chExt cx="476250" cy="657633"/>
          </a:xfrm>
        </p:grpSpPr>
        <p:pic>
          <p:nvPicPr>
            <p:cNvPr id="92" name="图形 9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3" name="图形 9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 userDrawn="1"/>
        </p:nvGrpSpPr>
        <p:grpSpPr>
          <a:xfrm>
            <a:off x="2362200" y="3839465"/>
            <a:ext cx="1948996" cy="2691284"/>
            <a:chOff x="8470446" y="2515552"/>
            <a:chExt cx="476250" cy="657633"/>
          </a:xfrm>
        </p:grpSpPr>
        <p:pic>
          <p:nvPicPr>
            <p:cNvPr id="98" name="图形 9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9" name="图形 9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 userDrawn="1"/>
        </p:nvGrpSpPr>
        <p:grpSpPr>
          <a:xfrm>
            <a:off x="827314" y="4587872"/>
            <a:ext cx="1549400" cy="2139499"/>
            <a:chOff x="8470446" y="2515552"/>
            <a:chExt cx="476250" cy="657633"/>
          </a:xfrm>
        </p:grpSpPr>
        <p:pic>
          <p:nvPicPr>
            <p:cNvPr id="101" name="图形 10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2" name="图形 10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 userDrawn="1"/>
        </p:nvGrpSpPr>
        <p:grpSpPr>
          <a:xfrm>
            <a:off x="3619500" y="5172205"/>
            <a:ext cx="800100" cy="1104823"/>
            <a:chOff x="8470446" y="2515552"/>
            <a:chExt cx="476250" cy="657633"/>
          </a:xfrm>
        </p:grpSpPr>
        <p:pic>
          <p:nvPicPr>
            <p:cNvPr id="104" name="图形 1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5" name="图形 10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9" name="组合 108"/>
          <p:cNvGrpSpPr/>
          <p:nvPr userDrawn="1"/>
        </p:nvGrpSpPr>
        <p:grpSpPr>
          <a:xfrm>
            <a:off x="8804275" y="2803630"/>
            <a:ext cx="1948996" cy="2691284"/>
            <a:chOff x="8470446" y="2515552"/>
            <a:chExt cx="476250" cy="657633"/>
          </a:xfrm>
        </p:grpSpPr>
        <p:pic>
          <p:nvPicPr>
            <p:cNvPr id="110" name="图形 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11" name="图形 1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 userDrawn="1"/>
        </p:nvGrpSpPr>
        <p:grpSpPr>
          <a:xfrm>
            <a:off x="9410700" y="2805268"/>
            <a:ext cx="2413000" cy="3332007"/>
            <a:chOff x="8470446" y="2515552"/>
            <a:chExt cx="476250" cy="657633"/>
          </a:xfrm>
        </p:grpSpPr>
        <p:pic>
          <p:nvPicPr>
            <p:cNvPr id="86" name="图形 8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7" name="图形 8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 userDrawn="1"/>
        </p:nvGrpSpPr>
        <p:grpSpPr>
          <a:xfrm>
            <a:off x="8661400" y="3894391"/>
            <a:ext cx="1854200" cy="2560384"/>
            <a:chOff x="8470446" y="2515552"/>
            <a:chExt cx="476250" cy="657633"/>
          </a:xfrm>
        </p:grpSpPr>
        <p:pic>
          <p:nvPicPr>
            <p:cNvPr id="89" name="图形 8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0" name="图形 8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4" name="组合 93"/>
          <p:cNvGrpSpPr/>
          <p:nvPr userDrawn="1"/>
        </p:nvGrpSpPr>
        <p:grpSpPr>
          <a:xfrm>
            <a:off x="10472738" y="4391326"/>
            <a:ext cx="1541462" cy="2128537"/>
            <a:chOff x="8470446" y="2515552"/>
            <a:chExt cx="476250" cy="657633"/>
          </a:xfrm>
        </p:grpSpPr>
        <p:pic>
          <p:nvPicPr>
            <p:cNvPr id="95" name="图形 9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6" name="图形 9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 userDrawn="1"/>
        </p:nvGrpSpPr>
        <p:grpSpPr>
          <a:xfrm>
            <a:off x="4869081" y="4618776"/>
            <a:ext cx="617320" cy="852430"/>
            <a:chOff x="8470446" y="2515552"/>
            <a:chExt cx="476250" cy="657633"/>
          </a:xfrm>
        </p:grpSpPr>
        <p:pic>
          <p:nvPicPr>
            <p:cNvPr id="125" name="图形 12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6" name="图形 1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 userDrawn="1"/>
        </p:nvGrpSpPr>
        <p:grpSpPr>
          <a:xfrm>
            <a:off x="5983305" y="5191967"/>
            <a:ext cx="1085152" cy="1498439"/>
            <a:chOff x="8470446" y="2515552"/>
            <a:chExt cx="476250" cy="657633"/>
          </a:xfrm>
        </p:grpSpPr>
        <p:pic>
          <p:nvPicPr>
            <p:cNvPr id="128" name="图形 12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9" name="图形 12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6935" b="1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056178" y="2365311"/>
            <a:ext cx="6262103" cy="750888"/>
          </a:xfrm>
          <a:prstGeom prst="rect">
            <a:avLst/>
          </a:prstGeom>
        </p:spPr>
        <p:txBody>
          <a:bodyPr/>
          <a:lstStyle>
            <a:lvl1pPr marL="0" marR="0" indent="0" algn="l" defTabSz="6089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问题场景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78" y="3165700"/>
            <a:ext cx="6416108" cy="6256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1335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29767" y="2566732"/>
            <a:ext cx="1309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</a:p>
          <a:p>
            <a:pPr lvl="0"/>
            <a:r>
              <a:rPr lang="zh-CN" altLang="en-US" dirty="0"/>
              <a:t>点击此处添加副标题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</a:p>
          <a:p>
            <a:pPr lvl="0"/>
            <a:r>
              <a:rPr lang="zh-CN" altLang="en-US" dirty="0"/>
              <a:t>点击此处添加副标题</a:t>
            </a: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4915625" y="2226504"/>
            <a:ext cx="6604863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915624" y="2934142"/>
            <a:ext cx="6621677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/>
            <p:cNvGrpSpPr/>
            <p:nvPr userDrawn="1"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/>
            <p:cNvGrpSpPr/>
            <p:nvPr userDrawn="1"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 userDrawn="1"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 userDrawn="1"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 userDrawn="1"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/>
            <p:cNvGrpSpPr/>
            <p:nvPr userDrawn="1"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/>
            <p:cNvGrpSpPr/>
            <p:nvPr userDrawn="1"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/>
            <p:cNvGrpSpPr/>
            <p:nvPr userDrawn="1"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/>
            <p:cNvGrpSpPr/>
            <p:nvPr userDrawn="1"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/>
            <p:cNvGrpSpPr/>
            <p:nvPr userDrawn="1"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/>
            <p:cNvGrpSpPr/>
            <p:nvPr userDrawn="1"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28456" y="1377043"/>
            <a:ext cx="4710793" cy="18012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28457" y="3828247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28457" y="4143881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57802" y="999794"/>
            <a:ext cx="3877985" cy="252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zh-CN" altLang="en-US" sz="7200" b="1" dirty="0" smtClean="0">
                <a:solidFill>
                  <a:schemeClr val="bg1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产品推介</a:t>
            </a:r>
            <a:endParaRPr kumimoji="1" lang="en-US" altLang="zh-CN" sz="7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黑白简约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812022" y="3878158"/>
            <a:ext cx="6569544" cy="6256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 marL="0" marR="0" indent="0" algn="ctr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1335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5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2"/>
          <p:cNvCxnSpPr/>
          <p:nvPr userDrawn="1"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1"/>
          <p:cNvCxnSpPr/>
          <p:nvPr userDrawn="1"/>
        </p:nvCxnSpPr>
        <p:spPr>
          <a:xfrm>
            <a:off x="5824227" y="2228765"/>
            <a:ext cx="0" cy="306513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15234" y="605220"/>
            <a:ext cx="2911374" cy="748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marR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kumimoji="1" lang="zh-CN" altLang="en-US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415234" y="220470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15234" y="286351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lang="zh-CN" altLang="en-US" sz="1335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1335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6978384" y="220470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6978384" y="286351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lang="zh-CN" altLang="en-US" sz="1335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1335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1415234" y="386187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1415234" y="452068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lang="zh-CN" altLang="en-US" sz="1335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1335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17" hasCustomPrompt="1"/>
          </p:nvPr>
        </p:nvSpPr>
        <p:spPr>
          <a:xfrm>
            <a:off x="6978384" y="3861873"/>
            <a:ext cx="30845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marR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kumimoji="1" lang="zh-CN" altLang="en-US" sz="3200" b="1" dirty="0" smtClean="0">
                <a:solidFill>
                  <a:schemeClr val="tx2"/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84" y="4520685"/>
            <a:ext cx="3084513" cy="8923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lang="zh-CN" altLang="en-US" sz="1335" smtClean="0">
                <a:solidFill>
                  <a:schemeClr val="tx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1335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i520/DataEngine" TargetMode="External"/><Relationship Id="rId2" Type="http://schemas.openxmlformats.org/officeDocument/2006/relationships/hyperlink" Target="https://github.com/BB-Driver/SVW_Data_Engine_202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iu-JiaTong/DataEngine202102/blob/main/action1.py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90126" y="606613"/>
            <a:ext cx="6291737" cy="3309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zh-CN" altLang="en-US" sz="4800" dirty="0">
                <a:sym typeface="+mn-ea"/>
              </a:rPr>
            </a:br>
            <a:r>
              <a:rPr lang="zh-CN" altLang="en-US" sz="4800" dirty="0">
                <a:sym typeface="+mn-ea"/>
              </a:rPr>
              <a:t>用户画像与分析</a:t>
            </a:r>
            <a:br>
              <a:rPr lang="zh-CN" altLang="en-US" sz="4800" dirty="0">
                <a:sym typeface="+mn-ea"/>
              </a:rPr>
            </a:br>
            <a:endParaRPr lang="zh-CN" altLang="zh-CN" sz="4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403735" y="1354258"/>
            <a:ext cx="0" cy="2400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用户画像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我们已经进入到互联网的下半场，增长的动力来自数据驱动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3800" dirty="0">
                <a:ea typeface="宋体" panose="02010600030101010101" pitchFamily="2" charset="-122"/>
              </a:rPr>
              <a:t>而数据分析的出发点，来自于对用户行为及需求的洞察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用户画像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你的老板对你说给用户做用户画像，给我们的业务进行赋能，你会怎么办？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用户画像的准则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我们需要解决三个问题：</a:t>
            </a: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</a:rPr>
              <a:t>都是谁</a:t>
            </a: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</a:rPr>
              <a:t>从哪来</a:t>
            </a: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</a:rPr>
              <a:t>到哪去</a:t>
            </a:r>
          </a:p>
        </p:txBody>
      </p:sp>
      <p:sp>
        <p:nvSpPr>
          <p:cNvPr id="7" name="下箭头 6"/>
          <p:cNvSpPr/>
          <p:nvPr/>
        </p:nvSpPr>
        <p:spPr>
          <a:xfrm rot="7920000">
            <a:off x="5513070" y="398922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3048635" y="4653280"/>
            <a:ext cx="7201535" cy="12553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如果你来解决这三个问题，你会怎么做呢？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2" grpId="0" animBg="1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用户画像的准则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6694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Step1</a:t>
            </a:r>
            <a:r>
              <a:rPr lang="zh-CN" altLang="en-US" sz="2200" dirty="0">
                <a:ea typeface="宋体" panose="02010600030101010101" pitchFamily="2" charset="-122"/>
              </a:rPr>
              <a:t>、统一标识</a:t>
            </a:r>
            <a:endParaRPr lang="zh-CN"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</a:rPr>
              <a:t>用户唯一标识是整个用户画像的核心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Step2</a:t>
            </a:r>
            <a:r>
              <a:rPr lang="zh-CN" altLang="en-US" sz="2200" dirty="0">
                <a:ea typeface="宋体" panose="02010600030101010101" pitchFamily="2" charset="-122"/>
              </a:rPr>
              <a:t>、给用户打标签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ea typeface="宋体" panose="02010600030101010101" pitchFamily="2" charset="-122"/>
              </a:rPr>
              <a:t>用户标签的</a:t>
            </a:r>
            <a:r>
              <a:rPr lang="en-US" altLang="zh-CN" sz="2200" dirty="0">
                <a:ea typeface="宋体" panose="02010600030101010101" pitchFamily="2" charset="-122"/>
              </a:rPr>
              <a:t>4</a:t>
            </a:r>
            <a:r>
              <a:rPr lang="zh-CN" altLang="en-US" sz="2200" dirty="0">
                <a:ea typeface="宋体" panose="02010600030101010101" pitchFamily="2" charset="-122"/>
              </a:rPr>
              <a:t>个维度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Step3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、基于标签指导业务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</a:rPr>
              <a:t>业务赋能的</a:t>
            </a:r>
            <a:r>
              <a:rPr lang="en-US" altLang="zh-CN" sz="2200" dirty="0">
                <a:ea typeface="宋体" panose="02010600030101010101" pitchFamily="2" charset="-122"/>
              </a:rPr>
              <a:t>3</a:t>
            </a:r>
            <a:r>
              <a:rPr lang="zh-CN" sz="2200" dirty="0">
                <a:ea typeface="宋体" panose="02010600030101010101" pitchFamily="2" charset="-122"/>
              </a:rPr>
              <a:t>个阶段</a:t>
            </a:r>
          </a:p>
        </p:txBody>
      </p:sp>
      <p:sp>
        <p:nvSpPr>
          <p:cNvPr id="2" name="下箭头 1"/>
          <p:cNvSpPr/>
          <p:nvPr/>
        </p:nvSpPr>
        <p:spPr>
          <a:xfrm rot="7920000">
            <a:off x="5257165" y="388191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4284980" y="4516755"/>
            <a:ext cx="7201535" cy="12553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75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如果你来设计用户标签，都会考虑哪些维度？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用户标签都有哪些维度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640840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7500"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b="1" dirty="0">
                <a:ea typeface="宋体" panose="02010600030101010101" pitchFamily="2" charset="-122"/>
              </a:rPr>
              <a:t>八字原则：用户消费行为分析</a:t>
            </a:r>
            <a:endParaRPr lang="zh-CN"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</a:rPr>
              <a:t>用户标签：性别、年龄、地域、收入、学历、职业等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</a:rPr>
              <a:t>消费标签：消费习惯、购买意向、是否对促销敏感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</a:rPr>
              <a:t>行为标签：时间段、频次、时长、</a:t>
            </a:r>
            <a:r>
              <a:rPr lang="zh-CN" sz="2200" dirty="0">
                <a:ea typeface="宋体" panose="02010600030101010101" pitchFamily="2" charset="-122"/>
              </a:rPr>
              <a:t>收藏、点击、喜欢、评分</a:t>
            </a:r>
            <a:endParaRPr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User Behavior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可以分成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E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xplicit 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Behavior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Implicit Behavior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）</a:t>
            </a:r>
            <a:endParaRPr lang="zh-CN"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</a:rPr>
              <a:t>内容分析：对用户平时浏览的内容进行分析，比如体育、游戏、八卦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4937125" y="5450840"/>
            <a:ext cx="7201535" cy="7854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如何使用这些标签，来指导业务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用户标签如何指导业务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b="1" dirty="0">
                <a:ea typeface="宋体" panose="02010600030101010101" pitchFamily="2" charset="-122"/>
              </a:rPr>
              <a:t>用户生命周期的三个阶段</a:t>
            </a: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</a:rPr>
              <a:t>获客：如何进行拉新，通过更精准的营销获取客户；</a:t>
            </a: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</a:rPr>
              <a:t>粘客：个性化推荐，搜索排序，场景运营等；</a:t>
            </a: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</a:rPr>
              <a:t>留客：流失率预测，分析关键节点降低流失率。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zh-CN" dirty="0"/>
              <a:t>按照数据流处理阶段划分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874050" y="5394980"/>
            <a:ext cx="217233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963213" y="5213744"/>
            <a:ext cx="1258302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用户属性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38489" y="3650645"/>
            <a:ext cx="217233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分析层</a:t>
            </a:r>
          </a:p>
        </p:txBody>
      </p:sp>
      <p:sp>
        <p:nvSpPr>
          <p:cNvPr id="20" name=" 141"/>
          <p:cNvSpPr/>
          <p:nvPr/>
        </p:nvSpPr>
        <p:spPr>
          <a:xfrm rot="16200000">
            <a:off x="5465863" y="4594128"/>
            <a:ext cx="533320" cy="35636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17459" y="5112179"/>
            <a:ext cx="8229365" cy="11121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81899" y="3355576"/>
            <a:ext cx="8225248" cy="11121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421076" y="5213744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购买记录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085575" y="5213744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设备型号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750074" y="5213965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点击行为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963213" y="5734720"/>
            <a:ext cx="1258302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优惠券使用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440965" y="5732182"/>
            <a:ext cx="1413730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浏览内容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105464" y="5737882"/>
            <a:ext cx="1413730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支付行为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769963" y="5745842"/>
            <a:ext cx="1413730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喜欢行为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927653" y="3469633"/>
            <a:ext cx="1258302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用户画像</a:t>
            </a:r>
          </a:p>
        </p:txBody>
      </p:sp>
      <p:sp>
        <p:nvSpPr>
          <p:cNvPr id="32" name=" 141"/>
          <p:cNvSpPr/>
          <p:nvPr/>
        </p:nvSpPr>
        <p:spPr>
          <a:xfrm rot="16200000">
            <a:off x="5465420" y="2775877"/>
            <a:ext cx="533320" cy="35636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385516" y="3469633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</a:t>
            </a:r>
            <a:r>
              <a:rPr lang="zh-CN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050015" y="3469633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产品购买偏好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714514" y="3469854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用户关联关系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27653" y="3990609"/>
            <a:ext cx="1258302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热门商品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405405" y="3988071"/>
            <a:ext cx="1413730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热门话题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069904" y="3993771"/>
            <a:ext cx="1413730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支付使用偏好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734403" y="4001731"/>
            <a:ext cx="1413730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优惠券偏好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833667" y="1980082"/>
            <a:ext cx="217233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业务层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1761267" y="2059339"/>
            <a:ext cx="1523764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个性化推荐</a:t>
            </a:r>
          </a:p>
        </p:txBody>
      </p:sp>
      <p:sp>
        <p:nvSpPr>
          <p:cNvPr id="43" name="矩形 42"/>
          <p:cNvSpPr/>
          <p:nvPr/>
        </p:nvSpPr>
        <p:spPr>
          <a:xfrm>
            <a:off x="1577076" y="1804376"/>
            <a:ext cx="8229365" cy="8279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380693" y="2045986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流失率预测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045192" y="2045986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获客预测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709691" y="2046207"/>
            <a:ext cx="1433619" cy="3927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GMV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预测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zh-CN" dirty="0"/>
              <a:t>标签从何而来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09827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典型的方式有：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PGC：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专家生产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UGC：普通生产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标签是对高维事物的抽象（降维）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聚类算法：K-Means，EM聚类，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层次聚类，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PCA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Project A</a:t>
            </a:r>
            <a:r>
              <a:rPr lang="zh-CN" altLang="en-US" dirty="0">
                <a:ea typeface="宋体" panose="02010600030101010101" pitchFamily="2" charset="-122"/>
              </a:rPr>
              <a:t>：给客户进行聚类（打标签）</a:t>
            </a:r>
            <a:endParaRPr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47510" y="1240155"/>
          <a:ext cx="5212080" cy="54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CustomerID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Gender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Age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Annual Income (k$)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Spending Score (1-100)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60400" y="1469390"/>
            <a:ext cx="5412740" cy="44208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</a:rPr>
              <a:t>客户聚类分析：</a:t>
            </a:r>
          </a:p>
          <a:p>
            <a:pPr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</a:rPr>
              <a:t>数据集：Mall_Customers</a:t>
            </a:r>
            <a:r>
              <a:rPr lang="en-US" altLang="zh-CN" sz="1800" dirty="0">
                <a:ea typeface="宋体" panose="02010600030101010101" pitchFamily="2" charset="-122"/>
              </a:rPr>
              <a:t>.csv</a:t>
            </a:r>
            <a:endParaRPr lang="zh-CN" sz="1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>200</a:t>
            </a:r>
            <a:r>
              <a:rPr lang="zh-CN" altLang="en-US" sz="1800" dirty="0">
                <a:ea typeface="宋体" panose="02010600030101010101" pitchFamily="2" charset="-122"/>
              </a:rPr>
              <a:t>名顾客，包括性别、年龄、收入、花费等属性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Thinking</a:t>
            </a:r>
            <a:r>
              <a:rPr lang="zh-CN" altLang="zh-CN" sz="1800" dirty="0">
                <a:ea typeface="宋体" panose="02010600030101010101" pitchFamily="2" charset="-122"/>
              </a:rPr>
              <a:t>：如何进行聚类，给客户打标签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聚类分析（</a:t>
            </a:r>
            <a:r>
              <a:rPr lang="en-US" altLang="zh-CN" dirty="0">
                <a:ea typeface="宋体" panose="02010600030101010101" pitchFamily="2" charset="-122"/>
              </a:rPr>
              <a:t>KMeans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762490" cy="4351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KMeans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Step1, 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选取K个点作为初始的类中心点，这些点一般都是从数据集中随机抽取的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Step2, 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将每个点分配到最近的类中心点，这样就形成了K个类，然后重新计算每个类的中心点</a:t>
            </a:r>
          </a:p>
          <a:p>
            <a:pPr>
              <a:lnSpc>
                <a:spcPct val="150000"/>
              </a:lnSpc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重复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，直到类不发生变化，或者你也可以设置最大迭代次数，这样即使类中心点发生变化，但是只要达到最大迭代次数就会结束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88670" y="1875155"/>
            <a:ext cx="10850880" cy="338836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600" dirty="0"/>
              <a:t>Thinking</a:t>
            </a:r>
            <a:r>
              <a:rPr lang="zh-CN" altLang="zh-CN" sz="2600" dirty="0"/>
              <a:t>：</a:t>
            </a:r>
            <a:r>
              <a:rPr lang="en-US" altLang="zh-CN" sz="2600" dirty="0"/>
              <a:t>behind the theory, original from the real problem</a:t>
            </a:r>
            <a:endParaRPr lang="zh-CN" altLang="zh-CN" sz="2600" dirty="0"/>
          </a:p>
          <a:p>
            <a:pPr fontAlgn="auto">
              <a:lnSpc>
                <a:spcPct val="150000"/>
              </a:lnSpc>
            </a:pPr>
            <a:r>
              <a:rPr lang="en-US" altLang="zh-CN" sz="2600" dirty="0"/>
              <a:t>Action</a:t>
            </a:r>
            <a:r>
              <a:rPr lang="zh-CN" altLang="zh-CN" sz="2600" dirty="0"/>
              <a:t>：</a:t>
            </a:r>
            <a:r>
              <a:rPr lang="en-US" altLang="zh-CN" sz="2600" dirty="0"/>
              <a:t>solve problems by tools, present the results</a:t>
            </a:r>
            <a:endParaRPr lang="zh-CN" altLang="zh-CN" sz="2600" dirty="0"/>
          </a:p>
          <a:p>
            <a:pPr fontAlgn="auto">
              <a:lnSpc>
                <a:spcPct val="150000"/>
              </a:lnSpc>
            </a:pPr>
            <a:endParaRPr sz="26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altLang="en-US" dirty="0">
                <a:ea typeface="宋体" panose="02010600030101010101" pitchFamily="2" charset="-122"/>
              </a:rPr>
              <a:t>距离的定义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430385" cy="4351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dirty="0"/>
              <a:t>两点之间</a:t>
            </a:r>
            <a:r>
              <a:rPr dirty="0"/>
              <a:t>距离</a:t>
            </a:r>
            <a:r>
              <a:rPr lang="zh-CN" dirty="0"/>
              <a:t>的定义</a:t>
            </a:r>
            <a:r>
              <a:rPr dirty="0"/>
              <a:t>：</a:t>
            </a:r>
          </a:p>
          <a:p>
            <a:pPr>
              <a:lnSpc>
                <a:spcPct val="150000"/>
              </a:lnSpc>
            </a:pPr>
            <a:r>
              <a:rPr dirty="0"/>
              <a:t>欧氏距离</a:t>
            </a:r>
          </a:p>
          <a:p>
            <a:pPr>
              <a:lnSpc>
                <a:spcPct val="150000"/>
              </a:lnSpc>
            </a:pPr>
            <a:r>
              <a:rPr dirty="0"/>
              <a:t>曼哈顿距离</a:t>
            </a:r>
          </a:p>
          <a:p>
            <a:pPr>
              <a:lnSpc>
                <a:spcPct val="150000"/>
              </a:lnSpc>
            </a:pPr>
            <a:r>
              <a:rPr dirty="0"/>
              <a:t>切比雪夫距离</a:t>
            </a:r>
          </a:p>
          <a:p>
            <a:pPr>
              <a:lnSpc>
                <a:spcPct val="150000"/>
              </a:lnSpc>
            </a:pPr>
            <a:r>
              <a:rPr dirty="0"/>
              <a:t>余弦距离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Project 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：给客户进行聚类（打标签）</a:t>
            </a:r>
            <a:endParaRPr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6275" y="1212850"/>
          <a:ext cx="5469255" cy="54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CustomerID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Gender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Age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Annual Income (k$)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Spending Score (1-100)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0.019230769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0.387755102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0.057692308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0.816326531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0.038461538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0.008196721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0.051020408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0.096153846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0.008196721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0.775510204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0.25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0.016393443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0.397959184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0.076923077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0.016393443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0.765306122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0.326923077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0.024590164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0.051020408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0.096153846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0.024590164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0.948979592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0.884615385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0.032786885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0.020408163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0.230769231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0.032786885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0.724489796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0.384615385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0.803278689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0.918367347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0.557692308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0.860655738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0.153061224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0.326923077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0.860655738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0.795918367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0.519230769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0.909836066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0.275510204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0.269230769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0.909836066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0.744897959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0.269230769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0.173469388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0.230769231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0.836734694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 rot="15960000">
            <a:off x="6090920" y="369141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777990" y="1136650"/>
            <a:ext cx="5225415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数据规范化的方式：</a:t>
            </a:r>
          </a:p>
          <a:p>
            <a:pPr marR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Min-</a:t>
            </a: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max规范化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将原始数据投射到指定的空间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[</a:t>
            </a: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min,max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]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新数值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= （</a:t>
            </a: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原数值-极小值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）/ (</a:t>
            </a: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极大值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- </a:t>
            </a: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极小值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)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当min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=0, max=1时，为[0,1]</a:t>
            </a: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规范化</a:t>
            </a:r>
            <a:r>
              <a:rPr lang="en-US" altLang="zh-CN" sz="16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sklearn中的MinMaxScaler</a:t>
            </a: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600" dirty="0" err="1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marR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Z-Score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规范化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将原始数据转换为正态分布的形式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新数值 = （原数值 - 均值）/ 标准差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sklearn中的preprocessing.scale()</a:t>
            </a: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R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小数定标规范化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通过移动小数点的位置来进行规范化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indent="0" algn="l" defTabSz="914400" rtl="0" fontAlgn="auto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使用numpy</a:t>
            </a:r>
            <a:endParaRPr 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数据规范化示例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55" y="3098800"/>
            <a:ext cx="5667375" cy="1819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275" y="1901190"/>
            <a:ext cx="959866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数据规范化的方式：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Min-max规范化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进行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[0, 1]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规范化之后，可以让不同维度的特征数据，在同一标准下可以进行比较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数据规范化示例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6452870" y="1636395"/>
            <a:ext cx="503174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数据规范化的方式：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Calibri" panose="020F0502020204030204"/>
              </a:rPr>
              <a:t>Z-Score</a:t>
            </a:r>
            <a:r>
              <a:rPr lang="zh-CN" altLang="en-US">
                <a:ea typeface="宋体" panose="02010600030101010101" pitchFamily="2" charset="-122"/>
                <a:sym typeface="Calibri" panose="020F0502020204030204"/>
              </a:rPr>
              <a:t>规范化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>
                <a:ea typeface="宋体" panose="02010600030101010101" pitchFamily="2" charset="-122"/>
                <a:sym typeface="Calibri" panose="020F0502020204030204"/>
              </a:rPr>
              <a:t>新数值 = （原数值 - 均值）/ 标准差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当前用得最多的数据标准化方式。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回答了这样一个问题："给定数据距离其均值多少个标准差"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15" y="3282950"/>
            <a:ext cx="6305550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6325" y="1763395"/>
            <a:ext cx="512953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Thinking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假设A与B的考试成绩都为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85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分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A的考卷满分是100分（及格60分）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B的考卷满分是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0分（及格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9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0分）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两个人的成绩 谁更好？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325" y="3477895"/>
            <a:ext cx="512953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假设A所在的班级平均分为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90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，标准差为10。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B所在的班级平均分为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8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0，标准差为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2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0。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那么A的新数值=(8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5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-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90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)/10=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-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0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.5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B的新数值=(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85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-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80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)/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2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0=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0.25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数据规范化示例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076325" y="1763395"/>
            <a:ext cx="624840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ym typeface="Calibri" panose="020F0502020204030204"/>
              </a:rPr>
              <a:t>数据规范化的方式：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小数定标规范化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通过移动小数点的位置来进行规范化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比如A的取值范围 [-9999,666]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A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的新数值=原数值/1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000</a:t>
            </a:r>
          </a:p>
        </p:txBody>
      </p:sp>
      <p:sp>
        <p:nvSpPr>
          <p:cNvPr id="2" name="下箭头 1"/>
          <p:cNvSpPr/>
          <p:nvPr/>
        </p:nvSpPr>
        <p:spPr>
          <a:xfrm rot="16200000">
            <a:off x="4548505" y="298592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7990" y="3032125"/>
            <a:ext cx="62484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  <a:sym typeface="Calibri" panose="020F0502020204030204"/>
              </a:rPr>
              <a:t>通过移动小数点，将数值映射到 </a:t>
            </a:r>
            <a:r>
              <a:rPr lang="en-US" altLang="zh-CN" dirty="0">
                <a:ea typeface="宋体" panose="02010600030101010101" pitchFamily="2" charset="-122"/>
                <a:sym typeface="Calibri" panose="020F0502020204030204"/>
              </a:rPr>
              <a:t>[-1, 1]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K-Means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进行聚类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076325" y="1763395"/>
            <a:ext cx="9705340" cy="2428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3800" dirty="0"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如何对</a:t>
            </a: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200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个客户的数据进行规范化？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在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Python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中如何实现？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K-Means</a:t>
            </a:r>
            <a:r>
              <a:rPr lang="zh-CN" altLang="en-US" dirty="0">
                <a:ea typeface="宋体" panose="02010600030101010101" pitchFamily="2" charset="-122"/>
              </a:rPr>
              <a:t>进行聚类</a:t>
            </a: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39875"/>
            <a:ext cx="5900420" cy="43516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500" dirty="0"/>
              <a:t># 数据</a:t>
            </a:r>
            <a:r>
              <a:rPr lang="zh-CN" sz="1500" dirty="0">
                <a:ea typeface="宋体" panose="02010600030101010101" pitchFamily="2" charset="-122"/>
              </a:rPr>
              <a:t>加载</a:t>
            </a:r>
            <a:endParaRPr sz="1500" dirty="0"/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data = pd.read_csv('Mall_Customers.csv')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train_x = data[["Gender","Age","Annual Income (k$)", "Spending Score (1-100)"]]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kmeans = KMeans(n_clusters=3)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# 规范化到[0,1]空间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min_max_scaler=preprocessing.MinMaxScaler()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train_x=min_max_scaler.fit_transform(train_x)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# </a:t>
            </a:r>
            <a:r>
              <a:rPr lang="zh-CN" sz="1500" dirty="0">
                <a:ea typeface="宋体" panose="02010600030101010101" pitchFamily="2" charset="-122"/>
              </a:rPr>
              <a:t>使用</a:t>
            </a:r>
            <a:r>
              <a:rPr sz="1500" dirty="0"/>
              <a:t>kmeans</a:t>
            </a:r>
            <a:r>
              <a:rPr lang="zh-CN" sz="1500" dirty="0">
                <a:ea typeface="宋体" panose="02010600030101010101" pitchFamily="2" charset="-122"/>
              </a:rPr>
              <a:t>进行聚类</a:t>
            </a:r>
            <a:endParaRPr sz="1500" dirty="0"/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kmeans.fit(train_x)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500" dirty="0"/>
              <a:t>predict_y = kmeans.predict(train_x)</a:t>
            </a: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738620" y="1715135"/>
            <a:ext cx="545401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ea typeface="宋体" panose="02010600030101010101" pitchFamily="2" charset="-122"/>
                <a:sym typeface="+mn-ea"/>
              </a:rPr>
              <a:t>K-Means</a:t>
            </a:r>
            <a:r>
              <a:rPr lang="zh-CN" altLang="zh-CN" sz="1500" dirty="0">
                <a:ea typeface="宋体" panose="02010600030101010101" pitchFamily="2" charset="-122"/>
                <a:sym typeface="+mn-ea"/>
              </a:rPr>
              <a:t>工具：</a:t>
            </a:r>
            <a:endParaRPr sz="1500" dirty="0"/>
          </a:p>
          <a:p>
            <a:pPr>
              <a:lnSpc>
                <a:spcPct val="150000"/>
              </a:lnSpc>
            </a:pPr>
            <a:r>
              <a:rPr sz="1500" dirty="0">
                <a:sym typeface="+mn-ea"/>
              </a:rPr>
              <a:t>from sklearn.cluster import KMeans</a:t>
            </a:r>
            <a:endParaRPr sz="1500" dirty="0"/>
          </a:p>
          <a:p>
            <a:pPr>
              <a:lnSpc>
                <a:spcPct val="150000"/>
              </a:lnSpc>
            </a:pPr>
            <a:r>
              <a:rPr sz="1500" dirty="0">
                <a:sym typeface="+mn-ea"/>
              </a:rPr>
              <a:t>KMeans(n_clusters=8, max_iter=300)</a:t>
            </a:r>
            <a:endParaRPr sz="1500" dirty="0"/>
          </a:p>
          <a:p>
            <a:pPr marL="0" indent="0">
              <a:lnSpc>
                <a:spcPct val="150000"/>
              </a:lnSpc>
              <a:buNone/>
            </a:pPr>
            <a:r>
              <a:rPr sz="1500" dirty="0">
                <a:sym typeface="+mn-ea"/>
              </a:rPr>
              <a:t>n_clusters：</a:t>
            </a:r>
            <a:r>
              <a:rPr lang="zh-CN" altLang="en-US" sz="1500" dirty="0">
                <a:sym typeface="+mn-ea"/>
              </a:rPr>
              <a:t>聚类个数，</a:t>
            </a:r>
            <a:r>
              <a:rPr sz="1500" dirty="0">
                <a:sym typeface="+mn-ea"/>
              </a:rPr>
              <a:t>缺省值</a:t>
            </a:r>
            <a:r>
              <a:rPr lang="zh-CN" altLang="en-US" sz="1500" dirty="0">
                <a:sym typeface="+mn-ea"/>
              </a:rPr>
              <a:t>为</a:t>
            </a:r>
            <a:r>
              <a:rPr sz="1500" dirty="0">
                <a:sym typeface="+mn-ea"/>
              </a:rPr>
              <a:t>8 </a:t>
            </a:r>
            <a:endParaRPr sz="1500" dirty="0"/>
          </a:p>
          <a:p>
            <a:pPr marL="0" indent="0">
              <a:lnSpc>
                <a:spcPct val="150000"/>
              </a:lnSpc>
              <a:buNone/>
            </a:pPr>
            <a:r>
              <a:rPr sz="1500" dirty="0">
                <a:sym typeface="+mn-ea"/>
              </a:rPr>
              <a:t>max_iter：</a:t>
            </a:r>
            <a:r>
              <a:rPr lang="zh-CN" altLang="en-US" sz="1500" dirty="0">
                <a:sym typeface="+mn-ea"/>
              </a:rPr>
              <a:t>执行一次</a:t>
            </a:r>
            <a:r>
              <a:rPr lang="en-US" altLang="zh-CN" sz="1500" dirty="0">
                <a:sym typeface="+mn-ea"/>
              </a:rPr>
              <a:t>k-means</a:t>
            </a:r>
            <a:r>
              <a:rPr lang="zh-CN" altLang="en-US" sz="1500" dirty="0">
                <a:sym typeface="+mn-ea"/>
              </a:rPr>
              <a:t>算法所进行的最大迭代数，</a:t>
            </a:r>
            <a:r>
              <a:rPr sz="1500" dirty="0">
                <a:sym typeface="+mn-ea"/>
              </a:rPr>
              <a:t>缺省值</a:t>
            </a:r>
            <a:r>
              <a:rPr lang="zh-CN" altLang="en-US" sz="1500" dirty="0">
                <a:sym typeface="+mn-ea"/>
              </a:rPr>
              <a:t>为</a:t>
            </a:r>
            <a:r>
              <a:rPr sz="1500" dirty="0">
                <a:sym typeface="+mn-ea"/>
              </a:rPr>
              <a:t>300 </a:t>
            </a:r>
            <a:endParaRPr sz="1500" dirty="0"/>
          </a:p>
        </p:txBody>
      </p:sp>
      <p:sp>
        <p:nvSpPr>
          <p:cNvPr id="3" name="下箭头 2"/>
          <p:cNvSpPr/>
          <p:nvPr/>
        </p:nvSpPr>
        <p:spPr>
          <a:xfrm rot="14640000">
            <a:off x="6034405" y="3795237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Project 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：给顾客进行聚类（打标签）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7066915" y="2185035"/>
            <a:ext cx="4753610" cy="2490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聚类是无监督的学习，具体含义需要我们指定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什么时候使用聚类：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缺乏足够的先验知识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人工打标签太贵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78155" y="1221740"/>
          <a:ext cx="6131560" cy="563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CustomerID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Gender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Age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Annual Income (k$)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Spending Score (1-100)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聚类结果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Male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137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altLang="en-US" dirty="0">
                <a:ea typeface="宋体" panose="02010600030101010101" pitchFamily="2" charset="-122"/>
              </a:rPr>
              <a:t>层次聚类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51095" cy="43421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层次聚类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在不同层次对数据集进行划分，从而形成树形的聚类结构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划分可采用“自底向上”的聚合，也可采用“自顶向下”的分拆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优点，可以层次化聚类，将聚类结构视觉化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不足，计算量大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1647825"/>
            <a:ext cx="5410200" cy="3562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altLang="en-US" dirty="0">
                <a:ea typeface="宋体" panose="02010600030101010101" pitchFamily="2" charset="-122"/>
              </a:rPr>
              <a:t>层次聚类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77292"/>
            <a:ext cx="5006009" cy="43421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层次聚类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Agglomerative Clustering，是一种采用自底向上聚类策略的层次聚类算法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Step1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将数据集中的每个样本看作一个初始聚类簇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找出距离最近的两个聚类簇进行合并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不断重复上述过程，直到达到我们想要的聚类个数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如何计算聚类簇之间的距离：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4787402"/>
            <a:ext cx="4953000" cy="17907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 noGrp="1"/>
          </p:cNvSpPr>
          <p:nvPr/>
        </p:nvSpPr>
        <p:spPr>
          <a:xfrm>
            <a:off x="6122035" y="1359703"/>
            <a:ext cx="5464810" cy="43421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最小距离由两个簇的最近样本决定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=&gt; 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单链接（single-linkage）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最大距离由两个簇的最远样本决定 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=&gt; 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全链接（complete-linkage）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平均距离由两个簇的所有样本共同决定 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=&gt; 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均链接（average-linkage）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也可以通过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离差平方和 ESS（Error Sum of Squares）来进行聚类，最小化聚类前后的离方平方和之差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称为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Ward-linkage 算法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45" y="5334195"/>
            <a:ext cx="469582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060" y="4403341"/>
            <a:ext cx="904875" cy="276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69620" y="1453515"/>
            <a:ext cx="10439400" cy="4461510"/>
          </a:xfrm>
          <a:prstGeom prst="rect">
            <a:avLst/>
          </a:prstGeom>
        </p:spPr>
        <p:txBody>
          <a:bodyPr>
            <a:normAutofit fontScale="775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600" dirty="0"/>
              <a:t>合理使用数据采集</a:t>
            </a:r>
            <a:endParaRPr lang="zh-CN" altLang="zh-CN" sz="2600" dirty="0"/>
          </a:p>
          <a:p>
            <a:pPr fontAlgn="auto">
              <a:lnSpc>
                <a:spcPct val="150000"/>
              </a:lnSpc>
            </a:pPr>
            <a:r>
              <a:rPr altLang="zh-CN" sz="2600" dirty="0"/>
              <a:t>robots协议</a:t>
            </a:r>
            <a:r>
              <a:rPr lang="zh-CN" altLang="zh-CN" sz="2600" dirty="0"/>
              <a:t>，</a:t>
            </a:r>
            <a:r>
              <a:rPr altLang="zh-CN" sz="2600" dirty="0"/>
              <a:t>也</a:t>
            </a:r>
            <a:r>
              <a:rPr lang="zh-CN" sz="2600" dirty="0"/>
              <a:t>称</a:t>
            </a:r>
            <a:r>
              <a:rPr altLang="zh-CN" sz="2600" dirty="0"/>
              <a:t>robots.txt</a:t>
            </a:r>
            <a:r>
              <a:rPr lang="en-US" sz="2600" dirty="0"/>
              <a:t>,</a:t>
            </a:r>
            <a:r>
              <a:rPr altLang="zh-CN" sz="2600" dirty="0"/>
              <a:t>存放于网站根目录下的文本文件，告诉</a:t>
            </a:r>
            <a:r>
              <a:rPr lang="zh-CN" altLang="zh-CN" sz="2600" dirty="0"/>
              <a:t>爬虫哪些不可以抓取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2600" dirty="0"/>
              <a:t>禁止所有搜索引擎访问网站的任何部分</a:t>
            </a:r>
            <a:r>
              <a:rPr lang="zh-CN" sz="2600" dirty="0"/>
              <a:t>：</a:t>
            </a:r>
            <a:endParaRPr sz="26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sz="2600" dirty="0"/>
              <a:t>User-agent: *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2600" dirty="0"/>
              <a:t>Disallow: /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600" dirty="0"/>
              <a:t>禁止百度的机器人访问网站所有目录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2600" dirty="0"/>
              <a:t>User-agent: Baiduspider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2600" dirty="0"/>
              <a:t>Disallow: /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altLang="en-US" dirty="0">
                <a:ea typeface="宋体" panose="02010600030101010101" pitchFamily="2" charset="-122"/>
              </a:rPr>
              <a:t>层次聚类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09625" y="968765"/>
            <a:ext cx="5200236" cy="43421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层次图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假设我们有以下八个点，想要使用单链接聚为3个类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Step1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将每个点设为一个类，一共有8个类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Step2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，每次将距离最近的两个样本聚为同一簇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5" y="4818683"/>
            <a:ext cx="4751705" cy="2004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65" y="1511300"/>
            <a:ext cx="4930140" cy="2047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365" y="3653790"/>
            <a:ext cx="4951730" cy="19977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05" y="2435032"/>
            <a:ext cx="4686935" cy="193230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 noGrp="1"/>
          </p:cNvSpPr>
          <p:nvPr/>
        </p:nvSpPr>
        <p:spPr>
          <a:xfrm>
            <a:off x="6663690" y="5770245"/>
            <a:ext cx="5276215" cy="7715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不断找距离最近的合并，直到降到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我们要求的聚类数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类）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altLang="en-US" dirty="0">
                <a:ea typeface="宋体" panose="02010600030101010101" pitchFamily="2" charset="-122"/>
              </a:rPr>
              <a:t>层次聚类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29080"/>
            <a:ext cx="4951095" cy="434213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层次聚类工具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sklearn.cluster.AgglomerativeClustering(n_clusters=2, affinity=‘euclidean’, memory=None, connectivity=None, compute_full_tree=‘auto’, linkage=‘ward’, distance_threshold=None)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n_clusters：聚类簇数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affinity：距离计算参数，默认为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euclidean</a:t>
            </a:r>
            <a:endParaRPr 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linkage： {“ward”, “complete”, “average”, “single”}, optional (default=”ward”)</a:t>
            </a:r>
          </a:p>
          <a:p>
            <a:pPr>
              <a:lnSpc>
                <a:spcPct val="150000"/>
              </a:lnSpc>
            </a:pPr>
            <a:endParaRPr 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6122035" y="1538605"/>
            <a:ext cx="5464810" cy="43421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层次图可视化：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scipy.cluster.hierarchy import dendrogram, ward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linkage_matrix = ward(train_x)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dendrogram(linkage_matrix)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plt.show()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聚类分析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076325" y="1763395"/>
            <a:ext cx="9705340" cy="2428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3800" dirty="0"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Thinking</a:t>
            </a:r>
            <a:r>
              <a:rPr kumimoji="0" lang="zh-CN" altLang="zh-CN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：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聚类分析中的簇数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k=?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聚类分析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69924" y="1485900"/>
            <a:ext cx="10850563" cy="5019675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indent="0">
              <a:buNone/>
            </a:pPr>
            <a:r>
              <a:rPr lang="en-US" altLang="zh-CN" dirty="0"/>
              <a:t>K-Means</a:t>
            </a:r>
            <a:r>
              <a:rPr lang="zh-CN" altLang="zh-CN" dirty="0">
                <a:ea typeface="宋体" panose="02010600030101010101" pitchFamily="2" charset="-122"/>
              </a:rPr>
              <a:t> 手肘法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# 统计不同K取值的误差平方和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sse = []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for k in range(1, 11):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# kmeans算法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kmeans = KMeans(n_clusters=k)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kmeans.fit(train_x)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# 计算inertia簇内误差平方和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sse.append(kmeans.inertia_)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x = range(1, 11)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plt.xlabel('K')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plt.ylabel('SSE')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plt.plot(x, sse, 'o-')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plt.show()</a:t>
            </a:r>
          </a:p>
          <a:p>
            <a:pPr marL="0" indent="0">
              <a:lnSpc>
                <a:spcPct val="81000"/>
              </a:lnSpc>
              <a:buNone/>
            </a:pPr>
            <a:endParaRPr lang="en-US" altLang="zh-CN" sz="22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5" y="1788160"/>
            <a:ext cx="5438775" cy="3990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</a:rPr>
              <a:t>Action</a:t>
            </a:r>
            <a:r>
              <a:rPr lang="zh-CN" altLang="en-US" dirty="0">
                <a:ea typeface="宋体" panose="02010600030101010101" pitchFamily="2" charset="-122"/>
              </a:rPr>
              <a:t>：汽车消费城市划分</a:t>
            </a: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60400" y="1469390"/>
            <a:ext cx="5412740" cy="44208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</a:rPr>
              <a:t>汽车消费城市划分：</a:t>
            </a:r>
          </a:p>
          <a:p>
            <a:pPr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</a:rPr>
              <a:t>数据集：</a:t>
            </a:r>
            <a:r>
              <a:rPr lang="en-US" altLang="zh-CN" sz="1800" dirty="0">
                <a:ea typeface="宋体" panose="02010600030101010101" pitchFamily="2" charset="-122"/>
              </a:rPr>
              <a:t>car_data.csv</a:t>
            </a:r>
            <a:endParaRPr lang="zh-CN" sz="1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31</a:t>
            </a:r>
            <a:r>
              <a:rPr lang="zh-CN" altLang="zh-CN" sz="1800" dirty="0">
                <a:ea typeface="宋体" panose="02010600030101010101" pitchFamily="2" charset="-122"/>
              </a:rPr>
              <a:t>个省份地区，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个维度的指标（</a:t>
            </a:r>
            <a:r>
              <a:rPr 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人均GDP，城镇人口比重，交通工具消费价格指数，百户拥有汽车量）</a:t>
            </a: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Thinking</a:t>
            </a:r>
            <a:r>
              <a:rPr lang="zh-CN" altLang="zh-CN" sz="1800" dirty="0">
                <a:ea typeface="宋体" panose="02010600030101010101" pitchFamily="2" charset="-122"/>
              </a:rPr>
              <a:t>：将城市划分为几组，哪些城市会是在一组？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21730" y="1281430"/>
          <a:ext cx="5508625" cy="524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地区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人均GDP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城镇人口比重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交通工具消费价格指数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百户拥有汽车量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北京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8.05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86.2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95.92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37.71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天津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8.34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80.5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103.57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20.62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河北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45.6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99.03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山西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49.68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98.96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内蒙古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5.79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56.62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99.11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辽宁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5.07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64.05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吉林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3.84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53.4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97.15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黑龙江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56.5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100.54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上海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89.3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101.58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江苏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6.22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61.9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98.95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浙江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62.3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96.69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33.85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宁夏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49.82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100.99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2.99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43.54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100.97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Summary</a:t>
            </a: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351790" y="1547495"/>
            <a:ext cx="579247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聚类是一种降维的方式，距离的定义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定义用户画像的维度（用户、消费、行为、内容），从而指导业务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围绕用户生命周期开展业务（获客、粘客、留客）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数据处理的层次：数据源 =&gt; 分析层 =&gt; 业务层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标签是一种抽象能力，通过对用户画像进行Profile Learning，同时对item提取标签，从而可以完成基于标签的推荐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基于标签的推荐计算简单，属于常用的推荐策略</a:t>
            </a:r>
            <a:endParaRPr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descr="标签化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1708150"/>
            <a:ext cx="6048375" cy="4200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Summary</a:t>
            </a: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504188" y="1547495"/>
            <a:ext cx="5770716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Thinking</a:t>
            </a:r>
            <a:r>
              <a:rPr lang="zh-CN" altLang="en-US" sz="1800" kern="1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：除了聚类以外，大厂是如何进行用户分组的？</a:t>
            </a:r>
            <a:endParaRPr lang="en-US" altLang="zh-CN" sz="1800" kern="1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很多时候是基于业务规则，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Airbnb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对用户类型的分组：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Real-time Personalization using Embeddings for Search Ranking at Airbnb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https://www.kdd.org/kdd2018/accepted-papers/view/real-time-personalization-using-embeddings-for-search-ranking-at-airbnb</a:t>
            </a: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CDE667-7B1D-43BC-8FBE-CE922FC2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85" y="2155190"/>
            <a:ext cx="6010275" cy="2990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2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1"/>
          <p:cNvSpPr txBox="1">
            <a:spLocks noGrp="1"/>
          </p:cNvSpPr>
          <p:nvPr/>
        </p:nvSpPr>
        <p:spPr>
          <a:xfrm>
            <a:off x="4380588" y="965198"/>
            <a:ext cx="6766077" cy="492760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9pPr>
          </a:lstStyle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sz="4800" dirty="0"/>
              <a:t>2</a:t>
            </a:r>
            <a:r>
              <a:rPr lang="en-US" altLang="zh-CN" sz="4800" dirty="0"/>
              <a:t>/2</a:t>
            </a:r>
            <a:r>
              <a:rPr lang="zh-CN" altLang="en-US" sz="4800" dirty="0"/>
              <a:t> 数据分析</a:t>
            </a:r>
            <a:r>
              <a:rPr lang="zh-CN" altLang="en-US" sz="4800" dirty="0">
                <a:solidFill>
                  <a:srgbClr val="C00000"/>
                </a:solidFill>
              </a:rPr>
              <a:t>思维</a:t>
            </a:r>
            <a:r>
              <a:rPr lang="en-US" altLang="zh-CN" sz="4800" dirty="0">
                <a:solidFill>
                  <a:srgbClr val="C00000"/>
                </a:solidFill>
              </a:rPr>
              <a:t>&amp;</a:t>
            </a:r>
            <a:r>
              <a:rPr lang="zh-CN" altLang="en-US" sz="4800" dirty="0">
                <a:solidFill>
                  <a:srgbClr val="C00000"/>
                </a:solidFill>
              </a:rPr>
              <a:t>方法</a:t>
            </a:r>
            <a:endParaRPr lang="zh-CN" altLang="en-US" sz="4800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基于数据的决策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运营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产品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8345" y="1509395"/>
            <a:ext cx="5207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1600" dirty="0"/>
              <a:t>从决策类的应用，到数据生产资料，再到资产化后的价值变现，将数据方法论融入到业务体系，可以打造基于数据的产品，也可以持续产生业务价值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3375025"/>
            <a:ext cx="5121275" cy="3115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30" y="1582420"/>
            <a:ext cx="4839335" cy="31737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基于数据的决策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运营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产品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51990" y="4115435"/>
            <a:ext cx="8812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1600" dirty="0"/>
              <a:t>借助数据技术，在场内实现高效、智能化、闭环的人货匹配，是数字化运营的基本逻辑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1600" dirty="0"/>
              <a:t>有些商品和场景适合头部流量打造爆款，有些则适合挖掘长尾利基市场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1600" dirty="0"/>
              <a:t>在这些逻辑中，描绘用户，描绘商品，分析触点，是进行分析的基础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2412365"/>
            <a:ext cx="9066530" cy="10445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69620" y="1453515"/>
            <a:ext cx="10439400" cy="446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Q1</a:t>
            </a:r>
            <a:r>
              <a:rPr lang="zh-CN" altLang="en-US" dirty="0"/>
              <a:t>、</a:t>
            </a:r>
            <a:r>
              <a:rPr dirty="0"/>
              <a:t>对于场景问题的解决，目前没有思路，有无套路，如第一步应该做什么，第二步应该怎样</a:t>
            </a:r>
            <a:r>
              <a:rPr lang="zh-CN" dirty="0">
                <a:sym typeface="+mn-ea"/>
              </a:rPr>
              <a:t>做</a:t>
            </a:r>
          </a:p>
          <a:p>
            <a:pPr fontAlgn="auto">
              <a:lnSpc>
                <a:spcPct val="150000"/>
              </a:lnSpc>
            </a:pPr>
            <a:r>
              <a:rPr lang="zh-CN" dirty="0"/>
              <a:t>核心在于流程设计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Step1</a:t>
            </a:r>
            <a:r>
              <a:rPr lang="zh-CN" altLang="zh-CN" dirty="0"/>
              <a:t>、人工完成流程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Step2</a:t>
            </a:r>
            <a:r>
              <a:rPr lang="zh-CN" altLang="zh-CN" dirty="0"/>
              <a:t>、机器模拟操作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Thinking</a:t>
            </a:r>
            <a:r>
              <a:rPr lang="zh-CN" altLang="zh-CN" dirty="0"/>
              <a:t>：流程是否固定，还是可能有多种可能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Thinking</a:t>
            </a:r>
            <a:r>
              <a:rPr lang="zh-CN" altLang="en-US" dirty="0"/>
              <a:t>：采用怎样的工具，</a:t>
            </a:r>
            <a:r>
              <a:rPr lang="en-US" altLang="zh-CN" dirty="0"/>
              <a:t>Python</a:t>
            </a:r>
            <a:r>
              <a:rPr lang="zh-CN" altLang="zh-CN" dirty="0"/>
              <a:t>自动化 </a:t>
            </a:r>
            <a:r>
              <a:rPr lang="en-US" altLang="zh-CN" dirty="0"/>
              <a:t>or RPA</a:t>
            </a:r>
            <a:r>
              <a:rPr lang="zh-CN" altLang="zh-CN" dirty="0"/>
              <a:t>工具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85355" y="2143125"/>
            <a:ext cx="4235450" cy="42183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rgbClr val="C00000"/>
                </a:solidFill>
                <a:ea typeface="宋体" panose="02010600030101010101" pitchFamily="2" charset="-122"/>
              </a:rPr>
              <a:t>用户流转路径分析</a:t>
            </a:r>
            <a:endParaRPr lang="zh-CN" altLang="en-US"/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2998470" y="1219200"/>
            <a:ext cx="3430270" cy="18713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ea typeface="宋体" panose="02010600030101010101" pitchFamily="2" charset="-122"/>
                <a:sym typeface="+mn-ea"/>
              </a:rPr>
              <a:t>分析不同人群用户在站内的行为路径，做合并、剪枝处理，对标强势品类，寻找触点上的潜在机遇，并为用户标志路径标签，同时分析用户在品牌或SKU之间的摇摆选品行为</a:t>
            </a:r>
          </a:p>
        </p:txBody>
      </p:sp>
      <p:sp>
        <p:nvSpPr>
          <p:cNvPr id="8" name="Content Placeholder 2"/>
          <p:cNvSpPr txBox="1">
            <a:spLocks noGrp="1"/>
          </p:cNvSpPr>
          <p:nvPr/>
        </p:nvSpPr>
        <p:spPr>
          <a:xfrm>
            <a:off x="7849870" y="3696970"/>
            <a:ext cx="3430270" cy="4324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洗护品类词-小路径PV分布（搜索结果页）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35710"/>
            <a:ext cx="1506855" cy="499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35" y="1202690"/>
            <a:ext cx="5537835" cy="2590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55" y="4127500"/>
            <a:ext cx="5377180" cy="2680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15" y="3696970"/>
            <a:ext cx="3843020" cy="28587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dirty="0">
                <a:solidFill>
                  <a:srgbClr val="C00000"/>
                </a:solidFill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/</a:t>
            </a:r>
            <a:r>
              <a:rPr lang="zh-CN" dirty="0">
                <a:solidFill>
                  <a:srgbClr val="C00000"/>
                </a:solidFill>
                <a:ea typeface="宋体" panose="02010600030101010101" pitchFamily="2" charset="-122"/>
              </a:rPr>
              <a:t>场景/触点分析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1336675"/>
            <a:ext cx="1638300" cy="464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445" y="1216660"/>
            <a:ext cx="2846705" cy="4756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95" y="1216660"/>
            <a:ext cx="2696845" cy="475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865" y="1216660"/>
            <a:ext cx="2700655" cy="47567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04210" y="5973445"/>
            <a:ext cx="282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sz="1600" b="1" dirty="0">
                <a:ea typeface="宋体" panose="02010600030101010101" pitchFamily="2" charset="-122"/>
              </a:rPr>
              <a:t>高活用户首页点击行为分布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25515" y="5945505"/>
            <a:ext cx="3112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sz="1600" b="1" dirty="0">
                <a:ea typeface="宋体" panose="02010600030101010101" pitchFamily="2" charset="-122"/>
              </a:rPr>
              <a:t>高活用户搜索场景点击行为分布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401810" y="5923915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sz="1600" b="1" dirty="0">
                <a:ea typeface="宋体" panose="02010600030101010101" pitchFamily="2" charset="-122"/>
              </a:rPr>
              <a:t>商详页点击行为分布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数据分析之漏斗分析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96925" y="1346200"/>
            <a:ext cx="5046345" cy="4166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漏斗模型：</a:t>
            </a:r>
            <a:endParaRPr altLang="zh-CN" sz="18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sz="1800" dirty="0">
                <a:ea typeface="宋体" panose="02010600030101010101" pitchFamily="2" charset="-122"/>
              </a:rPr>
              <a:t>1898年提出，也叫消费者漏斗</a:t>
            </a:r>
            <a:r>
              <a:rPr lang="zh-CN" sz="1800" dirty="0">
                <a:ea typeface="宋体" panose="02010600030101010101" pitchFamily="2" charset="-122"/>
              </a:rPr>
              <a:t>或</a:t>
            </a:r>
            <a:r>
              <a:rPr sz="1800" dirty="0">
                <a:ea typeface="宋体" panose="02010600030101010101" pitchFamily="2" charset="-122"/>
              </a:rPr>
              <a:t>营销漏斗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AIDA模型，意识-兴趣-欲望-行动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AIDMA模型，在</a:t>
            </a:r>
            <a:r>
              <a:rPr lang="en-US" altLang="zh-CN" sz="1800" dirty="0">
                <a:ea typeface="宋体" panose="02010600030101010101" pitchFamily="2" charset="-122"/>
              </a:rPr>
              <a:t>AIDA</a:t>
            </a:r>
            <a:r>
              <a:rPr lang="zh-CN" altLang="en-US" sz="1800" dirty="0">
                <a:ea typeface="宋体" panose="02010600030101010101" pitchFamily="2" charset="-122"/>
              </a:rPr>
              <a:t>模型基础上增加了</a:t>
            </a:r>
            <a:r>
              <a:rPr lang="en-US" altLang="zh-CN" sz="1800" dirty="0">
                <a:ea typeface="宋体" panose="02010600030101010101" pitchFamily="2" charset="-122"/>
              </a:rPr>
              <a:t>M(money), 形成注意 → 兴趣 → 欲望 → 记忆 → 行动（购买）</a:t>
            </a:r>
          </a:p>
        </p:txBody>
      </p:sp>
      <p:pic>
        <p:nvPicPr>
          <p:cNvPr id="4" name="图片 3" descr="漏斗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40" y="2185670"/>
            <a:ext cx="5705475" cy="2964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数据分析之漏斗分析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96925" y="1346200"/>
            <a:ext cx="10173970" cy="4166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流转链路中的漏斗模型：</a:t>
            </a:r>
            <a:endParaRPr altLang="zh-CN" sz="18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Step1</a:t>
            </a:r>
            <a:r>
              <a:rPr lang="zh-CN" altLang="zh-CN" sz="1800" dirty="0">
                <a:ea typeface="宋体" panose="02010600030101010101" pitchFamily="2" charset="-122"/>
              </a:rPr>
              <a:t>，列出</a:t>
            </a:r>
            <a:r>
              <a:rPr sz="1800" dirty="0">
                <a:ea typeface="宋体" panose="02010600030101010101" pitchFamily="2" charset="-122"/>
              </a:rPr>
              <a:t>用户，从首页进入到最终完成支付的行为</a:t>
            </a:r>
            <a:r>
              <a:rPr lang="zh-CN" sz="1800" dirty="0">
                <a:ea typeface="宋体" panose="02010600030101010101" pitchFamily="2" charset="-122"/>
              </a:rPr>
              <a:t>环节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Step2</a:t>
            </a:r>
            <a:r>
              <a:rPr lang="zh-CN" altLang="zh-CN" sz="1800" dirty="0">
                <a:ea typeface="宋体" panose="02010600030101010101" pitchFamily="2" charset="-122"/>
              </a:rPr>
              <a:t>，监控用户在各环节上的行为路径，寻找可优化点</a:t>
            </a:r>
          </a:p>
          <a:p>
            <a:pPr>
              <a:lnSpc>
                <a:spcPct val="170000"/>
              </a:lnSpc>
            </a:pPr>
            <a:endParaRPr sz="1800" dirty="0"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40" y="3489960"/>
            <a:ext cx="8219440" cy="28676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数据分析之漏斗分析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96925" y="1346200"/>
            <a:ext cx="5592445" cy="4166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sz="1600" dirty="0">
                <a:ea typeface="宋体" panose="02010600030101010101" pitchFamily="2" charset="-122"/>
                <a:sym typeface="+mn-ea"/>
              </a:rPr>
              <a:t>不同渠道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=&gt;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首页流量分析：</a:t>
            </a:r>
            <a:endParaRPr altLang="zh-CN" sz="16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sz="1600" dirty="0">
                <a:ea typeface="宋体" panose="02010600030101010101" pitchFamily="2" charset="-122"/>
              </a:rPr>
              <a:t>通过各种手段将不同渠道</a:t>
            </a:r>
            <a:r>
              <a:rPr lang="zh-CN" sz="1600" dirty="0">
                <a:ea typeface="宋体" panose="02010600030101010101" pitchFamily="2" charset="-122"/>
              </a:rPr>
              <a:t>来源</a:t>
            </a:r>
            <a:r>
              <a:rPr sz="1600" dirty="0">
                <a:ea typeface="宋体" panose="02010600030101010101" pitchFamily="2" charset="-122"/>
              </a:rPr>
              <a:t>的流量引到首页</a:t>
            </a:r>
          </a:p>
          <a:p>
            <a:pPr>
              <a:lnSpc>
                <a:spcPct val="170000"/>
              </a:lnSpc>
            </a:pPr>
            <a:r>
              <a:rPr lang="zh-CN" sz="1600" dirty="0">
                <a:ea typeface="宋体" panose="02010600030101010101" pitchFamily="2" charset="-122"/>
                <a:sym typeface="+mn-ea"/>
              </a:rPr>
              <a:t>指标分析：</a:t>
            </a:r>
            <a:r>
              <a:rPr sz="1600" dirty="0">
                <a:ea typeface="宋体" panose="02010600030101010101" pitchFamily="2" charset="-122"/>
                <a:sym typeface="+mn-ea"/>
              </a:rPr>
              <a:t>点击率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，跳出率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sz="1600" dirty="0">
                <a:ea typeface="宋体" panose="02010600030101010101" pitchFamily="2" charset="-122"/>
                <a:sym typeface="+mn-ea"/>
              </a:rPr>
              <a:t>点击率</a:t>
            </a:r>
            <a:r>
              <a:rPr sz="1600" dirty="0">
                <a:ea typeface="宋体" panose="02010600030101010101" pitchFamily="2" charset="-122"/>
                <a:sym typeface="+mn-ea"/>
              </a:rPr>
              <a:t>越高，说明页面呈现的内容能够有效的吸引用户关注</a:t>
            </a:r>
          </a:p>
          <a:p>
            <a:pPr marL="0" indent="0">
              <a:lnSpc>
                <a:spcPct val="17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跳出率越高，说明页面呈现内容和文案与用户的期望不符合</a:t>
            </a:r>
            <a:endParaRPr sz="1600" dirty="0"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用指标分析，可以</a:t>
            </a:r>
            <a:r>
              <a:rPr lang="en-US" altLang="zh-CN" sz="1600" dirty="0">
                <a:ea typeface="宋体" panose="02010600030101010101" pitchFamily="2" charset="-122"/>
              </a:rPr>
              <a:t>判断流量来源的质量是否过关</a:t>
            </a:r>
          </a:p>
          <a:p>
            <a:pPr>
              <a:lnSpc>
                <a:spcPct val="17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708140" y="1885315"/>
          <a:ext cx="51054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渠道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流量数量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流量质量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转化倾向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直接流量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硬广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软广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直播平台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短信</a:t>
                      </a:r>
                      <a:r>
                        <a:rPr lang="en-US" altLang="zh-CN" sz="160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数据分析之漏斗分析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96925" y="1346200"/>
            <a:ext cx="5592445" cy="41662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Thinking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：通过</a:t>
            </a:r>
            <a:r>
              <a:rPr lang="zh-CN" sz="1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漏斗分析，</a:t>
            </a:r>
            <a:r>
              <a:rPr 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哪个环节需要提升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Step1</a:t>
            </a:r>
            <a:r>
              <a:rPr lang="zh-CN" altLang="zh-CN" sz="1600" dirty="0">
                <a:ea typeface="宋体" panose="02010600030101010101" pitchFamily="2" charset="-122"/>
              </a:rPr>
              <a:t>，计算</a:t>
            </a:r>
            <a:r>
              <a:rPr lang="zh-CN" altLang="en-US" sz="1600" dirty="0">
                <a:ea typeface="宋体" panose="02010600030101010101" pitchFamily="2" charset="-122"/>
              </a:rPr>
              <a:t>整体转化率，整体转化率 </a:t>
            </a:r>
            <a:r>
              <a:rPr lang="en-US" altLang="zh-CN" sz="1600" dirty="0">
                <a:ea typeface="宋体" panose="02010600030101010101" pitchFamily="2" charset="-122"/>
              </a:rPr>
              <a:t>= </a:t>
            </a:r>
            <a:r>
              <a:rPr lang="zh-CN" altLang="en-US" sz="1600" dirty="0">
                <a:ea typeface="宋体" panose="02010600030101010101" pitchFamily="2" charset="-122"/>
              </a:rPr>
              <a:t>当前人数</a:t>
            </a:r>
            <a:r>
              <a:rPr lang="en-US" altLang="zh-CN" sz="1600" dirty="0"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ea typeface="宋体" panose="02010600030101010101" pitchFamily="2" charset="-122"/>
              </a:rPr>
              <a:t>整体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Step2</a:t>
            </a:r>
            <a:r>
              <a:rPr lang="zh-CN" altLang="zh-CN" sz="1600" dirty="0">
                <a:ea typeface="宋体" panose="02010600030101010101" pitchFamily="2" charset="-122"/>
              </a:rPr>
              <a:t>，计算环节转化率，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漏斗分析绘制：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Step1</a:t>
            </a:r>
            <a:r>
              <a:rPr lang="zh-CN" altLang="zh-CN" sz="1600" dirty="0">
                <a:ea typeface="宋体" panose="02010600030101010101" pitchFamily="2" charset="-122"/>
              </a:rPr>
              <a:t>，</a:t>
            </a:r>
            <a:r>
              <a:rPr sz="1600" dirty="0">
                <a:ea typeface="宋体" panose="02010600030101010101" pitchFamily="2" charset="-122"/>
              </a:rPr>
              <a:t>插入图表</a:t>
            </a:r>
          </a:p>
          <a:p>
            <a:pPr marL="0" indent="0">
              <a:lnSpc>
                <a:spcPct val="170000"/>
              </a:lnSpc>
              <a:buNone/>
            </a:pPr>
            <a:r>
              <a:rPr sz="1600" dirty="0">
                <a:ea typeface="宋体" panose="02010600030101010101" pitchFamily="2" charset="-122"/>
              </a:rPr>
              <a:t>选择数据源，插入&gt;图表&gt;条形图&gt;堆积条形图</a:t>
            </a:r>
          </a:p>
          <a:p>
            <a:pPr>
              <a:lnSpc>
                <a:spcPct val="17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Step2</a:t>
            </a:r>
            <a:r>
              <a:rPr lang="zh-CN" altLang="zh-CN" sz="1600" dirty="0">
                <a:ea typeface="宋体" panose="02010600030101010101" pitchFamily="2" charset="-122"/>
              </a:rPr>
              <a:t>，</a:t>
            </a:r>
            <a:r>
              <a:rPr sz="1600" dirty="0">
                <a:ea typeface="宋体" panose="02010600030101010101" pitchFamily="2" charset="-122"/>
              </a:rPr>
              <a:t>设置坐标轴格式</a:t>
            </a:r>
          </a:p>
          <a:p>
            <a:pPr marL="0" indent="0">
              <a:lnSpc>
                <a:spcPct val="170000"/>
              </a:lnSpc>
              <a:buNone/>
            </a:pPr>
            <a:r>
              <a:rPr sz="1600" dirty="0">
                <a:ea typeface="宋体" panose="02010600030101010101" pitchFamily="2" charset="-122"/>
              </a:rPr>
              <a:t>选中坐标轴后，设置坐标轴格式，选中逆序类别</a:t>
            </a:r>
          </a:p>
          <a:p>
            <a:pPr>
              <a:lnSpc>
                <a:spcPct val="17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430645" y="1894840"/>
          <a:ext cx="5407660" cy="2962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所处环节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当前人数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整体转化率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环节流失率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选购商品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添加购物车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购物车结算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ea typeface="宋体" panose="02010600030101010101" pitchFamily="2" charset="-122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核对订单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提交订单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选择支付方法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完成支付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>
                <a:ea typeface="宋体" panose="02010600030101010101" pitchFamily="2" charset="-122"/>
                <a:sym typeface="+mn-ea"/>
              </a:rPr>
              <a:t>数据分析思维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&amp;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方法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675005" y="1404620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流转链路分析，可以帮我们更好的了解和管理用户的生命周期，找到可优化的节点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Thinking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：不同的用户，采用的策略是一样的么？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Thinking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：有没有简单可行的用户分层的方法</a:t>
            </a: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>
                <a:ea typeface="宋体" panose="02010600030101010101" pitchFamily="2" charset="-122"/>
                <a:sym typeface="+mn-ea"/>
              </a:rPr>
              <a:t>用户分层之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指标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675005" y="1404620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模型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Recency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，最近一次消费时间间隔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Frequency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，消费频率，一段时间（比如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年）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内的消费次数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Monetary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，消费金额，一段时间（比如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年）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内的消费金额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比如今天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日，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用户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在商店里购买了商品，上一次购买是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日，请问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Recency=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？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>
                <a:ea typeface="宋体" panose="02010600030101010101" pitchFamily="2" charset="-122"/>
                <a:sym typeface="+mn-ea"/>
              </a:rPr>
              <a:t>用户分层之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指标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675005" y="1337945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RFM指标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每个指标越大=&gt;用户价值越高，用3个指标作为XYZ坐标轴，将空间分成8个部分进行分析</a:t>
            </a: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634480" y="5529580"/>
            <a:ext cx="5379720" cy="5943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用户分类规则</a:t>
            </a:r>
          </a:p>
        </p:txBody>
      </p:sp>
      <p:pic>
        <p:nvPicPr>
          <p:cNvPr id="2" name="图片 1" descr="RF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" y="2810510"/>
            <a:ext cx="5393690" cy="40474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62700" y="1640840"/>
          <a:ext cx="5651500" cy="388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用户分类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最近一次消费时间间隔（</a:t>
                      </a: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消费频率（</a:t>
                      </a:r>
                      <a:r>
                        <a:rPr lang="en-US" altLang="zh-CN" sz="1400"/>
                        <a:t>F</a:t>
                      </a:r>
                      <a:r>
                        <a:rPr lang="zh-CN" altLang="zh-CN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消费金额（</a:t>
                      </a: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、重要价值用户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、重要发展用户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、重要保持用户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、重要挽留用户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、一般价值用户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、一般发展用户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、一般保持用户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、一般挽留用户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>
                <a:ea typeface="宋体" panose="02010600030101010101" pitchFamily="2" charset="-122"/>
                <a:sym typeface="+mn-ea"/>
              </a:rPr>
              <a:t>用户分层之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指标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675005" y="1404620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指标使用场景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一个店铺，某个月收入大幅下跌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60%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，通过数据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分析，发现原来几个重要的用户被竞争对手挖走了（这几个用户贡献了店铺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0%的收入）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Thinking</a:t>
            </a:r>
            <a:r>
              <a:rPr lang="zh-CN" altLang="zh-CN" sz="1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：出现这个问题的原因是什么？</a:t>
            </a: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因为店主没有对用户分类，也就是所有用户都采取相同的运营决策 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=&gt; 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用户分类，识别有价值的用户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比如第1类用户，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每个指标都很高的用户，是最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重要的用户（最近一次消费较近，消费频率高，消费金额高）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=&gt; 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要提供vip服务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69620" y="1453515"/>
            <a:ext cx="10439400" cy="446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dirty="0"/>
              <a:t>有无一些代码库，别人编写好的代码共享，这样对于小白，就能更容易参考别人的代码来学习和结合自己场景的改进</a:t>
            </a:r>
            <a:endParaRPr lang="zh-CN" dirty="0"/>
          </a:p>
          <a:p>
            <a:pPr fontAlgn="auto">
              <a:lnSpc>
                <a:spcPct val="150000"/>
              </a:lnSpc>
            </a:pPr>
            <a:r>
              <a:rPr lang="zh-CN" altLang="zh-CN" dirty="0"/>
              <a:t>数据处理，一般没有共性的代码，需要根据自己的情况来处理</a:t>
            </a:r>
          </a:p>
          <a:p>
            <a:pPr fontAlgn="auto">
              <a:lnSpc>
                <a:spcPct val="150000"/>
              </a:lnSpc>
            </a:pPr>
            <a:r>
              <a:rPr lang="zh-CN" altLang="zh-CN" dirty="0"/>
              <a:t>模型选择，关注工具包的使用，输入 </a:t>
            </a:r>
            <a:r>
              <a:rPr lang="en-US" altLang="zh-CN" dirty="0"/>
              <a:t>=&gt; </a:t>
            </a:r>
            <a:r>
              <a:rPr lang="zh-CN" altLang="zh-CN" dirty="0"/>
              <a:t>输出</a:t>
            </a:r>
          </a:p>
          <a:p>
            <a:pPr fontAlgn="auto">
              <a:lnSpc>
                <a:spcPct val="150000"/>
              </a:lnSpc>
            </a:pPr>
            <a:r>
              <a:rPr lang="zh-CN" altLang="zh-CN" dirty="0"/>
              <a:t>场景训练，如果自己没有做出来，可以参考别人的代码，先跑通，再调试</a:t>
            </a: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>
                <a:ea typeface="宋体" panose="02010600030101010101" pitchFamily="2" charset="-122"/>
                <a:sym typeface="+mn-ea"/>
              </a:rPr>
              <a:t>用户分层之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指标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675005" y="1404620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指标计算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Step1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，计算用户的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打分</a:t>
            </a: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487160" y="1483360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三个指标的打分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：</a:t>
            </a:r>
          </a:p>
          <a:p>
            <a:pPr>
              <a:lnSpc>
                <a:spcPct val="150000"/>
              </a:lnSpc>
            </a:pPr>
            <a:endParaRPr lang="zh-CN" altLang="zh-CN" sz="180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57175" y="2790825"/>
          <a:ext cx="6177915" cy="203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1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最近一次消费间隔（</a:t>
                      </a: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消费频率（</a:t>
                      </a:r>
                      <a:r>
                        <a:rPr lang="en-US" altLang="zh-CN" sz="1400"/>
                        <a:t>F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消费金额（</a:t>
                      </a: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F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621145" y="2207895"/>
          <a:ext cx="4856480" cy="264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按价值打分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最近一次消费时间间隔（</a:t>
                      </a: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消费频率（</a:t>
                      </a:r>
                      <a:r>
                        <a:rPr lang="en-US" altLang="zh-CN" sz="1400"/>
                        <a:t>F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消费金额（</a:t>
                      </a: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天以上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次以内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1000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元以内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10-20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2-6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1000-1500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5-10</a:t>
                      </a:r>
                      <a:r>
                        <a:rPr lang="zh-CN" altLang="en-US" sz="1400"/>
                        <a:t>天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6-8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1500-3000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3-5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8-15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3000-5000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天以内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15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次以上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5000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元以上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>
                <a:ea typeface="宋体" panose="02010600030101010101" pitchFamily="2" charset="-122"/>
                <a:sym typeface="+mn-ea"/>
              </a:rPr>
              <a:t>用户分层之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指标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675005" y="1404620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指标计算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Step2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，计算平均值</a:t>
            </a: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487160" y="1483360"/>
            <a:ext cx="570484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Step3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，用户分层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Step4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，对应表格，找到用户属于哪个分类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用户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：重要挽留用户（分类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用户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：一般价值用户（分类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）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593840" y="2171700"/>
          <a:ext cx="4965700" cy="1532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7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F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值评价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F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值评价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值评价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1400"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1400">
                          <a:ea typeface="宋体" panose="02010600030101010101" pitchFamily="2" charset="-122"/>
                          <a:sym typeface="+mn-ea"/>
                        </a:rPr>
                        <a:t>低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72415" y="2716918"/>
          <a:ext cx="6177915" cy="268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1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最近一次消费间隔（</a:t>
                      </a: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消费频率（</a:t>
                      </a:r>
                      <a:r>
                        <a:rPr lang="en-US" altLang="zh-CN" sz="1400"/>
                        <a:t>F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消费金额（</a:t>
                      </a: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F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值打分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1400">
                          <a:ea typeface="宋体" panose="02010600030101010101" pitchFamily="2" charset="-122"/>
                        </a:rPr>
                        <a:t>价值 平均值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r>
                        <a:rPr lang="en-US" altLang="zh-CN" sz="1400">
                          <a:ea typeface="宋体" panose="02010600030101010101" pitchFamily="2" charset="-122"/>
                        </a:rPr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：智能供应链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客群分析</a:t>
            </a: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598805" y="1385570"/>
            <a:ext cx="4741545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a typeface="宋体" panose="02010600030101010101" pitchFamily="2" charset="-122"/>
                <a:sym typeface="+mn-ea"/>
              </a:rPr>
              <a:t>Project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智能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供应链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客群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分析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ea typeface="宋体" panose="02010600030101010101" pitchFamily="2" charset="-122"/>
                <a:sym typeface="+mn-ea"/>
              </a:rPr>
              <a:t>数据集：SupplyChainDataset.csv，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供应链采购数据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To Do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：</a:t>
            </a:r>
            <a:endParaRPr lang="zh-CN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ea typeface="宋体" panose="02010600030101010101" pitchFamily="2" charset="-122"/>
                <a:sym typeface="+mn-ea"/>
              </a:rPr>
              <a:t>供应链数据探索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ea typeface="宋体" panose="02010600030101010101" pitchFamily="2" charset="-122"/>
                <a:sym typeface="+mn-ea"/>
              </a:rPr>
              <a:t>对用户进行分层运营</a:t>
            </a:r>
          </a:p>
          <a:p>
            <a:pPr>
              <a:lnSpc>
                <a:spcPct val="150000"/>
              </a:lnSpc>
            </a:pPr>
            <a:endParaRPr lang="zh-CN" sz="16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412105" y="1228725"/>
          <a:ext cx="675894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Field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Description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cap="none" spc="0" baseline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cs typeface="+mn-cs"/>
                          <a:sym typeface="Calibri" panose="020F0502020204030204"/>
                        </a:rPr>
                        <a:t>Type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ea typeface="Arial" panose="020B0604020202020204" charset="-122"/>
                          <a:cs typeface="+mn-cs"/>
                          <a:sym typeface="Calibri" panose="020F0502020204030204"/>
                        </a:rPr>
                        <a:t>交易方式（</a:t>
                      </a:r>
                      <a:r>
                        <a:rPr lang="en-US" altLang="zh-CN" sz="1400" b="0" i="0" u="none" strike="noStrike" cap="none" spc="0" baseline="0" dirty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ea typeface="Arial" panose="020B0604020202020204" charset="-122"/>
                          <a:cs typeface="+mn-cs"/>
                          <a:sym typeface="Calibri" panose="020F0502020204030204"/>
                        </a:rPr>
                        <a:t>DEBIT, TRANSFER, CASH, PAYMENT)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/>
                        </a:rPr>
                        <a:t>Days for shipping (real)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0" i="0" u="none" strike="noStrike" cap="none" spc="0" baseline="0" dirty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alibri" panose="020F0502020204030204"/>
                        </a:rPr>
                        <a:t>实际发货天数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cap="none" spc="0" baseline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cs typeface="+mn-cs"/>
                          <a:sym typeface="Calibri" panose="020F0502020204030204"/>
                        </a:rPr>
                        <a:t>Days for shipment (scheduled)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ea typeface="Arial" panose="020B0604020202020204" charset="-122"/>
                          <a:cs typeface="+mn-cs"/>
                          <a:sym typeface="Calibri" panose="020F0502020204030204"/>
                        </a:rPr>
                        <a:t>预计发货天数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Benefit per order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ea typeface="Arial" panose="020B0604020202020204" charset="-122"/>
                          <a:cs typeface="+mn-cs"/>
                          <a:sym typeface="Calibri" panose="020F0502020204030204"/>
                        </a:rPr>
                        <a:t>每笔订单利润（可能为正，也可能为负）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Sales per customer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rgbClr val="4F4F4F"/>
                          </a:solidFill>
                          <a:uFillTx/>
                          <a:latin typeface="Arial" panose="020B0604020202020204" pitchFamily="34" charset="0"/>
                          <a:ea typeface="Arial" panose="020B0604020202020204" charset="-122"/>
                          <a:cs typeface="+mn-cs"/>
                          <a:sym typeface="Calibri" panose="020F0502020204030204"/>
                        </a:rPr>
                        <a:t>每个顾客的总销售额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Delivery Status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交货状态（Advance shipping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, Late delivery, Shipping on time, Shipping canceled ... </a:t>
                      </a:r>
                      <a:r>
                        <a:rPr lang="zh-CN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Late_delivery_risk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分类变量，说明发货是否延迟，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1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：延迟，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0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：没有延迟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Category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商品类别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Category Name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商品类别名称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City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客户所在城市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Country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客户所在国家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Email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Email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（已隐去）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Fname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First Name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Lname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Last Name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Password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客户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Password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（已隐去）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Customer Segment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客户划分（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Consumer, Home Office, Corporate, ...</a:t>
                      </a:r>
                      <a:r>
                        <a:rPr lang="zh-CN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83385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：智能供应链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客群分析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0" y="1180465"/>
          <a:ext cx="6182995" cy="567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Field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Description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State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客户所在国家或州（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State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Street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客户所在街道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Customer Zipcode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客户所在邮编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Department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商店的部门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Department Name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商店的部门名称（比如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Fitness, Golf, Footwear ...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Delivery Status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交货状态（Advance shipping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, Late delivery, Shipping on time, Shipping canceled ... 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Latitude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经度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Longitude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纬度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Market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所属市场（比如Pacific Asia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, USCA, Africa, Europe ...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City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订单所在城市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Country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订单所在国家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Customer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订单的客户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date (DateOrders)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订单下单日期（精确到分钟，比如 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1/31/2018 22:56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Item Cardprod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通过RFID生成的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Item Discount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订单商品折扣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Order Item Discount Rate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订单商品折扣率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428740" y="1268730"/>
          <a:ext cx="5711190" cy="542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Field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Description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Item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订单商品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Item Product Price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订单商品的价格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Item Profit Ratio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订单商品的利润率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Item Quantity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订单商品的数量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Sales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销售额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Item Total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订单总金额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Profit Per Order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订单利润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Region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订单所属区域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State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订单所在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州</a:t>
                      </a:r>
                      <a:endParaRPr lang="zh-CN" altLang="zh-CN" sz="1400" b="0" dirty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Status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订单状态（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COMPLETE, PENDING, CLOSED, ...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Order Zipcode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订单的邮编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Product Card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Product Category 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商品分类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Product Description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商品描述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Product Image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商品图片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Product Name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商品名称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Product Price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 dirty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商品价格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85761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：智能供应链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客群分析</a:t>
            </a: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598805" y="1385570"/>
            <a:ext cx="587756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a typeface="宋体" panose="02010600030101010101" pitchFamily="2" charset="-122"/>
                <a:sym typeface="+mn-ea"/>
              </a:rPr>
              <a:t>Project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：智能供应链分析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ea typeface="宋体" panose="02010600030101010101" pitchFamily="2" charset="-122"/>
                <a:sym typeface="+mn-ea"/>
              </a:rPr>
              <a:t>供应链数据探索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）是否有缺失字段 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=&gt; 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数据补全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）这些特征之间的相关性如何 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=&gt; 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热力图呈现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）对于销售额进行探索（对应 Sales per customer）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按照不同的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Market, Order Region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按照不同的Category 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按照不同的时间维度（年，月，星期，小时）的趋势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Product Price与Sales per customer 相关性如何</a:t>
            </a:r>
          </a:p>
          <a:p>
            <a:pPr marL="0" indent="0">
              <a:lnSpc>
                <a:spcPct val="150000"/>
              </a:lnSpc>
              <a:buNone/>
            </a:pPr>
            <a:endParaRPr lang="zh-CN" sz="16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260975" y="1191895"/>
          <a:ext cx="6758940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Field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Description</a:t>
                      </a:r>
                      <a:endParaRPr lang="en-US" altLang="en-US" sz="1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Product Status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商品状态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shipping date (DateOrders)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发货日期（比如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2/3/2018 22:56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Shipping Mode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发货方式（比如Standard Class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, First Class, ... </a:t>
                      </a:r>
                      <a:r>
                        <a:rPr lang="zh-CN" altLang="zh-CN" sz="14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5353685" y="2976880"/>
          <a:ext cx="5651500" cy="388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用户分类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最近一次消费时间间隔（</a:t>
                      </a:r>
                      <a:r>
                        <a:rPr lang="en-US" altLang="zh-CN" sz="1400"/>
                        <a:t>R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消费频率（</a:t>
                      </a:r>
                      <a:r>
                        <a:rPr lang="en-US" altLang="zh-CN" sz="1400"/>
                        <a:t>F</a:t>
                      </a:r>
                      <a:r>
                        <a:rPr lang="zh-CN" altLang="zh-CN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消费金额（</a:t>
                      </a:r>
                      <a:r>
                        <a:rPr lang="en-US" altLang="zh-CN" sz="1400"/>
                        <a:t>M</a:t>
                      </a:r>
                      <a:r>
                        <a:rPr lang="zh-CN" altLang="en-US" sz="1400"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1400" dirty="0"/>
                        <a:t>重要价值用户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2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、重要发展用户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3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、重要保持用户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4</a:t>
                      </a: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、重要挽留用户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5</a:t>
                      </a: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、一般价值用户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6</a:t>
                      </a: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、一般发展用户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7</a:t>
                      </a: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、一般保持用户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8</a:t>
                      </a: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、一般挽留用户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9305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：智能供应链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客群分析</a:t>
            </a: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352425" y="1385569"/>
            <a:ext cx="5228104" cy="52572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对用户进行分层：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Step1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，计算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R_Value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F_Value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M_Value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按照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Order Customer Id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进行划分，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对时间类型进行转换，统计订单最后一笔的时间，计算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recent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，即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R_Value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计算用户总购买金额，总购买商品数，即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M_Value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R_Value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0E9D5D-9920-4162-80D5-23EC0D575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4682931"/>
            <a:ext cx="4814923" cy="171451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ACF0B7-B215-4891-95F0-3E1CDBFDB400}"/>
              </a:ext>
            </a:extLst>
          </p:cNvPr>
          <p:cNvSpPr txBox="1">
            <a:spLocks noGrp="1"/>
          </p:cNvSpPr>
          <p:nvPr/>
        </p:nvSpPr>
        <p:spPr>
          <a:xfrm>
            <a:off x="6096000" y="1309369"/>
            <a:ext cx="5228104" cy="52572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，将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R_Value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F_Value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M_Value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转换为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R_Score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F_Score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M_Score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比如划分为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个等级 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1-4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为最高等级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quantiles = 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customer_seg.quantile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(q=[0.25, 0.5, 0.75])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Step3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，按照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RFM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对用户进行分层，并制定相应的沟通策略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5FBCB-92AD-47E3-8EB4-51215434F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51889"/>
            <a:ext cx="5694012" cy="3053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9860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Summary</a:t>
            </a: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760095" y="1547495"/>
            <a:ext cx="5720080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找到可优化的环节 </a:t>
            </a:r>
            <a:r>
              <a:rPr lang="en-US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=&gt; </a:t>
            </a:r>
            <a:r>
              <a:rPr lang="zh-CN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漏斗分析</a:t>
            </a: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在业务增长中，比如的客户流量</a:t>
            </a:r>
            <a:r>
              <a:rPr lang="en-US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60%</a:t>
            </a:r>
            <a:r>
              <a:rPr lang="zh-CN" altLang="en-US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来自搜索引擎，但是只有不到</a:t>
            </a:r>
            <a:r>
              <a:rPr lang="en-US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1%</a:t>
            </a:r>
            <a:r>
              <a:rPr lang="zh-CN" altLang="en-US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的人转化为咨询客户，那么该如何提升转化率 </a:t>
            </a: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按照用户价值分层 </a:t>
            </a:r>
            <a:r>
              <a:rPr lang="en-US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=&gt; RFM</a:t>
            </a:r>
            <a:r>
              <a:rPr lang="zh-CN" altLang="en-US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指标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1800">
                <a:ea typeface="宋体" panose="02010600030101010101" pitchFamily="2" charset="-122"/>
                <a:sym typeface="+mn-ea"/>
              </a:rPr>
              <a:t>比如在某个月，销售收入大幅下跌</a:t>
            </a:r>
            <a:r>
              <a:rPr lang="en-US" altLang="zh-CN" sz="1800">
                <a:ea typeface="宋体" panose="02010600030101010101" pitchFamily="2" charset="-122"/>
                <a:sym typeface="+mn-ea"/>
              </a:rPr>
              <a:t>60%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，通过数据</a:t>
            </a:r>
            <a:r>
              <a:rPr lang="zh-CN" altLang="zh-CN" sz="1800">
                <a:ea typeface="宋体" panose="02010600030101010101" pitchFamily="2" charset="-122"/>
                <a:sym typeface="+mn-ea"/>
              </a:rPr>
              <a:t>分析，发现原来几个重要的用户被竞争对手挖走了，需要思考之前是否采用了用户分层的策略，还是所有用户同样的策略</a:t>
            </a:r>
            <a:endParaRPr lang="zh-CN" altLang="en-US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615430" y="1471295"/>
            <a:ext cx="5375275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基于数据的业务增长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核心是在对业务理解的基础上，采用数据分析的思维、方法、工具，让你更了解你的客户</a:t>
            </a:r>
            <a:r>
              <a:rPr lang="en-US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产品</a:t>
            </a:r>
            <a:r>
              <a:rPr lang="en-US" altLang="zh-CN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1800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渠道</a:t>
            </a: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sz="1800" kern="1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78163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Thinking&amp;Action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92150" y="1252855"/>
            <a:ext cx="10515600" cy="503047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Thinking1：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</a:t>
            </a:r>
            <a:r>
              <a:rPr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使用用户标签来指导业务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（如何提升业务）</a:t>
            </a:r>
            <a:endParaRPr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Thinking2：如果给你一堆用户数据，没有打标签。你该如何处理（如何打标签）</a:t>
            </a:r>
            <a:endParaRPr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Thinking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在你的工作中是否有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客户分层的需求，如何针对这些客户，采用不同的策略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zh-CN" sz="2000" dirty="0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</a:rPr>
              <a:t>Action</a:t>
            </a:r>
            <a:r>
              <a:rPr lang="zh-CN" altLang="en-US" dirty="0">
                <a:ea typeface="宋体" panose="02010600030101010101" pitchFamily="2" charset="-122"/>
              </a:rPr>
              <a:t>：汽车消费城市划分</a:t>
            </a: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60400" y="1469390"/>
            <a:ext cx="5412740" cy="44208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</a:rPr>
              <a:t>汽车消费城市划分：</a:t>
            </a:r>
          </a:p>
          <a:p>
            <a:pPr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</a:rPr>
              <a:t>数据集：</a:t>
            </a:r>
            <a:r>
              <a:rPr lang="en-US" altLang="zh-CN" sz="1800" dirty="0">
                <a:ea typeface="宋体" panose="02010600030101010101" pitchFamily="2" charset="-122"/>
              </a:rPr>
              <a:t>car_data.csv</a:t>
            </a:r>
            <a:endParaRPr lang="zh-CN" sz="1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31</a:t>
            </a:r>
            <a:r>
              <a:rPr lang="zh-CN" altLang="zh-CN" sz="1800" dirty="0">
                <a:ea typeface="宋体" panose="02010600030101010101" pitchFamily="2" charset="-122"/>
              </a:rPr>
              <a:t>个省份地区，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个维度的指标（</a:t>
            </a:r>
            <a:r>
              <a:rPr 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人均GDP，城镇人口比重，交通工具消费价格指数，百户拥有汽车量）</a:t>
            </a: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Thinking</a:t>
            </a:r>
            <a:r>
              <a:rPr lang="zh-CN" altLang="zh-CN" sz="1800" dirty="0">
                <a:ea typeface="宋体" panose="02010600030101010101" pitchFamily="2" charset="-122"/>
              </a:rPr>
              <a:t>：将城市划分为几组，哪些城市会是在一组？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21730" y="1281430"/>
          <a:ext cx="5508625" cy="524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地区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人均GDP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城镇人口比重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交通工具消费价格指数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百户拥有汽车量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北京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8.05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86.2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95.92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37.71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天津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8.34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80.5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103.57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20.62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河北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45.6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99.03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山西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49.68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98.96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内蒙古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5.79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56.62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99.11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辽宁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5.07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64.05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吉林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3.84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53.4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97.15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黑龙江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56.5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100.54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上海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89.3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101.58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江苏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6.22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61.9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98.95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浙江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62.3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96.69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33.85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……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宁夏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49.82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100.99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2.99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43.54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100.97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</a:p>
        </p:txBody>
      </p:sp>
      <p:pic>
        <p:nvPicPr>
          <p:cNvPr id="3" name="图片 2" descr="用户画像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20" y="1352550"/>
            <a:ext cx="6334125" cy="4552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69620" y="1453515"/>
            <a:ext cx="11422380" cy="446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dirty="0"/>
              <a:t>优秀作业：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hlinkClick r:id="rId2"/>
              </a:rPr>
              <a:t>https://github.com/BB-Driver/SVW_Data_Engine_2021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Excellent</a:t>
            </a:r>
            <a:r>
              <a:rPr lang="zh-CN" altLang="en-US" dirty="0"/>
              <a:t>，注释详细，用了各种模型）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hlinkClick r:id="rId3"/>
              </a:rPr>
              <a:t>https://github.com/jimi520/DataEngine</a:t>
            </a:r>
            <a:r>
              <a:rPr lang="en-US" altLang="zh-CN" dirty="0"/>
              <a:t> </a:t>
            </a:r>
            <a:r>
              <a:rPr lang="zh-CN" altLang="en-US" dirty="0"/>
              <a:t>（加了交互部分）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hlinkClick r:id="rId4"/>
              </a:rPr>
              <a:t>https://github.com/Liu-JiaTong/DataEngine202102/blob/main/action1.py</a:t>
            </a:r>
            <a:r>
              <a:rPr lang="zh-CN" altLang="en-US" dirty="0"/>
              <a:t>（注释详细）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/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</a:p>
        </p:txBody>
      </p:sp>
      <p:pic>
        <p:nvPicPr>
          <p:cNvPr id="2" name="图片 1" descr="用户画像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95145"/>
            <a:ext cx="10058400" cy="326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</a:p>
        </p:txBody>
      </p:sp>
      <p:pic>
        <p:nvPicPr>
          <p:cNvPr id="3" name="图片 2" descr="数据分析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" y="1289050"/>
            <a:ext cx="8982075" cy="5429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961005" y="1969770"/>
            <a:ext cx="8779510" cy="18014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</a:t>
            </a:r>
            <a:br>
              <a:rPr lang="en-US" sz="6000" dirty="0"/>
            </a:br>
            <a:r>
              <a:rPr lang="en-US" sz="4800" dirty="0"/>
              <a:t>Using data to solve problems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&gt;&gt;   </a:t>
            </a:r>
            <a:r>
              <a:rPr lang="zh-CN" altLang="en-US" dirty="0">
                <a:sym typeface="+mn-ea"/>
              </a:rPr>
              <a:t>今天的学习目标</a:t>
            </a:r>
            <a:endParaRPr dirty="0"/>
          </a:p>
        </p:txBody>
      </p:sp>
      <p:sp>
        <p:nvSpPr>
          <p:cNvPr id="130" name="Title 1"/>
          <p:cNvSpPr txBox="1">
            <a:spLocks noGrp="1"/>
          </p:cNvSpPr>
          <p:nvPr/>
        </p:nvSpPr>
        <p:spPr>
          <a:xfrm>
            <a:off x="838200" y="1147762"/>
            <a:ext cx="4980709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sz="4400">
                <a:uFillTx/>
                <a:latin typeface="Calibri Light" panose="020F0302020204030204"/>
                <a:ea typeface="宋体" panose="02010600030101010101" pitchFamily="2" charset="-122"/>
                <a:cs typeface="Calibri Light" panose="020F0302020204030204"/>
              </a:rPr>
              <a:t>用户画像</a:t>
            </a: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838200" y="2608262"/>
            <a:ext cx="4980709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如何定义用户画像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用户标签设计都有哪些维度（可解释）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如果给你一堆数据，如何打标签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聚类分析（</a:t>
            </a:r>
            <a:r>
              <a:rPr lang="en-US" altLang="zh-CN" sz="2000" dirty="0"/>
              <a:t>KMeans,</a:t>
            </a:r>
            <a:r>
              <a:rPr lang="zh-CN" altLang="zh-CN" sz="2000" dirty="0"/>
              <a:t>层次聚类）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如何确定用户分组的个数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Project A</a:t>
            </a:r>
            <a:r>
              <a:rPr lang="zh-CN" altLang="en-US" sz="2000" dirty="0"/>
              <a:t>：给客户进行聚类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6615546" y="1176337"/>
            <a:ext cx="4980709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C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数据分析思维</a:t>
            </a:r>
            <a:r>
              <a:rPr lang="en-US" altLang="zh-CN">
                <a:ea typeface="宋体" panose="02010600030101010101" pitchFamily="2" charset="-122"/>
              </a:rPr>
              <a:t>&amp;</a:t>
            </a:r>
            <a:r>
              <a:rPr lang="zh-CN" altLang="en-US">
                <a:ea typeface="宋体" panose="02010600030101010101" pitchFamily="2" charset="-122"/>
              </a:rPr>
              <a:t>方法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615546" y="2608262"/>
            <a:ext cx="4980709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lvl="0">
              <a:lnSpc>
                <a:spcPct val="150000"/>
              </a:lnSpc>
            </a:pPr>
            <a:r>
              <a:rPr altLang="zh-CN" sz="2000"/>
              <a:t>漏斗分析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RFM</a:t>
            </a:r>
            <a:r>
              <a:rPr lang="zh-CN" altLang="en-US" sz="2000" dirty="0"/>
              <a:t>分析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Action</a:t>
            </a:r>
            <a:r>
              <a:rPr lang="zh-CN" altLang="en-US" sz="2000" dirty="0"/>
              <a:t>：汽车消费城市划分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1"/>
          <p:cNvSpPr txBox="1">
            <a:spLocks noGrp="1"/>
          </p:cNvSpPr>
          <p:nvPr/>
        </p:nvSpPr>
        <p:spPr>
          <a:xfrm>
            <a:off x="4380588" y="965198"/>
            <a:ext cx="6766077" cy="492760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9pPr>
          </a:lstStyle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sz="4800" dirty="0"/>
              <a:t>1</a:t>
            </a:r>
            <a:r>
              <a:rPr lang="en-US" altLang="zh-CN" sz="4800" dirty="0"/>
              <a:t>/2</a:t>
            </a:r>
            <a:r>
              <a:rPr lang="zh-CN" altLang="en-US" sz="4800" dirty="0"/>
              <a:t> 用户画像</a:t>
            </a:r>
            <a:endParaRPr lang="en-US" altLang="zh-CN" sz="4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C00000"/>
                </a:solidFill>
              </a:defRPr>
            </a:pPr>
            <a:r>
              <a:rPr lang="zh-CN">
                <a:ea typeface="宋体" panose="02010600030101010101" pitchFamily="2" charset="-122"/>
              </a:rPr>
              <a:t>用户画像</a:t>
            </a:r>
          </a:p>
        </p:txBody>
      </p:sp>
      <p:pic>
        <p:nvPicPr>
          <p:cNvPr id="2" name="图片 1" descr="用户画像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10" y="1322705"/>
            <a:ext cx="7520305" cy="50272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70,&quot;width&quot;:750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014aba-7cb2-4e48-b048-cb3a960be52b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fbc26ea-cde9-4635-a49c-bff19ede969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6e63fab-4885-4c8e-a69b-c87c83b031ff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fbc26ea-cde9-4635-a49c-bff19ede969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fbc26ea-cde9-4635-a49c-bff19ede969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8c2239-3df6-4df9-b4cc-e6e6675f2620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8c2239-3df6-4df9-b4cc-e6e6675f2620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8c2239-3df6-4df9-b4cc-e6e6675f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beaeae-a948-4e8d-8737-8590ec913cbb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8c2239-3df6-4df9-b4cc-e6e6675f2620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014aba-7cb2-4e48-b048-cb3a960be52b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08531d-8496-4fc7-a3dd-cd7bc895d21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beaeae-a948-4e8d-8737-8590ec913cbb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beaeae-a948-4e8d-8737-8590ec913cbb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08531d-8496-4fc7-a3dd-cd7bc895d21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670eec-ffc9-419d-b199-660155d3c42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670eec-ffc9-419d-b199-660155d3c429}"/>
</p:tagLst>
</file>

<file path=ppt/theme/theme1.xml><?xml version="1.0" encoding="utf-8"?>
<a:theme xmlns:a="http://schemas.openxmlformats.org/drawingml/2006/main" name="主题5">
  <a:themeElements>
    <a:clrScheme name="自定义 3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FACB2"/>
      </a:accent1>
      <a:accent2>
        <a:srgbClr val="7B868A"/>
      </a:accent2>
      <a:accent3>
        <a:srgbClr val="77D6DB"/>
      </a:accent3>
      <a:accent4>
        <a:srgbClr val="84B571"/>
      </a:accent4>
      <a:accent5>
        <a:srgbClr val="78989F"/>
      </a:accent5>
      <a:accent6>
        <a:srgbClr val="6F81B0"/>
      </a:accent6>
      <a:hlink>
        <a:srgbClr val="2993A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35</TotalTime>
  <Words>4541</Words>
  <Application>Microsoft Office PowerPoint</Application>
  <PresentationFormat>宽屏</PresentationFormat>
  <Paragraphs>1187</Paragraphs>
  <Slides>62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PingFang SC</vt:lpstr>
      <vt:lpstr>宋体</vt:lpstr>
      <vt:lpstr>微软雅黑</vt:lpstr>
      <vt:lpstr>Arial</vt:lpstr>
      <vt:lpstr>Calibri</vt:lpstr>
      <vt:lpstr>Calibri Light</vt:lpstr>
      <vt:lpstr>Wingdings</vt:lpstr>
      <vt:lpstr>主题5</vt:lpstr>
      <vt:lpstr> 用户画像与分析 </vt:lpstr>
      <vt:lpstr>学习方法</vt:lpstr>
      <vt:lpstr>学习方法</vt:lpstr>
      <vt:lpstr>学习方法</vt:lpstr>
      <vt:lpstr>学习方法</vt:lpstr>
      <vt:lpstr>学习方法</vt:lpstr>
      <vt:lpstr>&gt;&gt;   今天的学习目标</vt:lpstr>
      <vt:lpstr>PowerPoint 演示文稿</vt:lpstr>
      <vt:lpstr>用户画像</vt:lpstr>
      <vt:lpstr>用户画像</vt:lpstr>
      <vt:lpstr>用户画像</vt:lpstr>
      <vt:lpstr>用户画像的准则</vt:lpstr>
      <vt:lpstr>用户画像的准则</vt:lpstr>
      <vt:lpstr>用户标签都有哪些维度</vt:lpstr>
      <vt:lpstr>用户标签如何指导业务</vt:lpstr>
      <vt:lpstr>按照数据流处理阶段划分</vt:lpstr>
      <vt:lpstr>标签从何而来</vt:lpstr>
      <vt:lpstr>Project A：给客户进行聚类（打标签）</vt:lpstr>
      <vt:lpstr>聚类分析（KMeans）</vt:lpstr>
      <vt:lpstr>距离的定义</vt:lpstr>
      <vt:lpstr>Project A：给客户进行聚类（打标签）</vt:lpstr>
      <vt:lpstr>数据规范化示例</vt:lpstr>
      <vt:lpstr>数据规范化示例</vt:lpstr>
      <vt:lpstr>数据规范化示例</vt:lpstr>
      <vt:lpstr>使用K-Means进行聚类</vt:lpstr>
      <vt:lpstr>使用K-Means进行聚类</vt:lpstr>
      <vt:lpstr>Project A：给顾客进行聚类（打标签）</vt:lpstr>
      <vt:lpstr>层次聚类</vt:lpstr>
      <vt:lpstr>层次聚类</vt:lpstr>
      <vt:lpstr>层次聚类</vt:lpstr>
      <vt:lpstr>层次聚类</vt:lpstr>
      <vt:lpstr>聚类分析</vt:lpstr>
      <vt:lpstr>聚类分析</vt:lpstr>
      <vt:lpstr>Action：汽车消费城市划分</vt:lpstr>
      <vt:lpstr>Summary</vt:lpstr>
      <vt:lpstr>Summary</vt:lpstr>
      <vt:lpstr>PowerPoint 演示文稿</vt:lpstr>
      <vt:lpstr>基于数据的决策/运营/产品</vt:lpstr>
      <vt:lpstr>基于数据的决策/运营/产品</vt:lpstr>
      <vt:lpstr>用户流转路径分析</vt:lpstr>
      <vt:lpstr>用户/场景/触点分析</vt:lpstr>
      <vt:lpstr>数据分析之漏斗分析</vt:lpstr>
      <vt:lpstr>数据分析之漏斗分析</vt:lpstr>
      <vt:lpstr>数据分析之漏斗分析</vt:lpstr>
      <vt:lpstr>数据分析之漏斗分析</vt:lpstr>
      <vt:lpstr>数据分析思维&amp;方法</vt:lpstr>
      <vt:lpstr>用户分层之RFM指标</vt:lpstr>
      <vt:lpstr>用户分层之RFM指标</vt:lpstr>
      <vt:lpstr>用户分层之RFM指标</vt:lpstr>
      <vt:lpstr>用户分层之RFM指标</vt:lpstr>
      <vt:lpstr>用户分层之RFM指标</vt:lpstr>
      <vt:lpstr>Project：智能供应链客群分析</vt:lpstr>
      <vt:lpstr>Project：智能供应链客群分析</vt:lpstr>
      <vt:lpstr>Project：智能供应链客群分析</vt:lpstr>
      <vt:lpstr>Project：智能供应链客群分析</vt:lpstr>
      <vt:lpstr>Summary</vt:lpstr>
      <vt:lpstr>Thinking&amp;Action</vt:lpstr>
      <vt:lpstr>Action：汽车消费城市划分</vt:lpstr>
      <vt:lpstr>Summary</vt:lpstr>
      <vt:lpstr>Summary</vt:lpstr>
      <vt:lpstr>Summary</vt:lpstr>
      <vt:lpstr>Thank You Using data to solve problems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Chen Yang</cp:lastModifiedBy>
  <cp:revision>301</cp:revision>
  <cp:lastPrinted>2019-08-30T06:35:00Z</cp:lastPrinted>
  <dcterms:created xsi:type="dcterms:W3CDTF">2019-08-30T06:35:00Z</dcterms:created>
  <dcterms:modified xsi:type="dcterms:W3CDTF">2021-02-23T10:31:52Z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2018-09-05T07:32:19.2711686Z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2052-11.1.0.9740</vt:lpwstr>
  </property>
</Properties>
</file>