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6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1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7177" y="1529587"/>
            <a:ext cx="7799045" cy="1021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21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368" y="4259070"/>
            <a:ext cx="548866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21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0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4073" y="6812279"/>
            <a:ext cx="7309484" cy="394970"/>
          </a:xfrm>
          <a:custGeom>
            <a:avLst/>
            <a:gdLst/>
            <a:ahLst/>
            <a:cxnLst/>
            <a:rect l="l" t="t" r="r" b="b"/>
            <a:pathLst>
              <a:path w="7309484" h="394970">
                <a:moveTo>
                  <a:pt x="0" y="394715"/>
                </a:moveTo>
                <a:lnTo>
                  <a:pt x="7309100" y="394715"/>
                </a:lnTo>
                <a:lnTo>
                  <a:pt x="73091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83174" y="6812279"/>
            <a:ext cx="1835150" cy="394970"/>
          </a:xfrm>
          <a:custGeom>
            <a:avLst/>
            <a:gdLst/>
            <a:ahLst/>
            <a:cxnLst/>
            <a:rect l="l" t="t" r="r" b="b"/>
            <a:pathLst>
              <a:path w="1835150" h="394970">
                <a:moveTo>
                  <a:pt x="1834895" y="394715"/>
                </a:moveTo>
                <a:lnTo>
                  <a:pt x="1834895" y="0"/>
                </a:lnTo>
                <a:lnTo>
                  <a:pt x="0" y="0"/>
                </a:lnTo>
                <a:lnTo>
                  <a:pt x="0" y="394715"/>
                </a:lnTo>
                <a:lnTo>
                  <a:pt x="1834895" y="394715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327" y="3607307"/>
            <a:ext cx="8010143" cy="344728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07473" y="1796795"/>
            <a:ext cx="3896995" cy="2315210"/>
          </a:xfrm>
          <a:custGeom>
            <a:avLst/>
            <a:gdLst/>
            <a:ahLst/>
            <a:cxnLst/>
            <a:rect l="l" t="t" r="r" b="b"/>
            <a:pathLst>
              <a:path w="3896995" h="2315210">
                <a:moveTo>
                  <a:pt x="3896867" y="2314955"/>
                </a:moveTo>
                <a:lnTo>
                  <a:pt x="3896867" y="0"/>
                </a:lnTo>
                <a:lnTo>
                  <a:pt x="0" y="0"/>
                </a:lnTo>
                <a:lnTo>
                  <a:pt x="0" y="2314955"/>
                </a:lnTo>
                <a:lnTo>
                  <a:pt x="3896867" y="2314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95281" y="1784604"/>
            <a:ext cx="3921760" cy="2341245"/>
          </a:xfrm>
          <a:custGeom>
            <a:avLst/>
            <a:gdLst/>
            <a:ahLst/>
            <a:cxnLst/>
            <a:rect l="l" t="t" r="r" b="b"/>
            <a:pathLst>
              <a:path w="3921760" h="2341245">
                <a:moveTo>
                  <a:pt x="3921249" y="2340864"/>
                </a:moveTo>
                <a:lnTo>
                  <a:pt x="3921249" y="0"/>
                </a:lnTo>
                <a:lnTo>
                  <a:pt x="0" y="0"/>
                </a:lnTo>
                <a:lnTo>
                  <a:pt x="0" y="2340864"/>
                </a:lnTo>
                <a:lnTo>
                  <a:pt x="12192" y="2340864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895341" y="25908"/>
                </a:lnTo>
                <a:lnTo>
                  <a:pt x="3895341" y="12192"/>
                </a:lnTo>
                <a:lnTo>
                  <a:pt x="3909057" y="25908"/>
                </a:lnTo>
                <a:lnTo>
                  <a:pt x="3909057" y="2340864"/>
                </a:lnTo>
                <a:lnTo>
                  <a:pt x="3921249" y="2340864"/>
                </a:lnTo>
                <a:close/>
              </a:path>
              <a:path w="3921760" h="234124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921760" h="2341245">
                <a:moveTo>
                  <a:pt x="25908" y="2314956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2314956"/>
                </a:lnTo>
                <a:lnTo>
                  <a:pt x="25908" y="2314956"/>
                </a:lnTo>
                <a:close/>
              </a:path>
              <a:path w="3921760" h="2341245">
                <a:moveTo>
                  <a:pt x="3909057" y="2314956"/>
                </a:moveTo>
                <a:lnTo>
                  <a:pt x="12192" y="2314956"/>
                </a:lnTo>
                <a:lnTo>
                  <a:pt x="25908" y="2327148"/>
                </a:lnTo>
                <a:lnTo>
                  <a:pt x="25908" y="2340864"/>
                </a:lnTo>
                <a:lnTo>
                  <a:pt x="3895341" y="2340864"/>
                </a:lnTo>
                <a:lnTo>
                  <a:pt x="3895341" y="2327148"/>
                </a:lnTo>
                <a:lnTo>
                  <a:pt x="3909057" y="2314956"/>
                </a:lnTo>
                <a:close/>
              </a:path>
              <a:path w="3921760" h="2341245">
                <a:moveTo>
                  <a:pt x="25908" y="2340864"/>
                </a:moveTo>
                <a:lnTo>
                  <a:pt x="25908" y="2327148"/>
                </a:lnTo>
                <a:lnTo>
                  <a:pt x="12192" y="2314956"/>
                </a:lnTo>
                <a:lnTo>
                  <a:pt x="12192" y="2340864"/>
                </a:lnTo>
                <a:lnTo>
                  <a:pt x="25908" y="2340864"/>
                </a:lnTo>
                <a:close/>
              </a:path>
              <a:path w="3921760" h="2341245">
                <a:moveTo>
                  <a:pt x="3909057" y="25908"/>
                </a:moveTo>
                <a:lnTo>
                  <a:pt x="3895341" y="12192"/>
                </a:lnTo>
                <a:lnTo>
                  <a:pt x="3895341" y="25908"/>
                </a:lnTo>
                <a:lnTo>
                  <a:pt x="3909057" y="25908"/>
                </a:lnTo>
                <a:close/>
              </a:path>
              <a:path w="3921760" h="2341245">
                <a:moveTo>
                  <a:pt x="3909057" y="2314956"/>
                </a:moveTo>
                <a:lnTo>
                  <a:pt x="3909057" y="25908"/>
                </a:lnTo>
                <a:lnTo>
                  <a:pt x="3895341" y="25908"/>
                </a:lnTo>
                <a:lnTo>
                  <a:pt x="3895341" y="2314956"/>
                </a:lnTo>
                <a:lnTo>
                  <a:pt x="3909057" y="2314956"/>
                </a:lnTo>
                <a:close/>
              </a:path>
              <a:path w="3921760" h="2341245">
                <a:moveTo>
                  <a:pt x="3909057" y="2340864"/>
                </a:moveTo>
                <a:lnTo>
                  <a:pt x="3909057" y="2314956"/>
                </a:lnTo>
                <a:lnTo>
                  <a:pt x="3895341" y="2327148"/>
                </a:lnTo>
                <a:lnTo>
                  <a:pt x="3895341" y="2340864"/>
                </a:lnTo>
                <a:lnTo>
                  <a:pt x="3909057" y="2340864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21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21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4073" y="6812279"/>
            <a:ext cx="7309484" cy="394970"/>
          </a:xfrm>
          <a:custGeom>
            <a:avLst/>
            <a:gdLst/>
            <a:ahLst/>
            <a:cxnLst/>
            <a:rect l="l" t="t" r="r" b="b"/>
            <a:pathLst>
              <a:path w="7309484" h="394970">
                <a:moveTo>
                  <a:pt x="0" y="394715"/>
                </a:moveTo>
                <a:lnTo>
                  <a:pt x="7309100" y="394715"/>
                </a:lnTo>
                <a:lnTo>
                  <a:pt x="73091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83174" y="6812279"/>
            <a:ext cx="1835150" cy="394970"/>
          </a:xfrm>
          <a:custGeom>
            <a:avLst/>
            <a:gdLst/>
            <a:ahLst/>
            <a:cxnLst/>
            <a:rect l="l" t="t" r="r" b="b"/>
            <a:pathLst>
              <a:path w="1835150" h="394970">
                <a:moveTo>
                  <a:pt x="1834895" y="394715"/>
                </a:moveTo>
                <a:lnTo>
                  <a:pt x="1834895" y="0"/>
                </a:lnTo>
                <a:lnTo>
                  <a:pt x="0" y="0"/>
                </a:lnTo>
                <a:lnTo>
                  <a:pt x="0" y="394715"/>
                </a:lnTo>
                <a:lnTo>
                  <a:pt x="1834895" y="394715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3853" y="828547"/>
            <a:ext cx="834569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212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7544" y="1699665"/>
            <a:ext cx="8638310" cy="471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099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2649" y="6900235"/>
            <a:ext cx="25317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36465" y="6847264"/>
            <a:ext cx="63563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bergizmo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www.progressivefacto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s.com/x3h7/smalltalk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inflon.brandonu.ca/dueck/1997/62285/stroustroup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st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compar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replace" TargetMode="External"/><Relationship Id="rId2" Type="http://schemas.openxmlformats.org/officeDocument/2006/relationships/hyperlink" Target="http://www.cplusplus.com/reference/string/string/fi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string/string/inser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ecko.eu/public/pb16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hyperlink" Target="http://thecodelesscode.com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gcc-4.4.1/gcc/Overall-Options.htm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hyperlink" Target="http://www.youtube.com/watch?v=uVz0IaIh8T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://cecko.eu/public/qtcreator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http://cecko.eu/public/doxygen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cecko.eu/public/svn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%2B%2B14" TargetMode="External"/><Relationship Id="rId2" Type="http://schemas.openxmlformats.org/officeDocument/2006/relationships/hyperlink" Target="http://en.wikipedia.org/wiki/C%2B%2B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41" y="348995"/>
            <a:ext cx="109422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97" y="348995"/>
            <a:ext cx="57911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00078" y="348995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57911" y="6857999"/>
                </a:moveTo>
                <a:lnTo>
                  <a:pt x="57911" y="0"/>
                </a:lnTo>
                <a:lnTo>
                  <a:pt x="0" y="0"/>
                </a:lnTo>
                <a:lnTo>
                  <a:pt x="0" y="6857999"/>
                </a:lnTo>
                <a:lnTo>
                  <a:pt x="57911" y="6857999"/>
                </a:lnTo>
                <a:close/>
              </a:path>
            </a:pathLst>
          </a:custGeom>
          <a:solidFill>
            <a:srgbClr val="CAE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7046" y="348995"/>
            <a:ext cx="28955" cy="6857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36297" y="348995"/>
            <a:ext cx="10795" cy="6858000"/>
          </a:xfrm>
          <a:custGeom>
            <a:avLst/>
            <a:gdLst/>
            <a:ahLst/>
            <a:cxnLst/>
            <a:rect l="l" t="t" r="r" b="b"/>
            <a:pathLst>
              <a:path w="10794" h="6858000">
                <a:moveTo>
                  <a:pt x="10667" y="6857999"/>
                </a:moveTo>
                <a:lnTo>
                  <a:pt x="10667" y="0"/>
                </a:lnTo>
                <a:lnTo>
                  <a:pt x="0" y="0"/>
                </a:lnTo>
                <a:lnTo>
                  <a:pt x="0" y="6857999"/>
                </a:lnTo>
                <a:lnTo>
                  <a:pt x="10667" y="6857999"/>
                </a:lnTo>
                <a:close/>
              </a:path>
            </a:pathLst>
          </a:custGeom>
          <a:solidFill>
            <a:srgbClr val="CAE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0153" y="349008"/>
            <a:ext cx="56515" cy="6858000"/>
          </a:xfrm>
          <a:custGeom>
            <a:avLst/>
            <a:gdLst/>
            <a:ahLst/>
            <a:cxnLst/>
            <a:rect l="l" t="t" r="r" b="b"/>
            <a:pathLst>
              <a:path w="56515" h="6858000">
                <a:moveTo>
                  <a:pt x="10668" y="0"/>
                </a:moveTo>
                <a:lnTo>
                  <a:pt x="0" y="0"/>
                </a:lnTo>
                <a:lnTo>
                  <a:pt x="0" y="6858000"/>
                </a:lnTo>
                <a:lnTo>
                  <a:pt x="10668" y="6858000"/>
                </a:lnTo>
                <a:lnTo>
                  <a:pt x="10668" y="0"/>
                </a:lnTo>
                <a:close/>
              </a:path>
              <a:path w="56515" h="6858000">
                <a:moveTo>
                  <a:pt x="56388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6388" y="6858000"/>
                </a:lnTo>
                <a:lnTo>
                  <a:pt x="56388" y="0"/>
                </a:lnTo>
                <a:close/>
              </a:path>
            </a:pathLst>
          </a:custGeom>
          <a:solidFill>
            <a:srgbClr val="CAE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83673" y="348995"/>
            <a:ext cx="1661160" cy="6858000"/>
            <a:chOff x="1383673" y="348995"/>
            <a:chExt cx="1661160" cy="6858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3270" y="348995"/>
              <a:ext cx="76199" cy="6857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3665" y="3777995"/>
              <a:ext cx="1343025" cy="2080260"/>
            </a:xfrm>
            <a:custGeom>
              <a:avLst/>
              <a:gdLst/>
              <a:ahLst/>
              <a:cxnLst/>
              <a:rect l="l" t="t" r="r" b="b"/>
              <a:pathLst>
                <a:path w="1343025" h="2080260">
                  <a:moveTo>
                    <a:pt x="1295400" y="647700"/>
                  </a:moveTo>
                  <a:lnTo>
                    <a:pt x="1293622" y="599503"/>
                  </a:lnTo>
                  <a:lnTo>
                    <a:pt x="1288389" y="552246"/>
                  </a:lnTo>
                  <a:lnTo>
                    <a:pt x="1279804" y="506044"/>
                  </a:lnTo>
                  <a:lnTo>
                    <a:pt x="1268006" y="461048"/>
                  </a:lnTo>
                  <a:lnTo>
                    <a:pt x="1253121" y="417360"/>
                  </a:lnTo>
                  <a:lnTo>
                    <a:pt x="1235265" y="375132"/>
                  </a:lnTo>
                  <a:lnTo>
                    <a:pt x="1214577" y="334467"/>
                  </a:lnTo>
                  <a:lnTo>
                    <a:pt x="1191158" y="295516"/>
                  </a:lnTo>
                  <a:lnTo>
                    <a:pt x="1165148" y="258381"/>
                  </a:lnTo>
                  <a:lnTo>
                    <a:pt x="1136675" y="223215"/>
                  </a:lnTo>
                  <a:lnTo>
                    <a:pt x="1105852" y="190119"/>
                  </a:lnTo>
                  <a:lnTo>
                    <a:pt x="1072807" y="159245"/>
                  </a:lnTo>
                  <a:lnTo>
                    <a:pt x="1037678" y="130708"/>
                  </a:lnTo>
                  <a:lnTo>
                    <a:pt x="1000569" y="104635"/>
                  </a:lnTo>
                  <a:lnTo>
                    <a:pt x="961605" y="81153"/>
                  </a:lnTo>
                  <a:lnTo>
                    <a:pt x="920940" y="60388"/>
                  </a:lnTo>
                  <a:lnTo>
                    <a:pt x="878662" y="42468"/>
                  </a:lnTo>
                  <a:lnTo>
                    <a:pt x="834923" y="27520"/>
                  </a:lnTo>
                  <a:lnTo>
                    <a:pt x="789825" y="15671"/>
                  </a:lnTo>
                  <a:lnTo>
                    <a:pt x="743508" y="7048"/>
                  </a:lnTo>
                  <a:lnTo>
                    <a:pt x="696087" y="1790"/>
                  </a:lnTo>
                  <a:lnTo>
                    <a:pt x="647700" y="0"/>
                  </a:lnTo>
                  <a:lnTo>
                    <a:pt x="599490" y="1790"/>
                  </a:lnTo>
                  <a:lnTo>
                    <a:pt x="552234" y="7048"/>
                  </a:lnTo>
                  <a:lnTo>
                    <a:pt x="506044" y="15671"/>
                  </a:lnTo>
                  <a:lnTo>
                    <a:pt x="461035" y="27520"/>
                  </a:lnTo>
                  <a:lnTo>
                    <a:pt x="417360" y="42468"/>
                  </a:lnTo>
                  <a:lnTo>
                    <a:pt x="375119" y="60388"/>
                  </a:lnTo>
                  <a:lnTo>
                    <a:pt x="334467" y="81153"/>
                  </a:lnTo>
                  <a:lnTo>
                    <a:pt x="295503" y="104635"/>
                  </a:lnTo>
                  <a:lnTo>
                    <a:pt x="258381" y="130708"/>
                  </a:lnTo>
                  <a:lnTo>
                    <a:pt x="223202" y="159245"/>
                  </a:lnTo>
                  <a:lnTo>
                    <a:pt x="190119" y="190131"/>
                  </a:lnTo>
                  <a:lnTo>
                    <a:pt x="159245" y="223215"/>
                  </a:lnTo>
                  <a:lnTo>
                    <a:pt x="130695" y="258381"/>
                  </a:lnTo>
                  <a:lnTo>
                    <a:pt x="104622" y="295516"/>
                  </a:lnTo>
                  <a:lnTo>
                    <a:pt x="81140" y="334467"/>
                  </a:lnTo>
                  <a:lnTo>
                    <a:pt x="60375" y="375132"/>
                  </a:lnTo>
                  <a:lnTo>
                    <a:pt x="42456" y="417360"/>
                  </a:lnTo>
                  <a:lnTo>
                    <a:pt x="27508" y="461048"/>
                  </a:lnTo>
                  <a:lnTo>
                    <a:pt x="15671" y="506044"/>
                  </a:lnTo>
                  <a:lnTo>
                    <a:pt x="7048" y="552246"/>
                  </a:lnTo>
                  <a:lnTo>
                    <a:pt x="1790" y="599503"/>
                  </a:lnTo>
                  <a:lnTo>
                    <a:pt x="0" y="647700"/>
                  </a:lnTo>
                  <a:lnTo>
                    <a:pt x="1790" y="696099"/>
                  </a:lnTo>
                  <a:lnTo>
                    <a:pt x="7048" y="743508"/>
                  </a:lnTo>
                  <a:lnTo>
                    <a:pt x="15671" y="789838"/>
                  </a:lnTo>
                  <a:lnTo>
                    <a:pt x="27508" y="834923"/>
                  </a:lnTo>
                  <a:lnTo>
                    <a:pt x="42456" y="878674"/>
                  </a:lnTo>
                  <a:lnTo>
                    <a:pt x="60375" y="920940"/>
                  </a:lnTo>
                  <a:lnTo>
                    <a:pt x="81140" y="961618"/>
                  </a:lnTo>
                  <a:lnTo>
                    <a:pt x="104622" y="1000569"/>
                  </a:lnTo>
                  <a:lnTo>
                    <a:pt x="130695" y="1037678"/>
                  </a:lnTo>
                  <a:lnTo>
                    <a:pt x="159245" y="1072819"/>
                  </a:lnTo>
                  <a:lnTo>
                    <a:pt x="190119" y="1105852"/>
                  </a:lnTo>
                  <a:lnTo>
                    <a:pt x="223202" y="1136675"/>
                  </a:lnTo>
                  <a:lnTo>
                    <a:pt x="258381" y="1165161"/>
                  </a:lnTo>
                  <a:lnTo>
                    <a:pt x="295503" y="1191171"/>
                  </a:lnTo>
                  <a:lnTo>
                    <a:pt x="334467" y="1214577"/>
                  </a:lnTo>
                  <a:lnTo>
                    <a:pt x="375119" y="1235278"/>
                  </a:lnTo>
                  <a:lnTo>
                    <a:pt x="417360" y="1253134"/>
                  </a:lnTo>
                  <a:lnTo>
                    <a:pt x="461035" y="1268018"/>
                  </a:lnTo>
                  <a:lnTo>
                    <a:pt x="506044" y="1279817"/>
                  </a:lnTo>
                  <a:lnTo>
                    <a:pt x="552234" y="1288389"/>
                  </a:lnTo>
                  <a:lnTo>
                    <a:pt x="599490" y="1293634"/>
                  </a:lnTo>
                  <a:lnTo>
                    <a:pt x="647700" y="1295400"/>
                  </a:lnTo>
                  <a:lnTo>
                    <a:pt x="696087" y="1293634"/>
                  </a:lnTo>
                  <a:lnTo>
                    <a:pt x="743508" y="1288389"/>
                  </a:lnTo>
                  <a:lnTo>
                    <a:pt x="789825" y="1279817"/>
                  </a:lnTo>
                  <a:lnTo>
                    <a:pt x="834923" y="1268018"/>
                  </a:lnTo>
                  <a:lnTo>
                    <a:pt x="878662" y="1253134"/>
                  </a:lnTo>
                  <a:lnTo>
                    <a:pt x="920940" y="1235278"/>
                  </a:lnTo>
                  <a:lnTo>
                    <a:pt x="961605" y="1214577"/>
                  </a:lnTo>
                  <a:lnTo>
                    <a:pt x="1000569" y="1191171"/>
                  </a:lnTo>
                  <a:lnTo>
                    <a:pt x="1037678" y="1165161"/>
                  </a:lnTo>
                  <a:lnTo>
                    <a:pt x="1072807" y="1136675"/>
                  </a:lnTo>
                  <a:lnTo>
                    <a:pt x="1105852" y="1105852"/>
                  </a:lnTo>
                  <a:lnTo>
                    <a:pt x="1136675" y="1072819"/>
                  </a:lnTo>
                  <a:lnTo>
                    <a:pt x="1165148" y="1037678"/>
                  </a:lnTo>
                  <a:lnTo>
                    <a:pt x="1191158" y="1000569"/>
                  </a:lnTo>
                  <a:lnTo>
                    <a:pt x="1214577" y="961618"/>
                  </a:lnTo>
                  <a:lnTo>
                    <a:pt x="1235265" y="920940"/>
                  </a:lnTo>
                  <a:lnTo>
                    <a:pt x="1253121" y="878674"/>
                  </a:lnTo>
                  <a:lnTo>
                    <a:pt x="1268006" y="834923"/>
                  </a:lnTo>
                  <a:lnTo>
                    <a:pt x="1279804" y="789838"/>
                  </a:lnTo>
                  <a:lnTo>
                    <a:pt x="1288389" y="743508"/>
                  </a:lnTo>
                  <a:lnTo>
                    <a:pt x="1293622" y="696099"/>
                  </a:lnTo>
                  <a:lnTo>
                    <a:pt x="1295400" y="647700"/>
                  </a:lnTo>
                  <a:close/>
                </a:path>
                <a:path w="1343025" h="2080260">
                  <a:moveTo>
                    <a:pt x="1342644" y="1758696"/>
                  </a:moveTo>
                  <a:lnTo>
                    <a:pt x="1339138" y="1711401"/>
                  </a:lnTo>
                  <a:lnTo>
                    <a:pt x="1328966" y="1666265"/>
                  </a:lnTo>
                  <a:lnTo>
                    <a:pt x="1312621" y="1623771"/>
                  </a:lnTo>
                  <a:lnTo>
                    <a:pt x="1290637" y="1584426"/>
                  </a:lnTo>
                  <a:lnTo>
                    <a:pt x="1263497" y="1548714"/>
                  </a:lnTo>
                  <a:lnTo>
                    <a:pt x="1231722" y="1517154"/>
                  </a:lnTo>
                  <a:lnTo>
                    <a:pt x="1195819" y="1490218"/>
                  </a:lnTo>
                  <a:lnTo>
                    <a:pt x="1156296" y="1468399"/>
                  </a:lnTo>
                  <a:lnTo>
                    <a:pt x="1113650" y="1452206"/>
                  </a:lnTo>
                  <a:lnTo>
                    <a:pt x="1068412" y="1442135"/>
                  </a:lnTo>
                  <a:lnTo>
                    <a:pt x="1021080" y="1438656"/>
                  </a:lnTo>
                  <a:lnTo>
                    <a:pt x="973772" y="1442135"/>
                  </a:lnTo>
                  <a:lnTo>
                    <a:pt x="928636" y="1452206"/>
                  </a:lnTo>
                  <a:lnTo>
                    <a:pt x="886142" y="1468399"/>
                  </a:lnTo>
                  <a:lnTo>
                    <a:pt x="846797" y="1490218"/>
                  </a:lnTo>
                  <a:lnTo>
                    <a:pt x="811098" y="1517154"/>
                  </a:lnTo>
                  <a:lnTo>
                    <a:pt x="779526" y="1548714"/>
                  </a:lnTo>
                  <a:lnTo>
                    <a:pt x="752589" y="1584426"/>
                  </a:lnTo>
                  <a:lnTo>
                    <a:pt x="730783" y="1623771"/>
                  </a:lnTo>
                  <a:lnTo>
                    <a:pt x="714590" y="1666265"/>
                  </a:lnTo>
                  <a:lnTo>
                    <a:pt x="704507" y="1711401"/>
                  </a:lnTo>
                  <a:lnTo>
                    <a:pt x="701040" y="1758696"/>
                  </a:lnTo>
                  <a:lnTo>
                    <a:pt x="704507" y="1806384"/>
                  </a:lnTo>
                  <a:lnTo>
                    <a:pt x="714590" y="1851837"/>
                  </a:lnTo>
                  <a:lnTo>
                    <a:pt x="730783" y="1894573"/>
                  </a:lnTo>
                  <a:lnTo>
                    <a:pt x="752589" y="1934108"/>
                  </a:lnTo>
                  <a:lnTo>
                    <a:pt x="779526" y="1969960"/>
                  </a:lnTo>
                  <a:lnTo>
                    <a:pt x="811098" y="2001634"/>
                  </a:lnTo>
                  <a:lnTo>
                    <a:pt x="846797" y="2028634"/>
                  </a:lnTo>
                  <a:lnTo>
                    <a:pt x="886142" y="2050491"/>
                  </a:lnTo>
                  <a:lnTo>
                    <a:pt x="928636" y="2066709"/>
                  </a:lnTo>
                  <a:lnTo>
                    <a:pt x="973772" y="2076792"/>
                  </a:lnTo>
                  <a:lnTo>
                    <a:pt x="1021080" y="2080260"/>
                  </a:lnTo>
                  <a:lnTo>
                    <a:pt x="1068412" y="2076792"/>
                  </a:lnTo>
                  <a:lnTo>
                    <a:pt x="1113650" y="2066709"/>
                  </a:lnTo>
                  <a:lnTo>
                    <a:pt x="1156296" y="2050491"/>
                  </a:lnTo>
                  <a:lnTo>
                    <a:pt x="1195819" y="2028634"/>
                  </a:lnTo>
                  <a:lnTo>
                    <a:pt x="1231722" y="2001634"/>
                  </a:lnTo>
                  <a:lnTo>
                    <a:pt x="1263497" y="1969960"/>
                  </a:lnTo>
                  <a:lnTo>
                    <a:pt x="1290637" y="1934108"/>
                  </a:lnTo>
                  <a:lnTo>
                    <a:pt x="1312621" y="1894573"/>
                  </a:lnTo>
                  <a:lnTo>
                    <a:pt x="1328966" y="1851837"/>
                  </a:lnTo>
                  <a:lnTo>
                    <a:pt x="1339138" y="1806384"/>
                  </a:lnTo>
                  <a:lnTo>
                    <a:pt x="1342644" y="1758696"/>
                  </a:lnTo>
                  <a:close/>
                </a:path>
              </a:pathLst>
            </a:custGeom>
            <a:solidFill>
              <a:srgbClr val="97C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5254" y="5850635"/>
              <a:ext cx="137159" cy="1371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38273" y="4844795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20" y="1429512"/>
                  </a:moveTo>
                  <a:lnTo>
                    <a:pt x="267373" y="1386573"/>
                  </a:lnTo>
                  <a:lnTo>
                    <a:pt x="247980" y="1348981"/>
                  </a:lnTo>
                  <a:lnTo>
                    <a:pt x="218363" y="1319136"/>
                  </a:lnTo>
                  <a:lnTo>
                    <a:pt x="180682" y="1299451"/>
                  </a:lnTo>
                  <a:lnTo>
                    <a:pt x="137160" y="1292352"/>
                  </a:lnTo>
                  <a:lnTo>
                    <a:pt x="94221" y="1299451"/>
                  </a:lnTo>
                  <a:lnTo>
                    <a:pt x="56616" y="1319136"/>
                  </a:lnTo>
                  <a:lnTo>
                    <a:pt x="26771" y="1348981"/>
                  </a:lnTo>
                  <a:lnTo>
                    <a:pt x="7099" y="1386573"/>
                  </a:lnTo>
                  <a:lnTo>
                    <a:pt x="0" y="1429512"/>
                  </a:lnTo>
                  <a:lnTo>
                    <a:pt x="7099" y="1473047"/>
                  </a:lnTo>
                  <a:lnTo>
                    <a:pt x="26771" y="1510715"/>
                  </a:lnTo>
                  <a:lnTo>
                    <a:pt x="56616" y="1540344"/>
                  </a:lnTo>
                  <a:lnTo>
                    <a:pt x="94221" y="1559725"/>
                  </a:lnTo>
                  <a:lnTo>
                    <a:pt x="137160" y="1566672"/>
                  </a:lnTo>
                  <a:lnTo>
                    <a:pt x="180682" y="1559725"/>
                  </a:lnTo>
                  <a:lnTo>
                    <a:pt x="218363" y="1540344"/>
                  </a:lnTo>
                  <a:lnTo>
                    <a:pt x="247980" y="1510715"/>
                  </a:lnTo>
                  <a:lnTo>
                    <a:pt x="267373" y="1473047"/>
                  </a:lnTo>
                  <a:lnTo>
                    <a:pt x="274320" y="1429512"/>
                  </a:lnTo>
                  <a:close/>
                </a:path>
                <a:path w="607060" h="1567179">
                  <a:moveTo>
                    <a:pt x="606552" y="182880"/>
                  </a:moveTo>
                  <a:lnTo>
                    <a:pt x="600100" y="134416"/>
                  </a:lnTo>
                  <a:lnTo>
                    <a:pt x="581825" y="90766"/>
                  </a:lnTo>
                  <a:lnTo>
                    <a:pt x="553402" y="53733"/>
                  </a:lnTo>
                  <a:lnTo>
                    <a:pt x="516470" y="25069"/>
                  </a:lnTo>
                  <a:lnTo>
                    <a:pt x="472668" y="6565"/>
                  </a:lnTo>
                  <a:lnTo>
                    <a:pt x="423672" y="0"/>
                  </a:lnTo>
                  <a:lnTo>
                    <a:pt x="375196" y="6565"/>
                  </a:lnTo>
                  <a:lnTo>
                    <a:pt x="331558" y="25069"/>
                  </a:lnTo>
                  <a:lnTo>
                    <a:pt x="294513" y="53721"/>
                  </a:lnTo>
                  <a:lnTo>
                    <a:pt x="265849" y="90766"/>
                  </a:lnTo>
                  <a:lnTo>
                    <a:pt x="247357" y="134416"/>
                  </a:lnTo>
                  <a:lnTo>
                    <a:pt x="240792" y="182880"/>
                  </a:lnTo>
                  <a:lnTo>
                    <a:pt x="247357" y="231889"/>
                  </a:lnTo>
                  <a:lnTo>
                    <a:pt x="265849" y="275678"/>
                  </a:lnTo>
                  <a:lnTo>
                    <a:pt x="294513" y="312623"/>
                  </a:lnTo>
                  <a:lnTo>
                    <a:pt x="331558" y="341045"/>
                  </a:lnTo>
                  <a:lnTo>
                    <a:pt x="375196" y="359308"/>
                  </a:lnTo>
                  <a:lnTo>
                    <a:pt x="423672" y="365760"/>
                  </a:lnTo>
                  <a:lnTo>
                    <a:pt x="472668" y="359308"/>
                  </a:lnTo>
                  <a:lnTo>
                    <a:pt x="516470" y="341045"/>
                  </a:lnTo>
                  <a:lnTo>
                    <a:pt x="553402" y="312610"/>
                  </a:lnTo>
                  <a:lnTo>
                    <a:pt x="581825" y="275678"/>
                  </a:lnTo>
                  <a:lnTo>
                    <a:pt x="600100" y="231889"/>
                  </a:lnTo>
                  <a:lnTo>
                    <a:pt x="606552" y="182880"/>
                  </a:lnTo>
                  <a:close/>
                </a:path>
              </a:pathLst>
            </a:custGeom>
            <a:solidFill>
              <a:srgbClr val="97C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38617" y="1147063"/>
            <a:ext cx="72447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cap="small" spc="445" dirty="0">
                <a:solidFill>
                  <a:srgbClr val="5A6872"/>
                </a:solidFill>
                <a:latin typeface="Georgia"/>
                <a:cs typeface="Georgia"/>
              </a:rPr>
              <a:t>P</a:t>
            </a:r>
            <a:r>
              <a:rPr sz="3000" cap="small" spc="365" dirty="0">
                <a:solidFill>
                  <a:srgbClr val="5A6872"/>
                </a:solidFill>
                <a:latin typeface="Georgia"/>
                <a:cs typeface="Georgia"/>
              </a:rPr>
              <a:t>B</a:t>
            </a:r>
            <a:r>
              <a:rPr sz="3000" cap="small" spc="430" dirty="0">
                <a:solidFill>
                  <a:srgbClr val="5A6872"/>
                </a:solidFill>
                <a:latin typeface="Georgia"/>
                <a:cs typeface="Georgia"/>
              </a:rPr>
              <a:t>1</a:t>
            </a:r>
            <a:r>
              <a:rPr sz="3000" cap="small" spc="25" dirty="0">
                <a:solidFill>
                  <a:srgbClr val="5A6872"/>
                </a:solidFill>
                <a:latin typeface="Georgia"/>
                <a:cs typeface="Georgia"/>
              </a:rPr>
              <a:t>6</a:t>
            </a:r>
            <a:r>
              <a:rPr sz="3000" cap="small" spc="434" dirty="0">
                <a:solidFill>
                  <a:srgbClr val="5A6872"/>
                </a:solidFill>
                <a:latin typeface="Georgia"/>
                <a:cs typeface="Georgia"/>
              </a:rPr>
              <a:t>1</a:t>
            </a:r>
            <a:r>
              <a:rPr sz="3000" cap="small" spc="125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-430" dirty="0">
                <a:solidFill>
                  <a:srgbClr val="5A6872"/>
                </a:solidFill>
                <a:latin typeface="Georgia"/>
                <a:cs typeface="Georgia"/>
              </a:rPr>
              <a:t>–</a:t>
            </a:r>
            <a:r>
              <a:rPr sz="3000" cap="small" spc="140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450" dirty="0">
                <a:solidFill>
                  <a:srgbClr val="5A6872"/>
                </a:solidFill>
                <a:latin typeface="Georgia"/>
                <a:cs typeface="Georgia"/>
              </a:rPr>
              <a:t>P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r</a:t>
            </a:r>
            <a:r>
              <a:rPr sz="3000" cap="small" spc="215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260" dirty="0">
                <a:solidFill>
                  <a:srgbClr val="5A6872"/>
                </a:solidFill>
                <a:latin typeface="Georgia"/>
                <a:cs typeface="Georgia"/>
              </a:rPr>
              <a:t>g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r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a</a:t>
            </a:r>
            <a:r>
              <a:rPr sz="3000" cap="small" spc="170" dirty="0">
                <a:solidFill>
                  <a:srgbClr val="5A6872"/>
                </a:solidFill>
                <a:latin typeface="Georgia"/>
                <a:cs typeface="Georgia"/>
              </a:rPr>
              <a:t>mo</a:t>
            </a:r>
            <a:r>
              <a:rPr sz="3000" cap="small" spc="220" dirty="0">
                <a:solidFill>
                  <a:srgbClr val="5A6872"/>
                </a:solidFill>
                <a:latin typeface="Georgia"/>
                <a:cs typeface="Georgia"/>
              </a:rPr>
              <a:t>v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á</a:t>
            </a:r>
            <a:r>
              <a:rPr sz="3000" cap="small" spc="160" dirty="0">
                <a:solidFill>
                  <a:srgbClr val="5A6872"/>
                </a:solidFill>
                <a:latin typeface="Georgia"/>
                <a:cs typeface="Georgia"/>
              </a:rPr>
              <a:t>n</a:t>
            </a:r>
            <a:r>
              <a:rPr sz="3000" cap="small" spc="130" dirty="0">
                <a:solidFill>
                  <a:srgbClr val="5A6872"/>
                </a:solidFill>
                <a:latin typeface="Georgia"/>
                <a:cs typeface="Georgia"/>
              </a:rPr>
              <a:t>í</a:t>
            </a:r>
            <a:r>
              <a:rPr sz="3000" cap="small" spc="245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225" dirty="0">
                <a:solidFill>
                  <a:srgbClr val="5A6872"/>
                </a:solidFill>
                <a:latin typeface="Georgia"/>
                <a:cs typeface="Georgia"/>
              </a:rPr>
              <a:t>v</a:t>
            </a:r>
            <a:r>
              <a:rPr sz="3000" cap="small" spc="280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315" dirty="0">
                <a:solidFill>
                  <a:srgbClr val="5A6872"/>
                </a:solidFill>
                <a:latin typeface="Georgia"/>
                <a:cs typeface="Georgia"/>
              </a:rPr>
              <a:t>j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a</a:t>
            </a:r>
            <a:r>
              <a:rPr sz="3000" cap="small" spc="145" dirty="0">
                <a:solidFill>
                  <a:srgbClr val="5A6872"/>
                </a:solidFill>
                <a:latin typeface="Georgia"/>
                <a:cs typeface="Georgia"/>
              </a:rPr>
              <a:t>z</a:t>
            </a:r>
            <a:r>
              <a:rPr sz="3000" cap="small" spc="245" dirty="0">
                <a:solidFill>
                  <a:srgbClr val="5A6872"/>
                </a:solidFill>
                <a:latin typeface="Georgia"/>
                <a:cs typeface="Georgia"/>
              </a:rPr>
              <a:t>y</a:t>
            </a:r>
            <a:r>
              <a:rPr sz="3000" cap="small" spc="330" dirty="0">
                <a:solidFill>
                  <a:srgbClr val="5A6872"/>
                </a:solidFill>
                <a:latin typeface="Georgia"/>
                <a:cs typeface="Georgia"/>
              </a:rPr>
              <a:t>c</a:t>
            </a:r>
            <a:r>
              <a:rPr sz="3000" cap="small" spc="254" dirty="0">
                <a:solidFill>
                  <a:srgbClr val="5A6872"/>
                </a:solidFill>
                <a:latin typeface="Georgia"/>
                <a:cs typeface="Georgia"/>
              </a:rPr>
              <a:t>e</a:t>
            </a:r>
            <a:r>
              <a:rPr sz="3000" cap="small" spc="285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400" dirty="0">
                <a:solidFill>
                  <a:srgbClr val="5A6872"/>
                </a:solidFill>
                <a:latin typeface="Georgia"/>
                <a:cs typeface="Georgia"/>
              </a:rPr>
              <a:t>C</a:t>
            </a:r>
            <a:r>
              <a:rPr sz="3000" cap="small" spc="-90" dirty="0">
                <a:solidFill>
                  <a:srgbClr val="5A6872"/>
                </a:solidFill>
                <a:latin typeface="Georgia"/>
                <a:cs typeface="Georgia"/>
              </a:rPr>
              <a:t>++ </a:t>
            </a:r>
            <a:r>
              <a:rPr sz="3000" cap="small" spc="254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300" dirty="0">
                <a:solidFill>
                  <a:srgbClr val="5A6872"/>
                </a:solidFill>
                <a:latin typeface="Georgia"/>
                <a:cs typeface="Georgia"/>
              </a:rPr>
              <a:t>b</a:t>
            </a:r>
            <a:r>
              <a:rPr sz="3000" cap="small" spc="315" dirty="0">
                <a:solidFill>
                  <a:srgbClr val="5A6872"/>
                </a:solidFill>
                <a:latin typeface="Georgia"/>
                <a:cs typeface="Georgia"/>
              </a:rPr>
              <a:t>j</a:t>
            </a:r>
            <a:r>
              <a:rPr sz="3000" cap="small" spc="250" dirty="0">
                <a:solidFill>
                  <a:srgbClr val="5A6872"/>
                </a:solidFill>
                <a:latin typeface="Georgia"/>
                <a:cs typeface="Georgia"/>
              </a:rPr>
              <a:t>e</a:t>
            </a:r>
            <a:r>
              <a:rPr sz="3000" cap="small" spc="285" dirty="0">
                <a:solidFill>
                  <a:srgbClr val="5A6872"/>
                </a:solidFill>
                <a:latin typeface="Georgia"/>
                <a:cs typeface="Georgia"/>
              </a:rPr>
              <a:t>k</a:t>
            </a:r>
            <a:r>
              <a:rPr sz="3000" cap="small" spc="235" dirty="0">
                <a:solidFill>
                  <a:srgbClr val="5A6872"/>
                </a:solidFill>
                <a:latin typeface="Georgia"/>
                <a:cs typeface="Georgia"/>
              </a:rPr>
              <a:t>t</a:t>
            </a:r>
            <a:r>
              <a:rPr sz="3000" cap="small" spc="215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220" dirty="0">
                <a:solidFill>
                  <a:srgbClr val="5A6872"/>
                </a:solidFill>
                <a:latin typeface="Georgia"/>
                <a:cs typeface="Georgia"/>
              </a:rPr>
              <a:t>v</a:t>
            </a:r>
            <a:r>
              <a:rPr sz="3000" cap="small" spc="254" dirty="0">
                <a:solidFill>
                  <a:srgbClr val="5A6872"/>
                </a:solidFill>
                <a:latin typeface="Georgia"/>
                <a:cs typeface="Georgia"/>
              </a:rPr>
              <a:t>ě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 </a:t>
            </a:r>
            <a:r>
              <a:rPr sz="3000" cap="small" spc="254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r</a:t>
            </a:r>
            <a:r>
              <a:rPr sz="3000" cap="small" spc="130" dirty="0">
                <a:solidFill>
                  <a:srgbClr val="5A6872"/>
                </a:solidFill>
                <a:latin typeface="Georgia"/>
                <a:cs typeface="Georgia"/>
              </a:rPr>
              <a:t>i</a:t>
            </a:r>
            <a:r>
              <a:rPr sz="3000" cap="small" spc="250" dirty="0">
                <a:solidFill>
                  <a:srgbClr val="5A6872"/>
                </a:solidFill>
                <a:latin typeface="Georgia"/>
                <a:cs typeface="Georgia"/>
              </a:rPr>
              <a:t>e</a:t>
            </a:r>
            <a:r>
              <a:rPr sz="3000" cap="small" spc="160" dirty="0">
                <a:solidFill>
                  <a:srgbClr val="5A6872"/>
                </a:solidFill>
                <a:latin typeface="Georgia"/>
                <a:cs typeface="Georgia"/>
              </a:rPr>
              <a:t>n</a:t>
            </a:r>
            <a:r>
              <a:rPr sz="3000" cap="small" spc="235" dirty="0">
                <a:solidFill>
                  <a:srgbClr val="5A6872"/>
                </a:solidFill>
                <a:latin typeface="Georgia"/>
                <a:cs typeface="Georgia"/>
              </a:rPr>
              <a:t>t</a:t>
            </a:r>
            <a:r>
              <a:rPr sz="3000" cap="small" spc="215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220" dirty="0">
                <a:solidFill>
                  <a:srgbClr val="5A6872"/>
                </a:solidFill>
                <a:latin typeface="Georgia"/>
                <a:cs typeface="Georgia"/>
              </a:rPr>
              <a:t>v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a</a:t>
            </a:r>
            <a:r>
              <a:rPr sz="3000" cap="small" spc="160" dirty="0">
                <a:solidFill>
                  <a:srgbClr val="5A6872"/>
                </a:solidFill>
                <a:latin typeface="Georgia"/>
                <a:cs typeface="Georgia"/>
              </a:rPr>
              <a:t>n</a:t>
            </a:r>
            <a:r>
              <a:rPr sz="3000" cap="small" spc="175" dirty="0">
                <a:solidFill>
                  <a:srgbClr val="5A6872"/>
                </a:solidFill>
                <a:latin typeface="Georgia"/>
                <a:cs typeface="Georgia"/>
              </a:rPr>
              <a:t>é </a:t>
            </a:r>
            <a:r>
              <a:rPr sz="3000" cap="small" spc="445" dirty="0">
                <a:solidFill>
                  <a:srgbClr val="5A6872"/>
                </a:solidFill>
                <a:latin typeface="Georgia"/>
                <a:cs typeface="Georgia"/>
              </a:rPr>
              <a:t>P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r</a:t>
            </a:r>
            <a:r>
              <a:rPr sz="3000" cap="small" spc="215" dirty="0">
                <a:solidFill>
                  <a:srgbClr val="5A6872"/>
                </a:solidFill>
                <a:latin typeface="Georgia"/>
                <a:cs typeface="Georgia"/>
              </a:rPr>
              <a:t>o</a:t>
            </a:r>
            <a:r>
              <a:rPr sz="3000" cap="small" spc="260" dirty="0">
                <a:solidFill>
                  <a:srgbClr val="5A6872"/>
                </a:solidFill>
                <a:latin typeface="Georgia"/>
                <a:cs typeface="Georgia"/>
              </a:rPr>
              <a:t>g</a:t>
            </a:r>
            <a:r>
              <a:rPr sz="3000" cap="small" spc="270" dirty="0">
                <a:solidFill>
                  <a:srgbClr val="5A6872"/>
                </a:solidFill>
                <a:latin typeface="Georgia"/>
                <a:cs typeface="Georgia"/>
              </a:rPr>
              <a:t>r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a</a:t>
            </a:r>
            <a:r>
              <a:rPr sz="3000" cap="small" spc="170" dirty="0">
                <a:solidFill>
                  <a:srgbClr val="5A6872"/>
                </a:solidFill>
                <a:latin typeface="Georgia"/>
                <a:cs typeface="Georgia"/>
              </a:rPr>
              <a:t>mo</a:t>
            </a:r>
            <a:r>
              <a:rPr sz="3000" cap="small" spc="220" dirty="0">
                <a:solidFill>
                  <a:srgbClr val="5A6872"/>
                </a:solidFill>
                <a:latin typeface="Georgia"/>
                <a:cs typeface="Georgia"/>
              </a:rPr>
              <a:t>v</a:t>
            </a:r>
            <a:r>
              <a:rPr sz="3000" cap="small" spc="204" dirty="0">
                <a:solidFill>
                  <a:srgbClr val="5A6872"/>
                </a:solidFill>
                <a:latin typeface="Georgia"/>
                <a:cs typeface="Georgia"/>
              </a:rPr>
              <a:t>á</a:t>
            </a:r>
            <a:r>
              <a:rPr sz="3000" cap="small" spc="160" dirty="0">
                <a:solidFill>
                  <a:srgbClr val="5A6872"/>
                </a:solidFill>
                <a:latin typeface="Georgia"/>
                <a:cs typeface="Georgia"/>
              </a:rPr>
              <a:t>n</a:t>
            </a:r>
            <a:r>
              <a:rPr sz="3000" cap="small" spc="130" dirty="0">
                <a:solidFill>
                  <a:srgbClr val="5A6872"/>
                </a:solidFill>
                <a:latin typeface="Georgia"/>
                <a:cs typeface="Georgia"/>
              </a:rPr>
              <a:t>í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8816" y="5380733"/>
            <a:ext cx="507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5A6872"/>
                </a:solidFill>
                <a:latin typeface="Palatino Linotype"/>
                <a:cs typeface="Palatino Linotype"/>
              </a:rPr>
              <a:t>Úvod,</a:t>
            </a:r>
            <a:r>
              <a:rPr sz="1800" spc="70" dirty="0">
                <a:solidFill>
                  <a:srgbClr val="5A6872"/>
                </a:solidFill>
                <a:latin typeface="Palatino Linotype"/>
                <a:cs typeface="Palatino Linotype"/>
              </a:rPr>
              <a:t> </a:t>
            </a:r>
            <a:r>
              <a:rPr sz="1800" spc="145" dirty="0">
                <a:solidFill>
                  <a:srgbClr val="5A6872"/>
                </a:solidFill>
                <a:latin typeface="Palatino Linotype"/>
                <a:cs typeface="Palatino Linotype"/>
              </a:rPr>
              <a:t>organizace,</a:t>
            </a:r>
            <a:r>
              <a:rPr sz="1800" spc="45" dirty="0">
                <a:solidFill>
                  <a:srgbClr val="5A6872"/>
                </a:solidFill>
                <a:latin typeface="Palatino Linotype"/>
                <a:cs typeface="Palatino Linotype"/>
              </a:rPr>
              <a:t> </a:t>
            </a:r>
            <a:r>
              <a:rPr sz="1800" spc="145" dirty="0">
                <a:solidFill>
                  <a:srgbClr val="5A6872"/>
                </a:solidFill>
                <a:latin typeface="Palatino Linotype"/>
                <a:cs typeface="Palatino Linotype"/>
              </a:rPr>
              <a:t>myšlenka</a:t>
            </a:r>
            <a:r>
              <a:rPr sz="1800" spc="90" dirty="0">
                <a:solidFill>
                  <a:srgbClr val="5A6872"/>
                </a:solidFill>
                <a:latin typeface="Palatino Linotype"/>
                <a:cs typeface="Palatino Linotype"/>
              </a:rPr>
              <a:t> </a:t>
            </a:r>
            <a:r>
              <a:rPr sz="1800" spc="114" dirty="0">
                <a:solidFill>
                  <a:srgbClr val="5A6872"/>
                </a:solidFill>
                <a:latin typeface="Palatino Linotype"/>
                <a:cs typeface="Palatino Linotype"/>
              </a:rPr>
              <a:t>OOP,</a:t>
            </a:r>
            <a:r>
              <a:rPr sz="1800" spc="70" dirty="0">
                <a:solidFill>
                  <a:srgbClr val="5A6872"/>
                </a:solidFill>
                <a:latin typeface="Palatino Linotype"/>
                <a:cs typeface="Palatino Linotype"/>
              </a:rPr>
              <a:t> </a:t>
            </a:r>
            <a:r>
              <a:rPr sz="1800" spc="160" dirty="0">
                <a:solidFill>
                  <a:srgbClr val="5A6872"/>
                </a:solidFill>
                <a:latin typeface="Palatino Linotype"/>
                <a:cs typeface="Palatino Linotype"/>
              </a:rPr>
              <a:t>nástroje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8871" y="2972814"/>
            <a:ext cx="177800" cy="22237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dirty="0">
                <a:solidFill>
                  <a:srgbClr val="5A6872"/>
                </a:solidFill>
                <a:latin typeface="Arial"/>
                <a:cs typeface="Arial"/>
              </a:rPr>
              <a:t>Úvod</a:t>
            </a:r>
            <a:r>
              <a:rPr sz="1200" spc="45" dirty="0">
                <a:solidFill>
                  <a:srgbClr val="5A687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A6872"/>
                </a:solidFill>
                <a:latin typeface="Arial"/>
                <a:cs typeface="Arial"/>
              </a:rPr>
              <a:t>do</a:t>
            </a:r>
            <a:r>
              <a:rPr sz="1200" spc="35" dirty="0">
                <a:solidFill>
                  <a:srgbClr val="5A687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6872"/>
                </a:solidFill>
                <a:latin typeface="Arial"/>
                <a:cs typeface="Arial"/>
              </a:rPr>
              <a:t>C++</a:t>
            </a:r>
            <a:r>
              <a:rPr sz="1200" spc="30" dirty="0">
                <a:solidFill>
                  <a:srgbClr val="5A687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687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5A687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6872"/>
                </a:solidFill>
                <a:latin typeface="Arial"/>
                <a:cs typeface="Arial"/>
              </a:rPr>
              <a:t>OOP,</a:t>
            </a:r>
            <a:r>
              <a:rPr sz="1200" spc="20" dirty="0">
                <a:solidFill>
                  <a:srgbClr val="5A687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A6872"/>
                </a:solidFill>
                <a:latin typeface="Arial"/>
                <a:cs typeface="Arial"/>
              </a:rPr>
              <a:t>15.9.2014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1764" y="541121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Nestandardizovaná</a:t>
            </a:r>
            <a:r>
              <a:rPr spc="-5" dirty="0"/>
              <a:t> </a:t>
            </a:r>
            <a:r>
              <a:rPr spc="75" dirty="0"/>
              <a:t>rozšíření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14064"/>
            <a:ext cx="8075295" cy="45250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Nestandardizované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rozšíření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užitečné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prvky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jazyka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dosud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neobsažené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normě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specificky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označeny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dokumentovány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Problém: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využívání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omezení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přenositelnosti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nelze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překompilovat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bez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změny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kódu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omezuje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dostupnost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programu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zvyšuje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přechodu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(customer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lock-</a:t>
            </a:r>
            <a:r>
              <a:rPr sz="2000" spc="-25" dirty="0">
                <a:latin typeface="Arial"/>
                <a:cs typeface="Arial"/>
              </a:rPr>
              <a:t>in)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Proč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psát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souladu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normou?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lze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přímo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kompilovat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jiné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svoboda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platformy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svoboda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volby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kompilátoru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odolnost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vůči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změnám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větší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potenciální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využití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kódu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jiné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projekty/překladače)</a:t>
            </a:r>
            <a:endParaRPr sz="2000">
              <a:latin typeface="Arial"/>
              <a:cs typeface="Arial"/>
            </a:endParaRPr>
          </a:p>
          <a:p>
            <a:pPr marL="756285" marR="398145" lvl="1" indent="-287020">
              <a:lnSpc>
                <a:spcPts val="2160"/>
              </a:lnSpc>
              <a:spcBef>
                <a:spcPts val="51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norma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může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omezit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problematické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jazykové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konstrukce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(nižší chybovost)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698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Proč</a:t>
            </a:r>
            <a:r>
              <a:rPr dirty="0"/>
              <a:t> C++ -</a:t>
            </a:r>
            <a:r>
              <a:rPr spc="-15" dirty="0"/>
              <a:t> </a:t>
            </a:r>
            <a:r>
              <a:rPr spc="135" dirty="0"/>
              <a:t>strukturované</a:t>
            </a:r>
            <a:r>
              <a:rPr spc="-35" dirty="0"/>
              <a:t> </a:t>
            </a:r>
            <a:r>
              <a:rPr spc="105" dirty="0"/>
              <a:t>programování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73" y="2699004"/>
            <a:ext cx="9144000" cy="4006850"/>
            <a:chOff x="774073" y="2699004"/>
            <a:chExt cx="9144000" cy="4006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5415" y="4823629"/>
              <a:ext cx="777345" cy="887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073" y="2699004"/>
              <a:ext cx="9144000" cy="4006850"/>
            </a:xfrm>
            <a:custGeom>
              <a:avLst/>
              <a:gdLst/>
              <a:ahLst/>
              <a:cxnLst/>
              <a:rect l="l" t="t" r="r" b="b"/>
              <a:pathLst>
                <a:path w="9144000" h="4006850">
                  <a:moveTo>
                    <a:pt x="9143999" y="4006596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4006596"/>
                  </a:lnTo>
                  <a:lnTo>
                    <a:pt x="0" y="25908"/>
                  </a:lnTo>
                  <a:lnTo>
                    <a:pt x="13716" y="12192"/>
                  </a:lnTo>
                  <a:lnTo>
                    <a:pt x="13716" y="25908"/>
                  </a:lnTo>
                  <a:lnTo>
                    <a:pt x="9131805" y="25908"/>
                  </a:lnTo>
                  <a:lnTo>
                    <a:pt x="9131805" y="12192"/>
                  </a:lnTo>
                  <a:lnTo>
                    <a:pt x="9143997" y="25908"/>
                  </a:lnTo>
                  <a:lnTo>
                    <a:pt x="9143997" y="4006596"/>
                  </a:lnTo>
                  <a:close/>
                </a:path>
                <a:path w="9144000" h="4006850">
                  <a:moveTo>
                    <a:pt x="13716" y="25908"/>
                  </a:moveTo>
                  <a:lnTo>
                    <a:pt x="13716" y="12192"/>
                  </a:lnTo>
                  <a:lnTo>
                    <a:pt x="0" y="25908"/>
                  </a:lnTo>
                  <a:lnTo>
                    <a:pt x="13716" y="25908"/>
                  </a:lnTo>
                  <a:close/>
                </a:path>
                <a:path w="9144000" h="4006850">
                  <a:moveTo>
                    <a:pt x="13716" y="3982212"/>
                  </a:moveTo>
                  <a:lnTo>
                    <a:pt x="13716" y="25908"/>
                  </a:lnTo>
                  <a:lnTo>
                    <a:pt x="0" y="25908"/>
                  </a:lnTo>
                  <a:lnTo>
                    <a:pt x="0" y="3982212"/>
                  </a:lnTo>
                  <a:lnTo>
                    <a:pt x="13716" y="3982212"/>
                  </a:lnTo>
                  <a:close/>
                </a:path>
                <a:path w="9144000" h="4006850">
                  <a:moveTo>
                    <a:pt x="9143997" y="3982212"/>
                  </a:moveTo>
                  <a:lnTo>
                    <a:pt x="0" y="3982212"/>
                  </a:lnTo>
                  <a:lnTo>
                    <a:pt x="13716" y="3994404"/>
                  </a:lnTo>
                  <a:lnTo>
                    <a:pt x="13716" y="4006596"/>
                  </a:lnTo>
                  <a:lnTo>
                    <a:pt x="9131805" y="4006596"/>
                  </a:lnTo>
                  <a:lnTo>
                    <a:pt x="9131805" y="3994404"/>
                  </a:lnTo>
                  <a:lnTo>
                    <a:pt x="9143997" y="3982212"/>
                  </a:lnTo>
                  <a:close/>
                </a:path>
                <a:path w="9144000" h="4006850">
                  <a:moveTo>
                    <a:pt x="13716" y="4006596"/>
                  </a:moveTo>
                  <a:lnTo>
                    <a:pt x="13716" y="3994404"/>
                  </a:lnTo>
                  <a:lnTo>
                    <a:pt x="0" y="3982212"/>
                  </a:lnTo>
                  <a:lnTo>
                    <a:pt x="0" y="4006596"/>
                  </a:lnTo>
                  <a:lnTo>
                    <a:pt x="13716" y="4006596"/>
                  </a:lnTo>
                  <a:close/>
                </a:path>
                <a:path w="9144000" h="4006850">
                  <a:moveTo>
                    <a:pt x="9143997" y="25908"/>
                  </a:moveTo>
                  <a:lnTo>
                    <a:pt x="9131805" y="12192"/>
                  </a:lnTo>
                  <a:lnTo>
                    <a:pt x="9131805" y="25908"/>
                  </a:lnTo>
                  <a:lnTo>
                    <a:pt x="9143997" y="25908"/>
                  </a:lnTo>
                  <a:close/>
                </a:path>
                <a:path w="9144000" h="4006850">
                  <a:moveTo>
                    <a:pt x="9143997" y="3982212"/>
                  </a:moveTo>
                  <a:lnTo>
                    <a:pt x="9143997" y="25908"/>
                  </a:lnTo>
                  <a:lnTo>
                    <a:pt x="9131805" y="25908"/>
                  </a:lnTo>
                  <a:lnTo>
                    <a:pt x="9131805" y="3982212"/>
                  </a:lnTo>
                  <a:lnTo>
                    <a:pt x="9143997" y="3982212"/>
                  </a:lnTo>
                  <a:close/>
                </a:path>
                <a:path w="9144000" h="4006850">
                  <a:moveTo>
                    <a:pt x="9143997" y="4006596"/>
                  </a:moveTo>
                  <a:lnTo>
                    <a:pt x="9143997" y="3982212"/>
                  </a:lnTo>
                  <a:lnTo>
                    <a:pt x="9131805" y="3994404"/>
                  </a:lnTo>
                  <a:lnTo>
                    <a:pt x="9131805" y="4006596"/>
                  </a:lnTo>
                  <a:lnTo>
                    <a:pt x="9143997" y="4006596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2812" y="1697911"/>
            <a:ext cx="8854440" cy="23622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22960" indent="-343535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823594" algn="l"/>
              </a:tabLst>
            </a:pPr>
            <a:r>
              <a:rPr sz="2800" dirty="0">
                <a:latin typeface="Arial"/>
                <a:cs typeface="Arial"/>
              </a:rPr>
              <a:t>Příklad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prioritní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frontou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procesů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PB071</a:t>
            </a:r>
            <a:endParaRPr sz="2800">
              <a:latin typeface="Arial"/>
              <a:cs typeface="Arial"/>
            </a:endParaRPr>
          </a:p>
          <a:p>
            <a:pPr marL="1224280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224280" algn="l"/>
              </a:tabLst>
            </a:pPr>
            <a:r>
              <a:rPr sz="2400" dirty="0">
                <a:latin typeface="Arial"/>
                <a:cs typeface="Arial"/>
              </a:rPr>
              <a:t>spojovaný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seznam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vkládání,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třízení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verze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Arial"/>
                <a:cs typeface="Arial"/>
              </a:rPr>
              <a:t>ukazatele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sousední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položky,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přepojování,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složité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procházení…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C++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verze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typedef</a:t>
            </a:r>
            <a:r>
              <a:rPr sz="1400" spc="-8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struct</a:t>
            </a:r>
            <a:r>
              <a:rPr sz="14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priority_queue_item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value_type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uint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remaining_time;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23299"/>
                </a:solidFill>
                <a:latin typeface="Courier New"/>
                <a:cs typeface="Courier New"/>
              </a:rPr>
              <a:t>item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852" y="4246878"/>
            <a:ext cx="3110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first.remaining_time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&lt;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812" y="4033518"/>
            <a:ext cx="5876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bool</a:t>
            </a:r>
            <a:r>
              <a:rPr sz="1400" spc="-8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compareAsc(item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first,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item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second)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52361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second.remaining_time;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812" y="4460238"/>
            <a:ext cx="396240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5425" marR="749935" indent="-213360">
              <a:lnSpc>
                <a:spcPct val="100000"/>
              </a:lnSpc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typedef</a:t>
            </a:r>
            <a:r>
              <a:rPr sz="1400" spc="-10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struct</a:t>
            </a:r>
            <a:r>
              <a:rPr sz="1400" spc="-10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process_queue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list&lt;item&gt;</a:t>
            </a:r>
            <a:r>
              <a:rPr sz="1400" spc="-114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processQueue; </a:t>
            </a: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void</a:t>
            </a:r>
            <a:r>
              <a:rPr sz="1400" spc="-9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push(item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newEntry)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processQueue.push_back(newEntry);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void</a:t>
            </a:r>
            <a:r>
              <a:rPr sz="1400" spc="-12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sortByPriority()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processQueue.sort(compareAsc);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10" dirty="0">
                <a:latin typeface="Courier New"/>
                <a:cs typeface="Courier New"/>
              </a:rPr>
              <a:t> process_queue;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0678" y="4908804"/>
            <a:ext cx="3130550" cy="692150"/>
            <a:chOff x="6400678" y="4908804"/>
            <a:chExt cx="3130550" cy="6921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869" y="4920995"/>
              <a:ext cx="3105911" cy="6675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00678" y="4908804"/>
              <a:ext cx="3130550" cy="692150"/>
            </a:xfrm>
            <a:custGeom>
              <a:avLst/>
              <a:gdLst/>
              <a:ahLst/>
              <a:cxnLst/>
              <a:rect l="l" t="t" r="r" b="b"/>
              <a:pathLst>
                <a:path w="3130550" h="692150">
                  <a:moveTo>
                    <a:pt x="3130296" y="691896"/>
                  </a:moveTo>
                  <a:lnTo>
                    <a:pt x="3130296" y="0"/>
                  </a:lnTo>
                  <a:lnTo>
                    <a:pt x="0" y="0"/>
                  </a:lnTo>
                  <a:lnTo>
                    <a:pt x="0" y="691896"/>
                  </a:lnTo>
                  <a:lnTo>
                    <a:pt x="12192" y="691896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105912" y="25908"/>
                  </a:lnTo>
                  <a:lnTo>
                    <a:pt x="3105912" y="12192"/>
                  </a:lnTo>
                  <a:lnTo>
                    <a:pt x="3118104" y="25908"/>
                  </a:lnTo>
                  <a:lnTo>
                    <a:pt x="3118104" y="691896"/>
                  </a:lnTo>
                  <a:lnTo>
                    <a:pt x="3130296" y="691896"/>
                  </a:lnTo>
                  <a:close/>
                </a:path>
                <a:path w="3130550" h="69215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3130550" h="692150">
                  <a:moveTo>
                    <a:pt x="25908" y="667512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667512"/>
                  </a:lnTo>
                  <a:lnTo>
                    <a:pt x="25908" y="667512"/>
                  </a:lnTo>
                  <a:close/>
                </a:path>
                <a:path w="3130550" h="692150">
                  <a:moveTo>
                    <a:pt x="3118104" y="667512"/>
                  </a:moveTo>
                  <a:lnTo>
                    <a:pt x="12192" y="667512"/>
                  </a:lnTo>
                  <a:lnTo>
                    <a:pt x="25908" y="679704"/>
                  </a:lnTo>
                  <a:lnTo>
                    <a:pt x="25908" y="691896"/>
                  </a:lnTo>
                  <a:lnTo>
                    <a:pt x="3105912" y="691896"/>
                  </a:lnTo>
                  <a:lnTo>
                    <a:pt x="3105912" y="679704"/>
                  </a:lnTo>
                  <a:lnTo>
                    <a:pt x="3118104" y="667512"/>
                  </a:lnTo>
                  <a:close/>
                </a:path>
                <a:path w="3130550" h="692150">
                  <a:moveTo>
                    <a:pt x="25908" y="691896"/>
                  </a:moveTo>
                  <a:lnTo>
                    <a:pt x="25908" y="679704"/>
                  </a:lnTo>
                  <a:lnTo>
                    <a:pt x="12192" y="667512"/>
                  </a:lnTo>
                  <a:lnTo>
                    <a:pt x="12192" y="691896"/>
                  </a:lnTo>
                  <a:lnTo>
                    <a:pt x="25908" y="691896"/>
                  </a:lnTo>
                  <a:close/>
                </a:path>
                <a:path w="3130550" h="692150">
                  <a:moveTo>
                    <a:pt x="3118104" y="25908"/>
                  </a:moveTo>
                  <a:lnTo>
                    <a:pt x="3105912" y="12192"/>
                  </a:lnTo>
                  <a:lnTo>
                    <a:pt x="3105912" y="25908"/>
                  </a:lnTo>
                  <a:lnTo>
                    <a:pt x="3118104" y="25908"/>
                  </a:lnTo>
                  <a:close/>
                </a:path>
                <a:path w="3130550" h="692150">
                  <a:moveTo>
                    <a:pt x="3118104" y="667512"/>
                  </a:moveTo>
                  <a:lnTo>
                    <a:pt x="3118104" y="25908"/>
                  </a:lnTo>
                  <a:lnTo>
                    <a:pt x="3105912" y="25908"/>
                  </a:lnTo>
                  <a:lnTo>
                    <a:pt x="3105912" y="667512"/>
                  </a:lnTo>
                  <a:lnTo>
                    <a:pt x="3118104" y="667512"/>
                  </a:lnTo>
                  <a:close/>
                </a:path>
                <a:path w="3130550" h="692150">
                  <a:moveTo>
                    <a:pt x="3118104" y="691896"/>
                  </a:moveTo>
                  <a:lnTo>
                    <a:pt x="3118104" y="667512"/>
                  </a:lnTo>
                  <a:lnTo>
                    <a:pt x="3105912" y="679704"/>
                  </a:lnTo>
                  <a:lnTo>
                    <a:pt x="3105912" y="691896"/>
                  </a:lnTo>
                  <a:lnTo>
                    <a:pt x="3118104" y="691896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03806" y="4947918"/>
            <a:ext cx="285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Lze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ještě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snáze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využitím </a:t>
            </a:r>
            <a:r>
              <a:rPr sz="1800" dirty="0">
                <a:latin typeface="Arial"/>
                <a:cs typeface="Arial"/>
              </a:rPr>
              <a:t>STL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priority_queue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473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Proč</a:t>
            </a:r>
            <a:r>
              <a:rPr spc="5" dirty="0"/>
              <a:t> </a:t>
            </a:r>
            <a:r>
              <a:rPr dirty="0"/>
              <a:t>C++</a:t>
            </a:r>
            <a:r>
              <a:rPr spc="1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85" dirty="0"/>
              <a:t>Příklad</a:t>
            </a:r>
            <a:r>
              <a:rPr spc="10" dirty="0"/>
              <a:t> </a:t>
            </a:r>
            <a:r>
              <a:rPr spc="160" dirty="0"/>
              <a:t>s</a:t>
            </a:r>
            <a:r>
              <a:rPr spc="10" dirty="0"/>
              <a:t> </a:t>
            </a:r>
            <a:r>
              <a:rPr spc="90" dirty="0"/>
              <a:t>generováním</a:t>
            </a:r>
            <a:r>
              <a:rPr spc="-15" dirty="0"/>
              <a:t> </a:t>
            </a:r>
            <a:r>
              <a:rPr spc="-25" dirty="0"/>
              <a:t>SVG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4772048"/>
            <a:ext cx="619188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Výrazně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kratší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přehlednější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kód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Základní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knihovna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výrazně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rozšířena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7884" y="5871461"/>
            <a:ext cx="7395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9696"/>
              </a:buClr>
              <a:buChar char="●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stačí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chápat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základní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princip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umět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dohledat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detaily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681" y="2412492"/>
            <a:ext cx="8179434" cy="2065020"/>
          </a:xfrm>
          <a:custGeom>
            <a:avLst/>
            <a:gdLst/>
            <a:ahLst/>
            <a:cxnLst/>
            <a:rect l="l" t="t" r="r" b="b"/>
            <a:pathLst>
              <a:path w="8179434" h="2065020">
                <a:moveTo>
                  <a:pt x="8179305" y="2065020"/>
                </a:moveTo>
                <a:lnTo>
                  <a:pt x="8179305" y="0"/>
                </a:lnTo>
                <a:lnTo>
                  <a:pt x="0" y="0"/>
                </a:lnTo>
                <a:lnTo>
                  <a:pt x="0" y="2065020"/>
                </a:lnTo>
                <a:lnTo>
                  <a:pt x="12192" y="2065020"/>
                </a:ln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lnTo>
                  <a:pt x="8153397" y="24384"/>
                </a:lnTo>
                <a:lnTo>
                  <a:pt x="8153397" y="12192"/>
                </a:lnTo>
                <a:lnTo>
                  <a:pt x="8165589" y="24384"/>
                </a:lnTo>
                <a:lnTo>
                  <a:pt x="8165589" y="2065020"/>
                </a:lnTo>
                <a:lnTo>
                  <a:pt x="8179305" y="2065020"/>
                </a:lnTo>
                <a:close/>
              </a:path>
              <a:path w="8179434" h="2065020">
                <a:moveTo>
                  <a:pt x="25908" y="24384"/>
                </a:move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close/>
              </a:path>
              <a:path w="8179434" h="2065020">
                <a:moveTo>
                  <a:pt x="25908" y="2039112"/>
                </a:moveTo>
                <a:lnTo>
                  <a:pt x="25908" y="24384"/>
                </a:lnTo>
                <a:lnTo>
                  <a:pt x="12192" y="24384"/>
                </a:lnTo>
                <a:lnTo>
                  <a:pt x="12192" y="2039112"/>
                </a:lnTo>
                <a:lnTo>
                  <a:pt x="25908" y="2039112"/>
                </a:lnTo>
                <a:close/>
              </a:path>
              <a:path w="8179434" h="2065020">
                <a:moveTo>
                  <a:pt x="8165589" y="2039112"/>
                </a:moveTo>
                <a:lnTo>
                  <a:pt x="12192" y="2039112"/>
                </a:lnTo>
                <a:lnTo>
                  <a:pt x="25908" y="2051304"/>
                </a:lnTo>
                <a:lnTo>
                  <a:pt x="25908" y="2065020"/>
                </a:lnTo>
                <a:lnTo>
                  <a:pt x="8153397" y="2065020"/>
                </a:lnTo>
                <a:lnTo>
                  <a:pt x="8153397" y="2051304"/>
                </a:lnTo>
                <a:lnTo>
                  <a:pt x="8165589" y="2039112"/>
                </a:lnTo>
                <a:close/>
              </a:path>
              <a:path w="8179434" h="2065020">
                <a:moveTo>
                  <a:pt x="25908" y="2065020"/>
                </a:moveTo>
                <a:lnTo>
                  <a:pt x="25908" y="2051304"/>
                </a:lnTo>
                <a:lnTo>
                  <a:pt x="12192" y="2039112"/>
                </a:lnTo>
                <a:lnTo>
                  <a:pt x="12192" y="2065020"/>
                </a:lnTo>
                <a:lnTo>
                  <a:pt x="25908" y="2065020"/>
                </a:lnTo>
                <a:close/>
              </a:path>
              <a:path w="8179434" h="2065020">
                <a:moveTo>
                  <a:pt x="8165589" y="24384"/>
                </a:moveTo>
                <a:lnTo>
                  <a:pt x="8153397" y="12192"/>
                </a:lnTo>
                <a:lnTo>
                  <a:pt x="8153397" y="24384"/>
                </a:lnTo>
                <a:lnTo>
                  <a:pt x="8165589" y="24384"/>
                </a:lnTo>
                <a:close/>
              </a:path>
              <a:path w="8179434" h="2065020">
                <a:moveTo>
                  <a:pt x="8165589" y="2039112"/>
                </a:moveTo>
                <a:lnTo>
                  <a:pt x="8165589" y="24384"/>
                </a:lnTo>
                <a:lnTo>
                  <a:pt x="8153397" y="24384"/>
                </a:lnTo>
                <a:lnTo>
                  <a:pt x="8153397" y="2039112"/>
                </a:lnTo>
                <a:lnTo>
                  <a:pt x="8165589" y="2039112"/>
                </a:lnTo>
                <a:close/>
              </a:path>
              <a:path w="8179434" h="2065020">
                <a:moveTo>
                  <a:pt x="8165589" y="2065020"/>
                </a:moveTo>
                <a:lnTo>
                  <a:pt x="8165589" y="2039112"/>
                </a:lnTo>
                <a:lnTo>
                  <a:pt x="8153397" y="2051304"/>
                </a:lnTo>
                <a:lnTo>
                  <a:pt x="8153397" y="2065020"/>
                </a:lnTo>
                <a:lnTo>
                  <a:pt x="8165589" y="206502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82019" y="2703066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007E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7E7E"/>
                </a:solidFill>
                <a:latin typeface="Courier New"/>
                <a:cs typeface="Courier New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7612" y="1785619"/>
            <a:ext cx="6714490" cy="176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159" indent="-343535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Font typeface="Courier New"/>
              <a:buChar char="•"/>
              <a:tabLst>
                <a:tab pos="518795" algn="l"/>
              </a:tabLst>
            </a:pPr>
            <a:r>
              <a:rPr sz="2800" dirty="0">
                <a:latin typeface="Arial"/>
                <a:cs typeface="Arial"/>
              </a:rPr>
              <a:t>Formátování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XML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tokenu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verze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007E"/>
                </a:solidFill>
                <a:latin typeface="Courier New"/>
                <a:cs typeface="Courier New"/>
              </a:rPr>
              <a:t>char</a:t>
            </a:r>
            <a:r>
              <a:rPr sz="1800" spc="-2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shapeTag[strlen(targetShapeName) </a:t>
            </a:r>
            <a:r>
              <a:rPr sz="1800" dirty="0">
                <a:latin typeface="Courier New"/>
                <a:cs typeface="Courier New"/>
              </a:rPr>
              <a:t>+ </a:t>
            </a:r>
            <a:r>
              <a:rPr sz="1800" spc="-10" dirty="0">
                <a:latin typeface="Courier New"/>
                <a:cs typeface="Courier New"/>
              </a:rPr>
              <a:t>strlen(</a:t>
            </a:r>
            <a:r>
              <a:rPr sz="1800" spc="-10" dirty="0">
                <a:solidFill>
                  <a:srgbClr val="7E007E"/>
                </a:solidFill>
                <a:latin typeface="Courier New"/>
                <a:cs typeface="Courier New"/>
              </a:rPr>
              <a:t>"&lt; </a:t>
            </a:r>
            <a:r>
              <a:rPr sz="1800" dirty="0">
                <a:latin typeface="Courier New"/>
                <a:cs typeface="Courier New"/>
              </a:rPr>
              <a:t>memset(shapeTag,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7E"/>
                </a:solidFill>
                <a:latin typeface="Courier New"/>
                <a:cs typeface="Courier New"/>
              </a:rPr>
              <a:t>sizeof</a:t>
            </a:r>
            <a:r>
              <a:rPr sz="1800" spc="-10" dirty="0">
                <a:latin typeface="Courier New"/>
                <a:cs typeface="Courier New"/>
              </a:rPr>
              <a:t>(shapeTag)); </a:t>
            </a:r>
            <a:r>
              <a:rPr sz="1800" dirty="0">
                <a:latin typeface="Courier New"/>
                <a:cs typeface="Courier New"/>
              </a:rPr>
              <a:t>sprintf(shapeTag,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007E"/>
                </a:solidFill>
                <a:latin typeface="Courier New"/>
                <a:cs typeface="Courier New"/>
              </a:rPr>
              <a:t>"&lt;%s"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targetShapeName);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617" y="3800346"/>
            <a:ext cx="548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C++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verze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string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shapeTag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E007E"/>
                </a:solidFill>
                <a:latin typeface="Courier New"/>
                <a:cs typeface="Courier New"/>
              </a:rPr>
              <a:t>"&lt;"</a:t>
            </a:r>
            <a:r>
              <a:rPr sz="1800" spc="-55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targetShapeName;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7" y="2668014"/>
            <a:ext cx="7919084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E7E7E"/>
                </a:solidFill>
              </a:rPr>
              <a:t>O</a:t>
            </a:r>
            <a:r>
              <a:rPr spc="-15" dirty="0">
                <a:solidFill>
                  <a:srgbClr val="7E7E7E"/>
                </a:solidFill>
              </a:rPr>
              <a:t> </a:t>
            </a:r>
            <a:r>
              <a:rPr spc="155" dirty="0">
                <a:solidFill>
                  <a:srgbClr val="7E7E7E"/>
                </a:solidFill>
              </a:rPr>
              <a:t>co</a:t>
            </a:r>
            <a:r>
              <a:rPr dirty="0">
                <a:solidFill>
                  <a:srgbClr val="7E7E7E"/>
                </a:solidFill>
              </a:rPr>
              <a:t> </a:t>
            </a:r>
            <a:r>
              <a:rPr spc="100" dirty="0">
                <a:solidFill>
                  <a:srgbClr val="7E7E7E"/>
                </a:solidFill>
              </a:rPr>
              <a:t>jde</a:t>
            </a:r>
            <a:r>
              <a:rPr spc="-15" dirty="0">
                <a:solidFill>
                  <a:srgbClr val="7E7E7E"/>
                </a:solidFill>
              </a:rPr>
              <a:t> </a:t>
            </a:r>
            <a:r>
              <a:rPr spc="110" dirty="0">
                <a:solidFill>
                  <a:srgbClr val="7E7E7E"/>
                </a:solidFill>
              </a:rPr>
              <a:t>v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100" dirty="0">
                <a:solidFill>
                  <a:srgbClr val="7E7E7E"/>
                </a:solidFill>
              </a:rPr>
              <a:t>Objektově</a:t>
            </a:r>
            <a:r>
              <a:rPr spc="-20" dirty="0">
                <a:solidFill>
                  <a:srgbClr val="7E7E7E"/>
                </a:solidFill>
              </a:rPr>
              <a:t> </a:t>
            </a:r>
            <a:r>
              <a:rPr spc="100" dirty="0">
                <a:solidFill>
                  <a:srgbClr val="7E7E7E"/>
                </a:solidFill>
              </a:rPr>
              <a:t>Orientovaném</a:t>
            </a:r>
            <a:r>
              <a:rPr spc="-5" dirty="0">
                <a:solidFill>
                  <a:srgbClr val="7E7E7E"/>
                </a:solidFill>
              </a:rPr>
              <a:t> </a:t>
            </a:r>
            <a:r>
              <a:rPr spc="95" dirty="0">
                <a:solidFill>
                  <a:srgbClr val="7E7E7E"/>
                </a:solidFill>
              </a:rPr>
              <a:t>Programování?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813" y="57099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5452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Motivace</a:t>
            </a:r>
            <a:r>
              <a:rPr spc="-10" dirty="0"/>
              <a:t> </a:t>
            </a:r>
            <a:r>
              <a:rPr spc="165" dirty="0"/>
              <a:t>pro</a:t>
            </a:r>
            <a:r>
              <a:rPr spc="-5" dirty="0"/>
              <a:t> </a:t>
            </a:r>
            <a:r>
              <a:rPr spc="-25" dirty="0"/>
              <a:t>OOP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2211729"/>
            <a:ext cx="7836534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našich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programech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obvykle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modelujeme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svět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Svět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objektový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Modelovat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objekty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objekty</a:t>
            </a:r>
            <a:r>
              <a:rPr sz="2800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tedy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přirozené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190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Svět</a:t>
            </a:r>
            <a:r>
              <a:rPr spc="-5" dirty="0"/>
              <a:t> </a:t>
            </a:r>
            <a:r>
              <a:rPr spc="70" dirty="0"/>
              <a:t>je</a:t>
            </a:r>
            <a:r>
              <a:rPr spc="10" dirty="0"/>
              <a:t> </a:t>
            </a:r>
            <a:r>
              <a:rPr spc="130" dirty="0"/>
              <a:t>opravdu</a:t>
            </a:r>
            <a:r>
              <a:rPr spc="-15" dirty="0"/>
              <a:t> </a:t>
            </a:r>
            <a:r>
              <a:rPr spc="130" dirty="0"/>
              <a:t>objektový!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069" y="1816607"/>
            <a:ext cx="7010400" cy="52547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4714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Základní</a:t>
            </a:r>
            <a:r>
              <a:rPr spc="-20" dirty="0"/>
              <a:t> </a:t>
            </a:r>
            <a:r>
              <a:rPr spc="100" dirty="0"/>
              <a:t>představa</a:t>
            </a:r>
            <a:r>
              <a:rPr spc="-20" dirty="0"/>
              <a:t> </a:t>
            </a:r>
            <a:r>
              <a:rPr spc="-25" dirty="0"/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1870" y="425196"/>
            <a:ext cx="3733799" cy="28026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1496" y="4387622"/>
            <a:ext cx="2134329" cy="21533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0685" y="2723792"/>
            <a:ext cx="7197725" cy="1701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Všechno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objekt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Objekty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komunikují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pomocí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zpráv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07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Objekty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mají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stav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1390"/>
              </a:lnSpc>
            </a:pPr>
            <a:r>
              <a:rPr sz="1400" spc="40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www.ubergizmo.com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096" y="828547"/>
            <a:ext cx="5419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Principy</a:t>
            </a:r>
            <a:r>
              <a:rPr spc="-10" dirty="0"/>
              <a:t> </a:t>
            </a:r>
            <a:r>
              <a:rPr dirty="0"/>
              <a:t>OOP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70" dirty="0"/>
              <a:t>Zapouzdření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8737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209" y="2462857"/>
            <a:ext cx="8154670" cy="18243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http://www.progressivefactory.com/</a:t>
            </a:r>
            <a:endParaRPr sz="1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Objekt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působí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navenek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jako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„black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box“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Zaměření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objekt</a:t>
            </a:r>
            <a:r>
              <a:rPr sz="2800" spc="-20" dirty="0">
                <a:latin typeface="Arial"/>
                <a:cs typeface="Arial"/>
              </a:rPr>
              <a:t> dělá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Uživatel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neměl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znát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„vnitřnosti“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470" y="4311396"/>
            <a:ext cx="3733800" cy="2510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3869" y="501395"/>
            <a:ext cx="3096767" cy="2378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9974" y="4026408"/>
            <a:ext cx="3134867" cy="313486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7633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Zapouzdření</a:t>
            </a:r>
            <a:r>
              <a:rPr spc="-40" dirty="0"/>
              <a:t> </a:t>
            </a:r>
            <a:r>
              <a:rPr dirty="0"/>
              <a:t>– </a:t>
            </a:r>
            <a:r>
              <a:rPr spc="125" dirty="0"/>
              <a:t>způsob</a:t>
            </a:r>
            <a:r>
              <a:rPr spc="-35" dirty="0"/>
              <a:t> </a:t>
            </a:r>
            <a:r>
              <a:rPr spc="110" dirty="0"/>
              <a:t>komunikace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13991"/>
            <a:ext cx="779018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Jedinou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povolenou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komunikací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jsou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zprávy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zpráva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objekt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(může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mít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parametry)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Pokud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objekt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zprávě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rozumí,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přijmout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Pokud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nerozumí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odmítnout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Množina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zpráv,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kterým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objekt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rozumí,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definuje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rozhraní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Pořadí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zpráv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definuje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protokol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3069" y="443484"/>
            <a:ext cx="1904999" cy="14295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502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Hello</a:t>
            </a:r>
            <a:r>
              <a:rPr spc="-5" dirty="0"/>
              <a:t> </a:t>
            </a:r>
            <a:r>
              <a:rPr spc="130" dirty="0"/>
              <a:t>World</a:t>
            </a:r>
            <a:r>
              <a:rPr spc="-5" dirty="0"/>
              <a:t> </a:t>
            </a:r>
            <a:r>
              <a:rPr spc="160" dirty="0"/>
              <a:t>v</a:t>
            </a:r>
            <a:r>
              <a:rPr spc="5" dirty="0"/>
              <a:t> </a:t>
            </a:r>
            <a:r>
              <a:rPr spc="-2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1802383"/>
            <a:ext cx="2756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00"/>
                </a:solidFill>
                <a:latin typeface="Courier New"/>
                <a:cs typeface="Courier New"/>
              </a:rPr>
              <a:t>#include</a:t>
            </a:r>
            <a:r>
              <a:rPr sz="1800" spc="-70" dirty="0">
                <a:solidFill>
                  <a:srgbClr val="7E7E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7E00"/>
                </a:solidFill>
                <a:latin typeface="Courier New"/>
                <a:cs typeface="Courier New"/>
              </a:rPr>
              <a:t>&lt;iostream&gt; </a:t>
            </a:r>
            <a:r>
              <a:rPr sz="1800" dirty="0">
                <a:solidFill>
                  <a:srgbClr val="00007E"/>
                </a:solidFill>
                <a:latin typeface="Courier New"/>
                <a:cs typeface="Courier New"/>
              </a:rPr>
              <a:t>using</a:t>
            </a:r>
            <a:r>
              <a:rPr sz="18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7E"/>
                </a:solidFill>
                <a:latin typeface="Courier New"/>
                <a:cs typeface="Courier New"/>
              </a:rPr>
              <a:t>namespace</a:t>
            </a:r>
            <a:r>
              <a:rPr sz="18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std; </a:t>
            </a:r>
            <a:r>
              <a:rPr sz="18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800" spc="-2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9907" y="2625342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007E"/>
                </a:solidFill>
                <a:latin typeface="Courier New"/>
                <a:cs typeface="Courier New"/>
              </a:rPr>
              <a:t>world!"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332" y="2625342"/>
            <a:ext cx="572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urier New"/>
                <a:cs typeface="Courier New"/>
              </a:rPr>
              <a:t>cout cout cout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084" y="2625342"/>
            <a:ext cx="1254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&lt;&lt;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E007E"/>
                </a:solidFill>
                <a:latin typeface="Courier New"/>
                <a:cs typeface="Courier New"/>
              </a:rPr>
              <a:t>"Hello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&lt;&lt;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7E7E"/>
                </a:solidFill>
                <a:latin typeface="Courier New"/>
                <a:cs typeface="Courier New"/>
              </a:rPr>
              <a:t>12345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&lt;&lt;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7E7E"/>
                </a:solidFill>
                <a:latin typeface="Courier New"/>
                <a:cs typeface="Courier New"/>
              </a:rPr>
              <a:t>8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spc="-2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3332" y="3448302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7E"/>
                </a:solidFill>
                <a:latin typeface="Courier New"/>
                <a:cs typeface="Courier New"/>
              </a:rPr>
              <a:t>return</a:t>
            </a:r>
            <a:r>
              <a:rPr sz="18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217" y="372262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3330" y="1556004"/>
            <a:ext cx="6239510" cy="1158240"/>
            <a:chOff x="2473330" y="1556004"/>
            <a:chExt cx="6239510" cy="11582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3269" y="1568195"/>
              <a:ext cx="2895599" cy="761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73325" y="1556016"/>
              <a:ext cx="6239510" cy="1158240"/>
            </a:xfrm>
            <a:custGeom>
              <a:avLst/>
              <a:gdLst/>
              <a:ahLst/>
              <a:cxnLst/>
              <a:rect l="l" t="t" r="r" b="b"/>
              <a:pathLst>
                <a:path w="6239509" h="1158239">
                  <a:moveTo>
                    <a:pt x="3253740" y="114300"/>
                  </a:moveTo>
                  <a:lnTo>
                    <a:pt x="1755648" y="114300"/>
                  </a:lnTo>
                  <a:lnTo>
                    <a:pt x="59524" y="1107732"/>
                  </a:lnTo>
                  <a:lnTo>
                    <a:pt x="47244" y="1086612"/>
                  </a:lnTo>
                  <a:lnTo>
                    <a:pt x="0" y="1158240"/>
                  </a:lnTo>
                  <a:lnTo>
                    <a:pt x="48768" y="1154747"/>
                  </a:lnTo>
                  <a:lnTo>
                    <a:pt x="85344" y="1152144"/>
                  </a:lnTo>
                  <a:lnTo>
                    <a:pt x="72542" y="1130109"/>
                  </a:lnTo>
                  <a:lnTo>
                    <a:pt x="1758696" y="142252"/>
                  </a:lnTo>
                  <a:lnTo>
                    <a:pt x="1762188" y="140208"/>
                  </a:lnTo>
                  <a:lnTo>
                    <a:pt x="1764792" y="140208"/>
                  </a:lnTo>
                  <a:lnTo>
                    <a:pt x="3253740" y="140208"/>
                  </a:lnTo>
                  <a:lnTo>
                    <a:pt x="3253740" y="114300"/>
                  </a:lnTo>
                  <a:close/>
                </a:path>
                <a:path w="6239509" h="1158239">
                  <a:moveTo>
                    <a:pt x="6239256" y="0"/>
                  </a:moveTo>
                  <a:lnTo>
                    <a:pt x="6213348" y="0"/>
                  </a:lnTo>
                  <a:lnTo>
                    <a:pt x="6213348" y="25908"/>
                  </a:lnTo>
                  <a:lnTo>
                    <a:pt x="6213348" y="762000"/>
                  </a:lnTo>
                  <a:lnTo>
                    <a:pt x="3343656" y="762000"/>
                  </a:lnTo>
                  <a:lnTo>
                    <a:pt x="3343656" y="25908"/>
                  </a:lnTo>
                  <a:lnTo>
                    <a:pt x="6213348" y="25908"/>
                  </a:lnTo>
                  <a:lnTo>
                    <a:pt x="6213348" y="0"/>
                  </a:lnTo>
                  <a:lnTo>
                    <a:pt x="3317748" y="0"/>
                  </a:lnTo>
                  <a:lnTo>
                    <a:pt x="3317748" y="787908"/>
                  </a:lnTo>
                  <a:lnTo>
                    <a:pt x="3329940" y="787908"/>
                  </a:lnTo>
                  <a:lnTo>
                    <a:pt x="3343656" y="787908"/>
                  </a:lnTo>
                  <a:lnTo>
                    <a:pt x="6213348" y="787908"/>
                  </a:lnTo>
                  <a:lnTo>
                    <a:pt x="6225540" y="787908"/>
                  </a:lnTo>
                  <a:lnTo>
                    <a:pt x="6239256" y="787908"/>
                  </a:lnTo>
                  <a:lnTo>
                    <a:pt x="62392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45083" y="1595119"/>
            <a:ext cx="240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5295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cout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323299"/>
                </a:solidFill>
                <a:latin typeface="Arial"/>
                <a:cs typeface="Arial"/>
              </a:rPr>
              <a:t>objekt </a:t>
            </a:r>
            <a:r>
              <a:rPr sz="1800" spc="65" dirty="0">
                <a:latin typeface="Arial"/>
                <a:cs typeface="Arial"/>
              </a:rPr>
              <a:t>standardního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výstupu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60042" y="2394204"/>
            <a:ext cx="4352925" cy="483234"/>
            <a:chOff x="4360042" y="2394204"/>
            <a:chExt cx="4352925" cy="48323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3270" y="2406395"/>
              <a:ext cx="2895599" cy="457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60037" y="2394216"/>
              <a:ext cx="4352925" cy="483234"/>
            </a:xfrm>
            <a:custGeom>
              <a:avLst/>
              <a:gdLst/>
              <a:ahLst/>
              <a:cxnLst/>
              <a:rect l="l" t="t" r="r" b="b"/>
              <a:pathLst>
                <a:path w="4352925" h="483235">
                  <a:moveTo>
                    <a:pt x="1367028" y="114300"/>
                  </a:moveTo>
                  <a:lnTo>
                    <a:pt x="737616" y="114300"/>
                  </a:lnTo>
                  <a:lnTo>
                    <a:pt x="69088" y="295668"/>
                  </a:lnTo>
                  <a:lnTo>
                    <a:pt x="62484" y="271272"/>
                  </a:lnTo>
                  <a:lnTo>
                    <a:pt x="0" y="327660"/>
                  </a:lnTo>
                  <a:lnTo>
                    <a:pt x="57912" y="339445"/>
                  </a:lnTo>
                  <a:lnTo>
                    <a:pt x="82296" y="344424"/>
                  </a:lnTo>
                  <a:lnTo>
                    <a:pt x="75666" y="319938"/>
                  </a:lnTo>
                  <a:lnTo>
                    <a:pt x="739140" y="141020"/>
                  </a:lnTo>
                  <a:lnTo>
                    <a:pt x="742188" y="140208"/>
                  </a:lnTo>
                  <a:lnTo>
                    <a:pt x="1367028" y="140208"/>
                  </a:lnTo>
                  <a:lnTo>
                    <a:pt x="1367028" y="114300"/>
                  </a:lnTo>
                  <a:close/>
                </a:path>
                <a:path w="4352925" h="483235">
                  <a:moveTo>
                    <a:pt x="4352544" y="0"/>
                  </a:moveTo>
                  <a:lnTo>
                    <a:pt x="4326636" y="0"/>
                  </a:lnTo>
                  <a:lnTo>
                    <a:pt x="4326636" y="25908"/>
                  </a:lnTo>
                  <a:lnTo>
                    <a:pt x="4326636" y="457200"/>
                  </a:lnTo>
                  <a:lnTo>
                    <a:pt x="1456944" y="457200"/>
                  </a:lnTo>
                  <a:lnTo>
                    <a:pt x="1456944" y="25908"/>
                  </a:lnTo>
                  <a:lnTo>
                    <a:pt x="4326636" y="25908"/>
                  </a:lnTo>
                  <a:lnTo>
                    <a:pt x="4326636" y="0"/>
                  </a:lnTo>
                  <a:lnTo>
                    <a:pt x="1431036" y="0"/>
                  </a:lnTo>
                  <a:lnTo>
                    <a:pt x="1431036" y="483108"/>
                  </a:lnTo>
                  <a:lnTo>
                    <a:pt x="1443228" y="483108"/>
                  </a:lnTo>
                  <a:lnTo>
                    <a:pt x="1456944" y="483108"/>
                  </a:lnTo>
                  <a:lnTo>
                    <a:pt x="4326636" y="483108"/>
                  </a:lnTo>
                  <a:lnTo>
                    <a:pt x="4338828" y="483108"/>
                  </a:lnTo>
                  <a:lnTo>
                    <a:pt x="4352544" y="483108"/>
                  </a:lnTo>
                  <a:lnTo>
                    <a:pt x="435254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8215" y="2433318"/>
            <a:ext cx="2584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"/>
                <a:cs typeface="Arial"/>
              </a:rPr>
              <a:t>"Hello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world!"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zpráva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4434" y="2798064"/>
            <a:ext cx="5788660" cy="841375"/>
            <a:chOff x="2924434" y="2798064"/>
            <a:chExt cx="5788660" cy="84137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3269" y="2939795"/>
              <a:ext cx="2895599" cy="6857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24429" y="2798076"/>
              <a:ext cx="5788660" cy="841375"/>
            </a:xfrm>
            <a:custGeom>
              <a:avLst/>
              <a:gdLst/>
              <a:ahLst/>
              <a:cxnLst/>
              <a:rect l="l" t="t" r="r" b="b"/>
              <a:pathLst>
                <a:path w="5788659" h="841375">
                  <a:moveTo>
                    <a:pt x="2802636" y="243840"/>
                  </a:moveTo>
                  <a:lnTo>
                    <a:pt x="1516380" y="243840"/>
                  </a:lnTo>
                  <a:lnTo>
                    <a:pt x="77292" y="24879"/>
                  </a:lnTo>
                  <a:lnTo>
                    <a:pt x="80772" y="0"/>
                  </a:lnTo>
                  <a:lnTo>
                    <a:pt x="0" y="25908"/>
                  </a:lnTo>
                  <a:lnTo>
                    <a:pt x="60960" y="69634"/>
                  </a:lnTo>
                  <a:lnTo>
                    <a:pt x="70104" y="76200"/>
                  </a:lnTo>
                  <a:lnTo>
                    <a:pt x="73672" y="50698"/>
                  </a:lnTo>
                  <a:lnTo>
                    <a:pt x="1513332" y="269748"/>
                  </a:lnTo>
                  <a:lnTo>
                    <a:pt x="1514856" y="269748"/>
                  </a:lnTo>
                  <a:lnTo>
                    <a:pt x="2802636" y="269748"/>
                  </a:lnTo>
                  <a:lnTo>
                    <a:pt x="2802636" y="243840"/>
                  </a:lnTo>
                  <a:close/>
                </a:path>
                <a:path w="5788659" h="841375">
                  <a:moveTo>
                    <a:pt x="5788152" y="129540"/>
                  </a:moveTo>
                  <a:lnTo>
                    <a:pt x="5762244" y="129540"/>
                  </a:lnTo>
                  <a:lnTo>
                    <a:pt x="5762244" y="155448"/>
                  </a:lnTo>
                  <a:lnTo>
                    <a:pt x="5762244" y="815340"/>
                  </a:lnTo>
                  <a:lnTo>
                    <a:pt x="2892552" y="815340"/>
                  </a:lnTo>
                  <a:lnTo>
                    <a:pt x="2892552" y="155448"/>
                  </a:lnTo>
                  <a:lnTo>
                    <a:pt x="5762244" y="155448"/>
                  </a:lnTo>
                  <a:lnTo>
                    <a:pt x="5762244" y="129540"/>
                  </a:lnTo>
                  <a:lnTo>
                    <a:pt x="2866644" y="129540"/>
                  </a:lnTo>
                  <a:lnTo>
                    <a:pt x="2866644" y="841248"/>
                  </a:lnTo>
                  <a:lnTo>
                    <a:pt x="2878836" y="841248"/>
                  </a:lnTo>
                  <a:lnTo>
                    <a:pt x="2892552" y="841248"/>
                  </a:lnTo>
                  <a:lnTo>
                    <a:pt x="5762244" y="841248"/>
                  </a:lnTo>
                  <a:lnTo>
                    <a:pt x="5774436" y="841248"/>
                  </a:lnTo>
                  <a:lnTo>
                    <a:pt x="5788152" y="841248"/>
                  </a:lnTo>
                  <a:lnTo>
                    <a:pt x="5788152" y="12954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00887" y="2966718"/>
            <a:ext cx="2498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&lt;&lt;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operátor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zaslání </a:t>
            </a:r>
            <a:r>
              <a:rPr sz="1800" spc="50" dirty="0">
                <a:solidFill>
                  <a:srgbClr val="323299"/>
                </a:solidFill>
                <a:latin typeface="Arial"/>
                <a:cs typeface="Arial"/>
              </a:rPr>
              <a:t>zprávy</a:t>
            </a:r>
            <a:r>
              <a:rPr sz="1800" spc="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(funkční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volání)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35202" y="3148584"/>
            <a:ext cx="4977765" cy="1024255"/>
            <a:chOff x="3735202" y="3148584"/>
            <a:chExt cx="4977765" cy="102425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3269" y="3701795"/>
              <a:ext cx="2895599" cy="457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35197" y="3148596"/>
              <a:ext cx="4977765" cy="1024255"/>
            </a:xfrm>
            <a:custGeom>
              <a:avLst/>
              <a:gdLst/>
              <a:ahLst/>
              <a:cxnLst/>
              <a:rect l="l" t="t" r="r" b="b"/>
              <a:pathLst>
                <a:path w="4977765" h="1024254">
                  <a:moveTo>
                    <a:pt x="1991868" y="655320"/>
                  </a:moveTo>
                  <a:lnTo>
                    <a:pt x="1081100" y="655320"/>
                  </a:lnTo>
                  <a:lnTo>
                    <a:pt x="71628" y="29464"/>
                  </a:lnTo>
                  <a:lnTo>
                    <a:pt x="85344" y="7620"/>
                  </a:lnTo>
                  <a:lnTo>
                    <a:pt x="0" y="0"/>
                  </a:lnTo>
                  <a:lnTo>
                    <a:pt x="44196" y="73152"/>
                  </a:lnTo>
                  <a:lnTo>
                    <a:pt x="47244" y="68287"/>
                  </a:lnTo>
                  <a:lnTo>
                    <a:pt x="58127" y="50952"/>
                  </a:lnTo>
                  <a:lnTo>
                    <a:pt x="1072896" y="681228"/>
                  </a:lnTo>
                  <a:lnTo>
                    <a:pt x="1075944" y="681228"/>
                  </a:lnTo>
                  <a:lnTo>
                    <a:pt x="1083564" y="681228"/>
                  </a:lnTo>
                  <a:lnTo>
                    <a:pt x="1991868" y="681228"/>
                  </a:lnTo>
                  <a:lnTo>
                    <a:pt x="1991868" y="655320"/>
                  </a:lnTo>
                  <a:close/>
                </a:path>
                <a:path w="4977765" h="1024254">
                  <a:moveTo>
                    <a:pt x="4977384" y="541020"/>
                  </a:moveTo>
                  <a:lnTo>
                    <a:pt x="4951476" y="541020"/>
                  </a:lnTo>
                  <a:lnTo>
                    <a:pt x="4951476" y="566928"/>
                  </a:lnTo>
                  <a:lnTo>
                    <a:pt x="4951476" y="998220"/>
                  </a:lnTo>
                  <a:lnTo>
                    <a:pt x="2081784" y="998220"/>
                  </a:lnTo>
                  <a:lnTo>
                    <a:pt x="2081784" y="566928"/>
                  </a:lnTo>
                  <a:lnTo>
                    <a:pt x="4951476" y="566928"/>
                  </a:lnTo>
                  <a:lnTo>
                    <a:pt x="4951476" y="541020"/>
                  </a:lnTo>
                  <a:lnTo>
                    <a:pt x="2055876" y="541020"/>
                  </a:lnTo>
                  <a:lnTo>
                    <a:pt x="2055876" y="1024128"/>
                  </a:lnTo>
                  <a:lnTo>
                    <a:pt x="2068068" y="1024128"/>
                  </a:lnTo>
                  <a:lnTo>
                    <a:pt x="2081784" y="1024128"/>
                  </a:lnTo>
                  <a:lnTo>
                    <a:pt x="4951476" y="1024128"/>
                  </a:lnTo>
                  <a:lnTo>
                    <a:pt x="4963668" y="1024128"/>
                  </a:lnTo>
                  <a:lnTo>
                    <a:pt x="4977384" y="1024128"/>
                  </a:lnTo>
                  <a:lnTo>
                    <a:pt x="4977384" y="5410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01699" y="3728718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12345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zpráva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55142" y="3453384"/>
            <a:ext cx="5686425" cy="1786255"/>
            <a:chOff x="3255142" y="3453384"/>
            <a:chExt cx="5686425" cy="178625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3269" y="4235195"/>
              <a:ext cx="3124199" cy="9905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55136" y="3453396"/>
              <a:ext cx="5686425" cy="1786255"/>
            </a:xfrm>
            <a:custGeom>
              <a:avLst/>
              <a:gdLst/>
              <a:ahLst/>
              <a:cxnLst/>
              <a:rect l="l" t="t" r="r" b="b"/>
              <a:pathLst>
                <a:path w="5686425" h="1786254">
                  <a:moveTo>
                    <a:pt x="2471928" y="883920"/>
                  </a:moveTo>
                  <a:lnTo>
                    <a:pt x="1336586" y="883920"/>
                  </a:lnTo>
                  <a:lnTo>
                    <a:pt x="69951" y="31457"/>
                  </a:lnTo>
                  <a:lnTo>
                    <a:pt x="83820" y="10668"/>
                  </a:lnTo>
                  <a:lnTo>
                    <a:pt x="0" y="0"/>
                  </a:lnTo>
                  <a:lnTo>
                    <a:pt x="41148" y="74676"/>
                  </a:lnTo>
                  <a:lnTo>
                    <a:pt x="44196" y="70104"/>
                  </a:lnTo>
                  <a:lnTo>
                    <a:pt x="55422" y="53251"/>
                  </a:lnTo>
                  <a:lnTo>
                    <a:pt x="1330452" y="909828"/>
                  </a:lnTo>
                  <a:lnTo>
                    <a:pt x="1335024" y="909828"/>
                  </a:lnTo>
                  <a:lnTo>
                    <a:pt x="1341120" y="909828"/>
                  </a:lnTo>
                  <a:lnTo>
                    <a:pt x="2471928" y="909828"/>
                  </a:lnTo>
                  <a:lnTo>
                    <a:pt x="2471928" y="883920"/>
                  </a:lnTo>
                  <a:close/>
                </a:path>
                <a:path w="5686425" h="1786254">
                  <a:moveTo>
                    <a:pt x="5686044" y="769620"/>
                  </a:moveTo>
                  <a:lnTo>
                    <a:pt x="5660136" y="769620"/>
                  </a:lnTo>
                  <a:lnTo>
                    <a:pt x="5660136" y="795528"/>
                  </a:lnTo>
                  <a:lnTo>
                    <a:pt x="5660136" y="1760220"/>
                  </a:lnTo>
                  <a:lnTo>
                    <a:pt x="2561844" y="1760220"/>
                  </a:lnTo>
                  <a:lnTo>
                    <a:pt x="2561844" y="795528"/>
                  </a:lnTo>
                  <a:lnTo>
                    <a:pt x="5660136" y="795528"/>
                  </a:lnTo>
                  <a:lnTo>
                    <a:pt x="5660136" y="769620"/>
                  </a:lnTo>
                  <a:lnTo>
                    <a:pt x="2535936" y="769620"/>
                  </a:lnTo>
                  <a:lnTo>
                    <a:pt x="2535936" y="1786128"/>
                  </a:lnTo>
                  <a:lnTo>
                    <a:pt x="2548128" y="1786128"/>
                  </a:lnTo>
                  <a:lnTo>
                    <a:pt x="2561844" y="1786128"/>
                  </a:lnTo>
                  <a:lnTo>
                    <a:pt x="5660136" y="1786128"/>
                  </a:lnTo>
                  <a:lnTo>
                    <a:pt x="5672328" y="1786128"/>
                  </a:lnTo>
                  <a:lnTo>
                    <a:pt x="5686044" y="1786128"/>
                  </a:lnTo>
                  <a:lnTo>
                    <a:pt x="5686044" y="769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67359" y="4262118"/>
            <a:ext cx="2793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Arial"/>
                <a:cs typeface="Arial"/>
              </a:rPr>
              <a:t>smajlík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sice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zpráva,</a:t>
            </a:r>
            <a:r>
              <a:rPr sz="1800" spc="1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ale </a:t>
            </a:r>
            <a:r>
              <a:rPr sz="1800" spc="90" dirty="0">
                <a:latin typeface="Arial"/>
                <a:cs typeface="Arial"/>
              </a:rPr>
              <a:t>cout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ji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neumí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"přijmout" </a:t>
            </a:r>
            <a:r>
              <a:rPr sz="1800" dirty="0">
                <a:latin typeface="Arial"/>
                <a:cs typeface="Arial"/>
              </a:rPr>
              <a:t>(=&gt;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překladač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odmítne)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9165" y="6859964"/>
            <a:ext cx="1358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72113" y="6847264"/>
            <a:ext cx="499745" cy="2286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733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Cíle</a:t>
            </a:r>
            <a:r>
              <a:rPr spc="114" dirty="0"/>
              <a:t> </a:t>
            </a:r>
            <a:r>
              <a:rPr spc="105" dirty="0"/>
              <a:t>předmětu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85619"/>
            <a:ext cx="7429500" cy="326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marR="264160" indent="-533400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Vysvětlit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základy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objektově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orientovaného programování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Seznámit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možnostmi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jazyka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C++</a:t>
            </a:r>
            <a:endParaRPr sz="2800">
              <a:latin typeface="Arial"/>
              <a:cs typeface="Arial"/>
            </a:endParaRPr>
          </a:p>
          <a:p>
            <a:pPr marL="545465" marR="5080" indent="-5334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Zavést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podpořit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praktické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programátorské schopnosti</a:t>
            </a:r>
            <a:endParaRPr sz="2800">
              <a:latin typeface="Arial"/>
              <a:cs typeface="Arial"/>
            </a:endParaRPr>
          </a:p>
          <a:p>
            <a:pPr marL="545465" marR="673100" indent="-5334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Trochu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nadchnout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(nebo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alespoň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úplně </a:t>
            </a:r>
            <a:r>
              <a:rPr sz="2800" dirty="0">
                <a:latin typeface="Arial"/>
                <a:cs typeface="Arial"/>
              </a:rPr>
              <a:t>neodradit)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programování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605" dirty="0">
                <a:latin typeface="Courier New"/>
                <a:cs typeface="Courier New"/>
              </a:rPr>
              <a:t>☺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096" y="828547"/>
            <a:ext cx="5937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Principy</a:t>
            </a:r>
            <a:r>
              <a:rPr spc="-10" dirty="0"/>
              <a:t> </a:t>
            </a:r>
            <a:r>
              <a:rPr dirty="0"/>
              <a:t>OOP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135" dirty="0"/>
              <a:t>Polymorfismus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209" y="2811270"/>
            <a:ext cx="7357745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Různé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objekty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mohou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reagovat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samou zprávu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Jejich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reakce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mohou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být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různé</a:t>
            </a:r>
            <a:endParaRPr sz="2800">
              <a:latin typeface="Arial"/>
              <a:cs typeface="Arial"/>
            </a:endParaRPr>
          </a:p>
          <a:p>
            <a:pPr marL="354965" marR="180975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Z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pohledu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odesilatele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jsou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přijímací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objekty zaměnitelné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8737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8269" y="4692396"/>
            <a:ext cx="1769364" cy="1981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897" y="4841747"/>
            <a:ext cx="2141220" cy="18425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8269" y="697991"/>
            <a:ext cx="1395983" cy="16093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39414" y="2248915"/>
            <a:ext cx="1142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solidFill>
                  <a:srgbClr val="7F7F7F"/>
                </a:solidFill>
                <a:latin typeface="Arial"/>
                <a:cs typeface="Arial"/>
              </a:rPr>
              <a:t>clipartof.com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863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</a:t>
            </a:r>
            <a:r>
              <a:rPr spc="15" dirty="0"/>
              <a:t> </a:t>
            </a:r>
            <a:r>
              <a:rPr spc="125" dirty="0"/>
              <a:t>čistě</a:t>
            </a:r>
            <a:r>
              <a:rPr spc="5" dirty="0"/>
              <a:t> </a:t>
            </a:r>
            <a:r>
              <a:rPr dirty="0"/>
              <a:t>OOP </a:t>
            </a:r>
            <a:r>
              <a:rPr spc="114" dirty="0"/>
              <a:t>programovacím</a:t>
            </a:r>
            <a:r>
              <a:rPr dirty="0"/>
              <a:t> </a:t>
            </a:r>
            <a:r>
              <a:rPr spc="90" dirty="0"/>
              <a:t>jazyku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685" y="2211729"/>
            <a:ext cx="5695950" cy="33909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Všechno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objekt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Objekty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komunikují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pomocí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zpráv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Každý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objekt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má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předka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Smalltalk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0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see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http://www.objs.com/x3h7/smalltalk.htm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69696"/>
              </a:buClr>
              <a:buFont typeface="Arial"/>
              <a:buChar char="●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69696"/>
              </a:buClr>
              <a:buFont typeface="Arial"/>
              <a:buChar char="●"/>
            </a:pPr>
            <a:endParaRPr sz="1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(C++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není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čistě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20" dirty="0">
                <a:latin typeface="Arial"/>
                <a:cs typeface="Arial"/>
              </a:rPr>
              <a:t>OOP)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019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Objektově</a:t>
            </a:r>
            <a:r>
              <a:rPr spc="-25" dirty="0"/>
              <a:t> </a:t>
            </a:r>
            <a:r>
              <a:rPr spc="110" dirty="0"/>
              <a:t>orientované</a:t>
            </a:r>
            <a:r>
              <a:rPr spc="-5" dirty="0"/>
              <a:t> </a:t>
            </a:r>
            <a:r>
              <a:rPr spc="95" dirty="0"/>
              <a:t>myšlení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685" y="1785619"/>
            <a:ext cx="7908290" cy="326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17855" indent="-342900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OOP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především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způsob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přístupu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řešení problému</a:t>
            </a:r>
            <a:endParaRPr sz="2800">
              <a:latin typeface="Arial"/>
              <a:cs typeface="Arial"/>
            </a:endParaRPr>
          </a:p>
          <a:p>
            <a:pPr marL="354965" marR="63627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Cílem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zvětšit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flexibilitu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kódu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produkovat </a:t>
            </a:r>
            <a:r>
              <a:rPr sz="2800" dirty="0">
                <a:latin typeface="Arial"/>
                <a:cs typeface="Arial"/>
              </a:rPr>
              <a:t>robustnější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kód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OOP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můžeme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použít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neobjektových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jazycích</a:t>
            </a:r>
            <a:endParaRPr sz="2800">
              <a:latin typeface="Arial"/>
              <a:cs typeface="Arial"/>
            </a:endParaRPr>
          </a:p>
          <a:p>
            <a:pPr marL="354965" marR="97028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Objektově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orientované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jazyky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nabízejí </a:t>
            </a:r>
            <a:r>
              <a:rPr sz="2800" dirty="0">
                <a:latin typeface="Arial"/>
                <a:cs typeface="Arial"/>
              </a:rPr>
              <a:t>výraznou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syntaktickou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podporu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7" y="2160522"/>
            <a:ext cx="29603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4510">
              <a:lnSpc>
                <a:spcPts val="4000"/>
              </a:lnSpc>
              <a:spcBef>
                <a:spcPts val="100"/>
              </a:spcBef>
            </a:pPr>
            <a:r>
              <a:rPr spc="70" dirty="0"/>
              <a:t>Zapouzdření </a:t>
            </a:r>
            <a:r>
              <a:rPr spc="110" dirty="0">
                <a:solidFill>
                  <a:srgbClr val="7F7F7F"/>
                </a:solidFill>
              </a:rPr>
              <a:t>Abstrakce</a:t>
            </a:r>
          </a:p>
          <a:p>
            <a:pPr marL="12700" marR="5080">
              <a:lnSpc>
                <a:spcPts val="4000"/>
              </a:lnSpc>
            </a:pPr>
            <a:r>
              <a:rPr spc="110" dirty="0">
                <a:solidFill>
                  <a:srgbClr val="7F7F7F"/>
                </a:solidFill>
              </a:rPr>
              <a:t>Dědičnost </a:t>
            </a:r>
            <a:r>
              <a:rPr spc="135" dirty="0">
                <a:solidFill>
                  <a:srgbClr val="7F7F7F"/>
                </a:solidFill>
              </a:rPr>
              <a:t>Polymorfismus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4813" y="60909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440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Zapouzdření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Zapouzdření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je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styl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programování</a:t>
            </a:r>
          </a:p>
          <a:p>
            <a:pPr marL="1049020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snaží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minimalizovat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viditelnost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proměnných/funkcí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uživatel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používá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vybranou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podmnožinu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funkcí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aby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nedocházelo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nezáměrným/nevhodným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změnám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aby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nebyl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uživatel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svázán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implementačními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detaily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Kombinace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několika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vlastností</a:t>
            </a:r>
          </a:p>
          <a:p>
            <a:pPr marL="1049020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abstrakce</a:t>
            </a:r>
            <a:r>
              <a:rPr sz="2400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dat/metod</a:t>
            </a:r>
            <a:r>
              <a:rPr sz="2400" spc="-9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(abstraction)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skrytí</a:t>
            </a:r>
            <a:r>
              <a:rPr sz="24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dat/metod</a:t>
            </a:r>
            <a:r>
              <a:rPr sz="2400" spc="-5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(hiding)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zapouzdření</a:t>
            </a:r>
            <a:r>
              <a:rPr sz="2400" spc="-7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dat</a:t>
            </a:r>
            <a:r>
              <a:rPr sz="24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encapsulation)</a:t>
            </a:r>
            <a:endParaRPr sz="24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45"/>
              </a:spcBef>
            </a:pPr>
            <a:endParaRPr sz="2100"/>
          </a:p>
          <a:p>
            <a:pPr marL="292735" marR="5080" algn="r">
              <a:lnSpc>
                <a:spcPct val="100000"/>
              </a:lnSpc>
            </a:pPr>
            <a:r>
              <a:rPr sz="1800" u="none" spc="-25" dirty="0">
                <a:solidFill>
                  <a:srgbClr val="000000"/>
                </a:solidFill>
              </a:rPr>
              <a:t>36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073" y="6812279"/>
            <a:ext cx="5105400" cy="166370"/>
          </a:xfrm>
          <a:custGeom>
            <a:avLst/>
            <a:gdLst/>
            <a:ahLst/>
            <a:cxnLst/>
            <a:rect l="l" t="t" r="r" b="b"/>
            <a:pathLst>
              <a:path w="5105400" h="166370">
                <a:moveTo>
                  <a:pt x="0" y="166115"/>
                </a:moveTo>
                <a:lnTo>
                  <a:pt x="5105396" y="166115"/>
                </a:lnTo>
                <a:lnTo>
                  <a:pt x="5105396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4073" y="5678424"/>
            <a:ext cx="9144000" cy="1529080"/>
            <a:chOff x="774073" y="5678424"/>
            <a:chExt cx="9144000" cy="1529080"/>
          </a:xfrm>
        </p:grpSpPr>
        <p:sp>
          <p:nvSpPr>
            <p:cNvPr id="5" name="object 5"/>
            <p:cNvSpPr/>
            <p:nvPr/>
          </p:nvSpPr>
          <p:spPr>
            <a:xfrm>
              <a:off x="774065" y="6812280"/>
              <a:ext cx="7309484" cy="394970"/>
            </a:xfrm>
            <a:custGeom>
              <a:avLst/>
              <a:gdLst/>
              <a:ahLst/>
              <a:cxnLst/>
              <a:rect l="l" t="t" r="r" b="b"/>
              <a:pathLst>
                <a:path w="7309484" h="394970">
                  <a:moveTo>
                    <a:pt x="7309104" y="0"/>
                  </a:moveTo>
                  <a:lnTo>
                    <a:pt x="6629400" y="0"/>
                  </a:lnTo>
                  <a:lnTo>
                    <a:pt x="6629400" y="166116"/>
                  </a:lnTo>
                  <a:lnTo>
                    <a:pt x="0" y="166116"/>
                  </a:lnTo>
                  <a:lnTo>
                    <a:pt x="0" y="394716"/>
                  </a:lnTo>
                  <a:lnTo>
                    <a:pt x="7309104" y="394716"/>
                  </a:lnTo>
                  <a:lnTo>
                    <a:pt x="7309104" y="166116"/>
                  </a:lnTo>
                  <a:lnTo>
                    <a:pt x="7309104" y="0"/>
                  </a:lnTo>
                  <a:close/>
                </a:path>
              </a:pathLst>
            </a:custGeom>
            <a:solidFill>
              <a:srgbClr val="F02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3174" y="6812280"/>
              <a:ext cx="1835150" cy="394970"/>
            </a:xfrm>
            <a:custGeom>
              <a:avLst/>
              <a:gdLst/>
              <a:ahLst/>
              <a:cxnLst/>
              <a:rect l="l" t="t" r="r" b="b"/>
              <a:pathLst>
                <a:path w="1835150" h="394970">
                  <a:moveTo>
                    <a:pt x="1834895" y="394715"/>
                  </a:moveTo>
                  <a:lnTo>
                    <a:pt x="1834895" y="0"/>
                  </a:lnTo>
                  <a:lnTo>
                    <a:pt x="0" y="0"/>
                  </a:lnTo>
                  <a:lnTo>
                    <a:pt x="0" y="394715"/>
                  </a:lnTo>
                  <a:lnTo>
                    <a:pt x="1834895" y="394715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7069" y="5682996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3999" y="1295399"/>
                  </a:moveTo>
                  <a:lnTo>
                    <a:pt x="1523999" y="0"/>
                  </a:lnTo>
                  <a:lnTo>
                    <a:pt x="0" y="0"/>
                  </a:lnTo>
                  <a:lnTo>
                    <a:pt x="0" y="1295399"/>
                  </a:lnTo>
                  <a:lnTo>
                    <a:pt x="1523999" y="12953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2498" y="5678424"/>
              <a:ext cx="1534795" cy="1306195"/>
            </a:xfrm>
            <a:custGeom>
              <a:avLst/>
              <a:gdLst/>
              <a:ahLst/>
              <a:cxnLst/>
              <a:rect l="l" t="t" r="r" b="b"/>
              <a:pathLst>
                <a:path w="1534795" h="1306194">
                  <a:moveTo>
                    <a:pt x="1534668" y="1306068"/>
                  </a:moveTo>
                  <a:lnTo>
                    <a:pt x="1534668" y="0"/>
                  </a:lnTo>
                  <a:lnTo>
                    <a:pt x="0" y="0"/>
                  </a:lnTo>
                  <a:lnTo>
                    <a:pt x="0" y="1306068"/>
                  </a:lnTo>
                  <a:lnTo>
                    <a:pt x="4572" y="1306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1524000" y="10668"/>
                  </a:lnTo>
                  <a:lnTo>
                    <a:pt x="1524000" y="4572"/>
                  </a:lnTo>
                  <a:lnTo>
                    <a:pt x="1528572" y="10668"/>
                  </a:lnTo>
                  <a:lnTo>
                    <a:pt x="1528572" y="1306068"/>
                  </a:lnTo>
                  <a:lnTo>
                    <a:pt x="1534668" y="1306068"/>
                  </a:lnTo>
                  <a:close/>
                </a:path>
                <a:path w="1534795" h="1306194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1534795" h="1306194">
                  <a:moveTo>
                    <a:pt x="10668" y="1295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295400"/>
                  </a:lnTo>
                  <a:lnTo>
                    <a:pt x="10668" y="1295400"/>
                  </a:lnTo>
                  <a:close/>
                </a:path>
                <a:path w="1534795" h="1306194">
                  <a:moveTo>
                    <a:pt x="1528572" y="1295400"/>
                  </a:moveTo>
                  <a:lnTo>
                    <a:pt x="4572" y="1295400"/>
                  </a:lnTo>
                  <a:lnTo>
                    <a:pt x="10668" y="1299972"/>
                  </a:lnTo>
                  <a:lnTo>
                    <a:pt x="10668" y="1306068"/>
                  </a:lnTo>
                  <a:lnTo>
                    <a:pt x="1524000" y="1306068"/>
                  </a:lnTo>
                  <a:lnTo>
                    <a:pt x="1524000" y="1299972"/>
                  </a:lnTo>
                  <a:lnTo>
                    <a:pt x="1528572" y="1295400"/>
                  </a:lnTo>
                  <a:close/>
                </a:path>
                <a:path w="1534795" h="1306194">
                  <a:moveTo>
                    <a:pt x="10668" y="1306068"/>
                  </a:moveTo>
                  <a:lnTo>
                    <a:pt x="10668" y="1299972"/>
                  </a:lnTo>
                  <a:lnTo>
                    <a:pt x="4572" y="1295400"/>
                  </a:lnTo>
                  <a:lnTo>
                    <a:pt x="4572" y="1306068"/>
                  </a:lnTo>
                  <a:lnTo>
                    <a:pt x="10668" y="1306068"/>
                  </a:lnTo>
                  <a:close/>
                </a:path>
                <a:path w="1534795" h="1306194">
                  <a:moveTo>
                    <a:pt x="1528572" y="10668"/>
                  </a:moveTo>
                  <a:lnTo>
                    <a:pt x="1524000" y="4572"/>
                  </a:lnTo>
                  <a:lnTo>
                    <a:pt x="1524000" y="10668"/>
                  </a:lnTo>
                  <a:lnTo>
                    <a:pt x="1528572" y="10668"/>
                  </a:lnTo>
                  <a:close/>
                </a:path>
                <a:path w="1534795" h="1306194">
                  <a:moveTo>
                    <a:pt x="1528572" y="1295400"/>
                  </a:moveTo>
                  <a:lnTo>
                    <a:pt x="1528572" y="10668"/>
                  </a:lnTo>
                  <a:lnTo>
                    <a:pt x="1524000" y="10668"/>
                  </a:lnTo>
                  <a:lnTo>
                    <a:pt x="1524000" y="1295400"/>
                  </a:lnTo>
                  <a:lnTo>
                    <a:pt x="1528572" y="1295400"/>
                  </a:lnTo>
                  <a:close/>
                </a:path>
                <a:path w="1534795" h="1306194">
                  <a:moveTo>
                    <a:pt x="1528572" y="1306068"/>
                  </a:moveTo>
                  <a:lnTo>
                    <a:pt x="1528572" y="1295400"/>
                  </a:lnTo>
                  <a:lnTo>
                    <a:pt x="1524000" y="1299972"/>
                  </a:lnTo>
                  <a:lnTo>
                    <a:pt x="1524000" y="1306068"/>
                  </a:lnTo>
                  <a:lnTo>
                    <a:pt x="1528572" y="1306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8865" y="5759196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32004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32004" y="228600"/>
                  </a:lnTo>
                  <a:lnTo>
                    <a:pt x="32004" y="76200"/>
                  </a:lnTo>
                  <a:close/>
                </a:path>
                <a:path w="990600" h="304800">
                  <a:moveTo>
                    <a:pt x="124968" y="76200"/>
                  </a:moveTo>
                  <a:lnTo>
                    <a:pt x="62484" y="76200"/>
                  </a:lnTo>
                  <a:lnTo>
                    <a:pt x="62484" y="228600"/>
                  </a:lnTo>
                  <a:lnTo>
                    <a:pt x="124968" y="228600"/>
                  </a:lnTo>
                  <a:lnTo>
                    <a:pt x="124968" y="76200"/>
                  </a:lnTo>
                  <a:close/>
                </a:path>
                <a:path w="990600" h="304800">
                  <a:moveTo>
                    <a:pt x="990600" y="152400"/>
                  </a:moveTo>
                  <a:lnTo>
                    <a:pt x="743712" y="0"/>
                  </a:lnTo>
                  <a:lnTo>
                    <a:pt x="743712" y="76200"/>
                  </a:lnTo>
                  <a:lnTo>
                    <a:pt x="155448" y="76200"/>
                  </a:lnTo>
                  <a:lnTo>
                    <a:pt x="155448" y="228600"/>
                  </a:lnTo>
                  <a:lnTo>
                    <a:pt x="743712" y="228600"/>
                  </a:lnTo>
                  <a:lnTo>
                    <a:pt x="743712" y="304800"/>
                  </a:lnTo>
                  <a:lnTo>
                    <a:pt x="990600" y="1524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9749" y="5751576"/>
              <a:ext cx="848994" cy="321945"/>
            </a:xfrm>
            <a:custGeom>
              <a:avLst/>
              <a:gdLst/>
              <a:ahLst/>
              <a:cxnLst/>
              <a:rect l="l" t="t" r="r" b="b"/>
              <a:pathLst>
                <a:path w="848994" h="321945">
                  <a:moveTo>
                    <a:pt x="592832" y="79248"/>
                  </a:moveTo>
                  <a:lnTo>
                    <a:pt x="0" y="79248"/>
                  </a:lnTo>
                  <a:lnTo>
                    <a:pt x="0" y="242316"/>
                  </a:lnTo>
                  <a:lnTo>
                    <a:pt x="4572" y="242316"/>
                  </a:lnTo>
                  <a:lnTo>
                    <a:pt x="4572" y="89916"/>
                  </a:lnTo>
                  <a:lnTo>
                    <a:pt x="9144" y="83820"/>
                  </a:lnTo>
                  <a:lnTo>
                    <a:pt x="9144" y="89916"/>
                  </a:lnTo>
                  <a:lnTo>
                    <a:pt x="588260" y="89916"/>
                  </a:lnTo>
                  <a:lnTo>
                    <a:pt x="588260" y="83820"/>
                  </a:lnTo>
                  <a:lnTo>
                    <a:pt x="592832" y="79248"/>
                  </a:lnTo>
                  <a:close/>
                </a:path>
                <a:path w="848994" h="321945">
                  <a:moveTo>
                    <a:pt x="9144" y="89916"/>
                  </a:moveTo>
                  <a:lnTo>
                    <a:pt x="9144" y="83820"/>
                  </a:lnTo>
                  <a:lnTo>
                    <a:pt x="4572" y="89916"/>
                  </a:lnTo>
                  <a:lnTo>
                    <a:pt x="9144" y="89916"/>
                  </a:lnTo>
                  <a:close/>
                </a:path>
                <a:path w="848994" h="321945">
                  <a:moveTo>
                    <a:pt x="9144" y="231648"/>
                  </a:moveTo>
                  <a:lnTo>
                    <a:pt x="9144" y="89916"/>
                  </a:lnTo>
                  <a:lnTo>
                    <a:pt x="4572" y="89916"/>
                  </a:lnTo>
                  <a:lnTo>
                    <a:pt x="4572" y="231648"/>
                  </a:lnTo>
                  <a:lnTo>
                    <a:pt x="9144" y="231648"/>
                  </a:lnTo>
                  <a:close/>
                </a:path>
                <a:path w="848994" h="321945">
                  <a:moveTo>
                    <a:pt x="597404" y="304697"/>
                  </a:moveTo>
                  <a:lnTo>
                    <a:pt x="597404" y="231648"/>
                  </a:lnTo>
                  <a:lnTo>
                    <a:pt x="4572" y="231648"/>
                  </a:lnTo>
                  <a:lnTo>
                    <a:pt x="9144" y="236220"/>
                  </a:lnTo>
                  <a:lnTo>
                    <a:pt x="9144" y="242316"/>
                  </a:lnTo>
                  <a:lnTo>
                    <a:pt x="588260" y="242316"/>
                  </a:lnTo>
                  <a:lnTo>
                    <a:pt x="588260" y="236220"/>
                  </a:lnTo>
                  <a:lnTo>
                    <a:pt x="592832" y="242316"/>
                  </a:lnTo>
                  <a:lnTo>
                    <a:pt x="592832" y="307502"/>
                  </a:lnTo>
                  <a:lnTo>
                    <a:pt x="597404" y="304697"/>
                  </a:lnTo>
                  <a:close/>
                </a:path>
                <a:path w="848994" h="321945">
                  <a:moveTo>
                    <a:pt x="9144" y="242316"/>
                  </a:moveTo>
                  <a:lnTo>
                    <a:pt x="9144" y="236220"/>
                  </a:lnTo>
                  <a:lnTo>
                    <a:pt x="4572" y="231648"/>
                  </a:lnTo>
                  <a:lnTo>
                    <a:pt x="4572" y="242316"/>
                  </a:lnTo>
                  <a:lnTo>
                    <a:pt x="9144" y="242316"/>
                  </a:lnTo>
                  <a:close/>
                </a:path>
                <a:path w="848994" h="321945">
                  <a:moveTo>
                    <a:pt x="848864" y="160020"/>
                  </a:moveTo>
                  <a:lnTo>
                    <a:pt x="588260" y="0"/>
                  </a:lnTo>
                  <a:lnTo>
                    <a:pt x="588260" y="79248"/>
                  </a:lnTo>
                  <a:lnTo>
                    <a:pt x="589784" y="79248"/>
                  </a:lnTo>
                  <a:lnTo>
                    <a:pt x="589784" y="12192"/>
                  </a:lnTo>
                  <a:lnTo>
                    <a:pt x="597404" y="7620"/>
                  </a:lnTo>
                  <a:lnTo>
                    <a:pt x="597404" y="16866"/>
                  </a:lnTo>
                  <a:lnTo>
                    <a:pt x="831986" y="160782"/>
                  </a:lnTo>
                  <a:lnTo>
                    <a:pt x="838196" y="156972"/>
                  </a:lnTo>
                  <a:lnTo>
                    <a:pt x="838196" y="166632"/>
                  </a:lnTo>
                  <a:lnTo>
                    <a:pt x="848864" y="160020"/>
                  </a:lnTo>
                  <a:close/>
                </a:path>
                <a:path w="848994" h="321945">
                  <a:moveTo>
                    <a:pt x="592832" y="89916"/>
                  </a:moveTo>
                  <a:lnTo>
                    <a:pt x="592832" y="79248"/>
                  </a:lnTo>
                  <a:lnTo>
                    <a:pt x="588260" y="83820"/>
                  </a:lnTo>
                  <a:lnTo>
                    <a:pt x="588260" y="89916"/>
                  </a:lnTo>
                  <a:lnTo>
                    <a:pt x="592832" y="89916"/>
                  </a:lnTo>
                  <a:close/>
                </a:path>
                <a:path w="848994" h="321945">
                  <a:moveTo>
                    <a:pt x="592832" y="242316"/>
                  </a:moveTo>
                  <a:lnTo>
                    <a:pt x="588260" y="236220"/>
                  </a:lnTo>
                  <a:lnTo>
                    <a:pt x="588260" y="242316"/>
                  </a:lnTo>
                  <a:lnTo>
                    <a:pt x="592832" y="242316"/>
                  </a:lnTo>
                  <a:close/>
                </a:path>
                <a:path w="848994" h="321945">
                  <a:moveTo>
                    <a:pt x="592832" y="307502"/>
                  </a:moveTo>
                  <a:lnTo>
                    <a:pt x="592832" y="242316"/>
                  </a:lnTo>
                  <a:lnTo>
                    <a:pt x="588260" y="242316"/>
                  </a:lnTo>
                  <a:lnTo>
                    <a:pt x="588260" y="321564"/>
                  </a:lnTo>
                  <a:lnTo>
                    <a:pt x="589784" y="320619"/>
                  </a:lnTo>
                  <a:lnTo>
                    <a:pt x="589784" y="309372"/>
                  </a:lnTo>
                  <a:lnTo>
                    <a:pt x="592832" y="307502"/>
                  </a:lnTo>
                  <a:close/>
                </a:path>
                <a:path w="848994" h="321945">
                  <a:moveTo>
                    <a:pt x="597404" y="16866"/>
                  </a:moveTo>
                  <a:lnTo>
                    <a:pt x="597404" y="7620"/>
                  </a:lnTo>
                  <a:lnTo>
                    <a:pt x="589784" y="12192"/>
                  </a:lnTo>
                  <a:lnTo>
                    <a:pt x="597404" y="16866"/>
                  </a:lnTo>
                  <a:close/>
                </a:path>
                <a:path w="848994" h="321945">
                  <a:moveTo>
                    <a:pt x="597404" y="89916"/>
                  </a:moveTo>
                  <a:lnTo>
                    <a:pt x="597404" y="16866"/>
                  </a:lnTo>
                  <a:lnTo>
                    <a:pt x="589784" y="12192"/>
                  </a:lnTo>
                  <a:lnTo>
                    <a:pt x="589784" y="79248"/>
                  </a:lnTo>
                  <a:lnTo>
                    <a:pt x="592832" y="79248"/>
                  </a:lnTo>
                  <a:lnTo>
                    <a:pt x="592832" y="89916"/>
                  </a:lnTo>
                  <a:lnTo>
                    <a:pt x="597404" y="89916"/>
                  </a:lnTo>
                  <a:close/>
                </a:path>
                <a:path w="848994" h="321945">
                  <a:moveTo>
                    <a:pt x="838196" y="166632"/>
                  </a:moveTo>
                  <a:lnTo>
                    <a:pt x="838196" y="164592"/>
                  </a:lnTo>
                  <a:lnTo>
                    <a:pt x="831986" y="160782"/>
                  </a:lnTo>
                  <a:lnTo>
                    <a:pt x="589784" y="309372"/>
                  </a:lnTo>
                  <a:lnTo>
                    <a:pt x="597404" y="312420"/>
                  </a:lnTo>
                  <a:lnTo>
                    <a:pt x="597404" y="315895"/>
                  </a:lnTo>
                  <a:lnTo>
                    <a:pt x="838196" y="166632"/>
                  </a:lnTo>
                  <a:close/>
                </a:path>
                <a:path w="848994" h="321945">
                  <a:moveTo>
                    <a:pt x="597404" y="315895"/>
                  </a:moveTo>
                  <a:lnTo>
                    <a:pt x="597404" y="312420"/>
                  </a:lnTo>
                  <a:lnTo>
                    <a:pt x="589784" y="309372"/>
                  </a:lnTo>
                  <a:lnTo>
                    <a:pt x="589784" y="320619"/>
                  </a:lnTo>
                  <a:lnTo>
                    <a:pt x="597404" y="315895"/>
                  </a:lnTo>
                  <a:close/>
                </a:path>
                <a:path w="848994" h="321945">
                  <a:moveTo>
                    <a:pt x="838196" y="164592"/>
                  </a:moveTo>
                  <a:lnTo>
                    <a:pt x="838196" y="156972"/>
                  </a:lnTo>
                  <a:lnTo>
                    <a:pt x="831986" y="160782"/>
                  </a:lnTo>
                  <a:lnTo>
                    <a:pt x="838196" y="16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785" y="5830824"/>
              <a:ext cx="71628" cy="163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74301" y="5830824"/>
              <a:ext cx="41275" cy="163195"/>
            </a:xfrm>
            <a:custGeom>
              <a:avLst/>
              <a:gdLst/>
              <a:ahLst/>
              <a:cxnLst/>
              <a:rect l="l" t="t" r="r" b="b"/>
              <a:pathLst>
                <a:path w="41275" h="163195">
                  <a:moveTo>
                    <a:pt x="41148" y="16306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163068"/>
                  </a:lnTo>
                  <a:lnTo>
                    <a:pt x="4572" y="163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2004" y="10668"/>
                  </a:lnTo>
                  <a:lnTo>
                    <a:pt x="32004" y="4572"/>
                  </a:lnTo>
                  <a:lnTo>
                    <a:pt x="36576" y="10668"/>
                  </a:lnTo>
                  <a:lnTo>
                    <a:pt x="36576" y="163068"/>
                  </a:lnTo>
                  <a:lnTo>
                    <a:pt x="41148" y="163068"/>
                  </a:lnTo>
                  <a:close/>
                </a:path>
                <a:path w="41275" h="1631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1275" h="163195">
                  <a:moveTo>
                    <a:pt x="10668" y="152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2400"/>
                  </a:lnTo>
                  <a:lnTo>
                    <a:pt x="10668" y="152400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4572" y="152400"/>
                  </a:lnTo>
                  <a:lnTo>
                    <a:pt x="10668" y="156972"/>
                  </a:lnTo>
                  <a:lnTo>
                    <a:pt x="10668" y="163068"/>
                  </a:lnTo>
                  <a:lnTo>
                    <a:pt x="32004" y="163068"/>
                  </a:lnTo>
                  <a:lnTo>
                    <a:pt x="32004" y="156972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10668" y="163068"/>
                  </a:moveTo>
                  <a:lnTo>
                    <a:pt x="10668" y="156972"/>
                  </a:lnTo>
                  <a:lnTo>
                    <a:pt x="4572" y="152400"/>
                  </a:lnTo>
                  <a:lnTo>
                    <a:pt x="4572" y="163068"/>
                  </a:lnTo>
                  <a:lnTo>
                    <a:pt x="10668" y="163068"/>
                  </a:lnTo>
                  <a:close/>
                </a:path>
                <a:path w="41275" h="163195">
                  <a:moveTo>
                    <a:pt x="36576" y="10668"/>
                  </a:moveTo>
                  <a:lnTo>
                    <a:pt x="32004" y="4572"/>
                  </a:lnTo>
                  <a:lnTo>
                    <a:pt x="32004" y="10668"/>
                  </a:lnTo>
                  <a:lnTo>
                    <a:pt x="36576" y="10668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36576" y="10668"/>
                  </a:lnTo>
                  <a:lnTo>
                    <a:pt x="32004" y="10668"/>
                  </a:lnTo>
                  <a:lnTo>
                    <a:pt x="32004" y="152400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36576" y="163068"/>
                  </a:moveTo>
                  <a:lnTo>
                    <a:pt x="36576" y="152400"/>
                  </a:lnTo>
                  <a:lnTo>
                    <a:pt x="32004" y="156972"/>
                  </a:lnTo>
                  <a:lnTo>
                    <a:pt x="32004" y="163068"/>
                  </a:lnTo>
                  <a:lnTo>
                    <a:pt x="36576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6265" y="6140196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32004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32004" y="228600"/>
                  </a:lnTo>
                  <a:lnTo>
                    <a:pt x="32004" y="76200"/>
                  </a:lnTo>
                  <a:close/>
                </a:path>
                <a:path w="990600" h="304800">
                  <a:moveTo>
                    <a:pt x="124968" y="76200"/>
                  </a:moveTo>
                  <a:lnTo>
                    <a:pt x="62484" y="76200"/>
                  </a:lnTo>
                  <a:lnTo>
                    <a:pt x="62484" y="228600"/>
                  </a:lnTo>
                  <a:lnTo>
                    <a:pt x="124968" y="228600"/>
                  </a:lnTo>
                  <a:lnTo>
                    <a:pt x="124968" y="76200"/>
                  </a:lnTo>
                  <a:close/>
                </a:path>
                <a:path w="990600" h="304800">
                  <a:moveTo>
                    <a:pt x="990600" y="152400"/>
                  </a:moveTo>
                  <a:lnTo>
                    <a:pt x="743712" y="0"/>
                  </a:lnTo>
                  <a:lnTo>
                    <a:pt x="743712" y="76200"/>
                  </a:lnTo>
                  <a:lnTo>
                    <a:pt x="155448" y="76200"/>
                  </a:lnTo>
                  <a:lnTo>
                    <a:pt x="155448" y="228600"/>
                  </a:lnTo>
                  <a:lnTo>
                    <a:pt x="743712" y="228600"/>
                  </a:lnTo>
                  <a:lnTo>
                    <a:pt x="743712" y="304800"/>
                  </a:lnTo>
                  <a:lnTo>
                    <a:pt x="990600" y="1524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87146" y="6132576"/>
              <a:ext cx="848994" cy="321945"/>
            </a:xfrm>
            <a:custGeom>
              <a:avLst/>
              <a:gdLst/>
              <a:ahLst/>
              <a:cxnLst/>
              <a:rect l="l" t="t" r="r" b="b"/>
              <a:pathLst>
                <a:path w="848995" h="321945">
                  <a:moveTo>
                    <a:pt x="592836" y="79248"/>
                  </a:moveTo>
                  <a:lnTo>
                    <a:pt x="0" y="79248"/>
                  </a:lnTo>
                  <a:lnTo>
                    <a:pt x="0" y="242316"/>
                  </a:lnTo>
                  <a:lnTo>
                    <a:pt x="4572" y="242316"/>
                  </a:lnTo>
                  <a:lnTo>
                    <a:pt x="4572" y="89916"/>
                  </a:lnTo>
                  <a:lnTo>
                    <a:pt x="9144" y="83820"/>
                  </a:lnTo>
                  <a:lnTo>
                    <a:pt x="9144" y="89916"/>
                  </a:lnTo>
                  <a:lnTo>
                    <a:pt x="588264" y="89916"/>
                  </a:lnTo>
                  <a:lnTo>
                    <a:pt x="588264" y="83820"/>
                  </a:lnTo>
                  <a:lnTo>
                    <a:pt x="592836" y="79248"/>
                  </a:lnTo>
                  <a:close/>
                </a:path>
                <a:path w="848995" h="321945">
                  <a:moveTo>
                    <a:pt x="9144" y="89916"/>
                  </a:moveTo>
                  <a:lnTo>
                    <a:pt x="9144" y="83820"/>
                  </a:lnTo>
                  <a:lnTo>
                    <a:pt x="4572" y="89916"/>
                  </a:lnTo>
                  <a:lnTo>
                    <a:pt x="9144" y="89916"/>
                  </a:lnTo>
                  <a:close/>
                </a:path>
                <a:path w="848995" h="321945">
                  <a:moveTo>
                    <a:pt x="9144" y="231648"/>
                  </a:moveTo>
                  <a:lnTo>
                    <a:pt x="9144" y="89916"/>
                  </a:lnTo>
                  <a:lnTo>
                    <a:pt x="4572" y="89916"/>
                  </a:lnTo>
                  <a:lnTo>
                    <a:pt x="4572" y="231648"/>
                  </a:lnTo>
                  <a:lnTo>
                    <a:pt x="9144" y="231648"/>
                  </a:lnTo>
                  <a:close/>
                </a:path>
                <a:path w="848995" h="321945">
                  <a:moveTo>
                    <a:pt x="597408" y="304697"/>
                  </a:moveTo>
                  <a:lnTo>
                    <a:pt x="597408" y="231648"/>
                  </a:lnTo>
                  <a:lnTo>
                    <a:pt x="4572" y="231648"/>
                  </a:lnTo>
                  <a:lnTo>
                    <a:pt x="9144" y="236220"/>
                  </a:lnTo>
                  <a:lnTo>
                    <a:pt x="9144" y="242316"/>
                  </a:lnTo>
                  <a:lnTo>
                    <a:pt x="588264" y="242316"/>
                  </a:lnTo>
                  <a:lnTo>
                    <a:pt x="588264" y="236220"/>
                  </a:lnTo>
                  <a:lnTo>
                    <a:pt x="592836" y="242316"/>
                  </a:lnTo>
                  <a:lnTo>
                    <a:pt x="592836" y="307502"/>
                  </a:lnTo>
                  <a:lnTo>
                    <a:pt x="597408" y="304697"/>
                  </a:lnTo>
                  <a:close/>
                </a:path>
                <a:path w="848995" h="321945">
                  <a:moveTo>
                    <a:pt x="9144" y="242316"/>
                  </a:moveTo>
                  <a:lnTo>
                    <a:pt x="9144" y="236220"/>
                  </a:lnTo>
                  <a:lnTo>
                    <a:pt x="4572" y="231648"/>
                  </a:lnTo>
                  <a:lnTo>
                    <a:pt x="4572" y="242316"/>
                  </a:lnTo>
                  <a:lnTo>
                    <a:pt x="9144" y="242316"/>
                  </a:lnTo>
                  <a:close/>
                </a:path>
                <a:path w="848995" h="321945">
                  <a:moveTo>
                    <a:pt x="848868" y="160020"/>
                  </a:moveTo>
                  <a:lnTo>
                    <a:pt x="588264" y="0"/>
                  </a:lnTo>
                  <a:lnTo>
                    <a:pt x="588264" y="79248"/>
                  </a:lnTo>
                  <a:lnTo>
                    <a:pt x="589788" y="79248"/>
                  </a:lnTo>
                  <a:lnTo>
                    <a:pt x="589788" y="12192"/>
                  </a:lnTo>
                  <a:lnTo>
                    <a:pt x="597408" y="7620"/>
                  </a:lnTo>
                  <a:lnTo>
                    <a:pt x="597408" y="16866"/>
                  </a:lnTo>
                  <a:lnTo>
                    <a:pt x="831989" y="160782"/>
                  </a:lnTo>
                  <a:lnTo>
                    <a:pt x="838200" y="156972"/>
                  </a:lnTo>
                  <a:lnTo>
                    <a:pt x="838200" y="166632"/>
                  </a:lnTo>
                  <a:lnTo>
                    <a:pt x="848868" y="160020"/>
                  </a:lnTo>
                  <a:close/>
                </a:path>
                <a:path w="848995" h="321945">
                  <a:moveTo>
                    <a:pt x="592836" y="89916"/>
                  </a:moveTo>
                  <a:lnTo>
                    <a:pt x="592836" y="79248"/>
                  </a:lnTo>
                  <a:lnTo>
                    <a:pt x="588264" y="83820"/>
                  </a:lnTo>
                  <a:lnTo>
                    <a:pt x="588264" y="89916"/>
                  </a:lnTo>
                  <a:lnTo>
                    <a:pt x="592836" y="89916"/>
                  </a:lnTo>
                  <a:close/>
                </a:path>
                <a:path w="848995" h="321945">
                  <a:moveTo>
                    <a:pt x="592836" y="242316"/>
                  </a:moveTo>
                  <a:lnTo>
                    <a:pt x="588264" y="236220"/>
                  </a:lnTo>
                  <a:lnTo>
                    <a:pt x="588264" y="242316"/>
                  </a:lnTo>
                  <a:lnTo>
                    <a:pt x="592836" y="242316"/>
                  </a:lnTo>
                  <a:close/>
                </a:path>
                <a:path w="848995" h="321945">
                  <a:moveTo>
                    <a:pt x="592836" y="307502"/>
                  </a:moveTo>
                  <a:lnTo>
                    <a:pt x="592836" y="242316"/>
                  </a:lnTo>
                  <a:lnTo>
                    <a:pt x="588264" y="242316"/>
                  </a:lnTo>
                  <a:lnTo>
                    <a:pt x="588264" y="321564"/>
                  </a:lnTo>
                  <a:lnTo>
                    <a:pt x="589788" y="320619"/>
                  </a:lnTo>
                  <a:lnTo>
                    <a:pt x="589788" y="309372"/>
                  </a:lnTo>
                  <a:lnTo>
                    <a:pt x="592836" y="307502"/>
                  </a:lnTo>
                  <a:close/>
                </a:path>
                <a:path w="848995" h="321945">
                  <a:moveTo>
                    <a:pt x="597408" y="16866"/>
                  </a:moveTo>
                  <a:lnTo>
                    <a:pt x="597408" y="7620"/>
                  </a:lnTo>
                  <a:lnTo>
                    <a:pt x="589788" y="12192"/>
                  </a:lnTo>
                  <a:lnTo>
                    <a:pt x="597408" y="16866"/>
                  </a:lnTo>
                  <a:close/>
                </a:path>
                <a:path w="848995" h="321945">
                  <a:moveTo>
                    <a:pt x="597408" y="89916"/>
                  </a:moveTo>
                  <a:lnTo>
                    <a:pt x="597408" y="16866"/>
                  </a:lnTo>
                  <a:lnTo>
                    <a:pt x="589788" y="12192"/>
                  </a:lnTo>
                  <a:lnTo>
                    <a:pt x="589788" y="79248"/>
                  </a:lnTo>
                  <a:lnTo>
                    <a:pt x="592836" y="79248"/>
                  </a:lnTo>
                  <a:lnTo>
                    <a:pt x="592836" y="89916"/>
                  </a:lnTo>
                  <a:lnTo>
                    <a:pt x="597408" y="89916"/>
                  </a:lnTo>
                  <a:close/>
                </a:path>
                <a:path w="848995" h="321945">
                  <a:moveTo>
                    <a:pt x="838200" y="166632"/>
                  </a:moveTo>
                  <a:lnTo>
                    <a:pt x="838200" y="164592"/>
                  </a:lnTo>
                  <a:lnTo>
                    <a:pt x="831989" y="160782"/>
                  </a:lnTo>
                  <a:lnTo>
                    <a:pt x="589788" y="309372"/>
                  </a:lnTo>
                  <a:lnTo>
                    <a:pt x="597408" y="312420"/>
                  </a:lnTo>
                  <a:lnTo>
                    <a:pt x="597408" y="315895"/>
                  </a:lnTo>
                  <a:lnTo>
                    <a:pt x="838200" y="166632"/>
                  </a:lnTo>
                  <a:close/>
                </a:path>
                <a:path w="848995" h="321945">
                  <a:moveTo>
                    <a:pt x="597408" y="315895"/>
                  </a:moveTo>
                  <a:lnTo>
                    <a:pt x="597408" y="312420"/>
                  </a:lnTo>
                  <a:lnTo>
                    <a:pt x="589788" y="309372"/>
                  </a:lnTo>
                  <a:lnTo>
                    <a:pt x="589788" y="320619"/>
                  </a:lnTo>
                  <a:lnTo>
                    <a:pt x="597408" y="315895"/>
                  </a:lnTo>
                  <a:close/>
                </a:path>
                <a:path w="848995" h="321945">
                  <a:moveTo>
                    <a:pt x="838200" y="164592"/>
                  </a:moveTo>
                  <a:lnTo>
                    <a:pt x="838200" y="156972"/>
                  </a:lnTo>
                  <a:lnTo>
                    <a:pt x="831989" y="160782"/>
                  </a:lnTo>
                  <a:lnTo>
                    <a:pt x="838200" y="16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4182" y="6211824"/>
              <a:ext cx="71628" cy="163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31698" y="6211824"/>
              <a:ext cx="41275" cy="163195"/>
            </a:xfrm>
            <a:custGeom>
              <a:avLst/>
              <a:gdLst/>
              <a:ahLst/>
              <a:cxnLst/>
              <a:rect l="l" t="t" r="r" b="b"/>
              <a:pathLst>
                <a:path w="41275" h="163195">
                  <a:moveTo>
                    <a:pt x="41148" y="16306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163068"/>
                  </a:lnTo>
                  <a:lnTo>
                    <a:pt x="4572" y="163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2004" y="10668"/>
                  </a:lnTo>
                  <a:lnTo>
                    <a:pt x="32004" y="4572"/>
                  </a:lnTo>
                  <a:lnTo>
                    <a:pt x="36576" y="10668"/>
                  </a:lnTo>
                  <a:lnTo>
                    <a:pt x="36576" y="163068"/>
                  </a:lnTo>
                  <a:lnTo>
                    <a:pt x="41148" y="163068"/>
                  </a:lnTo>
                  <a:close/>
                </a:path>
                <a:path w="41275" h="1631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1275" h="163195">
                  <a:moveTo>
                    <a:pt x="10668" y="152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2400"/>
                  </a:lnTo>
                  <a:lnTo>
                    <a:pt x="10668" y="152400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4572" y="152400"/>
                  </a:lnTo>
                  <a:lnTo>
                    <a:pt x="10668" y="156972"/>
                  </a:lnTo>
                  <a:lnTo>
                    <a:pt x="10668" y="163068"/>
                  </a:lnTo>
                  <a:lnTo>
                    <a:pt x="32004" y="163068"/>
                  </a:lnTo>
                  <a:lnTo>
                    <a:pt x="32004" y="156972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10668" y="163068"/>
                  </a:moveTo>
                  <a:lnTo>
                    <a:pt x="10668" y="156972"/>
                  </a:lnTo>
                  <a:lnTo>
                    <a:pt x="4572" y="152400"/>
                  </a:lnTo>
                  <a:lnTo>
                    <a:pt x="4572" y="163068"/>
                  </a:lnTo>
                  <a:lnTo>
                    <a:pt x="10668" y="163068"/>
                  </a:lnTo>
                  <a:close/>
                </a:path>
                <a:path w="41275" h="163195">
                  <a:moveTo>
                    <a:pt x="36576" y="10668"/>
                  </a:moveTo>
                  <a:lnTo>
                    <a:pt x="32004" y="4572"/>
                  </a:lnTo>
                  <a:lnTo>
                    <a:pt x="32004" y="10668"/>
                  </a:lnTo>
                  <a:lnTo>
                    <a:pt x="36576" y="10668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36576" y="10668"/>
                  </a:lnTo>
                  <a:lnTo>
                    <a:pt x="32004" y="10668"/>
                  </a:lnTo>
                  <a:lnTo>
                    <a:pt x="32004" y="152400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36576" y="163068"/>
                  </a:moveTo>
                  <a:lnTo>
                    <a:pt x="36576" y="152400"/>
                  </a:lnTo>
                  <a:lnTo>
                    <a:pt x="32004" y="156972"/>
                  </a:lnTo>
                  <a:lnTo>
                    <a:pt x="32004" y="163068"/>
                  </a:lnTo>
                  <a:lnTo>
                    <a:pt x="36576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698" y="5678424"/>
              <a:ext cx="3061716" cy="130606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6109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Abstrakce</a:t>
            </a:r>
            <a:r>
              <a:rPr spc="-10" dirty="0"/>
              <a:t> </a:t>
            </a:r>
            <a:r>
              <a:rPr spc="100" dirty="0"/>
              <a:t>dat/metod</a:t>
            </a:r>
            <a:r>
              <a:rPr spc="5" dirty="0"/>
              <a:t> </a:t>
            </a:r>
            <a:r>
              <a:rPr spc="95" dirty="0"/>
              <a:t>(abstraction)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323299"/>
                </a:solidFill>
              </a:rPr>
              <a:t>Datová</a:t>
            </a:r>
            <a:r>
              <a:rPr u="none" spc="-40" dirty="0">
                <a:solidFill>
                  <a:srgbClr val="323299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abstrakce</a:t>
            </a:r>
          </a:p>
          <a:p>
            <a:pPr marL="1049020" marR="445770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data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mohou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být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použita,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aniž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uživatel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znal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způsob </a:t>
            </a:r>
            <a:r>
              <a:rPr sz="2400" dirty="0">
                <a:latin typeface="Arial"/>
                <a:cs typeface="Arial"/>
              </a:rPr>
              <a:t>jejich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reprezentace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paměti</a:t>
            </a:r>
            <a:endParaRPr sz="2400">
              <a:latin typeface="Arial"/>
              <a:cs typeface="Arial"/>
            </a:endParaRPr>
          </a:p>
          <a:p>
            <a:pPr marL="1049020" marR="343535" lvl="1" indent="-287020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např.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databáze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jako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soubor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disku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nebo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vzdáleném </a:t>
            </a:r>
            <a:r>
              <a:rPr sz="2400" dirty="0">
                <a:latin typeface="Arial"/>
                <a:cs typeface="Arial"/>
              </a:rPr>
              <a:t>serveru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(sqlite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vs.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MySQL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database)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323299"/>
                </a:solidFill>
              </a:rPr>
              <a:t>Funkční</a:t>
            </a:r>
            <a:r>
              <a:rPr u="none" spc="-40" dirty="0">
                <a:solidFill>
                  <a:srgbClr val="323299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abstrakce</a:t>
            </a:r>
          </a:p>
          <a:p>
            <a:pPr marL="1049020" marR="208915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metoda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může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být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použita,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aniž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uživatel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způsob </a:t>
            </a:r>
            <a:r>
              <a:rPr sz="2400" dirty="0">
                <a:latin typeface="Arial"/>
                <a:cs typeface="Arial"/>
              </a:rPr>
              <a:t>její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implementace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např.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metoda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vykreslení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objektu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Draw()</a:t>
            </a:r>
            <a:endParaRPr sz="2400">
              <a:latin typeface="Arial"/>
              <a:cs typeface="Arial"/>
            </a:endParaRPr>
          </a:p>
          <a:p>
            <a:pPr marL="1240790">
              <a:lnSpc>
                <a:spcPct val="100000"/>
              </a:lnSpc>
              <a:spcBef>
                <a:spcPts val="1285"/>
              </a:spcBef>
              <a:tabLst>
                <a:tab pos="5203825" algn="l"/>
              </a:tabLst>
            </a:pPr>
            <a:r>
              <a:rPr sz="1800" u="none" spc="-10" dirty="0">
                <a:solidFill>
                  <a:srgbClr val="000000"/>
                </a:solidFill>
                <a:latin typeface="Courier New"/>
                <a:cs typeface="Courier New"/>
              </a:rPr>
              <a:t>Draw()</a:t>
            </a:r>
            <a:r>
              <a:rPr sz="1800" u="none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sz="1800" u="none" spc="-10" dirty="0">
                <a:solidFill>
                  <a:srgbClr val="000000"/>
                </a:solidFill>
                <a:latin typeface="Courier New"/>
                <a:cs typeface="Courier New"/>
              </a:rPr>
              <a:t>Draw()</a:t>
            </a:r>
            <a:endParaRPr sz="1800">
              <a:latin typeface="Courier New"/>
              <a:cs typeface="Courier New"/>
            </a:endParaRPr>
          </a:p>
          <a:p>
            <a:pPr marL="292735" marR="5080" algn="r">
              <a:lnSpc>
                <a:spcPct val="100000"/>
              </a:lnSpc>
              <a:spcBef>
                <a:spcPts val="745"/>
              </a:spcBef>
            </a:pPr>
            <a:r>
              <a:rPr sz="1800" u="none" spc="-25" dirty="0">
                <a:solidFill>
                  <a:srgbClr val="000000"/>
                </a:solidFill>
              </a:rPr>
              <a:t>37</a:t>
            </a:r>
            <a:endParaRPr sz="1800"/>
          </a:p>
        </p:txBody>
      </p:sp>
      <p:grpSp>
        <p:nvGrpSpPr>
          <p:cNvPr id="20" name="object 20"/>
          <p:cNvGrpSpPr/>
          <p:nvPr/>
        </p:nvGrpSpPr>
        <p:grpSpPr>
          <a:xfrm>
            <a:off x="2369698" y="5975604"/>
            <a:ext cx="6574790" cy="856615"/>
            <a:chOff x="2369698" y="5975604"/>
            <a:chExt cx="6574790" cy="856615"/>
          </a:xfrm>
        </p:grpSpPr>
        <p:sp>
          <p:nvSpPr>
            <p:cNvPr id="21" name="object 21"/>
            <p:cNvSpPr/>
            <p:nvPr/>
          </p:nvSpPr>
          <p:spPr>
            <a:xfrm>
              <a:off x="8165470" y="5987796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762000" y="342900"/>
                  </a:moveTo>
                  <a:lnTo>
                    <a:pt x="609600" y="294132"/>
                  </a:lnTo>
                  <a:lnTo>
                    <a:pt x="609600" y="393192"/>
                  </a:lnTo>
                  <a:lnTo>
                    <a:pt x="762000" y="342900"/>
                  </a:lnTo>
                  <a:close/>
                </a:path>
                <a:path w="762000" h="685800">
                  <a:moveTo>
                    <a:pt x="153924" y="393192"/>
                  </a:moveTo>
                  <a:lnTo>
                    <a:pt x="153924" y="294132"/>
                  </a:lnTo>
                  <a:lnTo>
                    <a:pt x="0" y="342900"/>
                  </a:lnTo>
                  <a:lnTo>
                    <a:pt x="153924" y="393192"/>
                  </a:lnTo>
                  <a:close/>
                </a:path>
                <a:path w="762000" h="685800">
                  <a:moveTo>
                    <a:pt x="259080" y="164592"/>
                  </a:moveTo>
                  <a:lnTo>
                    <a:pt x="112776" y="100584"/>
                  </a:lnTo>
                  <a:lnTo>
                    <a:pt x="182880" y="233172"/>
                  </a:lnTo>
                  <a:lnTo>
                    <a:pt x="259080" y="164592"/>
                  </a:lnTo>
                  <a:close/>
                </a:path>
                <a:path w="762000" h="685800">
                  <a:moveTo>
                    <a:pt x="259080" y="522732"/>
                  </a:moveTo>
                  <a:lnTo>
                    <a:pt x="182880" y="454152"/>
                  </a:lnTo>
                  <a:lnTo>
                    <a:pt x="112776" y="586740"/>
                  </a:lnTo>
                  <a:lnTo>
                    <a:pt x="259080" y="522732"/>
                  </a:lnTo>
                  <a:close/>
                </a:path>
                <a:path w="762000" h="685800">
                  <a:moveTo>
                    <a:pt x="571500" y="342900"/>
                  </a:moveTo>
                  <a:lnTo>
                    <a:pt x="564797" y="297448"/>
                  </a:lnTo>
                  <a:lnTo>
                    <a:pt x="545817" y="256652"/>
                  </a:lnTo>
                  <a:lnTo>
                    <a:pt x="516255" y="222123"/>
                  </a:lnTo>
                  <a:lnTo>
                    <a:pt x="477802" y="195467"/>
                  </a:lnTo>
                  <a:lnTo>
                    <a:pt x="432152" y="178293"/>
                  </a:lnTo>
                  <a:lnTo>
                    <a:pt x="381000" y="172212"/>
                  </a:lnTo>
                  <a:lnTo>
                    <a:pt x="330376" y="178293"/>
                  </a:lnTo>
                  <a:lnTo>
                    <a:pt x="284875" y="195467"/>
                  </a:lnTo>
                  <a:lnTo>
                    <a:pt x="246316" y="222123"/>
                  </a:lnTo>
                  <a:lnTo>
                    <a:pt x="216520" y="256652"/>
                  </a:lnTo>
                  <a:lnTo>
                    <a:pt x="197308" y="297448"/>
                  </a:lnTo>
                  <a:lnTo>
                    <a:pt x="190500" y="342900"/>
                  </a:lnTo>
                  <a:lnTo>
                    <a:pt x="197308" y="388993"/>
                  </a:lnTo>
                  <a:lnTo>
                    <a:pt x="216520" y="430219"/>
                  </a:lnTo>
                  <a:lnTo>
                    <a:pt x="246316" y="465010"/>
                  </a:lnTo>
                  <a:lnTo>
                    <a:pt x="284875" y="491800"/>
                  </a:lnTo>
                  <a:lnTo>
                    <a:pt x="330376" y="509023"/>
                  </a:lnTo>
                  <a:lnTo>
                    <a:pt x="381000" y="515112"/>
                  </a:lnTo>
                  <a:lnTo>
                    <a:pt x="432152" y="509023"/>
                  </a:lnTo>
                  <a:lnTo>
                    <a:pt x="477802" y="491800"/>
                  </a:lnTo>
                  <a:lnTo>
                    <a:pt x="516255" y="465010"/>
                  </a:lnTo>
                  <a:lnTo>
                    <a:pt x="545817" y="430219"/>
                  </a:lnTo>
                  <a:lnTo>
                    <a:pt x="564797" y="388993"/>
                  </a:lnTo>
                  <a:lnTo>
                    <a:pt x="571500" y="342900"/>
                  </a:lnTo>
                  <a:close/>
                </a:path>
                <a:path w="762000" h="685800">
                  <a:moveTo>
                    <a:pt x="435864" y="138684"/>
                  </a:moveTo>
                  <a:lnTo>
                    <a:pt x="381000" y="0"/>
                  </a:lnTo>
                  <a:lnTo>
                    <a:pt x="327660" y="138684"/>
                  </a:lnTo>
                  <a:lnTo>
                    <a:pt x="435864" y="138684"/>
                  </a:lnTo>
                  <a:close/>
                </a:path>
                <a:path w="762000" h="685800">
                  <a:moveTo>
                    <a:pt x="435864" y="548640"/>
                  </a:moveTo>
                  <a:lnTo>
                    <a:pt x="327660" y="548640"/>
                  </a:lnTo>
                  <a:lnTo>
                    <a:pt x="381000" y="685800"/>
                  </a:lnTo>
                  <a:lnTo>
                    <a:pt x="435864" y="548640"/>
                  </a:lnTo>
                  <a:close/>
                </a:path>
                <a:path w="762000" h="685800">
                  <a:moveTo>
                    <a:pt x="650748" y="100584"/>
                  </a:moveTo>
                  <a:lnTo>
                    <a:pt x="504444" y="164592"/>
                  </a:lnTo>
                  <a:lnTo>
                    <a:pt x="580644" y="233172"/>
                  </a:lnTo>
                  <a:lnTo>
                    <a:pt x="650748" y="100584"/>
                  </a:lnTo>
                  <a:close/>
                </a:path>
                <a:path w="762000" h="685800">
                  <a:moveTo>
                    <a:pt x="650748" y="586740"/>
                  </a:moveTo>
                  <a:lnTo>
                    <a:pt x="580644" y="454152"/>
                  </a:lnTo>
                  <a:lnTo>
                    <a:pt x="504444" y="522732"/>
                  </a:lnTo>
                  <a:lnTo>
                    <a:pt x="650748" y="58674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0230" y="5975604"/>
              <a:ext cx="794385" cy="711835"/>
            </a:xfrm>
            <a:custGeom>
              <a:avLst/>
              <a:gdLst/>
              <a:ahLst/>
              <a:cxnLst/>
              <a:rect l="l" t="t" r="r" b="b"/>
              <a:pathLst>
                <a:path w="794384" h="711834">
                  <a:moveTo>
                    <a:pt x="794004" y="355092"/>
                  </a:moveTo>
                  <a:lnTo>
                    <a:pt x="618744" y="300228"/>
                  </a:lnTo>
                  <a:lnTo>
                    <a:pt x="618744" y="411480"/>
                  </a:lnTo>
                  <a:lnTo>
                    <a:pt x="623316" y="410009"/>
                  </a:lnTo>
                  <a:lnTo>
                    <a:pt x="623316" y="310896"/>
                  </a:lnTo>
                  <a:lnTo>
                    <a:pt x="629412" y="306324"/>
                  </a:lnTo>
                  <a:lnTo>
                    <a:pt x="629412" y="312827"/>
                  </a:lnTo>
                  <a:lnTo>
                    <a:pt x="763031" y="355162"/>
                  </a:lnTo>
                  <a:lnTo>
                    <a:pt x="777240" y="350520"/>
                  </a:lnTo>
                  <a:lnTo>
                    <a:pt x="777240" y="360485"/>
                  </a:lnTo>
                  <a:lnTo>
                    <a:pt x="794004" y="355092"/>
                  </a:lnTo>
                  <a:close/>
                </a:path>
                <a:path w="794384" h="711834">
                  <a:moveTo>
                    <a:pt x="629412" y="312827"/>
                  </a:moveTo>
                  <a:lnTo>
                    <a:pt x="629412" y="306324"/>
                  </a:lnTo>
                  <a:lnTo>
                    <a:pt x="623316" y="310896"/>
                  </a:lnTo>
                  <a:lnTo>
                    <a:pt x="629412" y="312827"/>
                  </a:lnTo>
                  <a:close/>
                </a:path>
                <a:path w="794384" h="711834">
                  <a:moveTo>
                    <a:pt x="629412" y="398820"/>
                  </a:moveTo>
                  <a:lnTo>
                    <a:pt x="629412" y="312827"/>
                  </a:lnTo>
                  <a:lnTo>
                    <a:pt x="623316" y="310896"/>
                  </a:lnTo>
                  <a:lnTo>
                    <a:pt x="623316" y="400812"/>
                  </a:lnTo>
                  <a:lnTo>
                    <a:pt x="629412" y="398820"/>
                  </a:lnTo>
                  <a:close/>
                </a:path>
                <a:path w="794384" h="711834">
                  <a:moveTo>
                    <a:pt x="777240" y="360485"/>
                  </a:moveTo>
                  <a:lnTo>
                    <a:pt x="777240" y="359664"/>
                  </a:lnTo>
                  <a:lnTo>
                    <a:pt x="763031" y="355162"/>
                  </a:lnTo>
                  <a:lnTo>
                    <a:pt x="623316" y="400812"/>
                  </a:lnTo>
                  <a:lnTo>
                    <a:pt x="629412" y="405384"/>
                  </a:lnTo>
                  <a:lnTo>
                    <a:pt x="629412" y="408047"/>
                  </a:lnTo>
                  <a:lnTo>
                    <a:pt x="777240" y="360485"/>
                  </a:lnTo>
                  <a:close/>
                </a:path>
                <a:path w="794384" h="711834">
                  <a:moveTo>
                    <a:pt x="629412" y="408047"/>
                  </a:moveTo>
                  <a:lnTo>
                    <a:pt x="629412" y="405384"/>
                  </a:lnTo>
                  <a:lnTo>
                    <a:pt x="623316" y="400812"/>
                  </a:lnTo>
                  <a:lnTo>
                    <a:pt x="623316" y="410009"/>
                  </a:lnTo>
                  <a:lnTo>
                    <a:pt x="629412" y="408047"/>
                  </a:lnTo>
                  <a:close/>
                </a:path>
                <a:path w="794384" h="711834">
                  <a:moveTo>
                    <a:pt x="777240" y="359664"/>
                  </a:moveTo>
                  <a:lnTo>
                    <a:pt x="777240" y="350520"/>
                  </a:lnTo>
                  <a:lnTo>
                    <a:pt x="763031" y="355162"/>
                  </a:lnTo>
                  <a:lnTo>
                    <a:pt x="777240" y="359664"/>
                  </a:lnTo>
                  <a:close/>
                </a:path>
                <a:path w="794384" h="711834">
                  <a:moveTo>
                    <a:pt x="175260" y="411480"/>
                  </a:moveTo>
                  <a:lnTo>
                    <a:pt x="175260" y="300228"/>
                  </a:lnTo>
                  <a:lnTo>
                    <a:pt x="0" y="355092"/>
                  </a:lnTo>
                  <a:lnTo>
                    <a:pt x="16764" y="360485"/>
                  </a:lnTo>
                  <a:lnTo>
                    <a:pt x="16764" y="350520"/>
                  </a:lnTo>
                  <a:lnTo>
                    <a:pt x="30972" y="355162"/>
                  </a:lnTo>
                  <a:lnTo>
                    <a:pt x="164592" y="312827"/>
                  </a:lnTo>
                  <a:lnTo>
                    <a:pt x="164592" y="306324"/>
                  </a:lnTo>
                  <a:lnTo>
                    <a:pt x="170688" y="310896"/>
                  </a:lnTo>
                  <a:lnTo>
                    <a:pt x="170688" y="410009"/>
                  </a:lnTo>
                  <a:lnTo>
                    <a:pt x="175260" y="411480"/>
                  </a:lnTo>
                  <a:close/>
                </a:path>
                <a:path w="794384" h="711834">
                  <a:moveTo>
                    <a:pt x="30972" y="355162"/>
                  </a:moveTo>
                  <a:lnTo>
                    <a:pt x="16764" y="350520"/>
                  </a:lnTo>
                  <a:lnTo>
                    <a:pt x="16764" y="359664"/>
                  </a:lnTo>
                  <a:lnTo>
                    <a:pt x="30972" y="355162"/>
                  </a:lnTo>
                  <a:close/>
                </a:path>
                <a:path w="794384" h="711834">
                  <a:moveTo>
                    <a:pt x="170688" y="400812"/>
                  </a:moveTo>
                  <a:lnTo>
                    <a:pt x="30972" y="355162"/>
                  </a:lnTo>
                  <a:lnTo>
                    <a:pt x="16764" y="359664"/>
                  </a:lnTo>
                  <a:lnTo>
                    <a:pt x="16764" y="360485"/>
                  </a:lnTo>
                  <a:lnTo>
                    <a:pt x="164592" y="408047"/>
                  </a:lnTo>
                  <a:lnTo>
                    <a:pt x="164592" y="405384"/>
                  </a:lnTo>
                  <a:lnTo>
                    <a:pt x="170688" y="400812"/>
                  </a:lnTo>
                  <a:close/>
                </a:path>
                <a:path w="794384" h="711834">
                  <a:moveTo>
                    <a:pt x="283464" y="175260"/>
                  </a:moveTo>
                  <a:lnTo>
                    <a:pt x="117348" y="103632"/>
                  </a:lnTo>
                  <a:lnTo>
                    <a:pt x="124968" y="117992"/>
                  </a:lnTo>
                  <a:lnTo>
                    <a:pt x="124968" y="117348"/>
                  </a:lnTo>
                  <a:lnTo>
                    <a:pt x="131064" y="111252"/>
                  </a:lnTo>
                  <a:lnTo>
                    <a:pt x="137054" y="122581"/>
                  </a:lnTo>
                  <a:lnTo>
                    <a:pt x="265001" y="177981"/>
                  </a:lnTo>
                  <a:lnTo>
                    <a:pt x="271272" y="172212"/>
                  </a:lnTo>
                  <a:lnTo>
                    <a:pt x="272796" y="181356"/>
                  </a:lnTo>
                  <a:lnTo>
                    <a:pt x="272796" y="184805"/>
                  </a:lnTo>
                  <a:lnTo>
                    <a:pt x="283464" y="175260"/>
                  </a:lnTo>
                  <a:close/>
                </a:path>
                <a:path w="794384" h="711834">
                  <a:moveTo>
                    <a:pt x="283464" y="536448"/>
                  </a:moveTo>
                  <a:lnTo>
                    <a:pt x="196596" y="458724"/>
                  </a:lnTo>
                  <a:lnTo>
                    <a:pt x="117348" y="608076"/>
                  </a:lnTo>
                  <a:lnTo>
                    <a:pt x="124968" y="604790"/>
                  </a:lnTo>
                  <a:lnTo>
                    <a:pt x="124968" y="594360"/>
                  </a:lnTo>
                  <a:lnTo>
                    <a:pt x="137054" y="589126"/>
                  </a:lnTo>
                  <a:lnTo>
                    <a:pt x="195072" y="479397"/>
                  </a:lnTo>
                  <a:lnTo>
                    <a:pt x="195072" y="469392"/>
                  </a:lnTo>
                  <a:lnTo>
                    <a:pt x="201168" y="467868"/>
                  </a:lnTo>
                  <a:lnTo>
                    <a:pt x="201168" y="475000"/>
                  </a:lnTo>
                  <a:lnTo>
                    <a:pt x="265001" y="533727"/>
                  </a:lnTo>
                  <a:lnTo>
                    <a:pt x="272796" y="530352"/>
                  </a:lnTo>
                  <a:lnTo>
                    <a:pt x="272796" y="541047"/>
                  </a:lnTo>
                  <a:lnTo>
                    <a:pt x="283464" y="536448"/>
                  </a:lnTo>
                  <a:close/>
                </a:path>
                <a:path w="794384" h="711834">
                  <a:moveTo>
                    <a:pt x="137054" y="122581"/>
                  </a:moveTo>
                  <a:lnTo>
                    <a:pt x="131064" y="111252"/>
                  </a:lnTo>
                  <a:lnTo>
                    <a:pt x="124968" y="117348"/>
                  </a:lnTo>
                  <a:lnTo>
                    <a:pt x="137054" y="122581"/>
                  </a:lnTo>
                  <a:close/>
                </a:path>
                <a:path w="794384" h="711834">
                  <a:moveTo>
                    <a:pt x="198630" y="239041"/>
                  </a:moveTo>
                  <a:lnTo>
                    <a:pt x="137054" y="122581"/>
                  </a:lnTo>
                  <a:lnTo>
                    <a:pt x="124968" y="117348"/>
                  </a:lnTo>
                  <a:lnTo>
                    <a:pt x="124968" y="117992"/>
                  </a:lnTo>
                  <a:lnTo>
                    <a:pt x="195072" y="250111"/>
                  </a:lnTo>
                  <a:lnTo>
                    <a:pt x="195072" y="242316"/>
                  </a:lnTo>
                  <a:lnTo>
                    <a:pt x="198630" y="239041"/>
                  </a:lnTo>
                  <a:close/>
                </a:path>
                <a:path w="794384" h="711834">
                  <a:moveTo>
                    <a:pt x="137054" y="589126"/>
                  </a:moveTo>
                  <a:lnTo>
                    <a:pt x="124968" y="594360"/>
                  </a:lnTo>
                  <a:lnTo>
                    <a:pt x="131064" y="600456"/>
                  </a:lnTo>
                  <a:lnTo>
                    <a:pt x="137054" y="589126"/>
                  </a:lnTo>
                  <a:close/>
                </a:path>
                <a:path w="794384" h="711834">
                  <a:moveTo>
                    <a:pt x="272796" y="541047"/>
                  </a:moveTo>
                  <a:lnTo>
                    <a:pt x="272796" y="530352"/>
                  </a:lnTo>
                  <a:lnTo>
                    <a:pt x="271272" y="539496"/>
                  </a:lnTo>
                  <a:lnTo>
                    <a:pt x="265001" y="533727"/>
                  </a:lnTo>
                  <a:lnTo>
                    <a:pt x="137054" y="589126"/>
                  </a:lnTo>
                  <a:lnTo>
                    <a:pt x="131064" y="600456"/>
                  </a:lnTo>
                  <a:lnTo>
                    <a:pt x="124968" y="594360"/>
                  </a:lnTo>
                  <a:lnTo>
                    <a:pt x="124968" y="604790"/>
                  </a:lnTo>
                  <a:lnTo>
                    <a:pt x="272796" y="541047"/>
                  </a:lnTo>
                  <a:close/>
                </a:path>
                <a:path w="794384" h="711834">
                  <a:moveTo>
                    <a:pt x="170688" y="310896"/>
                  </a:moveTo>
                  <a:lnTo>
                    <a:pt x="164592" y="306324"/>
                  </a:lnTo>
                  <a:lnTo>
                    <a:pt x="164592" y="312827"/>
                  </a:lnTo>
                  <a:lnTo>
                    <a:pt x="170688" y="310896"/>
                  </a:lnTo>
                  <a:close/>
                </a:path>
                <a:path w="794384" h="711834">
                  <a:moveTo>
                    <a:pt x="170688" y="400812"/>
                  </a:moveTo>
                  <a:lnTo>
                    <a:pt x="170688" y="310896"/>
                  </a:lnTo>
                  <a:lnTo>
                    <a:pt x="164592" y="312827"/>
                  </a:lnTo>
                  <a:lnTo>
                    <a:pt x="164592" y="398820"/>
                  </a:lnTo>
                  <a:lnTo>
                    <a:pt x="170688" y="400812"/>
                  </a:lnTo>
                  <a:close/>
                </a:path>
                <a:path w="794384" h="711834">
                  <a:moveTo>
                    <a:pt x="170688" y="410009"/>
                  </a:moveTo>
                  <a:lnTo>
                    <a:pt x="170688" y="400812"/>
                  </a:lnTo>
                  <a:lnTo>
                    <a:pt x="164592" y="405384"/>
                  </a:lnTo>
                  <a:lnTo>
                    <a:pt x="164592" y="408047"/>
                  </a:lnTo>
                  <a:lnTo>
                    <a:pt x="170688" y="410009"/>
                  </a:lnTo>
                  <a:close/>
                </a:path>
                <a:path w="794384" h="711834">
                  <a:moveTo>
                    <a:pt x="201168" y="243840"/>
                  </a:moveTo>
                  <a:lnTo>
                    <a:pt x="198630" y="239041"/>
                  </a:lnTo>
                  <a:lnTo>
                    <a:pt x="195072" y="242316"/>
                  </a:lnTo>
                  <a:lnTo>
                    <a:pt x="201168" y="243840"/>
                  </a:lnTo>
                  <a:close/>
                </a:path>
                <a:path w="794384" h="711834">
                  <a:moveTo>
                    <a:pt x="201168" y="248893"/>
                  </a:moveTo>
                  <a:lnTo>
                    <a:pt x="201168" y="243840"/>
                  </a:lnTo>
                  <a:lnTo>
                    <a:pt x="195072" y="242316"/>
                  </a:lnTo>
                  <a:lnTo>
                    <a:pt x="195072" y="250111"/>
                  </a:lnTo>
                  <a:lnTo>
                    <a:pt x="196596" y="252984"/>
                  </a:lnTo>
                  <a:lnTo>
                    <a:pt x="201168" y="248893"/>
                  </a:lnTo>
                  <a:close/>
                </a:path>
                <a:path w="794384" h="711834">
                  <a:moveTo>
                    <a:pt x="201168" y="467868"/>
                  </a:moveTo>
                  <a:lnTo>
                    <a:pt x="195072" y="469392"/>
                  </a:lnTo>
                  <a:lnTo>
                    <a:pt x="198630" y="472666"/>
                  </a:lnTo>
                  <a:lnTo>
                    <a:pt x="201168" y="467868"/>
                  </a:lnTo>
                  <a:close/>
                </a:path>
                <a:path w="794384" h="711834">
                  <a:moveTo>
                    <a:pt x="198630" y="472666"/>
                  </a:moveTo>
                  <a:lnTo>
                    <a:pt x="195072" y="469392"/>
                  </a:lnTo>
                  <a:lnTo>
                    <a:pt x="195072" y="479397"/>
                  </a:lnTo>
                  <a:lnTo>
                    <a:pt x="198630" y="472666"/>
                  </a:lnTo>
                  <a:close/>
                </a:path>
                <a:path w="794384" h="711834">
                  <a:moveTo>
                    <a:pt x="272796" y="184805"/>
                  </a:moveTo>
                  <a:lnTo>
                    <a:pt x="272796" y="181356"/>
                  </a:lnTo>
                  <a:lnTo>
                    <a:pt x="265001" y="177981"/>
                  </a:lnTo>
                  <a:lnTo>
                    <a:pt x="198630" y="239041"/>
                  </a:lnTo>
                  <a:lnTo>
                    <a:pt x="201168" y="243840"/>
                  </a:lnTo>
                  <a:lnTo>
                    <a:pt x="201168" y="248893"/>
                  </a:lnTo>
                  <a:lnTo>
                    <a:pt x="272796" y="184805"/>
                  </a:lnTo>
                  <a:close/>
                </a:path>
                <a:path w="794384" h="711834">
                  <a:moveTo>
                    <a:pt x="201168" y="475000"/>
                  </a:moveTo>
                  <a:lnTo>
                    <a:pt x="201168" y="467868"/>
                  </a:lnTo>
                  <a:lnTo>
                    <a:pt x="198630" y="472666"/>
                  </a:lnTo>
                  <a:lnTo>
                    <a:pt x="201168" y="475000"/>
                  </a:lnTo>
                  <a:close/>
                </a:path>
                <a:path w="794384" h="711834">
                  <a:moveTo>
                    <a:pt x="592836" y="355092"/>
                  </a:moveTo>
                  <a:lnTo>
                    <a:pt x="583692" y="303276"/>
                  </a:lnTo>
                  <a:lnTo>
                    <a:pt x="559308" y="257556"/>
                  </a:lnTo>
                  <a:lnTo>
                    <a:pt x="521208" y="219456"/>
                  </a:lnTo>
                  <a:lnTo>
                    <a:pt x="472440" y="193548"/>
                  </a:lnTo>
                  <a:lnTo>
                    <a:pt x="435864" y="182880"/>
                  </a:lnTo>
                  <a:lnTo>
                    <a:pt x="417576" y="179832"/>
                  </a:lnTo>
                  <a:lnTo>
                    <a:pt x="376428" y="179832"/>
                  </a:lnTo>
                  <a:lnTo>
                    <a:pt x="338328" y="187452"/>
                  </a:lnTo>
                  <a:lnTo>
                    <a:pt x="288036" y="208788"/>
                  </a:lnTo>
                  <a:lnTo>
                    <a:pt x="246888" y="243840"/>
                  </a:lnTo>
                  <a:lnTo>
                    <a:pt x="216408" y="286512"/>
                  </a:lnTo>
                  <a:lnTo>
                    <a:pt x="202692" y="338328"/>
                  </a:lnTo>
                  <a:lnTo>
                    <a:pt x="201168" y="355092"/>
                  </a:lnTo>
                  <a:lnTo>
                    <a:pt x="202692" y="373380"/>
                  </a:lnTo>
                  <a:lnTo>
                    <a:pt x="205740" y="391668"/>
                  </a:lnTo>
                  <a:lnTo>
                    <a:pt x="210312" y="408432"/>
                  </a:lnTo>
                  <a:lnTo>
                    <a:pt x="211836" y="412623"/>
                  </a:lnTo>
                  <a:lnTo>
                    <a:pt x="211836" y="339852"/>
                  </a:lnTo>
                  <a:lnTo>
                    <a:pt x="214884" y="321564"/>
                  </a:lnTo>
                  <a:lnTo>
                    <a:pt x="214884" y="323088"/>
                  </a:lnTo>
                  <a:lnTo>
                    <a:pt x="219456" y="306324"/>
                  </a:lnTo>
                  <a:lnTo>
                    <a:pt x="225552" y="291084"/>
                  </a:lnTo>
                  <a:lnTo>
                    <a:pt x="233172" y="275844"/>
                  </a:lnTo>
                  <a:lnTo>
                    <a:pt x="233172" y="277368"/>
                  </a:lnTo>
                  <a:lnTo>
                    <a:pt x="242316" y="262128"/>
                  </a:lnTo>
                  <a:lnTo>
                    <a:pt x="242316" y="263652"/>
                  </a:lnTo>
                  <a:lnTo>
                    <a:pt x="252984" y="249936"/>
                  </a:lnTo>
                  <a:lnTo>
                    <a:pt x="265176" y="237744"/>
                  </a:lnTo>
                  <a:lnTo>
                    <a:pt x="307848" y="208788"/>
                  </a:lnTo>
                  <a:lnTo>
                    <a:pt x="359664" y="192024"/>
                  </a:lnTo>
                  <a:lnTo>
                    <a:pt x="396240" y="189093"/>
                  </a:lnTo>
                  <a:lnTo>
                    <a:pt x="434340" y="192024"/>
                  </a:lnTo>
                  <a:lnTo>
                    <a:pt x="486156" y="208788"/>
                  </a:lnTo>
                  <a:lnTo>
                    <a:pt x="528828" y="237744"/>
                  </a:lnTo>
                  <a:lnTo>
                    <a:pt x="551688" y="263652"/>
                  </a:lnTo>
                  <a:lnTo>
                    <a:pt x="551688" y="262128"/>
                  </a:lnTo>
                  <a:lnTo>
                    <a:pt x="560832" y="277368"/>
                  </a:lnTo>
                  <a:lnTo>
                    <a:pt x="560832" y="275844"/>
                  </a:lnTo>
                  <a:lnTo>
                    <a:pt x="568452" y="291084"/>
                  </a:lnTo>
                  <a:lnTo>
                    <a:pt x="574548" y="306324"/>
                  </a:lnTo>
                  <a:lnTo>
                    <a:pt x="579120" y="323088"/>
                  </a:lnTo>
                  <a:lnTo>
                    <a:pt x="579120" y="321564"/>
                  </a:lnTo>
                  <a:lnTo>
                    <a:pt x="582168" y="339852"/>
                  </a:lnTo>
                  <a:lnTo>
                    <a:pt x="582168" y="411784"/>
                  </a:lnTo>
                  <a:lnTo>
                    <a:pt x="583692" y="408432"/>
                  </a:lnTo>
                  <a:lnTo>
                    <a:pt x="588264" y="391668"/>
                  </a:lnTo>
                  <a:lnTo>
                    <a:pt x="591312" y="373380"/>
                  </a:lnTo>
                  <a:lnTo>
                    <a:pt x="592836" y="355092"/>
                  </a:lnTo>
                  <a:close/>
                </a:path>
                <a:path w="794384" h="711834">
                  <a:moveTo>
                    <a:pt x="397764" y="531876"/>
                  </a:moveTo>
                  <a:lnTo>
                    <a:pt x="397764" y="522732"/>
                  </a:lnTo>
                  <a:lnTo>
                    <a:pt x="396240" y="522732"/>
                  </a:lnTo>
                  <a:lnTo>
                    <a:pt x="341376" y="515112"/>
                  </a:lnTo>
                  <a:lnTo>
                    <a:pt x="292608" y="493776"/>
                  </a:lnTo>
                  <a:lnTo>
                    <a:pt x="252984" y="461772"/>
                  </a:lnTo>
                  <a:lnTo>
                    <a:pt x="242316" y="448056"/>
                  </a:lnTo>
                  <a:lnTo>
                    <a:pt x="242316" y="449580"/>
                  </a:lnTo>
                  <a:lnTo>
                    <a:pt x="233172" y="434340"/>
                  </a:lnTo>
                  <a:lnTo>
                    <a:pt x="233172" y="435864"/>
                  </a:lnTo>
                  <a:lnTo>
                    <a:pt x="225552" y="420624"/>
                  </a:lnTo>
                  <a:lnTo>
                    <a:pt x="219456" y="405384"/>
                  </a:lnTo>
                  <a:lnTo>
                    <a:pt x="214884" y="388620"/>
                  </a:lnTo>
                  <a:lnTo>
                    <a:pt x="214884" y="390144"/>
                  </a:lnTo>
                  <a:lnTo>
                    <a:pt x="211836" y="371856"/>
                  </a:lnTo>
                  <a:lnTo>
                    <a:pt x="211836" y="412623"/>
                  </a:lnTo>
                  <a:lnTo>
                    <a:pt x="234696" y="454152"/>
                  </a:lnTo>
                  <a:lnTo>
                    <a:pt x="272796" y="492252"/>
                  </a:lnTo>
                  <a:lnTo>
                    <a:pt x="321564" y="518160"/>
                  </a:lnTo>
                  <a:lnTo>
                    <a:pt x="358140" y="528828"/>
                  </a:lnTo>
                  <a:lnTo>
                    <a:pt x="376428" y="531876"/>
                  </a:lnTo>
                  <a:lnTo>
                    <a:pt x="397764" y="531876"/>
                  </a:lnTo>
                  <a:close/>
                </a:path>
                <a:path w="794384" h="711834">
                  <a:moveTo>
                    <a:pt x="272796" y="181356"/>
                  </a:moveTo>
                  <a:lnTo>
                    <a:pt x="271272" y="172212"/>
                  </a:lnTo>
                  <a:lnTo>
                    <a:pt x="265001" y="177981"/>
                  </a:lnTo>
                  <a:lnTo>
                    <a:pt x="272796" y="181356"/>
                  </a:lnTo>
                  <a:close/>
                </a:path>
                <a:path w="794384" h="711834">
                  <a:moveTo>
                    <a:pt x="272796" y="530352"/>
                  </a:moveTo>
                  <a:lnTo>
                    <a:pt x="265001" y="533727"/>
                  </a:lnTo>
                  <a:lnTo>
                    <a:pt x="271272" y="539496"/>
                  </a:lnTo>
                  <a:lnTo>
                    <a:pt x="272796" y="530352"/>
                  </a:lnTo>
                  <a:close/>
                </a:path>
                <a:path w="794384" h="711834">
                  <a:moveTo>
                    <a:pt x="458724" y="155448"/>
                  </a:moveTo>
                  <a:lnTo>
                    <a:pt x="396240" y="0"/>
                  </a:lnTo>
                  <a:lnTo>
                    <a:pt x="335280" y="155448"/>
                  </a:lnTo>
                  <a:lnTo>
                    <a:pt x="342900" y="155448"/>
                  </a:lnTo>
                  <a:lnTo>
                    <a:pt x="342900" y="146304"/>
                  </a:lnTo>
                  <a:lnTo>
                    <a:pt x="348386" y="146304"/>
                  </a:lnTo>
                  <a:lnTo>
                    <a:pt x="393192" y="34290"/>
                  </a:lnTo>
                  <a:lnTo>
                    <a:pt x="393192" y="15240"/>
                  </a:lnTo>
                  <a:lnTo>
                    <a:pt x="400812" y="15240"/>
                  </a:lnTo>
                  <a:lnTo>
                    <a:pt x="400812" y="34834"/>
                  </a:lnTo>
                  <a:lnTo>
                    <a:pt x="444161" y="146304"/>
                  </a:lnTo>
                  <a:lnTo>
                    <a:pt x="451104" y="146304"/>
                  </a:lnTo>
                  <a:lnTo>
                    <a:pt x="451104" y="155448"/>
                  </a:lnTo>
                  <a:lnTo>
                    <a:pt x="458724" y="155448"/>
                  </a:lnTo>
                  <a:close/>
                </a:path>
                <a:path w="794384" h="711834">
                  <a:moveTo>
                    <a:pt x="458724" y="556260"/>
                  </a:moveTo>
                  <a:lnTo>
                    <a:pt x="335280" y="556260"/>
                  </a:lnTo>
                  <a:lnTo>
                    <a:pt x="342900" y="575691"/>
                  </a:lnTo>
                  <a:lnTo>
                    <a:pt x="342900" y="565404"/>
                  </a:lnTo>
                  <a:lnTo>
                    <a:pt x="345948" y="559308"/>
                  </a:lnTo>
                  <a:lnTo>
                    <a:pt x="348386" y="565404"/>
                  </a:lnTo>
                  <a:lnTo>
                    <a:pt x="444161" y="565404"/>
                  </a:lnTo>
                  <a:lnTo>
                    <a:pt x="446532" y="559308"/>
                  </a:lnTo>
                  <a:lnTo>
                    <a:pt x="451104" y="565404"/>
                  </a:lnTo>
                  <a:lnTo>
                    <a:pt x="451104" y="575217"/>
                  </a:lnTo>
                  <a:lnTo>
                    <a:pt x="458724" y="556260"/>
                  </a:lnTo>
                  <a:close/>
                </a:path>
                <a:path w="794384" h="711834">
                  <a:moveTo>
                    <a:pt x="348386" y="146304"/>
                  </a:moveTo>
                  <a:lnTo>
                    <a:pt x="342900" y="146304"/>
                  </a:lnTo>
                  <a:lnTo>
                    <a:pt x="345948" y="152400"/>
                  </a:lnTo>
                  <a:lnTo>
                    <a:pt x="348386" y="146304"/>
                  </a:lnTo>
                  <a:close/>
                </a:path>
                <a:path w="794384" h="711834">
                  <a:moveTo>
                    <a:pt x="451104" y="155448"/>
                  </a:moveTo>
                  <a:lnTo>
                    <a:pt x="451104" y="146304"/>
                  </a:lnTo>
                  <a:lnTo>
                    <a:pt x="446532" y="152400"/>
                  </a:lnTo>
                  <a:lnTo>
                    <a:pt x="444161" y="146304"/>
                  </a:lnTo>
                  <a:lnTo>
                    <a:pt x="348386" y="146304"/>
                  </a:lnTo>
                  <a:lnTo>
                    <a:pt x="345948" y="152400"/>
                  </a:lnTo>
                  <a:lnTo>
                    <a:pt x="342900" y="146304"/>
                  </a:lnTo>
                  <a:lnTo>
                    <a:pt x="342900" y="155448"/>
                  </a:lnTo>
                  <a:lnTo>
                    <a:pt x="451104" y="155448"/>
                  </a:lnTo>
                  <a:close/>
                </a:path>
                <a:path w="794384" h="711834">
                  <a:moveTo>
                    <a:pt x="348386" y="565404"/>
                  </a:moveTo>
                  <a:lnTo>
                    <a:pt x="345948" y="559308"/>
                  </a:lnTo>
                  <a:lnTo>
                    <a:pt x="342900" y="565404"/>
                  </a:lnTo>
                  <a:lnTo>
                    <a:pt x="348386" y="565404"/>
                  </a:lnTo>
                  <a:close/>
                </a:path>
                <a:path w="794384" h="711834">
                  <a:moveTo>
                    <a:pt x="396948" y="686808"/>
                  </a:moveTo>
                  <a:lnTo>
                    <a:pt x="348386" y="565404"/>
                  </a:lnTo>
                  <a:lnTo>
                    <a:pt x="342900" y="565404"/>
                  </a:lnTo>
                  <a:lnTo>
                    <a:pt x="342900" y="575691"/>
                  </a:lnTo>
                  <a:lnTo>
                    <a:pt x="393192" y="703935"/>
                  </a:lnTo>
                  <a:lnTo>
                    <a:pt x="393192" y="696468"/>
                  </a:lnTo>
                  <a:lnTo>
                    <a:pt x="396948" y="686808"/>
                  </a:lnTo>
                  <a:close/>
                </a:path>
                <a:path w="794384" h="711834">
                  <a:moveTo>
                    <a:pt x="400812" y="15240"/>
                  </a:moveTo>
                  <a:lnTo>
                    <a:pt x="393192" y="15240"/>
                  </a:lnTo>
                  <a:lnTo>
                    <a:pt x="396948" y="24899"/>
                  </a:lnTo>
                  <a:lnTo>
                    <a:pt x="400812" y="15240"/>
                  </a:lnTo>
                  <a:close/>
                </a:path>
                <a:path w="794384" h="711834">
                  <a:moveTo>
                    <a:pt x="396948" y="24899"/>
                  </a:moveTo>
                  <a:lnTo>
                    <a:pt x="393192" y="15240"/>
                  </a:lnTo>
                  <a:lnTo>
                    <a:pt x="393192" y="34290"/>
                  </a:lnTo>
                  <a:lnTo>
                    <a:pt x="396948" y="24899"/>
                  </a:lnTo>
                  <a:close/>
                </a:path>
                <a:path w="794384" h="711834">
                  <a:moveTo>
                    <a:pt x="400812" y="696468"/>
                  </a:moveTo>
                  <a:lnTo>
                    <a:pt x="396948" y="686808"/>
                  </a:lnTo>
                  <a:lnTo>
                    <a:pt x="393192" y="696468"/>
                  </a:lnTo>
                  <a:lnTo>
                    <a:pt x="400812" y="696468"/>
                  </a:lnTo>
                  <a:close/>
                </a:path>
                <a:path w="794384" h="711834">
                  <a:moveTo>
                    <a:pt x="400812" y="700333"/>
                  </a:moveTo>
                  <a:lnTo>
                    <a:pt x="400812" y="696468"/>
                  </a:lnTo>
                  <a:lnTo>
                    <a:pt x="393192" y="696468"/>
                  </a:lnTo>
                  <a:lnTo>
                    <a:pt x="393192" y="703935"/>
                  </a:lnTo>
                  <a:lnTo>
                    <a:pt x="396240" y="711708"/>
                  </a:lnTo>
                  <a:lnTo>
                    <a:pt x="400812" y="700333"/>
                  </a:lnTo>
                  <a:close/>
                </a:path>
                <a:path w="794384" h="711834">
                  <a:moveTo>
                    <a:pt x="397002" y="189034"/>
                  </a:moveTo>
                  <a:lnTo>
                    <a:pt x="396240" y="188976"/>
                  </a:lnTo>
                  <a:lnTo>
                    <a:pt x="397002" y="189034"/>
                  </a:lnTo>
                  <a:close/>
                </a:path>
                <a:path w="794384" h="711834">
                  <a:moveTo>
                    <a:pt x="397002" y="522673"/>
                  </a:moveTo>
                  <a:lnTo>
                    <a:pt x="396240" y="522614"/>
                  </a:lnTo>
                  <a:lnTo>
                    <a:pt x="397002" y="522673"/>
                  </a:lnTo>
                  <a:close/>
                </a:path>
                <a:path w="794384" h="711834">
                  <a:moveTo>
                    <a:pt x="400812" y="34834"/>
                  </a:moveTo>
                  <a:lnTo>
                    <a:pt x="400812" y="15240"/>
                  </a:lnTo>
                  <a:lnTo>
                    <a:pt x="396948" y="24899"/>
                  </a:lnTo>
                  <a:lnTo>
                    <a:pt x="400812" y="34834"/>
                  </a:lnTo>
                  <a:close/>
                </a:path>
                <a:path w="794384" h="711834">
                  <a:moveTo>
                    <a:pt x="451104" y="575217"/>
                  </a:moveTo>
                  <a:lnTo>
                    <a:pt x="451104" y="565404"/>
                  </a:lnTo>
                  <a:lnTo>
                    <a:pt x="444161" y="565404"/>
                  </a:lnTo>
                  <a:lnTo>
                    <a:pt x="396948" y="686808"/>
                  </a:lnTo>
                  <a:lnTo>
                    <a:pt x="400812" y="696468"/>
                  </a:lnTo>
                  <a:lnTo>
                    <a:pt x="400812" y="700333"/>
                  </a:lnTo>
                  <a:lnTo>
                    <a:pt x="451104" y="575217"/>
                  </a:lnTo>
                  <a:close/>
                </a:path>
                <a:path w="794384" h="711834">
                  <a:moveTo>
                    <a:pt x="397764" y="189093"/>
                  </a:moveTo>
                  <a:lnTo>
                    <a:pt x="397002" y="189034"/>
                  </a:lnTo>
                  <a:lnTo>
                    <a:pt x="397764" y="189093"/>
                  </a:lnTo>
                  <a:close/>
                </a:path>
                <a:path w="794384" h="711834">
                  <a:moveTo>
                    <a:pt x="582168" y="411784"/>
                  </a:moveTo>
                  <a:lnTo>
                    <a:pt x="582168" y="371856"/>
                  </a:lnTo>
                  <a:lnTo>
                    <a:pt x="579120" y="390144"/>
                  </a:lnTo>
                  <a:lnTo>
                    <a:pt x="579120" y="388620"/>
                  </a:lnTo>
                  <a:lnTo>
                    <a:pt x="574548" y="405384"/>
                  </a:lnTo>
                  <a:lnTo>
                    <a:pt x="568452" y="420624"/>
                  </a:lnTo>
                  <a:lnTo>
                    <a:pt x="560832" y="435864"/>
                  </a:lnTo>
                  <a:lnTo>
                    <a:pt x="560832" y="434340"/>
                  </a:lnTo>
                  <a:lnTo>
                    <a:pt x="551688" y="449580"/>
                  </a:lnTo>
                  <a:lnTo>
                    <a:pt x="551688" y="448056"/>
                  </a:lnTo>
                  <a:lnTo>
                    <a:pt x="541020" y="461772"/>
                  </a:lnTo>
                  <a:lnTo>
                    <a:pt x="528828" y="473964"/>
                  </a:lnTo>
                  <a:lnTo>
                    <a:pt x="486156" y="502920"/>
                  </a:lnTo>
                  <a:lnTo>
                    <a:pt x="434340" y="519684"/>
                  </a:lnTo>
                  <a:lnTo>
                    <a:pt x="397002" y="522673"/>
                  </a:lnTo>
                  <a:lnTo>
                    <a:pt x="397764" y="522732"/>
                  </a:lnTo>
                  <a:lnTo>
                    <a:pt x="397764" y="531876"/>
                  </a:lnTo>
                  <a:lnTo>
                    <a:pt x="417576" y="531876"/>
                  </a:lnTo>
                  <a:lnTo>
                    <a:pt x="472440" y="518160"/>
                  </a:lnTo>
                  <a:lnTo>
                    <a:pt x="521208" y="492252"/>
                  </a:lnTo>
                  <a:lnTo>
                    <a:pt x="559308" y="454152"/>
                  </a:lnTo>
                  <a:lnTo>
                    <a:pt x="576072" y="425196"/>
                  </a:lnTo>
                  <a:lnTo>
                    <a:pt x="582168" y="411784"/>
                  </a:lnTo>
                  <a:close/>
                </a:path>
                <a:path w="794384" h="711834">
                  <a:moveTo>
                    <a:pt x="451104" y="146304"/>
                  </a:moveTo>
                  <a:lnTo>
                    <a:pt x="444161" y="146304"/>
                  </a:lnTo>
                  <a:lnTo>
                    <a:pt x="446532" y="152400"/>
                  </a:lnTo>
                  <a:lnTo>
                    <a:pt x="451104" y="146304"/>
                  </a:lnTo>
                  <a:close/>
                </a:path>
                <a:path w="794384" h="711834">
                  <a:moveTo>
                    <a:pt x="451104" y="565404"/>
                  </a:moveTo>
                  <a:lnTo>
                    <a:pt x="446532" y="559308"/>
                  </a:lnTo>
                  <a:lnTo>
                    <a:pt x="444161" y="565404"/>
                  </a:lnTo>
                  <a:lnTo>
                    <a:pt x="451104" y="565404"/>
                  </a:lnTo>
                  <a:close/>
                </a:path>
                <a:path w="794384" h="711834">
                  <a:moveTo>
                    <a:pt x="676656" y="103632"/>
                  </a:moveTo>
                  <a:lnTo>
                    <a:pt x="510540" y="175260"/>
                  </a:lnTo>
                  <a:lnTo>
                    <a:pt x="521208" y="184805"/>
                  </a:lnTo>
                  <a:lnTo>
                    <a:pt x="521208" y="181356"/>
                  </a:lnTo>
                  <a:lnTo>
                    <a:pt x="522732" y="172212"/>
                  </a:lnTo>
                  <a:lnTo>
                    <a:pt x="529002" y="177981"/>
                  </a:lnTo>
                  <a:lnTo>
                    <a:pt x="656949" y="122581"/>
                  </a:lnTo>
                  <a:lnTo>
                    <a:pt x="662940" y="111252"/>
                  </a:lnTo>
                  <a:lnTo>
                    <a:pt x="669036" y="117348"/>
                  </a:lnTo>
                  <a:lnTo>
                    <a:pt x="669036" y="117992"/>
                  </a:lnTo>
                  <a:lnTo>
                    <a:pt x="676656" y="103632"/>
                  </a:lnTo>
                  <a:close/>
                </a:path>
                <a:path w="794384" h="711834">
                  <a:moveTo>
                    <a:pt x="676656" y="608076"/>
                  </a:moveTo>
                  <a:lnTo>
                    <a:pt x="597408" y="458724"/>
                  </a:lnTo>
                  <a:lnTo>
                    <a:pt x="510540" y="536448"/>
                  </a:lnTo>
                  <a:lnTo>
                    <a:pt x="521208" y="541047"/>
                  </a:lnTo>
                  <a:lnTo>
                    <a:pt x="521208" y="530352"/>
                  </a:lnTo>
                  <a:lnTo>
                    <a:pt x="529002" y="533727"/>
                  </a:lnTo>
                  <a:lnTo>
                    <a:pt x="592836" y="475000"/>
                  </a:lnTo>
                  <a:lnTo>
                    <a:pt x="592836" y="467868"/>
                  </a:lnTo>
                  <a:lnTo>
                    <a:pt x="598932" y="469392"/>
                  </a:lnTo>
                  <a:lnTo>
                    <a:pt x="598932" y="479397"/>
                  </a:lnTo>
                  <a:lnTo>
                    <a:pt x="656949" y="589126"/>
                  </a:lnTo>
                  <a:lnTo>
                    <a:pt x="669036" y="594360"/>
                  </a:lnTo>
                  <a:lnTo>
                    <a:pt x="669036" y="604790"/>
                  </a:lnTo>
                  <a:lnTo>
                    <a:pt x="676656" y="608076"/>
                  </a:lnTo>
                  <a:close/>
                </a:path>
                <a:path w="794384" h="711834">
                  <a:moveTo>
                    <a:pt x="529002" y="177981"/>
                  </a:moveTo>
                  <a:lnTo>
                    <a:pt x="522732" y="172212"/>
                  </a:lnTo>
                  <a:lnTo>
                    <a:pt x="521208" y="181356"/>
                  </a:lnTo>
                  <a:lnTo>
                    <a:pt x="529002" y="177981"/>
                  </a:lnTo>
                  <a:close/>
                </a:path>
                <a:path w="794384" h="711834">
                  <a:moveTo>
                    <a:pt x="595373" y="239041"/>
                  </a:moveTo>
                  <a:lnTo>
                    <a:pt x="529002" y="177981"/>
                  </a:lnTo>
                  <a:lnTo>
                    <a:pt x="521208" y="181356"/>
                  </a:lnTo>
                  <a:lnTo>
                    <a:pt x="521208" y="184805"/>
                  </a:lnTo>
                  <a:lnTo>
                    <a:pt x="592836" y="248893"/>
                  </a:lnTo>
                  <a:lnTo>
                    <a:pt x="592836" y="243840"/>
                  </a:lnTo>
                  <a:lnTo>
                    <a:pt x="595373" y="239041"/>
                  </a:lnTo>
                  <a:close/>
                </a:path>
                <a:path w="794384" h="711834">
                  <a:moveTo>
                    <a:pt x="529002" y="533727"/>
                  </a:moveTo>
                  <a:lnTo>
                    <a:pt x="521208" y="530352"/>
                  </a:lnTo>
                  <a:lnTo>
                    <a:pt x="522732" y="539496"/>
                  </a:lnTo>
                  <a:lnTo>
                    <a:pt x="529002" y="533727"/>
                  </a:lnTo>
                  <a:close/>
                </a:path>
                <a:path w="794384" h="711834">
                  <a:moveTo>
                    <a:pt x="669036" y="604790"/>
                  </a:moveTo>
                  <a:lnTo>
                    <a:pt x="669036" y="594360"/>
                  </a:lnTo>
                  <a:lnTo>
                    <a:pt x="662940" y="600456"/>
                  </a:lnTo>
                  <a:lnTo>
                    <a:pt x="656949" y="589126"/>
                  </a:lnTo>
                  <a:lnTo>
                    <a:pt x="529002" y="533727"/>
                  </a:lnTo>
                  <a:lnTo>
                    <a:pt x="522732" y="539496"/>
                  </a:lnTo>
                  <a:lnTo>
                    <a:pt x="521208" y="530352"/>
                  </a:lnTo>
                  <a:lnTo>
                    <a:pt x="521208" y="541047"/>
                  </a:lnTo>
                  <a:lnTo>
                    <a:pt x="669036" y="604790"/>
                  </a:lnTo>
                  <a:close/>
                </a:path>
                <a:path w="794384" h="711834">
                  <a:moveTo>
                    <a:pt x="598932" y="242316"/>
                  </a:moveTo>
                  <a:lnTo>
                    <a:pt x="595373" y="239041"/>
                  </a:lnTo>
                  <a:lnTo>
                    <a:pt x="592836" y="243840"/>
                  </a:lnTo>
                  <a:lnTo>
                    <a:pt x="598932" y="242316"/>
                  </a:lnTo>
                  <a:close/>
                </a:path>
                <a:path w="794384" h="711834">
                  <a:moveTo>
                    <a:pt x="598932" y="250111"/>
                  </a:moveTo>
                  <a:lnTo>
                    <a:pt x="598932" y="242316"/>
                  </a:lnTo>
                  <a:lnTo>
                    <a:pt x="592836" y="243840"/>
                  </a:lnTo>
                  <a:lnTo>
                    <a:pt x="592836" y="248893"/>
                  </a:lnTo>
                  <a:lnTo>
                    <a:pt x="597408" y="252984"/>
                  </a:lnTo>
                  <a:lnTo>
                    <a:pt x="598932" y="250111"/>
                  </a:lnTo>
                  <a:close/>
                </a:path>
                <a:path w="794384" h="711834">
                  <a:moveTo>
                    <a:pt x="598932" y="469392"/>
                  </a:moveTo>
                  <a:lnTo>
                    <a:pt x="592836" y="467868"/>
                  </a:lnTo>
                  <a:lnTo>
                    <a:pt x="595373" y="472666"/>
                  </a:lnTo>
                  <a:lnTo>
                    <a:pt x="598932" y="469392"/>
                  </a:lnTo>
                  <a:close/>
                </a:path>
                <a:path w="794384" h="711834">
                  <a:moveTo>
                    <a:pt x="595373" y="472666"/>
                  </a:moveTo>
                  <a:lnTo>
                    <a:pt x="592836" y="467868"/>
                  </a:lnTo>
                  <a:lnTo>
                    <a:pt x="592836" y="475000"/>
                  </a:lnTo>
                  <a:lnTo>
                    <a:pt x="595373" y="472666"/>
                  </a:lnTo>
                  <a:close/>
                </a:path>
                <a:path w="794384" h="711834">
                  <a:moveTo>
                    <a:pt x="669036" y="117992"/>
                  </a:moveTo>
                  <a:lnTo>
                    <a:pt x="669036" y="117348"/>
                  </a:lnTo>
                  <a:lnTo>
                    <a:pt x="656949" y="122581"/>
                  </a:lnTo>
                  <a:lnTo>
                    <a:pt x="595373" y="239041"/>
                  </a:lnTo>
                  <a:lnTo>
                    <a:pt x="598932" y="242316"/>
                  </a:lnTo>
                  <a:lnTo>
                    <a:pt x="598932" y="250111"/>
                  </a:lnTo>
                  <a:lnTo>
                    <a:pt x="669036" y="117992"/>
                  </a:lnTo>
                  <a:close/>
                </a:path>
                <a:path w="794384" h="711834">
                  <a:moveTo>
                    <a:pt x="598932" y="479397"/>
                  </a:moveTo>
                  <a:lnTo>
                    <a:pt x="598932" y="469392"/>
                  </a:lnTo>
                  <a:lnTo>
                    <a:pt x="595373" y="472666"/>
                  </a:lnTo>
                  <a:lnTo>
                    <a:pt x="598932" y="479397"/>
                  </a:lnTo>
                  <a:close/>
                </a:path>
                <a:path w="794384" h="711834">
                  <a:moveTo>
                    <a:pt x="669036" y="117348"/>
                  </a:moveTo>
                  <a:lnTo>
                    <a:pt x="662940" y="111252"/>
                  </a:lnTo>
                  <a:lnTo>
                    <a:pt x="656949" y="122581"/>
                  </a:lnTo>
                  <a:lnTo>
                    <a:pt x="669036" y="117348"/>
                  </a:lnTo>
                  <a:close/>
                </a:path>
                <a:path w="794384" h="711834">
                  <a:moveTo>
                    <a:pt x="669036" y="594360"/>
                  </a:moveTo>
                  <a:lnTo>
                    <a:pt x="656949" y="589126"/>
                  </a:lnTo>
                  <a:lnTo>
                    <a:pt x="662940" y="600456"/>
                  </a:lnTo>
                  <a:lnTo>
                    <a:pt x="669036" y="594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74270" y="6216395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0999" y="609599"/>
                  </a:moveTo>
                  <a:lnTo>
                    <a:pt x="330898" y="574357"/>
                  </a:lnTo>
                  <a:lnTo>
                    <a:pt x="286511" y="533399"/>
                  </a:lnTo>
                  <a:lnTo>
                    <a:pt x="255615" y="496447"/>
                  </a:lnTo>
                  <a:lnTo>
                    <a:pt x="230803" y="457706"/>
                  </a:lnTo>
                  <a:lnTo>
                    <a:pt x="212003" y="417578"/>
                  </a:lnTo>
                  <a:lnTo>
                    <a:pt x="199141" y="376467"/>
                  </a:lnTo>
                  <a:lnTo>
                    <a:pt x="192145" y="334777"/>
                  </a:lnTo>
                  <a:lnTo>
                    <a:pt x="190939" y="292910"/>
                  </a:lnTo>
                  <a:lnTo>
                    <a:pt x="195452" y="251269"/>
                  </a:lnTo>
                  <a:lnTo>
                    <a:pt x="205611" y="210258"/>
                  </a:lnTo>
                  <a:lnTo>
                    <a:pt x="221341" y="170280"/>
                  </a:lnTo>
                  <a:lnTo>
                    <a:pt x="242569" y="131739"/>
                  </a:lnTo>
                  <a:lnTo>
                    <a:pt x="269222" y="95037"/>
                  </a:lnTo>
                  <a:lnTo>
                    <a:pt x="301227" y="60577"/>
                  </a:lnTo>
                  <a:lnTo>
                    <a:pt x="338511" y="28764"/>
                  </a:lnTo>
                  <a:lnTo>
                    <a:pt x="380999" y="0"/>
                  </a:lnTo>
                  <a:lnTo>
                    <a:pt x="329323" y="2795"/>
                  </a:lnTo>
                  <a:lnTo>
                    <a:pt x="279752" y="10936"/>
                  </a:lnTo>
                  <a:lnTo>
                    <a:pt x="232743" y="24050"/>
                  </a:lnTo>
                  <a:lnTo>
                    <a:pt x="188750" y="41768"/>
                  </a:lnTo>
                  <a:lnTo>
                    <a:pt x="148228" y="63720"/>
                  </a:lnTo>
                  <a:lnTo>
                    <a:pt x="111632" y="89534"/>
                  </a:lnTo>
                  <a:lnTo>
                    <a:pt x="79419" y="118842"/>
                  </a:lnTo>
                  <a:lnTo>
                    <a:pt x="52041" y="151271"/>
                  </a:lnTo>
                  <a:lnTo>
                    <a:pt x="29956" y="186451"/>
                  </a:lnTo>
                  <a:lnTo>
                    <a:pt x="13617" y="224013"/>
                  </a:lnTo>
                  <a:lnTo>
                    <a:pt x="3480" y="263586"/>
                  </a:lnTo>
                  <a:lnTo>
                    <a:pt x="0" y="304799"/>
                  </a:lnTo>
                  <a:lnTo>
                    <a:pt x="3480" y="346333"/>
                  </a:lnTo>
                  <a:lnTo>
                    <a:pt x="13617" y="386115"/>
                  </a:lnTo>
                  <a:lnTo>
                    <a:pt x="29956" y="423791"/>
                  </a:lnTo>
                  <a:lnTo>
                    <a:pt x="52041" y="459006"/>
                  </a:lnTo>
                  <a:lnTo>
                    <a:pt x="79419" y="491406"/>
                  </a:lnTo>
                  <a:lnTo>
                    <a:pt x="111632" y="520636"/>
                  </a:lnTo>
                  <a:lnTo>
                    <a:pt x="148228" y="546342"/>
                  </a:lnTo>
                  <a:lnTo>
                    <a:pt x="188750" y="568169"/>
                  </a:lnTo>
                  <a:lnTo>
                    <a:pt x="232743" y="585763"/>
                  </a:lnTo>
                  <a:lnTo>
                    <a:pt x="279752" y="598769"/>
                  </a:lnTo>
                  <a:lnTo>
                    <a:pt x="329323" y="606833"/>
                  </a:lnTo>
                  <a:lnTo>
                    <a:pt x="380999" y="609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9698" y="6211824"/>
              <a:ext cx="403860" cy="620395"/>
            </a:xfrm>
            <a:custGeom>
              <a:avLst/>
              <a:gdLst/>
              <a:ahLst/>
              <a:cxnLst/>
              <a:rect l="l" t="t" r="r" b="b"/>
              <a:pathLst>
                <a:path w="403860" h="620395">
                  <a:moveTo>
                    <a:pt x="403860" y="0"/>
                  </a:moveTo>
                  <a:lnTo>
                    <a:pt x="367284" y="1463"/>
                  </a:lnTo>
                  <a:lnTo>
                    <a:pt x="347472" y="1524"/>
                  </a:lnTo>
                  <a:lnTo>
                    <a:pt x="327660" y="4572"/>
                  </a:lnTo>
                  <a:lnTo>
                    <a:pt x="309372" y="6096"/>
                  </a:lnTo>
                  <a:lnTo>
                    <a:pt x="289560" y="10668"/>
                  </a:lnTo>
                  <a:lnTo>
                    <a:pt x="271272" y="13716"/>
                  </a:lnTo>
                  <a:lnTo>
                    <a:pt x="254508" y="19812"/>
                  </a:lnTo>
                  <a:lnTo>
                    <a:pt x="236220" y="24384"/>
                  </a:lnTo>
                  <a:lnTo>
                    <a:pt x="219456" y="30480"/>
                  </a:lnTo>
                  <a:lnTo>
                    <a:pt x="170688" y="53340"/>
                  </a:lnTo>
                  <a:lnTo>
                    <a:pt x="128016" y="80772"/>
                  </a:lnTo>
                  <a:lnTo>
                    <a:pt x="88392" y="112776"/>
                  </a:lnTo>
                  <a:lnTo>
                    <a:pt x="56388" y="149352"/>
                  </a:lnTo>
                  <a:lnTo>
                    <a:pt x="30480" y="188976"/>
                  </a:lnTo>
                  <a:lnTo>
                    <a:pt x="12192" y="233172"/>
                  </a:lnTo>
                  <a:lnTo>
                    <a:pt x="9144" y="246888"/>
                  </a:lnTo>
                  <a:lnTo>
                    <a:pt x="4572" y="262128"/>
                  </a:lnTo>
                  <a:lnTo>
                    <a:pt x="0" y="309372"/>
                  </a:lnTo>
                  <a:lnTo>
                    <a:pt x="4572" y="356616"/>
                  </a:lnTo>
                  <a:lnTo>
                    <a:pt x="9144" y="373380"/>
                  </a:lnTo>
                  <a:lnTo>
                    <a:pt x="10668" y="380238"/>
                  </a:lnTo>
                  <a:lnTo>
                    <a:pt x="10668" y="294132"/>
                  </a:lnTo>
                  <a:lnTo>
                    <a:pt x="12192" y="278892"/>
                  </a:lnTo>
                  <a:lnTo>
                    <a:pt x="12192" y="280416"/>
                  </a:lnTo>
                  <a:lnTo>
                    <a:pt x="13716" y="265176"/>
                  </a:lnTo>
                  <a:lnTo>
                    <a:pt x="18288" y="249936"/>
                  </a:lnTo>
                  <a:lnTo>
                    <a:pt x="21336" y="234696"/>
                  </a:lnTo>
                  <a:lnTo>
                    <a:pt x="21336" y="236220"/>
                  </a:lnTo>
                  <a:lnTo>
                    <a:pt x="27432" y="220980"/>
                  </a:lnTo>
                  <a:lnTo>
                    <a:pt x="32004" y="210693"/>
                  </a:lnTo>
                  <a:lnTo>
                    <a:pt x="32004" y="207264"/>
                  </a:lnTo>
                  <a:lnTo>
                    <a:pt x="47244" y="179832"/>
                  </a:lnTo>
                  <a:lnTo>
                    <a:pt x="54864" y="167640"/>
                  </a:lnTo>
                  <a:lnTo>
                    <a:pt x="64008" y="155448"/>
                  </a:lnTo>
                  <a:lnTo>
                    <a:pt x="73152" y="144997"/>
                  </a:lnTo>
                  <a:lnTo>
                    <a:pt x="73152" y="143256"/>
                  </a:lnTo>
                  <a:lnTo>
                    <a:pt x="83820" y="131064"/>
                  </a:lnTo>
                  <a:lnTo>
                    <a:pt x="96012" y="118872"/>
                  </a:lnTo>
                  <a:lnTo>
                    <a:pt x="96012" y="120396"/>
                  </a:lnTo>
                  <a:lnTo>
                    <a:pt x="106680" y="109728"/>
                  </a:lnTo>
                  <a:lnTo>
                    <a:pt x="106680" y="108204"/>
                  </a:lnTo>
                  <a:lnTo>
                    <a:pt x="120396" y="97536"/>
                  </a:lnTo>
                  <a:lnTo>
                    <a:pt x="120396" y="99060"/>
                  </a:lnTo>
                  <a:lnTo>
                    <a:pt x="132588" y="88392"/>
                  </a:lnTo>
                  <a:lnTo>
                    <a:pt x="146304" y="79248"/>
                  </a:lnTo>
                  <a:lnTo>
                    <a:pt x="175260" y="60960"/>
                  </a:lnTo>
                  <a:lnTo>
                    <a:pt x="190500" y="53340"/>
                  </a:lnTo>
                  <a:lnTo>
                    <a:pt x="205740" y="46412"/>
                  </a:lnTo>
                  <a:lnTo>
                    <a:pt x="205740" y="45720"/>
                  </a:lnTo>
                  <a:lnTo>
                    <a:pt x="239268" y="33528"/>
                  </a:lnTo>
                  <a:lnTo>
                    <a:pt x="256032" y="28956"/>
                  </a:lnTo>
                  <a:lnTo>
                    <a:pt x="274320" y="22860"/>
                  </a:lnTo>
                  <a:lnTo>
                    <a:pt x="274320" y="24384"/>
                  </a:lnTo>
                  <a:lnTo>
                    <a:pt x="292608" y="19812"/>
                  </a:lnTo>
                  <a:lnTo>
                    <a:pt x="329184" y="13716"/>
                  </a:lnTo>
                  <a:lnTo>
                    <a:pt x="347472" y="12192"/>
                  </a:lnTo>
                  <a:lnTo>
                    <a:pt x="365760" y="10785"/>
                  </a:lnTo>
                  <a:lnTo>
                    <a:pt x="369189" y="10668"/>
                  </a:lnTo>
                  <a:lnTo>
                    <a:pt x="384048" y="1524"/>
                  </a:lnTo>
                  <a:lnTo>
                    <a:pt x="387096" y="10668"/>
                  </a:lnTo>
                  <a:lnTo>
                    <a:pt x="403860" y="0"/>
                  </a:lnTo>
                  <a:close/>
                </a:path>
                <a:path w="403860" h="620395">
                  <a:moveTo>
                    <a:pt x="33528" y="413004"/>
                  </a:moveTo>
                  <a:lnTo>
                    <a:pt x="27432" y="399288"/>
                  </a:lnTo>
                  <a:lnTo>
                    <a:pt x="21336" y="384048"/>
                  </a:lnTo>
                  <a:lnTo>
                    <a:pt x="21336" y="385572"/>
                  </a:lnTo>
                  <a:lnTo>
                    <a:pt x="18288" y="370332"/>
                  </a:lnTo>
                  <a:lnTo>
                    <a:pt x="13716" y="355092"/>
                  </a:lnTo>
                  <a:lnTo>
                    <a:pt x="12192" y="339852"/>
                  </a:lnTo>
                  <a:lnTo>
                    <a:pt x="12192" y="341376"/>
                  </a:lnTo>
                  <a:lnTo>
                    <a:pt x="10668" y="324612"/>
                  </a:lnTo>
                  <a:lnTo>
                    <a:pt x="10668" y="380238"/>
                  </a:lnTo>
                  <a:lnTo>
                    <a:pt x="12192" y="387096"/>
                  </a:lnTo>
                  <a:lnTo>
                    <a:pt x="24384" y="417576"/>
                  </a:lnTo>
                  <a:lnTo>
                    <a:pt x="30480" y="431292"/>
                  </a:lnTo>
                  <a:lnTo>
                    <a:pt x="32004" y="434035"/>
                  </a:lnTo>
                  <a:lnTo>
                    <a:pt x="32004" y="413004"/>
                  </a:lnTo>
                  <a:lnTo>
                    <a:pt x="33528" y="413004"/>
                  </a:lnTo>
                  <a:close/>
                </a:path>
                <a:path w="403860" h="620395">
                  <a:moveTo>
                    <a:pt x="33528" y="207264"/>
                  </a:moveTo>
                  <a:lnTo>
                    <a:pt x="32004" y="207264"/>
                  </a:lnTo>
                  <a:lnTo>
                    <a:pt x="32004" y="210693"/>
                  </a:lnTo>
                  <a:lnTo>
                    <a:pt x="33528" y="207264"/>
                  </a:lnTo>
                  <a:close/>
                </a:path>
                <a:path w="403860" h="620395">
                  <a:moveTo>
                    <a:pt x="74676" y="477012"/>
                  </a:moveTo>
                  <a:lnTo>
                    <a:pt x="64008" y="464820"/>
                  </a:lnTo>
                  <a:lnTo>
                    <a:pt x="54864" y="452628"/>
                  </a:lnTo>
                  <a:lnTo>
                    <a:pt x="47244" y="440436"/>
                  </a:lnTo>
                  <a:lnTo>
                    <a:pt x="32004" y="413004"/>
                  </a:lnTo>
                  <a:lnTo>
                    <a:pt x="32004" y="434035"/>
                  </a:lnTo>
                  <a:lnTo>
                    <a:pt x="38100" y="445008"/>
                  </a:lnTo>
                  <a:lnTo>
                    <a:pt x="47244" y="458724"/>
                  </a:lnTo>
                  <a:lnTo>
                    <a:pt x="56388" y="470916"/>
                  </a:lnTo>
                  <a:lnTo>
                    <a:pt x="73152" y="490074"/>
                  </a:lnTo>
                  <a:lnTo>
                    <a:pt x="73152" y="477012"/>
                  </a:lnTo>
                  <a:lnTo>
                    <a:pt x="74676" y="477012"/>
                  </a:lnTo>
                  <a:close/>
                </a:path>
                <a:path w="403860" h="620395">
                  <a:moveTo>
                    <a:pt x="74676" y="143256"/>
                  </a:moveTo>
                  <a:lnTo>
                    <a:pt x="73152" y="143256"/>
                  </a:lnTo>
                  <a:lnTo>
                    <a:pt x="73152" y="144997"/>
                  </a:lnTo>
                  <a:lnTo>
                    <a:pt x="74676" y="143256"/>
                  </a:lnTo>
                  <a:close/>
                </a:path>
                <a:path w="403860" h="620395">
                  <a:moveTo>
                    <a:pt x="108204" y="512064"/>
                  </a:moveTo>
                  <a:lnTo>
                    <a:pt x="96012" y="499872"/>
                  </a:lnTo>
                  <a:lnTo>
                    <a:pt x="96012" y="501396"/>
                  </a:lnTo>
                  <a:lnTo>
                    <a:pt x="83820" y="489204"/>
                  </a:lnTo>
                  <a:lnTo>
                    <a:pt x="73152" y="477012"/>
                  </a:lnTo>
                  <a:lnTo>
                    <a:pt x="73152" y="490074"/>
                  </a:lnTo>
                  <a:lnTo>
                    <a:pt x="88392" y="507492"/>
                  </a:lnTo>
                  <a:lnTo>
                    <a:pt x="100584" y="518160"/>
                  </a:lnTo>
                  <a:lnTo>
                    <a:pt x="106680" y="522901"/>
                  </a:lnTo>
                  <a:lnTo>
                    <a:pt x="106680" y="512064"/>
                  </a:lnTo>
                  <a:lnTo>
                    <a:pt x="108204" y="512064"/>
                  </a:lnTo>
                  <a:close/>
                </a:path>
                <a:path w="403860" h="620395">
                  <a:moveTo>
                    <a:pt x="108204" y="108204"/>
                  </a:moveTo>
                  <a:lnTo>
                    <a:pt x="106680" y="108204"/>
                  </a:lnTo>
                  <a:lnTo>
                    <a:pt x="106680" y="109728"/>
                  </a:lnTo>
                  <a:lnTo>
                    <a:pt x="108204" y="108204"/>
                  </a:lnTo>
                  <a:close/>
                </a:path>
                <a:path w="403860" h="620395">
                  <a:moveTo>
                    <a:pt x="207264" y="584246"/>
                  </a:moveTo>
                  <a:lnTo>
                    <a:pt x="207264" y="574548"/>
                  </a:lnTo>
                  <a:lnTo>
                    <a:pt x="190500" y="566928"/>
                  </a:lnTo>
                  <a:lnTo>
                    <a:pt x="175260" y="559308"/>
                  </a:lnTo>
                  <a:lnTo>
                    <a:pt x="146304" y="541020"/>
                  </a:lnTo>
                  <a:lnTo>
                    <a:pt x="132588" y="531876"/>
                  </a:lnTo>
                  <a:lnTo>
                    <a:pt x="120396" y="521208"/>
                  </a:lnTo>
                  <a:lnTo>
                    <a:pt x="120396" y="522732"/>
                  </a:lnTo>
                  <a:lnTo>
                    <a:pt x="106680" y="512064"/>
                  </a:lnTo>
                  <a:lnTo>
                    <a:pt x="106680" y="522901"/>
                  </a:lnTo>
                  <a:lnTo>
                    <a:pt x="128016" y="539496"/>
                  </a:lnTo>
                  <a:lnTo>
                    <a:pt x="141732" y="548640"/>
                  </a:lnTo>
                  <a:lnTo>
                    <a:pt x="170688" y="566928"/>
                  </a:lnTo>
                  <a:lnTo>
                    <a:pt x="185928" y="574548"/>
                  </a:lnTo>
                  <a:lnTo>
                    <a:pt x="207264" y="584246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45948" y="25908"/>
                  </a:lnTo>
                  <a:lnTo>
                    <a:pt x="312420" y="53340"/>
                  </a:lnTo>
                  <a:lnTo>
                    <a:pt x="281940" y="83820"/>
                  </a:lnTo>
                  <a:lnTo>
                    <a:pt x="256032" y="115824"/>
                  </a:lnTo>
                  <a:lnTo>
                    <a:pt x="234696" y="149352"/>
                  </a:lnTo>
                  <a:lnTo>
                    <a:pt x="210312" y="201168"/>
                  </a:lnTo>
                  <a:lnTo>
                    <a:pt x="199644" y="237744"/>
                  </a:lnTo>
                  <a:lnTo>
                    <a:pt x="190500" y="310896"/>
                  </a:lnTo>
                  <a:lnTo>
                    <a:pt x="193548" y="347472"/>
                  </a:lnTo>
                  <a:lnTo>
                    <a:pt x="196596" y="367284"/>
                  </a:lnTo>
                  <a:lnTo>
                    <a:pt x="199644" y="385572"/>
                  </a:lnTo>
                  <a:lnTo>
                    <a:pt x="201168" y="390144"/>
                  </a:lnTo>
                  <a:lnTo>
                    <a:pt x="201168" y="292608"/>
                  </a:lnTo>
                  <a:lnTo>
                    <a:pt x="202692" y="274320"/>
                  </a:lnTo>
                  <a:lnTo>
                    <a:pt x="202692" y="275844"/>
                  </a:lnTo>
                  <a:lnTo>
                    <a:pt x="208788" y="239268"/>
                  </a:lnTo>
                  <a:lnTo>
                    <a:pt x="213360" y="220980"/>
                  </a:lnTo>
                  <a:lnTo>
                    <a:pt x="213360" y="222504"/>
                  </a:lnTo>
                  <a:lnTo>
                    <a:pt x="219456" y="204216"/>
                  </a:lnTo>
                  <a:lnTo>
                    <a:pt x="234696" y="170688"/>
                  </a:lnTo>
                  <a:lnTo>
                    <a:pt x="252984" y="137160"/>
                  </a:lnTo>
                  <a:lnTo>
                    <a:pt x="263652" y="120396"/>
                  </a:lnTo>
                  <a:lnTo>
                    <a:pt x="263652" y="121920"/>
                  </a:lnTo>
                  <a:lnTo>
                    <a:pt x="275844" y="105156"/>
                  </a:lnTo>
                  <a:lnTo>
                    <a:pt x="303276" y="74676"/>
                  </a:lnTo>
                  <a:lnTo>
                    <a:pt x="303276" y="76200"/>
                  </a:lnTo>
                  <a:lnTo>
                    <a:pt x="318516" y="60960"/>
                  </a:lnTo>
                  <a:lnTo>
                    <a:pt x="333756" y="48490"/>
                  </a:lnTo>
                  <a:lnTo>
                    <a:pt x="333756" y="47244"/>
                  </a:lnTo>
                  <a:lnTo>
                    <a:pt x="352044" y="33528"/>
                  </a:lnTo>
                  <a:lnTo>
                    <a:pt x="370332" y="21336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6020" y="609600"/>
                  </a:moveTo>
                  <a:lnTo>
                    <a:pt x="338328" y="576072"/>
                  </a:lnTo>
                  <a:lnTo>
                    <a:pt x="294132" y="534924"/>
                  </a:lnTo>
                  <a:lnTo>
                    <a:pt x="256032" y="486156"/>
                  </a:lnTo>
                  <a:lnTo>
                    <a:pt x="256032" y="487680"/>
                  </a:lnTo>
                  <a:lnTo>
                    <a:pt x="245364" y="469392"/>
                  </a:lnTo>
                  <a:lnTo>
                    <a:pt x="245364" y="470916"/>
                  </a:lnTo>
                  <a:lnTo>
                    <a:pt x="236220" y="452628"/>
                  </a:lnTo>
                  <a:lnTo>
                    <a:pt x="227076" y="435864"/>
                  </a:lnTo>
                  <a:lnTo>
                    <a:pt x="220980" y="417576"/>
                  </a:lnTo>
                  <a:lnTo>
                    <a:pt x="220980" y="419100"/>
                  </a:lnTo>
                  <a:lnTo>
                    <a:pt x="208788" y="382524"/>
                  </a:lnTo>
                  <a:lnTo>
                    <a:pt x="205740" y="364236"/>
                  </a:lnTo>
                  <a:lnTo>
                    <a:pt x="205740" y="365760"/>
                  </a:lnTo>
                  <a:lnTo>
                    <a:pt x="202692" y="347472"/>
                  </a:lnTo>
                  <a:lnTo>
                    <a:pt x="201168" y="329184"/>
                  </a:lnTo>
                  <a:lnTo>
                    <a:pt x="201168" y="390144"/>
                  </a:lnTo>
                  <a:lnTo>
                    <a:pt x="219456" y="440436"/>
                  </a:lnTo>
                  <a:lnTo>
                    <a:pt x="237744" y="475488"/>
                  </a:lnTo>
                  <a:lnTo>
                    <a:pt x="272796" y="525780"/>
                  </a:lnTo>
                  <a:lnTo>
                    <a:pt x="309372" y="563880"/>
                  </a:lnTo>
                  <a:lnTo>
                    <a:pt x="356616" y="601980"/>
                  </a:lnTo>
                  <a:lnTo>
                    <a:pt x="369085" y="609600"/>
                  </a:lnTo>
                  <a:lnTo>
                    <a:pt x="386020" y="609600"/>
                  </a:lnTo>
                  <a:close/>
                </a:path>
                <a:path w="403860" h="620395">
                  <a:moveTo>
                    <a:pt x="207264" y="45720"/>
                  </a:moveTo>
                  <a:lnTo>
                    <a:pt x="205740" y="45720"/>
                  </a:lnTo>
                  <a:lnTo>
                    <a:pt x="205740" y="46412"/>
                  </a:lnTo>
                  <a:lnTo>
                    <a:pt x="207264" y="45720"/>
                  </a:lnTo>
                  <a:close/>
                </a:path>
                <a:path w="403860" h="620395">
                  <a:moveTo>
                    <a:pt x="402336" y="620268"/>
                  </a:moveTo>
                  <a:lnTo>
                    <a:pt x="386903" y="610177"/>
                  </a:lnTo>
                  <a:lnTo>
                    <a:pt x="384048" y="618744"/>
                  </a:lnTo>
                  <a:lnTo>
                    <a:pt x="369085" y="609600"/>
                  </a:lnTo>
                  <a:lnTo>
                    <a:pt x="329184" y="606552"/>
                  </a:lnTo>
                  <a:lnTo>
                    <a:pt x="256032" y="591312"/>
                  </a:lnTo>
                  <a:lnTo>
                    <a:pt x="205740" y="573024"/>
                  </a:lnTo>
                  <a:lnTo>
                    <a:pt x="207264" y="574548"/>
                  </a:lnTo>
                  <a:lnTo>
                    <a:pt x="207264" y="584246"/>
                  </a:lnTo>
                  <a:lnTo>
                    <a:pt x="219456" y="589788"/>
                  </a:lnTo>
                  <a:lnTo>
                    <a:pt x="236220" y="595884"/>
                  </a:lnTo>
                  <a:lnTo>
                    <a:pt x="254508" y="600456"/>
                  </a:lnTo>
                  <a:lnTo>
                    <a:pt x="271272" y="606552"/>
                  </a:lnTo>
                  <a:lnTo>
                    <a:pt x="289560" y="609600"/>
                  </a:lnTo>
                  <a:lnTo>
                    <a:pt x="309372" y="612648"/>
                  </a:lnTo>
                  <a:lnTo>
                    <a:pt x="327660" y="615696"/>
                  </a:lnTo>
                  <a:lnTo>
                    <a:pt x="347472" y="618744"/>
                  </a:lnTo>
                  <a:lnTo>
                    <a:pt x="367284" y="618807"/>
                  </a:lnTo>
                  <a:lnTo>
                    <a:pt x="402336" y="620268"/>
                  </a:lnTo>
                  <a:close/>
                </a:path>
                <a:path w="403860" h="620395">
                  <a:moveTo>
                    <a:pt x="335280" y="47244"/>
                  </a:moveTo>
                  <a:lnTo>
                    <a:pt x="333756" y="47244"/>
                  </a:lnTo>
                  <a:lnTo>
                    <a:pt x="333756" y="48490"/>
                  </a:lnTo>
                  <a:lnTo>
                    <a:pt x="335280" y="47244"/>
                  </a:lnTo>
                  <a:close/>
                </a:path>
                <a:path w="403860" h="620395">
                  <a:moveTo>
                    <a:pt x="386903" y="610177"/>
                  </a:moveTo>
                  <a:lnTo>
                    <a:pt x="386020" y="609600"/>
                  </a:lnTo>
                  <a:lnTo>
                    <a:pt x="369085" y="609600"/>
                  </a:lnTo>
                  <a:lnTo>
                    <a:pt x="384048" y="618744"/>
                  </a:lnTo>
                  <a:lnTo>
                    <a:pt x="386903" y="610177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84048" y="1524"/>
                  </a:lnTo>
                  <a:lnTo>
                    <a:pt x="369189" y="10668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7096" y="609600"/>
                  </a:moveTo>
                  <a:lnTo>
                    <a:pt x="386020" y="609600"/>
                  </a:lnTo>
                  <a:lnTo>
                    <a:pt x="386903" y="610177"/>
                  </a:lnTo>
                  <a:lnTo>
                    <a:pt x="387096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3069" y="5987795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0999" y="609599"/>
                  </a:moveTo>
                  <a:lnTo>
                    <a:pt x="330898" y="574357"/>
                  </a:lnTo>
                  <a:lnTo>
                    <a:pt x="286511" y="533399"/>
                  </a:lnTo>
                  <a:lnTo>
                    <a:pt x="255615" y="496447"/>
                  </a:lnTo>
                  <a:lnTo>
                    <a:pt x="230803" y="457706"/>
                  </a:lnTo>
                  <a:lnTo>
                    <a:pt x="212003" y="417578"/>
                  </a:lnTo>
                  <a:lnTo>
                    <a:pt x="199141" y="376467"/>
                  </a:lnTo>
                  <a:lnTo>
                    <a:pt x="192145" y="334777"/>
                  </a:lnTo>
                  <a:lnTo>
                    <a:pt x="190939" y="292910"/>
                  </a:lnTo>
                  <a:lnTo>
                    <a:pt x="195452" y="251269"/>
                  </a:lnTo>
                  <a:lnTo>
                    <a:pt x="205611" y="210258"/>
                  </a:lnTo>
                  <a:lnTo>
                    <a:pt x="221341" y="170280"/>
                  </a:lnTo>
                  <a:lnTo>
                    <a:pt x="242569" y="131739"/>
                  </a:lnTo>
                  <a:lnTo>
                    <a:pt x="269222" y="95037"/>
                  </a:lnTo>
                  <a:lnTo>
                    <a:pt x="301227" y="60577"/>
                  </a:lnTo>
                  <a:lnTo>
                    <a:pt x="338511" y="28764"/>
                  </a:lnTo>
                  <a:lnTo>
                    <a:pt x="380999" y="0"/>
                  </a:lnTo>
                  <a:lnTo>
                    <a:pt x="329323" y="2795"/>
                  </a:lnTo>
                  <a:lnTo>
                    <a:pt x="279752" y="10936"/>
                  </a:lnTo>
                  <a:lnTo>
                    <a:pt x="232743" y="24050"/>
                  </a:lnTo>
                  <a:lnTo>
                    <a:pt x="188750" y="41768"/>
                  </a:lnTo>
                  <a:lnTo>
                    <a:pt x="148228" y="63720"/>
                  </a:lnTo>
                  <a:lnTo>
                    <a:pt x="111632" y="89534"/>
                  </a:lnTo>
                  <a:lnTo>
                    <a:pt x="79419" y="118842"/>
                  </a:lnTo>
                  <a:lnTo>
                    <a:pt x="52041" y="151271"/>
                  </a:lnTo>
                  <a:lnTo>
                    <a:pt x="29956" y="186451"/>
                  </a:lnTo>
                  <a:lnTo>
                    <a:pt x="13617" y="224013"/>
                  </a:lnTo>
                  <a:lnTo>
                    <a:pt x="3480" y="263586"/>
                  </a:lnTo>
                  <a:lnTo>
                    <a:pt x="0" y="304799"/>
                  </a:lnTo>
                  <a:lnTo>
                    <a:pt x="3480" y="346333"/>
                  </a:lnTo>
                  <a:lnTo>
                    <a:pt x="13617" y="386115"/>
                  </a:lnTo>
                  <a:lnTo>
                    <a:pt x="29956" y="423791"/>
                  </a:lnTo>
                  <a:lnTo>
                    <a:pt x="52041" y="459006"/>
                  </a:lnTo>
                  <a:lnTo>
                    <a:pt x="79419" y="491406"/>
                  </a:lnTo>
                  <a:lnTo>
                    <a:pt x="111632" y="520636"/>
                  </a:lnTo>
                  <a:lnTo>
                    <a:pt x="148228" y="546342"/>
                  </a:lnTo>
                  <a:lnTo>
                    <a:pt x="188750" y="568169"/>
                  </a:lnTo>
                  <a:lnTo>
                    <a:pt x="232743" y="585763"/>
                  </a:lnTo>
                  <a:lnTo>
                    <a:pt x="279752" y="598769"/>
                  </a:lnTo>
                  <a:lnTo>
                    <a:pt x="329323" y="606833"/>
                  </a:lnTo>
                  <a:lnTo>
                    <a:pt x="380999" y="609599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98498" y="5983224"/>
              <a:ext cx="403860" cy="620395"/>
            </a:xfrm>
            <a:custGeom>
              <a:avLst/>
              <a:gdLst/>
              <a:ahLst/>
              <a:cxnLst/>
              <a:rect l="l" t="t" r="r" b="b"/>
              <a:pathLst>
                <a:path w="403860" h="620395">
                  <a:moveTo>
                    <a:pt x="403860" y="0"/>
                  </a:moveTo>
                  <a:lnTo>
                    <a:pt x="367284" y="1463"/>
                  </a:lnTo>
                  <a:lnTo>
                    <a:pt x="347472" y="1524"/>
                  </a:lnTo>
                  <a:lnTo>
                    <a:pt x="327660" y="4572"/>
                  </a:lnTo>
                  <a:lnTo>
                    <a:pt x="309372" y="6096"/>
                  </a:lnTo>
                  <a:lnTo>
                    <a:pt x="289560" y="10668"/>
                  </a:lnTo>
                  <a:lnTo>
                    <a:pt x="271272" y="13716"/>
                  </a:lnTo>
                  <a:lnTo>
                    <a:pt x="254508" y="19812"/>
                  </a:lnTo>
                  <a:lnTo>
                    <a:pt x="236220" y="24384"/>
                  </a:lnTo>
                  <a:lnTo>
                    <a:pt x="219456" y="30480"/>
                  </a:lnTo>
                  <a:lnTo>
                    <a:pt x="170688" y="53340"/>
                  </a:lnTo>
                  <a:lnTo>
                    <a:pt x="128016" y="80772"/>
                  </a:lnTo>
                  <a:lnTo>
                    <a:pt x="88392" y="112776"/>
                  </a:lnTo>
                  <a:lnTo>
                    <a:pt x="56388" y="149352"/>
                  </a:lnTo>
                  <a:lnTo>
                    <a:pt x="30480" y="188976"/>
                  </a:lnTo>
                  <a:lnTo>
                    <a:pt x="12192" y="233172"/>
                  </a:lnTo>
                  <a:lnTo>
                    <a:pt x="9144" y="246888"/>
                  </a:lnTo>
                  <a:lnTo>
                    <a:pt x="4572" y="262128"/>
                  </a:lnTo>
                  <a:lnTo>
                    <a:pt x="0" y="309372"/>
                  </a:lnTo>
                  <a:lnTo>
                    <a:pt x="4572" y="356616"/>
                  </a:lnTo>
                  <a:lnTo>
                    <a:pt x="9144" y="373380"/>
                  </a:lnTo>
                  <a:lnTo>
                    <a:pt x="10668" y="380238"/>
                  </a:lnTo>
                  <a:lnTo>
                    <a:pt x="10668" y="294132"/>
                  </a:lnTo>
                  <a:lnTo>
                    <a:pt x="12192" y="278892"/>
                  </a:lnTo>
                  <a:lnTo>
                    <a:pt x="12192" y="280416"/>
                  </a:lnTo>
                  <a:lnTo>
                    <a:pt x="13716" y="265176"/>
                  </a:lnTo>
                  <a:lnTo>
                    <a:pt x="18288" y="249936"/>
                  </a:lnTo>
                  <a:lnTo>
                    <a:pt x="21336" y="234696"/>
                  </a:lnTo>
                  <a:lnTo>
                    <a:pt x="21336" y="236220"/>
                  </a:lnTo>
                  <a:lnTo>
                    <a:pt x="27432" y="220980"/>
                  </a:lnTo>
                  <a:lnTo>
                    <a:pt x="32004" y="210693"/>
                  </a:lnTo>
                  <a:lnTo>
                    <a:pt x="32004" y="207264"/>
                  </a:lnTo>
                  <a:lnTo>
                    <a:pt x="47244" y="179832"/>
                  </a:lnTo>
                  <a:lnTo>
                    <a:pt x="54864" y="167640"/>
                  </a:lnTo>
                  <a:lnTo>
                    <a:pt x="64008" y="155448"/>
                  </a:lnTo>
                  <a:lnTo>
                    <a:pt x="73152" y="144997"/>
                  </a:lnTo>
                  <a:lnTo>
                    <a:pt x="73152" y="143256"/>
                  </a:lnTo>
                  <a:lnTo>
                    <a:pt x="83820" y="131064"/>
                  </a:lnTo>
                  <a:lnTo>
                    <a:pt x="96012" y="118872"/>
                  </a:lnTo>
                  <a:lnTo>
                    <a:pt x="96012" y="120396"/>
                  </a:lnTo>
                  <a:lnTo>
                    <a:pt x="106680" y="109728"/>
                  </a:lnTo>
                  <a:lnTo>
                    <a:pt x="106680" y="108204"/>
                  </a:lnTo>
                  <a:lnTo>
                    <a:pt x="120396" y="97536"/>
                  </a:lnTo>
                  <a:lnTo>
                    <a:pt x="120396" y="99060"/>
                  </a:lnTo>
                  <a:lnTo>
                    <a:pt x="132588" y="88392"/>
                  </a:lnTo>
                  <a:lnTo>
                    <a:pt x="146304" y="79248"/>
                  </a:lnTo>
                  <a:lnTo>
                    <a:pt x="175260" y="60960"/>
                  </a:lnTo>
                  <a:lnTo>
                    <a:pt x="190500" y="53340"/>
                  </a:lnTo>
                  <a:lnTo>
                    <a:pt x="205740" y="46412"/>
                  </a:lnTo>
                  <a:lnTo>
                    <a:pt x="205740" y="45720"/>
                  </a:lnTo>
                  <a:lnTo>
                    <a:pt x="239268" y="33528"/>
                  </a:lnTo>
                  <a:lnTo>
                    <a:pt x="256032" y="28956"/>
                  </a:lnTo>
                  <a:lnTo>
                    <a:pt x="274320" y="22860"/>
                  </a:lnTo>
                  <a:lnTo>
                    <a:pt x="274320" y="24384"/>
                  </a:lnTo>
                  <a:lnTo>
                    <a:pt x="292608" y="19812"/>
                  </a:lnTo>
                  <a:lnTo>
                    <a:pt x="329184" y="13716"/>
                  </a:lnTo>
                  <a:lnTo>
                    <a:pt x="347472" y="12192"/>
                  </a:lnTo>
                  <a:lnTo>
                    <a:pt x="365760" y="10785"/>
                  </a:lnTo>
                  <a:lnTo>
                    <a:pt x="369189" y="10668"/>
                  </a:lnTo>
                  <a:lnTo>
                    <a:pt x="384048" y="1524"/>
                  </a:lnTo>
                  <a:lnTo>
                    <a:pt x="387096" y="10668"/>
                  </a:lnTo>
                  <a:lnTo>
                    <a:pt x="403860" y="0"/>
                  </a:lnTo>
                  <a:close/>
                </a:path>
                <a:path w="403860" h="620395">
                  <a:moveTo>
                    <a:pt x="33528" y="413004"/>
                  </a:moveTo>
                  <a:lnTo>
                    <a:pt x="27432" y="399288"/>
                  </a:lnTo>
                  <a:lnTo>
                    <a:pt x="21336" y="384048"/>
                  </a:lnTo>
                  <a:lnTo>
                    <a:pt x="21336" y="385572"/>
                  </a:lnTo>
                  <a:lnTo>
                    <a:pt x="18288" y="370332"/>
                  </a:lnTo>
                  <a:lnTo>
                    <a:pt x="13716" y="355092"/>
                  </a:lnTo>
                  <a:lnTo>
                    <a:pt x="12192" y="339852"/>
                  </a:lnTo>
                  <a:lnTo>
                    <a:pt x="12192" y="341376"/>
                  </a:lnTo>
                  <a:lnTo>
                    <a:pt x="10668" y="324612"/>
                  </a:lnTo>
                  <a:lnTo>
                    <a:pt x="10668" y="380238"/>
                  </a:lnTo>
                  <a:lnTo>
                    <a:pt x="12192" y="387096"/>
                  </a:lnTo>
                  <a:lnTo>
                    <a:pt x="24384" y="417576"/>
                  </a:lnTo>
                  <a:lnTo>
                    <a:pt x="30480" y="431292"/>
                  </a:lnTo>
                  <a:lnTo>
                    <a:pt x="32004" y="434035"/>
                  </a:lnTo>
                  <a:lnTo>
                    <a:pt x="32004" y="413004"/>
                  </a:lnTo>
                  <a:lnTo>
                    <a:pt x="33528" y="413004"/>
                  </a:lnTo>
                  <a:close/>
                </a:path>
                <a:path w="403860" h="620395">
                  <a:moveTo>
                    <a:pt x="33528" y="207264"/>
                  </a:moveTo>
                  <a:lnTo>
                    <a:pt x="32004" y="207264"/>
                  </a:lnTo>
                  <a:lnTo>
                    <a:pt x="32004" y="210693"/>
                  </a:lnTo>
                  <a:lnTo>
                    <a:pt x="33528" y="207264"/>
                  </a:lnTo>
                  <a:close/>
                </a:path>
                <a:path w="403860" h="620395">
                  <a:moveTo>
                    <a:pt x="74676" y="477012"/>
                  </a:moveTo>
                  <a:lnTo>
                    <a:pt x="64008" y="464820"/>
                  </a:lnTo>
                  <a:lnTo>
                    <a:pt x="54864" y="452628"/>
                  </a:lnTo>
                  <a:lnTo>
                    <a:pt x="47244" y="440436"/>
                  </a:lnTo>
                  <a:lnTo>
                    <a:pt x="32004" y="413004"/>
                  </a:lnTo>
                  <a:lnTo>
                    <a:pt x="32004" y="434035"/>
                  </a:lnTo>
                  <a:lnTo>
                    <a:pt x="38100" y="445008"/>
                  </a:lnTo>
                  <a:lnTo>
                    <a:pt x="47244" y="458724"/>
                  </a:lnTo>
                  <a:lnTo>
                    <a:pt x="56388" y="470916"/>
                  </a:lnTo>
                  <a:lnTo>
                    <a:pt x="73152" y="490074"/>
                  </a:lnTo>
                  <a:lnTo>
                    <a:pt x="73152" y="477012"/>
                  </a:lnTo>
                  <a:lnTo>
                    <a:pt x="74676" y="477012"/>
                  </a:lnTo>
                  <a:close/>
                </a:path>
                <a:path w="403860" h="620395">
                  <a:moveTo>
                    <a:pt x="74676" y="143256"/>
                  </a:moveTo>
                  <a:lnTo>
                    <a:pt x="73152" y="143256"/>
                  </a:lnTo>
                  <a:lnTo>
                    <a:pt x="73152" y="144997"/>
                  </a:lnTo>
                  <a:lnTo>
                    <a:pt x="74676" y="143256"/>
                  </a:lnTo>
                  <a:close/>
                </a:path>
                <a:path w="403860" h="620395">
                  <a:moveTo>
                    <a:pt x="108204" y="512064"/>
                  </a:moveTo>
                  <a:lnTo>
                    <a:pt x="96012" y="499872"/>
                  </a:lnTo>
                  <a:lnTo>
                    <a:pt x="96012" y="501396"/>
                  </a:lnTo>
                  <a:lnTo>
                    <a:pt x="83820" y="489204"/>
                  </a:lnTo>
                  <a:lnTo>
                    <a:pt x="73152" y="477012"/>
                  </a:lnTo>
                  <a:lnTo>
                    <a:pt x="73152" y="490074"/>
                  </a:lnTo>
                  <a:lnTo>
                    <a:pt x="88392" y="507492"/>
                  </a:lnTo>
                  <a:lnTo>
                    <a:pt x="100584" y="518160"/>
                  </a:lnTo>
                  <a:lnTo>
                    <a:pt x="106680" y="522901"/>
                  </a:lnTo>
                  <a:lnTo>
                    <a:pt x="106680" y="512064"/>
                  </a:lnTo>
                  <a:lnTo>
                    <a:pt x="108204" y="512064"/>
                  </a:lnTo>
                  <a:close/>
                </a:path>
                <a:path w="403860" h="620395">
                  <a:moveTo>
                    <a:pt x="108204" y="108204"/>
                  </a:moveTo>
                  <a:lnTo>
                    <a:pt x="106680" y="108204"/>
                  </a:lnTo>
                  <a:lnTo>
                    <a:pt x="106680" y="109728"/>
                  </a:lnTo>
                  <a:lnTo>
                    <a:pt x="108204" y="108204"/>
                  </a:lnTo>
                  <a:close/>
                </a:path>
                <a:path w="403860" h="620395">
                  <a:moveTo>
                    <a:pt x="207264" y="584246"/>
                  </a:moveTo>
                  <a:lnTo>
                    <a:pt x="207264" y="574548"/>
                  </a:lnTo>
                  <a:lnTo>
                    <a:pt x="190500" y="566928"/>
                  </a:lnTo>
                  <a:lnTo>
                    <a:pt x="175260" y="559308"/>
                  </a:lnTo>
                  <a:lnTo>
                    <a:pt x="146304" y="541020"/>
                  </a:lnTo>
                  <a:lnTo>
                    <a:pt x="132588" y="531876"/>
                  </a:lnTo>
                  <a:lnTo>
                    <a:pt x="120396" y="521208"/>
                  </a:lnTo>
                  <a:lnTo>
                    <a:pt x="120396" y="522732"/>
                  </a:lnTo>
                  <a:lnTo>
                    <a:pt x="106680" y="512064"/>
                  </a:lnTo>
                  <a:lnTo>
                    <a:pt x="106680" y="522901"/>
                  </a:lnTo>
                  <a:lnTo>
                    <a:pt x="128016" y="539496"/>
                  </a:lnTo>
                  <a:lnTo>
                    <a:pt x="141732" y="548640"/>
                  </a:lnTo>
                  <a:lnTo>
                    <a:pt x="170688" y="566928"/>
                  </a:lnTo>
                  <a:lnTo>
                    <a:pt x="185928" y="574548"/>
                  </a:lnTo>
                  <a:lnTo>
                    <a:pt x="207264" y="584246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45948" y="25908"/>
                  </a:lnTo>
                  <a:lnTo>
                    <a:pt x="312420" y="53340"/>
                  </a:lnTo>
                  <a:lnTo>
                    <a:pt x="281940" y="83820"/>
                  </a:lnTo>
                  <a:lnTo>
                    <a:pt x="256032" y="115824"/>
                  </a:lnTo>
                  <a:lnTo>
                    <a:pt x="234696" y="149352"/>
                  </a:lnTo>
                  <a:lnTo>
                    <a:pt x="210312" y="201168"/>
                  </a:lnTo>
                  <a:lnTo>
                    <a:pt x="199644" y="237744"/>
                  </a:lnTo>
                  <a:lnTo>
                    <a:pt x="190500" y="310896"/>
                  </a:lnTo>
                  <a:lnTo>
                    <a:pt x="193548" y="347472"/>
                  </a:lnTo>
                  <a:lnTo>
                    <a:pt x="196596" y="367284"/>
                  </a:lnTo>
                  <a:lnTo>
                    <a:pt x="199644" y="385572"/>
                  </a:lnTo>
                  <a:lnTo>
                    <a:pt x="201168" y="390144"/>
                  </a:lnTo>
                  <a:lnTo>
                    <a:pt x="201168" y="292608"/>
                  </a:lnTo>
                  <a:lnTo>
                    <a:pt x="202692" y="274320"/>
                  </a:lnTo>
                  <a:lnTo>
                    <a:pt x="202692" y="275844"/>
                  </a:lnTo>
                  <a:lnTo>
                    <a:pt x="208788" y="239268"/>
                  </a:lnTo>
                  <a:lnTo>
                    <a:pt x="213360" y="220980"/>
                  </a:lnTo>
                  <a:lnTo>
                    <a:pt x="213360" y="222504"/>
                  </a:lnTo>
                  <a:lnTo>
                    <a:pt x="219456" y="204216"/>
                  </a:lnTo>
                  <a:lnTo>
                    <a:pt x="234696" y="170688"/>
                  </a:lnTo>
                  <a:lnTo>
                    <a:pt x="252984" y="137160"/>
                  </a:lnTo>
                  <a:lnTo>
                    <a:pt x="263652" y="120396"/>
                  </a:lnTo>
                  <a:lnTo>
                    <a:pt x="263652" y="121920"/>
                  </a:lnTo>
                  <a:lnTo>
                    <a:pt x="275844" y="105156"/>
                  </a:lnTo>
                  <a:lnTo>
                    <a:pt x="303276" y="74676"/>
                  </a:lnTo>
                  <a:lnTo>
                    <a:pt x="303276" y="76200"/>
                  </a:lnTo>
                  <a:lnTo>
                    <a:pt x="318516" y="60960"/>
                  </a:lnTo>
                  <a:lnTo>
                    <a:pt x="333756" y="48490"/>
                  </a:lnTo>
                  <a:lnTo>
                    <a:pt x="333756" y="47244"/>
                  </a:lnTo>
                  <a:lnTo>
                    <a:pt x="352044" y="33528"/>
                  </a:lnTo>
                  <a:lnTo>
                    <a:pt x="370332" y="21336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6020" y="609600"/>
                  </a:moveTo>
                  <a:lnTo>
                    <a:pt x="338328" y="576072"/>
                  </a:lnTo>
                  <a:lnTo>
                    <a:pt x="294132" y="534924"/>
                  </a:lnTo>
                  <a:lnTo>
                    <a:pt x="256032" y="486156"/>
                  </a:lnTo>
                  <a:lnTo>
                    <a:pt x="256032" y="487680"/>
                  </a:lnTo>
                  <a:lnTo>
                    <a:pt x="245364" y="469392"/>
                  </a:lnTo>
                  <a:lnTo>
                    <a:pt x="245364" y="470916"/>
                  </a:lnTo>
                  <a:lnTo>
                    <a:pt x="236220" y="452628"/>
                  </a:lnTo>
                  <a:lnTo>
                    <a:pt x="227076" y="435864"/>
                  </a:lnTo>
                  <a:lnTo>
                    <a:pt x="220980" y="417576"/>
                  </a:lnTo>
                  <a:lnTo>
                    <a:pt x="220980" y="419100"/>
                  </a:lnTo>
                  <a:lnTo>
                    <a:pt x="208788" y="382524"/>
                  </a:lnTo>
                  <a:lnTo>
                    <a:pt x="205740" y="364236"/>
                  </a:lnTo>
                  <a:lnTo>
                    <a:pt x="205740" y="365760"/>
                  </a:lnTo>
                  <a:lnTo>
                    <a:pt x="202692" y="347472"/>
                  </a:lnTo>
                  <a:lnTo>
                    <a:pt x="201168" y="329184"/>
                  </a:lnTo>
                  <a:lnTo>
                    <a:pt x="201168" y="390144"/>
                  </a:lnTo>
                  <a:lnTo>
                    <a:pt x="219456" y="440436"/>
                  </a:lnTo>
                  <a:lnTo>
                    <a:pt x="237744" y="475488"/>
                  </a:lnTo>
                  <a:lnTo>
                    <a:pt x="272796" y="525780"/>
                  </a:lnTo>
                  <a:lnTo>
                    <a:pt x="309372" y="563880"/>
                  </a:lnTo>
                  <a:lnTo>
                    <a:pt x="356616" y="601980"/>
                  </a:lnTo>
                  <a:lnTo>
                    <a:pt x="369085" y="609600"/>
                  </a:lnTo>
                  <a:lnTo>
                    <a:pt x="386020" y="609600"/>
                  </a:lnTo>
                  <a:close/>
                </a:path>
                <a:path w="403860" h="620395">
                  <a:moveTo>
                    <a:pt x="207264" y="45720"/>
                  </a:moveTo>
                  <a:lnTo>
                    <a:pt x="205740" y="45720"/>
                  </a:lnTo>
                  <a:lnTo>
                    <a:pt x="205740" y="46412"/>
                  </a:lnTo>
                  <a:lnTo>
                    <a:pt x="207264" y="45720"/>
                  </a:lnTo>
                  <a:close/>
                </a:path>
                <a:path w="403860" h="620395">
                  <a:moveTo>
                    <a:pt x="402336" y="620268"/>
                  </a:moveTo>
                  <a:lnTo>
                    <a:pt x="386903" y="610177"/>
                  </a:lnTo>
                  <a:lnTo>
                    <a:pt x="384048" y="618744"/>
                  </a:lnTo>
                  <a:lnTo>
                    <a:pt x="369085" y="609600"/>
                  </a:lnTo>
                  <a:lnTo>
                    <a:pt x="329184" y="606552"/>
                  </a:lnTo>
                  <a:lnTo>
                    <a:pt x="256032" y="591312"/>
                  </a:lnTo>
                  <a:lnTo>
                    <a:pt x="205740" y="573024"/>
                  </a:lnTo>
                  <a:lnTo>
                    <a:pt x="207264" y="574548"/>
                  </a:lnTo>
                  <a:lnTo>
                    <a:pt x="207264" y="584246"/>
                  </a:lnTo>
                  <a:lnTo>
                    <a:pt x="219456" y="589788"/>
                  </a:lnTo>
                  <a:lnTo>
                    <a:pt x="236220" y="595884"/>
                  </a:lnTo>
                  <a:lnTo>
                    <a:pt x="254508" y="600456"/>
                  </a:lnTo>
                  <a:lnTo>
                    <a:pt x="271272" y="606552"/>
                  </a:lnTo>
                  <a:lnTo>
                    <a:pt x="289560" y="609600"/>
                  </a:lnTo>
                  <a:lnTo>
                    <a:pt x="309372" y="612648"/>
                  </a:lnTo>
                  <a:lnTo>
                    <a:pt x="327660" y="615696"/>
                  </a:lnTo>
                  <a:lnTo>
                    <a:pt x="347472" y="618744"/>
                  </a:lnTo>
                  <a:lnTo>
                    <a:pt x="367284" y="618807"/>
                  </a:lnTo>
                  <a:lnTo>
                    <a:pt x="402336" y="620268"/>
                  </a:lnTo>
                  <a:close/>
                </a:path>
                <a:path w="403860" h="620395">
                  <a:moveTo>
                    <a:pt x="335280" y="47244"/>
                  </a:moveTo>
                  <a:lnTo>
                    <a:pt x="333756" y="47244"/>
                  </a:lnTo>
                  <a:lnTo>
                    <a:pt x="333756" y="48490"/>
                  </a:lnTo>
                  <a:lnTo>
                    <a:pt x="335280" y="47244"/>
                  </a:lnTo>
                  <a:close/>
                </a:path>
                <a:path w="403860" h="620395">
                  <a:moveTo>
                    <a:pt x="386903" y="610177"/>
                  </a:moveTo>
                  <a:lnTo>
                    <a:pt x="386020" y="609600"/>
                  </a:lnTo>
                  <a:lnTo>
                    <a:pt x="369085" y="609600"/>
                  </a:lnTo>
                  <a:lnTo>
                    <a:pt x="384048" y="618744"/>
                  </a:lnTo>
                  <a:lnTo>
                    <a:pt x="386903" y="610177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84048" y="1524"/>
                  </a:lnTo>
                  <a:lnTo>
                    <a:pt x="369189" y="10668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7096" y="609600"/>
                  </a:moveTo>
                  <a:lnTo>
                    <a:pt x="386020" y="609600"/>
                  </a:lnTo>
                  <a:lnTo>
                    <a:pt x="386903" y="610177"/>
                  </a:lnTo>
                  <a:lnTo>
                    <a:pt x="387096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073" y="5526024"/>
            <a:ext cx="9144000" cy="1681480"/>
            <a:chOff x="774073" y="5526024"/>
            <a:chExt cx="9144000" cy="1681480"/>
          </a:xfrm>
        </p:grpSpPr>
        <p:sp>
          <p:nvSpPr>
            <p:cNvPr id="4" name="object 4"/>
            <p:cNvSpPr/>
            <p:nvPr/>
          </p:nvSpPr>
          <p:spPr>
            <a:xfrm>
              <a:off x="774065" y="6812280"/>
              <a:ext cx="7309484" cy="394970"/>
            </a:xfrm>
            <a:custGeom>
              <a:avLst/>
              <a:gdLst/>
              <a:ahLst/>
              <a:cxnLst/>
              <a:rect l="l" t="t" r="r" b="b"/>
              <a:pathLst>
                <a:path w="7309484" h="394970">
                  <a:moveTo>
                    <a:pt x="7309104" y="0"/>
                  </a:moveTo>
                  <a:lnTo>
                    <a:pt x="0" y="0"/>
                  </a:lnTo>
                  <a:lnTo>
                    <a:pt x="0" y="318516"/>
                  </a:lnTo>
                  <a:lnTo>
                    <a:pt x="0" y="394716"/>
                  </a:lnTo>
                  <a:lnTo>
                    <a:pt x="7309104" y="394716"/>
                  </a:lnTo>
                  <a:lnTo>
                    <a:pt x="7309104" y="318516"/>
                  </a:lnTo>
                  <a:lnTo>
                    <a:pt x="7309104" y="0"/>
                  </a:lnTo>
                  <a:close/>
                </a:path>
              </a:pathLst>
            </a:custGeom>
            <a:solidFill>
              <a:srgbClr val="F02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3174" y="6812280"/>
              <a:ext cx="1835150" cy="394970"/>
            </a:xfrm>
            <a:custGeom>
              <a:avLst/>
              <a:gdLst/>
              <a:ahLst/>
              <a:cxnLst/>
              <a:rect l="l" t="t" r="r" b="b"/>
              <a:pathLst>
                <a:path w="1835150" h="394970">
                  <a:moveTo>
                    <a:pt x="1834895" y="394715"/>
                  </a:moveTo>
                  <a:lnTo>
                    <a:pt x="1834895" y="0"/>
                  </a:lnTo>
                  <a:lnTo>
                    <a:pt x="0" y="0"/>
                  </a:lnTo>
                  <a:lnTo>
                    <a:pt x="0" y="394715"/>
                  </a:lnTo>
                  <a:lnTo>
                    <a:pt x="1834895" y="394715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9469" y="5530596"/>
              <a:ext cx="1905000" cy="1600200"/>
            </a:xfrm>
            <a:custGeom>
              <a:avLst/>
              <a:gdLst/>
              <a:ahLst/>
              <a:cxnLst/>
              <a:rect l="l" t="t" r="r" b="b"/>
              <a:pathLst>
                <a:path w="1905000" h="1600200">
                  <a:moveTo>
                    <a:pt x="1904999" y="1600199"/>
                  </a:moveTo>
                  <a:lnTo>
                    <a:pt x="1904999" y="0"/>
                  </a:lnTo>
                  <a:lnTo>
                    <a:pt x="0" y="0"/>
                  </a:lnTo>
                  <a:lnTo>
                    <a:pt x="0" y="1600199"/>
                  </a:lnTo>
                  <a:lnTo>
                    <a:pt x="1904999" y="16001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4898" y="5526024"/>
              <a:ext cx="1915795" cy="1610995"/>
            </a:xfrm>
            <a:custGeom>
              <a:avLst/>
              <a:gdLst/>
              <a:ahLst/>
              <a:cxnLst/>
              <a:rect l="l" t="t" r="r" b="b"/>
              <a:pathLst>
                <a:path w="1915795" h="1610995">
                  <a:moveTo>
                    <a:pt x="1915668" y="1610868"/>
                  </a:moveTo>
                  <a:lnTo>
                    <a:pt x="1915668" y="0"/>
                  </a:lnTo>
                  <a:lnTo>
                    <a:pt x="0" y="0"/>
                  </a:lnTo>
                  <a:lnTo>
                    <a:pt x="0" y="1610868"/>
                  </a:lnTo>
                  <a:lnTo>
                    <a:pt x="4572" y="16108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lnTo>
                    <a:pt x="1909572" y="10668"/>
                  </a:lnTo>
                  <a:lnTo>
                    <a:pt x="1909572" y="1610868"/>
                  </a:lnTo>
                  <a:lnTo>
                    <a:pt x="1915668" y="1610868"/>
                  </a:lnTo>
                  <a:close/>
                </a:path>
                <a:path w="1915795" h="16109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1915795" h="1610995">
                  <a:moveTo>
                    <a:pt x="10668" y="16002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600200"/>
                  </a:lnTo>
                  <a:lnTo>
                    <a:pt x="10668" y="1600200"/>
                  </a:lnTo>
                  <a:close/>
                </a:path>
                <a:path w="1915795" h="1610995">
                  <a:moveTo>
                    <a:pt x="1909572" y="1600200"/>
                  </a:moveTo>
                  <a:lnTo>
                    <a:pt x="4572" y="1600200"/>
                  </a:lnTo>
                  <a:lnTo>
                    <a:pt x="10668" y="1604772"/>
                  </a:lnTo>
                  <a:lnTo>
                    <a:pt x="10668" y="1610868"/>
                  </a:lnTo>
                  <a:lnTo>
                    <a:pt x="1905000" y="1610868"/>
                  </a:lnTo>
                  <a:lnTo>
                    <a:pt x="1905000" y="1604772"/>
                  </a:lnTo>
                  <a:lnTo>
                    <a:pt x="1909572" y="1600200"/>
                  </a:lnTo>
                  <a:close/>
                </a:path>
                <a:path w="1915795" h="1610995">
                  <a:moveTo>
                    <a:pt x="10668" y="1610868"/>
                  </a:moveTo>
                  <a:lnTo>
                    <a:pt x="10668" y="1604772"/>
                  </a:lnTo>
                  <a:lnTo>
                    <a:pt x="4572" y="1600200"/>
                  </a:lnTo>
                  <a:lnTo>
                    <a:pt x="4572" y="1610868"/>
                  </a:lnTo>
                  <a:lnTo>
                    <a:pt x="10668" y="1610868"/>
                  </a:lnTo>
                  <a:close/>
                </a:path>
                <a:path w="1915795" h="1610995">
                  <a:moveTo>
                    <a:pt x="1909572" y="10668"/>
                  </a:moveTo>
                  <a:lnTo>
                    <a:pt x="1905000" y="4572"/>
                  </a:lnTo>
                  <a:lnTo>
                    <a:pt x="1905000" y="10668"/>
                  </a:lnTo>
                  <a:lnTo>
                    <a:pt x="1909572" y="10668"/>
                  </a:lnTo>
                  <a:close/>
                </a:path>
                <a:path w="1915795" h="1610995">
                  <a:moveTo>
                    <a:pt x="1909572" y="1600200"/>
                  </a:moveTo>
                  <a:lnTo>
                    <a:pt x="1909572" y="10668"/>
                  </a:lnTo>
                  <a:lnTo>
                    <a:pt x="1905000" y="10668"/>
                  </a:lnTo>
                  <a:lnTo>
                    <a:pt x="1905000" y="1600200"/>
                  </a:lnTo>
                  <a:lnTo>
                    <a:pt x="1909572" y="1600200"/>
                  </a:lnTo>
                  <a:close/>
                </a:path>
                <a:path w="1915795" h="1610995">
                  <a:moveTo>
                    <a:pt x="1909572" y="1610868"/>
                  </a:moveTo>
                  <a:lnTo>
                    <a:pt x="1909572" y="1600200"/>
                  </a:lnTo>
                  <a:lnTo>
                    <a:pt x="1905000" y="1604772"/>
                  </a:lnTo>
                  <a:lnTo>
                    <a:pt x="1905000" y="1610868"/>
                  </a:lnTo>
                  <a:lnTo>
                    <a:pt x="1909572" y="161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0096" y="828547"/>
            <a:ext cx="4805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Skrytí</a:t>
            </a:r>
            <a:r>
              <a:rPr spc="15" dirty="0"/>
              <a:t> </a:t>
            </a:r>
            <a:r>
              <a:rPr spc="100" dirty="0"/>
              <a:t>dat/metod</a:t>
            </a:r>
            <a:r>
              <a:rPr spc="-20" dirty="0"/>
              <a:t> </a:t>
            </a:r>
            <a:r>
              <a:rPr spc="105" dirty="0"/>
              <a:t>(hiding)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22209" y="1699435"/>
            <a:ext cx="7731759" cy="43440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okolí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jsou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vnitřní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(atributy)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třídy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skryta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atribut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třídy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může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být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okolí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nepřístupný</a:t>
            </a:r>
            <a:endParaRPr sz="2400">
              <a:latin typeface="Arial"/>
              <a:cs typeface="Arial"/>
            </a:endParaRPr>
          </a:p>
          <a:p>
            <a:pPr marL="354965" marR="301625" indent="-342900">
              <a:lnSpc>
                <a:spcPct val="100000"/>
              </a:lnSpc>
              <a:spcBef>
                <a:spcPts val="66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Nemusejí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být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přímé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získání</a:t>
            </a:r>
            <a:r>
              <a:rPr sz="2800" spc="-50" dirty="0">
                <a:latin typeface="Arial"/>
                <a:cs typeface="Arial"/>
              </a:rPr>
              <a:t> a </a:t>
            </a:r>
            <a:r>
              <a:rPr sz="2800" dirty="0">
                <a:latin typeface="Arial"/>
                <a:cs typeface="Arial"/>
              </a:rPr>
              <a:t>nastavení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hodnoty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atributu</a:t>
            </a:r>
            <a:endParaRPr sz="2800">
              <a:latin typeface="Arial"/>
              <a:cs typeface="Arial"/>
            </a:endParaRPr>
          </a:p>
          <a:p>
            <a:pPr marL="756285" marR="374650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atribut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může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projevovat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vlivem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chování </a:t>
            </a:r>
            <a:r>
              <a:rPr sz="2400" dirty="0">
                <a:latin typeface="Arial"/>
                <a:cs typeface="Arial"/>
              </a:rPr>
              <a:t>ostatních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funkcí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okolí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jsou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interní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skryty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nejsou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součástí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veřejného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"rozhraní"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třídy</a:t>
            </a:r>
            <a:endParaRPr sz="2400">
              <a:latin typeface="Arial"/>
              <a:cs typeface="Arial"/>
            </a:endParaRPr>
          </a:p>
          <a:p>
            <a:pPr marL="1085215" marR="5408295" indent="205740">
              <a:lnSpc>
                <a:spcPct val="100000"/>
              </a:lnSpc>
              <a:spcBef>
                <a:spcPts val="944"/>
              </a:spcBef>
            </a:pPr>
            <a:r>
              <a:rPr sz="1800" spc="-10" dirty="0">
                <a:latin typeface="Courier New"/>
                <a:cs typeface="Courier New"/>
              </a:rPr>
              <a:t>Draw() SetTime()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9101" y="5448300"/>
            <a:ext cx="7320280" cy="1597660"/>
            <a:chOff x="1379101" y="5448300"/>
            <a:chExt cx="7320280" cy="1597660"/>
          </a:xfrm>
        </p:grpSpPr>
        <p:sp>
          <p:nvSpPr>
            <p:cNvPr id="11" name="object 11"/>
            <p:cNvSpPr/>
            <p:nvPr/>
          </p:nvSpPr>
          <p:spPr>
            <a:xfrm>
              <a:off x="1383665" y="5682995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32004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32004" y="228600"/>
                  </a:lnTo>
                  <a:lnTo>
                    <a:pt x="32004" y="76200"/>
                  </a:lnTo>
                  <a:close/>
                </a:path>
                <a:path w="990600" h="304800">
                  <a:moveTo>
                    <a:pt x="124968" y="76200"/>
                  </a:moveTo>
                  <a:lnTo>
                    <a:pt x="62484" y="76200"/>
                  </a:lnTo>
                  <a:lnTo>
                    <a:pt x="62484" y="228600"/>
                  </a:lnTo>
                  <a:lnTo>
                    <a:pt x="124968" y="228600"/>
                  </a:lnTo>
                  <a:lnTo>
                    <a:pt x="124968" y="76200"/>
                  </a:lnTo>
                  <a:close/>
                </a:path>
                <a:path w="990600" h="304800">
                  <a:moveTo>
                    <a:pt x="990600" y="152400"/>
                  </a:moveTo>
                  <a:lnTo>
                    <a:pt x="743712" y="0"/>
                  </a:lnTo>
                  <a:lnTo>
                    <a:pt x="743712" y="76200"/>
                  </a:lnTo>
                  <a:lnTo>
                    <a:pt x="155448" y="76200"/>
                  </a:lnTo>
                  <a:lnTo>
                    <a:pt x="155448" y="228600"/>
                  </a:lnTo>
                  <a:lnTo>
                    <a:pt x="743712" y="228600"/>
                  </a:lnTo>
                  <a:lnTo>
                    <a:pt x="743712" y="304800"/>
                  </a:lnTo>
                  <a:lnTo>
                    <a:pt x="990600" y="1524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4546" y="5675376"/>
              <a:ext cx="848994" cy="321945"/>
            </a:xfrm>
            <a:custGeom>
              <a:avLst/>
              <a:gdLst/>
              <a:ahLst/>
              <a:cxnLst/>
              <a:rect l="l" t="t" r="r" b="b"/>
              <a:pathLst>
                <a:path w="848994" h="321945">
                  <a:moveTo>
                    <a:pt x="592836" y="79248"/>
                  </a:moveTo>
                  <a:lnTo>
                    <a:pt x="0" y="79248"/>
                  </a:lnTo>
                  <a:lnTo>
                    <a:pt x="0" y="242316"/>
                  </a:lnTo>
                  <a:lnTo>
                    <a:pt x="4572" y="242316"/>
                  </a:lnTo>
                  <a:lnTo>
                    <a:pt x="4572" y="89916"/>
                  </a:lnTo>
                  <a:lnTo>
                    <a:pt x="9144" y="83820"/>
                  </a:lnTo>
                  <a:lnTo>
                    <a:pt x="9144" y="89916"/>
                  </a:lnTo>
                  <a:lnTo>
                    <a:pt x="588264" y="89916"/>
                  </a:lnTo>
                  <a:lnTo>
                    <a:pt x="588264" y="83820"/>
                  </a:lnTo>
                  <a:lnTo>
                    <a:pt x="592836" y="79248"/>
                  </a:lnTo>
                  <a:close/>
                </a:path>
                <a:path w="848994" h="321945">
                  <a:moveTo>
                    <a:pt x="9144" y="89916"/>
                  </a:moveTo>
                  <a:lnTo>
                    <a:pt x="9144" y="83820"/>
                  </a:lnTo>
                  <a:lnTo>
                    <a:pt x="4572" y="89916"/>
                  </a:lnTo>
                  <a:lnTo>
                    <a:pt x="9144" y="89916"/>
                  </a:lnTo>
                  <a:close/>
                </a:path>
                <a:path w="848994" h="321945">
                  <a:moveTo>
                    <a:pt x="9144" y="231648"/>
                  </a:moveTo>
                  <a:lnTo>
                    <a:pt x="9144" y="89916"/>
                  </a:lnTo>
                  <a:lnTo>
                    <a:pt x="4572" y="89916"/>
                  </a:lnTo>
                  <a:lnTo>
                    <a:pt x="4572" y="231648"/>
                  </a:lnTo>
                  <a:lnTo>
                    <a:pt x="9144" y="231648"/>
                  </a:lnTo>
                  <a:close/>
                </a:path>
                <a:path w="848994" h="321945">
                  <a:moveTo>
                    <a:pt x="597408" y="304697"/>
                  </a:moveTo>
                  <a:lnTo>
                    <a:pt x="597408" y="231648"/>
                  </a:lnTo>
                  <a:lnTo>
                    <a:pt x="4572" y="231648"/>
                  </a:lnTo>
                  <a:lnTo>
                    <a:pt x="9144" y="236220"/>
                  </a:lnTo>
                  <a:lnTo>
                    <a:pt x="9144" y="242316"/>
                  </a:lnTo>
                  <a:lnTo>
                    <a:pt x="588264" y="242316"/>
                  </a:lnTo>
                  <a:lnTo>
                    <a:pt x="588264" y="236220"/>
                  </a:lnTo>
                  <a:lnTo>
                    <a:pt x="592836" y="242316"/>
                  </a:lnTo>
                  <a:lnTo>
                    <a:pt x="592836" y="307502"/>
                  </a:lnTo>
                  <a:lnTo>
                    <a:pt x="597408" y="304697"/>
                  </a:lnTo>
                  <a:close/>
                </a:path>
                <a:path w="848994" h="321945">
                  <a:moveTo>
                    <a:pt x="9144" y="242316"/>
                  </a:moveTo>
                  <a:lnTo>
                    <a:pt x="9144" y="236220"/>
                  </a:lnTo>
                  <a:lnTo>
                    <a:pt x="4572" y="231648"/>
                  </a:lnTo>
                  <a:lnTo>
                    <a:pt x="4572" y="242316"/>
                  </a:lnTo>
                  <a:lnTo>
                    <a:pt x="9144" y="242316"/>
                  </a:lnTo>
                  <a:close/>
                </a:path>
                <a:path w="848994" h="321945">
                  <a:moveTo>
                    <a:pt x="848868" y="160020"/>
                  </a:moveTo>
                  <a:lnTo>
                    <a:pt x="588264" y="0"/>
                  </a:lnTo>
                  <a:lnTo>
                    <a:pt x="588264" y="79248"/>
                  </a:lnTo>
                  <a:lnTo>
                    <a:pt x="589788" y="79248"/>
                  </a:lnTo>
                  <a:lnTo>
                    <a:pt x="589788" y="12192"/>
                  </a:lnTo>
                  <a:lnTo>
                    <a:pt x="597408" y="7620"/>
                  </a:lnTo>
                  <a:lnTo>
                    <a:pt x="597408" y="16866"/>
                  </a:lnTo>
                  <a:lnTo>
                    <a:pt x="831989" y="160782"/>
                  </a:lnTo>
                  <a:lnTo>
                    <a:pt x="838200" y="156972"/>
                  </a:lnTo>
                  <a:lnTo>
                    <a:pt x="838200" y="166632"/>
                  </a:lnTo>
                  <a:lnTo>
                    <a:pt x="848868" y="160020"/>
                  </a:lnTo>
                  <a:close/>
                </a:path>
                <a:path w="848994" h="321945">
                  <a:moveTo>
                    <a:pt x="592836" y="89916"/>
                  </a:moveTo>
                  <a:lnTo>
                    <a:pt x="592836" y="79248"/>
                  </a:lnTo>
                  <a:lnTo>
                    <a:pt x="588264" y="83820"/>
                  </a:lnTo>
                  <a:lnTo>
                    <a:pt x="588264" y="89916"/>
                  </a:lnTo>
                  <a:lnTo>
                    <a:pt x="592836" y="89916"/>
                  </a:lnTo>
                  <a:close/>
                </a:path>
                <a:path w="848994" h="321945">
                  <a:moveTo>
                    <a:pt x="592836" y="242316"/>
                  </a:moveTo>
                  <a:lnTo>
                    <a:pt x="588264" y="236220"/>
                  </a:lnTo>
                  <a:lnTo>
                    <a:pt x="588264" y="242316"/>
                  </a:lnTo>
                  <a:lnTo>
                    <a:pt x="592836" y="242316"/>
                  </a:lnTo>
                  <a:close/>
                </a:path>
                <a:path w="848994" h="321945">
                  <a:moveTo>
                    <a:pt x="592836" y="307502"/>
                  </a:moveTo>
                  <a:lnTo>
                    <a:pt x="592836" y="242316"/>
                  </a:lnTo>
                  <a:lnTo>
                    <a:pt x="588264" y="242316"/>
                  </a:lnTo>
                  <a:lnTo>
                    <a:pt x="588264" y="321564"/>
                  </a:lnTo>
                  <a:lnTo>
                    <a:pt x="589788" y="320619"/>
                  </a:lnTo>
                  <a:lnTo>
                    <a:pt x="589788" y="309372"/>
                  </a:lnTo>
                  <a:lnTo>
                    <a:pt x="592836" y="307502"/>
                  </a:lnTo>
                  <a:close/>
                </a:path>
                <a:path w="848994" h="321945">
                  <a:moveTo>
                    <a:pt x="597408" y="16866"/>
                  </a:moveTo>
                  <a:lnTo>
                    <a:pt x="597408" y="7620"/>
                  </a:lnTo>
                  <a:lnTo>
                    <a:pt x="589788" y="12192"/>
                  </a:lnTo>
                  <a:lnTo>
                    <a:pt x="597408" y="16866"/>
                  </a:lnTo>
                  <a:close/>
                </a:path>
                <a:path w="848994" h="321945">
                  <a:moveTo>
                    <a:pt x="597408" y="89916"/>
                  </a:moveTo>
                  <a:lnTo>
                    <a:pt x="597408" y="16866"/>
                  </a:lnTo>
                  <a:lnTo>
                    <a:pt x="589788" y="12192"/>
                  </a:lnTo>
                  <a:lnTo>
                    <a:pt x="589788" y="79248"/>
                  </a:lnTo>
                  <a:lnTo>
                    <a:pt x="592836" y="79248"/>
                  </a:lnTo>
                  <a:lnTo>
                    <a:pt x="592836" y="89916"/>
                  </a:lnTo>
                  <a:lnTo>
                    <a:pt x="597408" y="89916"/>
                  </a:lnTo>
                  <a:close/>
                </a:path>
                <a:path w="848994" h="321945">
                  <a:moveTo>
                    <a:pt x="838200" y="166632"/>
                  </a:moveTo>
                  <a:lnTo>
                    <a:pt x="838200" y="164592"/>
                  </a:lnTo>
                  <a:lnTo>
                    <a:pt x="831989" y="160782"/>
                  </a:lnTo>
                  <a:lnTo>
                    <a:pt x="589788" y="309372"/>
                  </a:lnTo>
                  <a:lnTo>
                    <a:pt x="597408" y="312420"/>
                  </a:lnTo>
                  <a:lnTo>
                    <a:pt x="597408" y="315895"/>
                  </a:lnTo>
                  <a:lnTo>
                    <a:pt x="838200" y="166632"/>
                  </a:lnTo>
                  <a:close/>
                </a:path>
                <a:path w="848994" h="321945">
                  <a:moveTo>
                    <a:pt x="597408" y="315895"/>
                  </a:moveTo>
                  <a:lnTo>
                    <a:pt x="597408" y="312420"/>
                  </a:lnTo>
                  <a:lnTo>
                    <a:pt x="589788" y="309372"/>
                  </a:lnTo>
                  <a:lnTo>
                    <a:pt x="589788" y="320619"/>
                  </a:lnTo>
                  <a:lnTo>
                    <a:pt x="597408" y="315895"/>
                  </a:lnTo>
                  <a:close/>
                </a:path>
                <a:path w="848994" h="321945">
                  <a:moveTo>
                    <a:pt x="838200" y="164592"/>
                  </a:moveTo>
                  <a:lnTo>
                    <a:pt x="838200" y="156972"/>
                  </a:lnTo>
                  <a:lnTo>
                    <a:pt x="831989" y="160782"/>
                  </a:lnTo>
                  <a:lnTo>
                    <a:pt x="838200" y="16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585" y="5754624"/>
              <a:ext cx="71628" cy="1630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79101" y="5754624"/>
              <a:ext cx="41275" cy="163195"/>
            </a:xfrm>
            <a:custGeom>
              <a:avLst/>
              <a:gdLst/>
              <a:ahLst/>
              <a:cxnLst/>
              <a:rect l="l" t="t" r="r" b="b"/>
              <a:pathLst>
                <a:path w="41275" h="163195">
                  <a:moveTo>
                    <a:pt x="41148" y="16306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163068"/>
                  </a:lnTo>
                  <a:lnTo>
                    <a:pt x="4572" y="163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2004" y="10668"/>
                  </a:lnTo>
                  <a:lnTo>
                    <a:pt x="32004" y="4572"/>
                  </a:lnTo>
                  <a:lnTo>
                    <a:pt x="36576" y="10668"/>
                  </a:lnTo>
                  <a:lnTo>
                    <a:pt x="36576" y="163068"/>
                  </a:lnTo>
                  <a:lnTo>
                    <a:pt x="41148" y="163068"/>
                  </a:lnTo>
                  <a:close/>
                </a:path>
                <a:path w="41275" h="1631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1275" h="163195">
                  <a:moveTo>
                    <a:pt x="10668" y="152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2400"/>
                  </a:lnTo>
                  <a:lnTo>
                    <a:pt x="10668" y="152400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4572" y="152400"/>
                  </a:lnTo>
                  <a:lnTo>
                    <a:pt x="10668" y="156972"/>
                  </a:lnTo>
                  <a:lnTo>
                    <a:pt x="10668" y="163068"/>
                  </a:lnTo>
                  <a:lnTo>
                    <a:pt x="32004" y="163068"/>
                  </a:lnTo>
                  <a:lnTo>
                    <a:pt x="32004" y="156972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10668" y="163068"/>
                  </a:moveTo>
                  <a:lnTo>
                    <a:pt x="10668" y="156972"/>
                  </a:lnTo>
                  <a:lnTo>
                    <a:pt x="4572" y="152400"/>
                  </a:lnTo>
                  <a:lnTo>
                    <a:pt x="4572" y="163068"/>
                  </a:lnTo>
                  <a:lnTo>
                    <a:pt x="10668" y="163068"/>
                  </a:lnTo>
                  <a:close/>
                </a:path>
                <a:path w="41275" h="163195">
                  <a:moveTo>
                    <a:pt x="36576" y="10668"/>
                  </a:moveTo>
                  <a:lnTo>
                    <a:pt x="32004" y="4572"/>
                  </a:lnTo>
                  <a:lnTo>
                    <a:pt x="32004" y="10668"/>
                  </a:lnTo>
                  <a:lnTo>
                    <a:pt x="36576" y="10668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36576" y="10668"/>
                  </a:lnTo>
                  <a:lnTo>
                    <a:pt x="32004" y="10668"/>
                  </a:lnTo>
                  <a:lnTo>
                    <a:pt x="32004" y="152400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36576" y="163068"/>
                  </a:moveTo>
                  <a:lnTo>
                    <a:pt x="36576" y="152400"/>
                  </a:lnTo>
                  <a:lnTo>
                    <a:pt x="32004" y="156972"/>
                  </a:lnTo>
                  <a:lnTo>
                    <a:pt x="32004" y="163068"/>
                  </a:lnTo>
                  <a:lnTo>
                    <a:pt x="36576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1065" y="6063995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32004" y="76200"/>
                  </a:moveTo>
                  <a:lnTo>
                    <a:pt x="0" y="76200"/>
                  </a:lnTo>
                  <a:lnTo>
                    <a:pt x="0" y="228600"/>
                  </a:lnTo>
                  <a:lnTo>
                    <a:pt x="32004" y="228600"/>
                  </a:lnTo>
                  <a:lnTo>
                    <a:pt x="32004" y="76200"/>
                  </a:lnTo>
                  <a:close/>
                </a:path>
                <a:path w="990600" h="304800">
                  <a:moveTo>
                    <a:pt x="124968" y="76200"/>
                  </a:moveTo>
                  <a:lnTo>
                    <a:pt x="62484" y="76200"/>
                  </a:lnTo>
                  <a:lnTo>
                    <a:pt x="62484" y="228600"/>
                  </a:lnTo>
                  <a:lnTo>
                    <a:pt x="124968" y="228600"/>
                  </a:lnTo>
                  <a:lnTo>
                    <a:pt x="124968" y="76200"/>
                  </a:lnTo>
                  <a:close/>
                </a:path>
                <a:path w="990600" h="304800">
                  <a:moveTo>
                    <a:pt x="990600" y="152400"/>
                  </a:moveTo>
                  <a:lnTo>
                    <a:pt x="743712" y="0"/>
                  </a:lnTo>
                  <a:lnTo>
                    <a:pt x="743712" y="76200"/>
                  </a:lnTo>
                  <a:lnTo>
                    <a:pt x="155448" y="76200"/>
                  </a:lnTo>
                  <a:lnTo>
                    <a:pt x="155448" y="228600"/>
                  </a:lnTo>
                  <a:lnTo>
                    <a:pt x="743712" y="228600"/>
                  </a:lnTo>
                  <a:lnTo>
                    <a:pt x="743712" y="304800"/>
                  </a:lnTo>
                  <a:lnTo>
                    <a:pt x="990600" y="1524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1946" y="6056376"/>
              <a:ext cx="848994" cy="321945"/>
            </a:xfrm>
            <a:custGeom>
              <a:avLst/>
              <a:gdLst/>
              <a:ahLst/>
              <a:cxnLst/>
              <a:rect l="l" t="t" r="r" b="b"/>
              <a:pathLst>
                <a:path w="848995" h="321945">
                  <a:moveTo>
                    <a:pt x="592836" y="79248"/>
                  </a:moveTo>
                  <a:lnTo>
                    <a:pt x="0" y="79248"/>
                  </a:lnTo>
                  <a:lnTo>
                    <a:pt x="0" y="242316"/>
                  </a:lnTo>
                  <a:lnTo>
                    <a:pt x="4572" y="242316"/>
                  </a:lnTo>
                  <a:lnTo>
                    <a:pt x="4572" y="89916"/>
                  </a:lnTo>
                  <a:lnTo>
                    <a:pt x="9144" y="83820"/>
                  </a:lnTo>
                  <a:lnTo>
                    <a:pt x="9144" y="89916"/>
                  </a:lnTo>
                  <a:lnTo>
                    <a:pt x="588264" y="89916"/>
                  </a:lnTo>
                  <a:lnTo>
                    <a:pt x="588264" y="83820"/>
                  </a:lnTo>
                  <a:lnTo>
                    <a:pt x="592836" y="79248"/>
                  </a:lnTo>
                  <a:close/>
                </a:path>
                <a:path w="848995" h="321945">
                  <a:moveTo>
                    <a:pt x="9144" y="89916"/>
                  </a:moveTo>
                  <a:lnTo>
                    <a:pt x="9144" y="83820"/>
                  </a:lnTo>
                  <a:lnTo>
                    <a:pt x="4572" y="89916"/>
                  </a:lnTo>
                  <a:lnTo>
                    <a:pt x="9144" y="89916"/>
                  </a:lnTo>
                  <a:close/>
                </a:path>
                <a:path w="848995" h="321945">
                  <a:moveTo>
                    <a:pt x="9144" y="231648"/>
                  </a:moveTo>
                  <a:lnTo>
                    <a:pt x="9144" y="89916"/>
                  </a:lnTo>
                  <a:lnTo>
                    <a:pt x="4572" y="89916"/>
                  </a:lnTo>
                  <a:lnTo>
                    <a:pt x="4572" y="231648"/>
                  </a:lnTo>
                  <a:lnTo>
                    <a:pt x="9144" y="231648"/>
                  </a:lnTo>
                  <a:close/>
                </a:path>
                <a:path w="848995" h="321945">
                  <a:moveTo>
                    <a:pt x="597408" y="304697"/>
                  </a:moveTo>
                  <a:lnTo>
                    <a:pt x="597408" y="231648"/>
                  </a:lnTo>
                  <a:lnTo>
                    <a:pt x="4572" y="231648"/>
                  </a:lnTo>
                  <a:lnTo>
                    <a:pt x="9144" y="236220"/>
                  </a:lnTo>
                  <a:lnTo>
                    <a:pt x="9144" y="242316"/>
                  </a:lnTo>
                  <a:lnTo>
                    <a:pt x="588264" y="242316"/>
                  </a:lnTo>
                  <a:lnTo>
                    <a:pt x="588264" y="236220"/>
                  </a:lnTo>
                  <a:lnTo>
                    <a:pt x="592836" y="242316"/>
                  </a:lnTo>
                  <a:lnTo>
                    <a:pt x="592836" y="307502"/>
                  </a:lnTo>
                  <a:lnTo>
                    <a:pt x="597408" y="304697"/>
                  </a:lnTo>
                  <a:close/>
                </a:path>
                <a:path w="848995" h="321945">
                  <a:moveTo>
                    <a:pt x="9144" y="242316"/>
                  </a:moveTo>
                  <a:lnTo>
                    <a:pt x="9144" y="236220"/>
                  </a:lnTo>
                  <a:lnTo>
                    <a:pt x="4572" y="231648"/>
                  </a:lnTo>
                  <a:lnTo>
                    <a:pt x="4572" y="242316"/>
                  </a:lnTo>
                  <a:lnTo>
                    <a:pt x="9144" y="242316"/>
                  </a:lnTo>
                  <a:close/>
                </a:path>
                <a:path w="848995" h="321945">
                  <a:moveTo>
                    <a:pt x="848868" y="160020"/>
                  </a:moveTo>
                  <a:lnTo>
                    <a:pt x="588264" y="0"/>
                  </a:lnTo>
                  <a:lnTo>
                    <a:pt x="588264" y="79248"/>
                  </a:lnTo>
                  <a:lnTo>
                    <a:pt x="589788" y="79248"/>
                  </a:lnTo>
                  <a:lnTo>
                    <a:pt x="589788" y="12192"/>
                  </a:lnTo>
                  <a:lnTo>
                    <a:pt x="597408" y="7620"/>
                  </a:lnTo>
                  <a:lnTo>
                    <a:pt x="597408" y="16866"/>
                  </a:lnTo>
                  <a:lnTo>
                    <a:pt x="831989" y="160782"/>
                  </a:lnTo>
                  <a:lnTo>
                    <a:pt x="838200" y="156972"/>
                  </a:lnTo>
                  <a:lnTo>
                    <a:pt x="838200" y="166632"/>
                  </a:lnTo>
                  <a:lnTo>
                    <a:pt x="848868" y="160020"/>
                  </a:lnTo>
                  <a:close/>
                </a:path>
                <a:path w="848995" h="321945">
                  <a:moveTo>
                    <a:pt x="592836" y="89916"/>
                  </a:moveTo>
                  <a:lnTo>
                    <a:pt x="592836" y="79248"/>
                  </a:lnTo>
                  <a:lnTo>
                    <a:pt x="588264" y="83820"/>
                  </a:lnTo>
                  <a:lnTo>
                    <a:pt x="588264" y="89916"/>
                  </a:lnTo>
                  <a:lnTo>
                    <a:pt x="592836" y="89916"/>
                  </a:lnTo>
                  <a:close/>
                </a:path>
                <a:path w="848995" h="321945">
                  <a:moveTo>
                    <a:pt x="592836" y="242316"/>
                  </a:moveTo>
                  <a:lnTo>
                    <a:pt x="588264" y="236220"/>
                  </a:lnTo>
                  <a:lnTo>
                    <a:pt x="588264" y="242316"/>
                  </a:lnTo>
                  <a:lnTo>
                    <a:pt x="592836" y="242316"/>
                  </a:lnTo>
                  <a:close/>
                </a:path>
                <a:path w="848995" h="321945">
                  <a:moveTo>
                    <a:pt x="592836" y="307502"/>
                  </a:moveTo>
                  <a:lnTo>
                    <a:pt x="592836" y="242316"/>
                  </a:lnTo>
                  <a:lnTo>
                    <a:pt x="588264" y="242316"/>
                  </a:lnTo>
                  <a:lnTo>
                    <a:pt x="588264" y="321564"/>
                  </a:lnTo>
                  <a:lnTo>
                    <a:pt x="589788" y="320619"/>
                  </a:lnTo>
                  <a:lnTo>
                    <a:pt x="589788" y="309372"/>
                  </a:lnTo>
                  <a:lnTo>
                    <a:pt x="592836" y="307502"/>
                  </a:lnTo>
                  <a:close/>
                </a:path>
                <a:path w="848995" h="321945">
                  <a:moveTo>
                    <a:pt x="597408" y="16866"/>
                  </a:moveTo>
                  <a:lnTo>
                    <a:pt x="597408" y="7620"/>
                  </a:lnTo>
                  <a:lnTo>
                    <a:pt x="589788" y="12192"/>
                  </a:lnTo>
                  <a:lnTo>
                    <a:pt x="597408" y="16866"/>
                  </a:lnTo>
                  <a:close/>
                </a:path>
                <a:path w="848995" h="321945">
                  <a:moveTo>
                    <a:pt x="597408" y="89916"/>
                  </a:moveTo>
                  <a:lnTo>
                    <a:pt x="597408" y="16866"/>
                  </a:lnTo>
                  <a:lnTo>
                    <a:pt x="589788" y="12192"/>
                  </a:lnTo>
                  <a:lnTo>
                    <a:pt x="589788" y="79248"/>
                  </a:lnTo>
                  <a:lnTo>
                    <a:pt x="592836" y="79248"/>
                  </a:lnTo>
                  <a:lnTo>
                    <a:pt x="592836" y="89916"/>
                  </a:lnTo>
                  <a:lnTo>
                    <a:pt x="597408" y="89916"/>
                  </a:lnTo>
                  <a:close/>
                </a:path>
                <a:path w="848995" h="321945">
                  <a:moveTo>
                    <a:pt x="838200" y="166632"/>
                  </a:moveTo>
                  <a:lnTo>
                    <a:pt x="838200" y="164592"/>
                  </a:lnTo>
                  <a:lnTo>
                    <a:pt x="831989" y="160782"/>
                  </a:lnTo>
                  <a:lnTo>
                    <a:pt x="589788" y="309372"/>
                  </a:lnTo>
                  <a:lnTo>
                    <a:pt x="597408" y="312420"/>
                  </a:lnTo>
                  <a:lnTo>
                    <a:pt x="597408" y="315895"/>
                  </a:lnTo>
                  <a:lnTo>
                    <a:pt x="838200" y="166632"/>
                  </a:lnTo>
                  <a:close/>
                </a:path>
                <a:path w="848995" h="321945">
                  <a:moveTo>
                    <a:pt x="597408" y="315895"/>
                  </a:moveTo>
                  <a:lnTo>
                    <a:pt x="597408" y="312420"/>
                  </a:lnTo>
                  <a:lnTo>
                    <a:pt x="589788" y="309372"/>
                  </a:lnTo>
                  <a:lnTo>
                    <a:pt x="589788" y="320619"/>
                  </a:lnTo>
                  <a:lnTo>
                    <a:pt x="597408" y="315895"/>
                  </a:lnTo>
                  <a:close/>
                </a:path>
                <a:path w="848995" h="321945">
                  <a:moveTo>
                    <a:pt x="838200" y="164592"/>
                  </a:moveTo>
                  <a:lnTo>
                    <a:pt x="838200" y="156972"/>
                  </a:lnTo>
                  <a:lnTo>
                    <a:pt x="831989" y="160782"/>
                  </a:lnTo>
                  <a:lnTo>
                    <a:pt x="838200" y="164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8982" y="6135624"/>
              <a:ext cx="71628" cy="163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36498" y="6135624"/>
              <a:ext cx="41275" cy="163195"/>
            </a:xfrm>
            <a:custGeom>
              <a:avLst/>
              <a:gdLst/>
              <a:ahLst/>
              <a:cxnLst/>
              <a:rect l="l" t="t" r="r" b="b"/>
              <a:pathLst>
                <a:path w="41275" h="163195">
                  <a:moveTo>
                    <a:pt x="41148" y="163068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0" y="163068"/>
                  </a:lnTo>
                  <a:lnTo>
                    <a:pt x="4572" y="1630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2004" y="10668"/>
                  </a:lnTo>
                  <a:lnTo>
                    <a:pt x="32004" y="4572"/>
                  </a:lnTo>
                  <a:lnTo>
                    <a:pt x="36576" y="10668"/>
                  </a:lnTo>
                  <a:lnTo>
                    <a:pt x="36576" y="163068"/>
                  </a:lnTo>
                  <a:lnTo>
                    <a:pt x="41148" y="163068"/>
                  </a:lnTo>
                  <a:close/>
                </a:path>
                <a:path w="41275" h="1631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1275" h="163195">
                  <a:moveTo>
                    <a:pt x="10668" y="1524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2400"/>
                  </a:lnTo>
                  <a:lnTo>
                    <a:pt x="10668" y="152400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4572" y="152400"/>
                  </a:lnTo>
                  <a:lnTo>
                    <a:pt x="10668" y="156972"/>
                  </a:lnTo>
                  <a:lnTo>
                    <a:pt x="10668" y="163068"/>
                  </a:lnTo>
                  <a:lnTo>
                    <a:pt x="32004" y="163068"/>
                  </a:lnTo>
                  <a:lnTo>
                    <a:pt x="32004" y="156972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10668" y="163068"/>
                  </a:moveTo>
                  <a:lnTo>
                    <a:pt x="10668" y="156972"/>
                  </a:lnTo>
                  <a:lnTo>
                    <a:pt x="4572" y="152400"/>
                  </a:lnTo>
                  <a:lnTo>
                    <a:pt x="4572" y="163068"/>
                  </a:lnTo>
                  <a:lnTo>
                    <a:pt x="10668" y="163068"/>
                  </a:lnTo>
                  <a:close/>
                </a:path>
                <a:path w="41275" h="163195">
                  <a:moveTo>
                    <a:pt x="36576" y="10668"/>
                  </a:moveTo>
                  <a:lnTo>
                    <a:pt x="32004" y="4572"/>
                  </a:lnTo>
                  <a:lnTo>
                    <a:pt x="32004" y="10668"/>
                  </a:lnTo>
                  <a:lnTo>
                    <a:pt x="36576" y="10668"/>
                  </a:lnTo>
                  <a:close/>
                </a:path>
                <a:path w="41275" h="163195">
                  <a:moveTo>
                    <a:pt x="36576" y="152400"/>
                  </a:moveTo>
                  <a:lnTo>
                    <a:pt x="36576" y="10668"/>
                  </a:lnTo>
                  <a:lnTo>
                    <a:pt x="32004" y="10668"/>
                  </a:lnTo>
                  <a:lnTo>
                    <a:pt x="32004" y="152400"/>
                  </a:lnTo>
                  <a:lnTo>
                    <a:pt x="36576" y="152400"/>
                  </a:lnTo>
                  <a:close/>
                </a:path>
                <a:path w="41275" h="163195">
                  <a:moveTo>
                    <a:pt x="36576" y="163068"/>
                  </a:moveTo>
                  <a:lnTo>
                    <a:pt x="36576" y="152400"/>
                  </a:lnTo>
                  <a:lnTo>
                    <a:pt x="32004" y="156972"/>
                  </a:lnTo>
                  <a:lnTo>
                    <a:pt x="32004" y="163068"/>
                  </a:lnTo>
                  <a:lnTo>
                    <a:pt x="36576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9069" y="6140195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0999" y="609599"/>
                  </a:moveTo>
                  <a:lnTo>
                    <a:pt x="330898" y="574357"/>
                  </a:lnTo>
                  <a:lnTo>
                    <a:pt x="286511" y="533399"/>
                  </a:lnTo>
                  <a:lnTo>
                    <a:pt x="255615" y="496447"/>
                  </a:lnTo>
                  <a:lnTo>
                    <a:pt x="230803" y="457706"/>
                  </a:lnTo>
                  <a:lnTo>
                    <a:pt x="212003" y="417578"/>
                  </a:lnTo>
                  <a:lnTo>
                    <a:pt x="199141" y="376467"/>
                  </a:lnTo>
                  <a:lnTo>
                    <a:pt x="192145" y="334777"/>
                  </a:lnTo>
                  <a:lnTo>
                    <a:pt x="190939" y="292910"/>
                  </a:lnTo>
                  <a:lnTo>
                    <a:pt x="195452" y="251269"/>
                  </a:lnTo>
                  <a:lnTo>
                    <a:pt x="205611" y="210258"/>
                  </a:lnTo>
                  <a:lnTo>
                    <a:pt x="221341" y="170280"/>
                  </a:lnTo>
                  <a:lnTo>
                    <a:pt x="242569" y="131739"/>
                  </a:lnTo>
                  <a:lnTo>
                    <a:pt x="269222" y="95037"/>
                  </a:lnTo>
                  <a:lnTo>
                    <a:pt x="301227" y="60577"/>
                  </a:lnTo>
                  <a:lnTo>
                    <a:pt x="338511" y="28764"/>
                  </a:lnTo>
                  <a:lnTo>
                    <a:pt x="380999" y="0"/>
                  </a:lnTo>
                  <a:lnTo>
                    <a:pt x="329323" y="2795"/>
                  </a:lnTo>
                  <a:lnTo>
                    <a:pt x="279752" y="10936"/>
                  </a:lnTo>
                  <a:lnTo>
                    <a:pt x="232743" y="24050"/>
                  </a:lnTo>
                  <a:lnTo>
                    <a:pt x="188750" y="41768"/>
                  </a:lnTo>
                  <a:lnTo>
                    <a:pt x="148228" y="63720"/>
                  </a:lnTo>
                  <a:lnTo>
                    <a:pt x="111632" y="89534"/>
                  </a:lnTo>
                  <a:lnTo>
                    <a:pt x="79419" y="118842"/>
                  </a:lnTo>
                  <a:lnTo>
                    <a:pt x="52041" y="151271"/>
                  </a:lnTo>
                  <a:lnTo>
                    <a:pt x="29956" y="186451"/>
                  </a:lnTo>
                  <a:lnTo>
                    <a:pt x="13617" y="224013"/>
                  </a:lnTo>
                  <a:lnTo>
                    <a:pt x="3480" y="263586"/>
                  </a:lnTo>
                  <a:lnTo>
                    <a:pt x="0" y="304799"/>
                  </a:lnTo>
                  <a:lnTo>
                    <a:pt x="3480" y="346333"/>
                  </a:lnTo>
                  <a:lnTo>
                    <a:pt x="13617" y="386115"/>
                  </a:lnTo>
                  <a:lnTo>
                    <a:pt x="29956" y="423791"/>
                  </a:lnTo>
                  <a:lnTo>
                    <a:pt x="52041" y="459006"/>
                  </a:lnTo>
                  <a:lnTo>
                    <a:pt x="79419" y="491406"/>
                  </a:lnTo>
                  <a:lnTo>
                    <a:pt x="111632" y="520636"/>
                  </a:lnTo>
                  <a:lnTo>
                    <a:pt x="148228" y="546342"/>
                  </a:lnTo>
                  <a:lnTo>
                    <a:pt x="188750" y="568169"/>
                  </a:lnTo>
                  <a:lnTo>
                    <a:pt x="232743" y="585763"/>
                  </a:lnTo>
                  <a:lnTo>
                    <a:pt x="279752" y="598769"/>
                  </a:lnTo>
                  <a:lnTo>
                    <a:pt x="329323" y="606833"/>
                  </a:lnTo>
                  <a:lnTo>
                    <a:pt x="380999" y="609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4498" y="6135624"/>
              <a:ext cx="403860" cy="620395"/>
            </a:xfrm>
            <a:custGeom>
              <a:avLst/>
              <a:gdLst/>
              <a:ahLst/>
              <a:cxnLst/>
              <a:rect l="l" t="t" r="r" b="b"/>
              <a:pathLst>
                <a:path w="403860" h="620395">
                  <a:moveTo>
                    <a:pt x="403860" y="0"/>
                  </a:moveTo>
                  <a:lnTo>
                    <a:pt x="367284" y="1463"/>
                  </a:lnTo>
                  <a:lnTo>
                    <a:pt x="347472" y="1524"/>
                  </a:lnTo>
                  <a:lnTo>
                    <a:pt x="327660" y="4572"/>
                  </a:lnTo>
                  <a:lnTo>
                    <a:pt x="309372" y="6096"/>
                  </a:lnTo>
                  <a:lnTo>
                    <a:pt x="289560" y="10668"/>
                  </a:lnTo>
                  <a:lnTo>
                    <a:pt x="271272" y="13716"/>
                  </a:lnTo>
                  <a:lnTo>
                    <a:pt x="254508" y="19812"/>
                  </a:lnTo>
                  <a:lnTo>
                    <a:pt x="236220" y="24384"/>
                  </a:lnTo>
                  <a:lnTo>
                    <a:pt x="219456" y="30480"/>
                  </a:lnTo>
                  <a:lnTo>
                    <a:pt x="170688" y="53340"/>
                  </a:lnTo>
                  <a:lnTo>
                    <a:pt x="128016" y="80772"/>
                  </a:lnTo>
                  <a:lnTo>
                    <a:pt x="88392" y="112776"/>
                  </a:lnTo>
                  <a:lnTo>
                    <a:pt x="56388" y="149352"/>
                  </a:lnTo>
                  <a:lnTo>
                    <a:pt x="30480" y="188976"/>
                  </a:lnTo>
                  <a:lnTo>
                    <a:pt x="12192" y="233172"/>
                  </a:lnTo>
                  <a:lnTo>
                    <a:pt x="9144" y="246888"/>
                  </a:lnTo>
                  <a:lnTo>
                    <a:pt x="4572" y="262128"/>
                  </a:lnTo>
                  <a:lnTo>
                    <a:pt x="0" y="309372"/>
                  </a:lnTo>
                  <a:lnTo>
                    <a:pt x="4572" y="356616"/>
                  </a:lnTo>
                  <a:lnTo>
                    <a:pt x="9144" y="373380"/>
                  </a:lnTo>
                  <a:lnTo>
                    <a:pt x="10668" y="380238"/>
                  </a:lnTo>
                  <a:lnTo>
                    <a:pt x="10668" y="294132"/>
                  </a:lnTo>
                  <a:lnTo>
                    <a:pt x="12192" y="278892"/>
                  </a:lnTo>
                  <a:lnTo>
                    <a:pt x="12192" y="280416"/>
                  </a:lnTo>
                  <a:lnTo>
                    <a:pt x="13716" y="265176"/>
                  </a:lnTo>
                  <a:lnTo>
                    <a:pt x="18288" y="249936"/>
                  </a:lnTo>
                  <a:lnTo>
                    <a:pt x="21336" y="234696"/>
                  </a:lnTo>
                  <a:lnTo>
                    <a:pt x="21336" y="236220"/>
                  </a:lnTo>
                  <a:lnTo>
                    <a:pt x="27432" y="220980"/>
                  </a:lnTo>
                  <a:lnTo>
                    <a:pt x="32004" y="210693"/>
                  </a:lnTo>
                  <a:lnTo>
                    <a:pt x="32004" y="207264"/>
                  </a:lnTo>
                  <a:lnTo>
                    <a:pt x="47244" y="179832"/>
                  </a:lnTo>
                  <a:lnTo>
                    <a:pt x="54864" y="167640"/>
                  </a:lnTo>
                  <a:lnTo>
                    <a:pt x="64008" y="155448"/>
                  </a:lnTo>
                  <a:lnTo>
                    <a:pt x="73152" y="144997"/>
                  </a:lnTo>
                  <a:lnTo>
                    <a:pt x="73152" y="143256"/>
                  </a:lnTo>
                  <a:lnTo>
                    <a:pt x="83820" y="131064"/>
                  </a:lnTo>
                  <a:lnTo>
                    <a:pt x="96012" y="118872"/>
                  </a:lnTo>
                  <a:lnTo>
                    <a:pt x="96012" y="120396"/>
                  </a:lnTo>
                  <a:lnTo>
                    <a:pt x="106680" y="109728"/>
                  </a:lnTo>
                  <a:lnTo>
                    <a:pt x="106680" y="108204"/>
                  </a:lnTo>
                  <a:lnTo>
                    <a:pt x="120396" y="97536"/>
                  </a:lnTo>
                  <a:lnTo>
                    <a:pt x="120396" y="99060"/>
                  </a:lnTo>
                  <a:lnTo>
                    <a:pt x="132588" y="88392"/>
                  </a:lnTo>
                  <a:lnTo>
                    <a:pt x="146304" y="79248"/>
                  </a:lnTo>
                  <a:lnTo>
                    <a:pt x="175260" y="60960"/>
                  </a:lnTo>
                  <a:lnTo>
                    <a:pt x="190500" y="53340"/>
                  </a:lnTo>
                  <a:lnTo>
                    <a:pt x="205740" y="46412"/>
                  </a:lnTo>
                  <a:lnTo>
                    <a:pt x="205740" y="45720"/>
                  </a:lnTo>
                  <a:lnTo>
                    <a:pt x="239268" y="33528"/>
                  </a:lnTo>
                  <a:lnTo>
                    <a:pt x="256032" y="28956"/>
                  </a:lnTo>
                  <a:lnTo>
                    <a:pt x="274320" y="22860"/>
                  </a:lnTo>
                  <a:lnTo>
                    <a:pt x="274320" y="24384"/>
                  </a:lnTo>
                  <a:lnTo>
                    <a:pt x="292608" y="19812"/>
                  </a:lnTo>
                  <a:lnTo>
                    <a:pt x="329184" y="13716"/>
                  </a:lnTo>
                  <a:lnTo>
                    <a:pt x="347472" y="12192"/>
                  </a:lnTo>
                  <a:lnTo>
                    <a:pt x="365760" y="10785"/>
                  </a:lnTo>
                  <a:lnTo>
                    <a:pt x="369189" y="10668"/>
                  </a:lnTo>
                  <a:lnTo>
                    <a:pt x="384048" y="1524"/>
                  </a:lnTo>
                  <a:lnTo>
                    <a:pt x="387096" y="10668"/>
                  </a:lnTo>
                  <a:lnTo>
                    <a:pt x="403860" y="0"/>
                  </a:lnTo>
                  <a:close/>
                </a:path>
                <a:path w="403860" h="620395">
                  <a:moveTo>
                    <a:pt x="33528" y="413004"/>
                  </a:moveTo>
                  <a:lnTo>
                    <a:pt x="27432" y="399288"/>
                  </a:lnTo>
                  <a:lnTo>
                    <a:pt x="21336" y="384048"/>
                  </a:lnTo>
                  <a:lnTo>
                    <a:pt x="21336" y="385572"/>
                  </a:lnTo>
                  <a:lnTo>
                    <a:pt x="18288" y="370332"/>
                  </a:lnTo>
                  <a:lnTo>
                    <a:pt x="13716" y="355092"/>
                  </a:lnTo>
                  <a:lnTo>
                    <a:pt x="12192" y="339852"/>
                  </a:lnTo>
                  <a:lnTo>
                    <a:pt x="12192" y="341376"/>
                  </a:lnTo>
                  <a:lnTo>
                    <a:pt x="10668" y="324612"/>
                  </a:lnTo>
                  <a:lnTo>
                    <a:pt x="10668" y="380238"/>
                  </a:lnTo>
                  <a:lnTo>
                    <a:pt x="12192" y="387096"/>
                  </a:lnTo>
                  <a:lnTo>
                    <a:pt x="24384" y="417576"/>
                  </a:lnTo>
                  <a:lnTo>
                    <a:pt x="30480" y="431292"/>
                  </a:lnTo>
                  <a:lnTo>
                    <a:pt x="32004" y="434035"/>
                  </a:lnTo>
                  <a:lnTo>
                    <a:pt x="32004" y="413004"/>
                  </a:lnTo>
                  <a:lnTo>
                    <a:pt x="33528" y="413004"/>
                  </a:lnTo>
                  <a:close/>
                </a:path>
                <a:path w="403860" h="620395">
                  <a:moveTo>
                    <a:pt x="33528" y="207264"/>
                  </a:moveTo>
                  <a:lnTo>
                    <a:pt x="32004" y="207264"/>
                  </a:lnTo>
                  <a:lnTo>
                    <a:pt x="32004" y="210693"/>
                  </a:lnTo>
                  <a:lnTo>
                    <a:pt x="33528" y="207264"/>
                  </a:lnTo>
                  <a:close/>
                </a:path>
                <a:path w="403860" h="620395">
                  <a:moveTo>
                    <a:pt x="74676" y="477012"/>
                  </a:moveTo>
                  <a:lnTo>
                    <a:pt x="64008" y="464820"/>
                  </a:lnTo>
                  <a:lnTo>
                    <a:pt x="54864" y="452628"/>
                  </a:lnTo>
                  <a:lnTo>
                    <a:pt x="47244" y="440436"/>
                  </a:lnTo>
                  <a:lnTo>
                    <a:pt x="32004" y="413004"/>
                  </a:lnTo>
                  <a:lnTo>
                    <a:pt x="32004" y="434035"/>
                  </a:lnTo>
                  <a:lnTo>
                    <a:pt x="38100" y="445008"/>
                  </a:lnTo>
                  <a:lnTo>
                    <a:pt x="47244" y="458724"/>
                  </a:lnTo>
                  <a:lnTo>
                    <a:pt x="56388" y="470916"/>
                  </a:lnTo>
                  <a:lnTo>
                    <a:pt x="73152" y="490074"/>
                  </a:lnTo>
                  <a:lnTo>
                    <a:pt x="73152" y="477012"/>
                  </a:lnTo>
                  <a:lnTo>
                    <a:pt x="74676" y="477012"/>
                  </a:lnTo>
                  <a:close/>
                </a:path>
                <a:path w="403860" h="620395">
                  <a:moveTo>
                    <a:pt x="74676" y="143256"/>
                  </a:moveTo>
                  <a:lnTo>
                    <a:pt x="73152" y="143256"/>
                  </a:lnTo>
                  <a:lnTo>
                    <a:pt x="73152" y="144997"/>
                  </a:lnTo>
                  <a:lnTo>
                    <a:pt x="74676" y="143256"/>
                  </a:lnTo>
                  <a:close/>
                </a:path>
                <a:path w="403860" h="620395">
                  <a:moveTo>
                    <a:pt x="108204" y="512064"/>
                  </a:moveTo>
                  <a:lnTo>
                    <a:pt x="96012" y="499872"/>
                  </a:lnTo>
                  <a:lnTo>
                    <a:pt x="96012" y="501396"/>
                  </a:lnTo>
                  <a:lnTo>
                    <a:pt x="83820" y="489204"/>
                  </a:lnTo>
                  <a:lnTo>
                    <a:pt x="73152" y="477012"/>
                  </a:lnTo>
                  <a:lnTo>
                    <a:pt x="73152" y="490074"/>
                  </a:lnTo>
                  <a:lnTo>
                    <a:pt x="88392" y="507492"/>
                  </a:lnTo>
                  <a:lnTo>
                    <a:pt x="100584" y="518160"/>
                  </a:lnTo>
                  <a:lnTo>
                    <a:pt x="106680" y="522901"/>
                  </a:lnTo>
                  <a:lnTo>
                    <a:pt x="106680" y="512064"/>
                  </a:lnTo>
                  <a:lnTo>
                    <a:pt x="108204" y="512064"/>
                  </a:lnTo>
                  <a:close/>
                </a:path>
                <a:path w="403860" h="620395">
                  <a:moveTo>
                    <a:pt x="108204" y="108204"/>
                  </a:moveTo>
                  <a:lnTo>
                    <a:pt x="106680" y="108204"/>
                  </a:lnTo>
                  <a:lnTo>
                    <a:pt x="106680" y="109728"/>
                  </a:lnTo>
                  <a:lnTo>
                    <a:pt x="108204" y="108204"/>
                  </a:lnTo>
                  <a:close/>
                </a:path>
                <a:path w="403860" h="620395">
                  <a:moveTo>
                    <a:pt x="207264" y="584246"/>
                  </a:moveTo>
                  <a:lnTo>
                    <a:pt x="207264" y="574548"/>
                  </a:lnTo>
                  <a:lnTo>
                    <a:pt x="190500" y="566928"/>
                  </a:lnTo>
                  <a:lnTo>
                    <a:pt x="175260" y="559308"/>
                  </a:lnTo>
                  <a:lnTo>
                    <a:pt x="146304" y="541020"/>
                  </a:lnTo>
                  <a:lnTo>
                    <a:pt x="132588" y="531876"/>
                  </a:lnTo>
                  <a:lnTo>
                    <a:pt x="120396" y="521208"/>
                  </a:lnTo>
                  <a:lnTo>
                    <a:pt x="120396" y="522732"/>
                  </a:lnTo>
                  <a:lnTo>
                    <a:pt x="106680" y="512064"/>
                  </a:lnTo>
                  <a:lnTo>
                    <a:pt x="106680" y="522901"/>
                  </a:lnTo>
                  <a:lnTo>
                    <a:pt x="128016" y="539496"/>
                  </a:lnTo>
                  <a:lnTo>
                    <a:pt x="141732" y="548640"/>
                  </a:lnTo>
                  <a:lnTo>
                    <a:pt x="170688" y="566928"/>
                  </a:lnTo>
                  <a:lnTo>
                    <a:pt x="185928" y="574548"/>
                  </a:lnTo>
                  <a:lnTo>
                    <a:pt x="207264" y="584246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45948" y="25908"/>
                  </a:lnTo>
                  <a:lnTo>
                    <a:pt x="312420" y="53340"/>
                  </a:lnTo>
                  <a:lnTo>
                    <a:pt x="281940" y="83820"/>
                  </a:lnTo>
                  <a:lnTo>
                    <a:pt x="256032" y="115824"/>
                  </a:lnTo>
                  <a:lnTo>
                    <a:pt x="234696" y="149352"/>
                  </a:lnTo>
                  <a:lnTo>
                    <a:pt x="210312" y="201168"/>
                  </a:lnTo>
                  <a:lnTo>
                    <a:pt x="199644" y="237744"/>
                  </a:lnTo>
                  <a:lnTo>
                    <a:pt x="190500" y="310896"/>
                  </a:lnTo>
                  <a:lnTo>
                    <a:pt x="193548" y="347472"/>
                  </a:lnTo>
                  <a:lnTo>
                    <a:pt x="196596" y="367284"/>
                  </a:lnTo>
                  <a:lnTo>
                    <a:pt x="199644" y="385572"/>
                  </a:lnTo>
                  <a:lnTo>
                    <a:pt x="201168" y="390144"/>
                  </a:lnTo>
                  <a:lnTo>
                    <a:pt x="201168" y="292608"/>
                  </a:lnTo>
                  <a:lnTo>
                    <a:pt x="202692" y="274320"/>
                  </a:lnTo>
                  <a:lnTo>
                    <a:pt x="202692" y="275844"/>
                  </a:lnTo>
                  <a:lnTo>
                    <a:pt x="208788" y="239268"/>
                  </a:lnTo>
                  <a:lnTo>
                    <a:pt x="213360" y="220980"/>
                  </a:lnTo>
                  <a:lnTo>
                    <a:pt x="213360" y="222504"/>
                  </a:lnTo>
                  <a:lnTo>
                    <a:pt x="219456" y="204216"/>
                  </a:lnTo>
                  <a:lnTo>
                    <a:pt x="234696" y="170688"/>
                  </a:lnTo>
                  <a:lnTo>
                    <a:pt x="252984" y="137160"/>
                  </a:lnTo>
                  <a:lnTo>
                    <a:pt x="263652" y="120396"/>
                  </a:lnTo>
                  <a:lnTo>
                    <a:pt x="263652" y="121920"/>
                  </a:lnTo>
                  <a:lnTo>
                    <a:pt x="275844" y="105156"/>
                  </a:lnTo>
                  <a:lnTo>
                    <a:pt x="303276" y="74676"/>
                  </a:lnTo>
                  <a:lnTo>
                    <a:pt x="303276" y="76200"/>
                  </a:lnTo>
                  <a:lnTo>
                    <a:pt x="318516" y="60960"/>
                  </a:lnTo>
                  <a:lnTo>
                    <a:pt x="333756" y="48490"/>
                  </a:lnTo>
                  <a:lnTo>
                    <a:pt x="333756" y="47244"/>
                  </a:lnTo>
                  <a:lnTo>
                    <a:pt x="352044" y="33528"/>
                  </a:lnTo>
                  <a:lnTo>
                    <a:pt x="370332" y="21336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6020" y="609600"/>
                  </a:moveTo>
                  <a:lnTo>
                    <a:pt x="338328" y="576072"/>
                  </a:lnTo>
                  <a:lnTo>
                    <a:pt x="294132" y="534924"/>
                  </a:lnTo>
                  <a:lnTo>
                    <a:pt x="256032" y="486156"/>
                  </a:lnTo>
                  <a:lnTo>
                    <a:pt x="256032" y="487680"/>
                  </a:lnTo>
                  <a:lnTo>
                    <a:pt x="245364" y="469392"/>
                  </a:lnTo>
                  <a:lnTo>
                    <a:pt x="245364" y="470916"/>
                  </a:lnTo>
                  <a:lnTo>
                    <a:pt x="236220" y="452628"/>
                  </a:lnTo>
                  <a:lnTo>
                    <a:pt x="227076" y="435864"/>
                  </a:lnTo>
                  <a:lnTo>
                    <a:pt x="220980" y="417576"/>
                  </a:lnTo>
                  <a:lnTo>
                    <a:pt x="220980" y="419100"/>
                  </a:lnTo>
                  <a:lnTo>
                    <a:pt x="208788" y="382524"/>
                  </a:lnTo>
                  <a:lnTo>
                    <a:pt x="205740" y="364236"/>
                  </a:lnTo>
                  <a:lnTo>
                    <a:pt x="205740" y="365760"/>
                  </a:lnTo>
                  <a:lnTo>
                    <a:pt x="202692" y="347472"/>
                  </a:lnTo>
                  <a:lnTo>
                    <a:pt x="201168" y="329184"/>
                  </a:lnTo>
                  <a:lnTo>
                    <a:pt x="201168" y="390144"/>
                  </a:lnTo>
                  <a:lnTo>
                    <a:pt x="219456" y="440436"/>
                  </a:lnTo>
                  <a:lnTo>
                    <a:pt x="237744" y="475488"/>
                  </a:lnTo>
                  <a:lnTo>
                    <a:pt x="272796" y="525780"/>
                  </a:lnTo>
                  <a:lnTo>
                    <a:pt x="309372" y="563880"/>
                  </a:lnTo>
                  <a:lnTo>
                    <a:pt x="356616" y="601980"/>
                  </a:lnTo>
                  <a:lnTo>
                    <a:pt x="369085" y="609600"/>
                  </a:lnTo>
                  <a:lnTo>
                    <a:pt x="386020" y="609600"/>
                  </a:lnTo>
                  <a:close/>
                </a:path>
                <a:path w="403860" h="620395">
                  <a:moveTo>
                    <a:pt x="207264" y="45720"/>
                  </a:moveTo>
                  <a:lnTo>
                    <a:pt x="205740" y="45720"/>
                  </a:lnTo>
                  <a:lnTo>
                    <a:pt x="205740" y="46412"/>
                  </a:lnTo>
                  <a:lnTo>
                    <a:pt x="207264" y="45720"/>
                  </a:lnTo>
                  <a:close/>
                </a:path>
                <a:path w="403860" h="620395">
                  <a:moveTo>
                    <a:pt x="402336" y="620268"/>
                  </a:moveTo>
                  <a:lnTo>
                    <a:pt x="386903" y="610177"/>
                  </a:lnTo>
                  <a:lnTo>
                    <a:pt x="384048" y="618744"/>
                  </a:lnTo>
                  <a:lnTo>
                    <a:pt x="369085" y="609600"/>
                  </a:lnTo>
                  <a:lnTo>
                    <a:pt x="329184" y="606552"/>
                  </a:lnTo>
                  <a:lnTo>
                    <a:pt x="256032" y="591312"/>
                  </a:lnTo>
                  <a:lnTo>
                    <a:pt x="205740" y="573024"/>
                  </a:lnTo>
                  <a:lnTo>
                    <a:pt x="207264" y="574548"/>
                  </a:lnTo>
                  <a:lnTo>
                    <a:pt x="207264" y="584246"/>
                  </a:lnTo>
                  <a:lnTo>
                    <a:pt x="219456" y="589788"/>
                  </a:lnTo>
                  <a:lnTo>
                    <a:pt x="236220" y="595884"/>
                  </a:lnTo>
                  <a:lnTo>
                    <a:pt x="254508" y="600456"/>
                  </a:lnTo>
                  <a:lnTo>
                    <a:pt x="271272" y="606552"/>
                  </a:lnTo>
                  <a:lnTo>
                    <a:pt x="289560" y="609600"/>
                  </a:lnTo>
                  <a:lnTo>
                    <a:pt x="309372" y="612648"/>
                  </a:lnTo>
                  <a:lnTo>
                    <a:pt x="327660" y="615696"/>
                  </a:lnTo>
                  <a:lnTo>
                    <a:pt x="347472" y="618744"/>
                  </a:lnTo>
                  <a:lnTo>
                    <a:pt x="367284" y="618807"/>
                  </a:lnTo>
                  <a:lnTo>
                    <a:pt x="402336" y="620268"/>
                  </a:lnTo>
                  <a:close/>
                </a:path>
                <a:path w="403860" h="620395">
                  <a:moveTo>
                    <a:pt x="335280" y="47244"/>
                  </a:moveTo>
                  <a:lnTo>
                    <a:pt x="333756" y="47244"/>
                  </a:lnTo>
                  <a:lnTo>
                    <a:pt x="333756" y="48490"/>
                  </a:lnTo>
                  <a:lnTo>
                    <a:pt x="335280" y="47244"/>
                  </a:lnTo>
                  <a:close/>
                </a:path>
                <a:path w="403860" h="620395">
                  <a:moveTo>
                    <a:pt x="386903" y="610177"/>
                  </a:moveTo>
                  <a:lnTo>
                    <a:pt x="386020" y="609600"/>
                  </a:lnTo>
                  <a:lnTo>
                    <a:pt x="369085" y="609600"/>
                  </a:lnTo>
                  <a:lnTo>
                    <a:pt x="384048" y="618744"/>
                  </a:lnTo>
                  <a:lnTo>
                    <a:pt x="386903" y="610177"/>
                  </a:lnTo>
                  <a:close/>
                </a:path>
                <a:path w="403860" h="620395">
                  <a:moveTo>
                    <a:pt x="387096" y="10668"/>
                  </a:moveTo>
                  <a:lnTo>
                    <a:pt x="384048" y="1524"/>
                  </a:lnTo>
                  <a:lnTo>
                    <a:pt x="369189" y="10668"/>
                  </a:lnTo>
                  <a:lnTo>
                    <a:pt x="387096" y="10668"/>
                  </a:lnTo>
                  <a:close/>
                </a:path>
                <a:path w="403860" h="620395">
                  <a:moveTo>
                    <a:pt x="387096" y="609600"/>
                  </a:moveTo>
                  <a:lnTo>
                    <a:pt x="386020" y="609600"/>
                  </a:lnTo>
                  <a:lnTo>
                    <a:pt x="386903" y="610177"/>
                  </a:lnTo>
                  <a:lnTo>
                    <a:pt x="387096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670" y="5454395"/>
              <a:ext cx="1981200" cy="15849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022" y="5448300"/>
              <a:ext cx="1987295" cy="159715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988875" y="6912935"/>
            <a:ext cx="15640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8737" y="6153479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5"/>
              </a:lnSpc>
            </a:pPr>
            <a:r>
              <a:rPr sz="1800" spc="-25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280804" y="6870517"/>
            <a:ext cx="16148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600" dirty="0">
                <a:solidFill>
                  <a:srgbClr val="323232"/>
                </a:solidFill>
                <a:latin typeface="Courier New"/>
                <a:cs typeface="Courier New"/>
              </a:rPr>
              <a:t>float</a:t>
            </a:r>
            <a:r>
              <a:rPr sz="1600" spc="-60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Courier New"/>
                <a:cs typeface="Courier New"/>
              </a:rPr>
              <a:t>m_phase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168" y="6900235"/>
            <a:ext cx="967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C+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073" y="6812279"/>
            <a:ext cx="9144000" cy="394970"/>
            <a:chOff x="774073" y="6812279"/>
            <a:chExt cx="9144000" cy="394970"/>
          </a:xfrm>
        </p:grpSpPr>
        <p:sp>
          <p:nvSpPr>
            <p:cNvPr id="4" name="object 4"/>
            <p:cNvSpPr/>
            <p:nvPr/>
          </p:nvSpPr>
          <p:spPr>
            <a:xfrm>
              <a:off x="774065" y="6812279"/>
              <a:ext cx="7309484" cy="394970"/>
            </a:xfrm>
            <a:custGeom>
              <a:avLst/>
              <a:gdLst/>
              <a:ahLst/>
              <a:cxnLst/>
              <a:rect l="l" t="t" r="r" b="b"/>
              <a:pathLst>
                <a:path w="7309484" h="394970">
                  <a:moveTo>
                    <a:pt x="7309104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0" y="394716"/>
                  </a:lnTo>
                  <a:lnTo>
                    <a:pt x="7309104" y="394716"/>
                  </a:lnTo>
                  <a:lnTo>
                    <a:pt x="7309104" y="251460"/>
                  </a:lnTo>
                  <a:lnTo>
                    <a:pt x="7309104" y="0"/>
                  </a:lnTo>
                  <a:close/>
                </a:path>
              </a:pathLst>
            </a:custGeom>
            <a:solidFill>
              <a:srgbClr val="F02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3169" y="6812279"/>
              <a:ext cx="1835150" cy="394970"/>
            </a:xfrm>
            <a:custGeom>
              <a:avLst/>
              <a:gdLst/>
              <a:ahLst/>
              <a:cxnLst/>
              <a:rect l="l" t="t" r="r" b="b"/>
              <a:pathLst>
                <a:path w="1835150" h="394970">
                  <a:moveTo>
                    <a:pt x="1834896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0" y="394716"/>
                  </a:lnTo>
                  <a:lnTo>
                    <a:pt x="1834896" y="394716"/>
                  </a:lnTo>
                  <a:lnTo>
                    <a:pt x="1834896" y="251460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267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Zapouzdření</a:t>
            </a:r>
            <a:r>
              <a:rPr spc="-35" dirty="0"/>
              <a:t> </a:t>
            </a:r>
            <a:r>
              <a:rPr spc="100" dirty="0"/>
              <a:t>dat</a:t>
            </a:r>
            <a:r>
              <a:rPr spc="-15" dirty="0"/>
              <a:t> </a:t>
            </a:r>
            <a:r>
              <a:rPr spc="90" dirty="0"/>
              <a:t>(encapsulation)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20685" y="1706371"/>
            <a:ext cx="7859395" cy="380555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121920" indent="-342900">
              <a:lnSpc>
                <a:spcPct val="80000"/>
              </a:lnSpc>
              <a:spcBef>
                <a:spcPts val="72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daty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lze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pracovat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jen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prostřednictvím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323299"/>
                </a:solidFill>
                <a:latin typeface="Arial"/>
                <a:cs typeface="Arial"/>
              </a:rPr>
              <a:t>obalujících funkcí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ts val="2630"/>
              </a:lnSpc>
              <a:spcBef>
                <a:spcPts val="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nelze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přímo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číst/nastavit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hodnotu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datového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atributu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2630"/>
              </a:lnSpc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např. dostupná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pouze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Object::SetTime()</a:t>
            </a:r>
            <a:endParaRPr sz="2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Obalující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metody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mohou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kontrolovat</a:t>
            </a:r>
            <a:endParaRPr sz="2600">
              <a:latin typeface="Arial"/>
              <a:cs typeface="Arial"/>
            </a:endParaRPr>
          </a:p>
          <a:p>
            <a:pPr marL="756285" marR="330835" lvl="1" indent="-287020">
              <a:lnSpc>
                <a:spcPct val="80000"/>
              </a:lnSpc>
              <a:spcBef>
                <a:spcPts val="53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validitu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argumentů, konzistentnost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vnitřního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stavu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před </a:t>
            </a:r>
            <a:r>
              <a:rPr sz="2200" dirty="0">
                <a:latin typeface="Arial"/>
                <a:cs typeface="Arial"/>
              </a:rPr>
              <a:t>změnou…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(Např. je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nastavovaný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čas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korektní?)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3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metoda může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nadstavovat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více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vnitřních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atributů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zároveň </a:t>
            </a:r>
            <a:r>
              <a:rPr sz="2200" dirty="0">
                <a:latin typeface="Arial"/>
                <a:cs typeface="Arial"/>
              </a:rPr>
              <a:t>(Např.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daný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čas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fázi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Měsíce)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3115"/>
              </a:lnSpc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Uživatel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třídy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není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omezován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detaily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vnitřní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logiky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Implementátor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třídy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může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změnit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bez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ohledu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na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3585" y="5406641"/>
            <a:ext cx="34905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uživatele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třídy</a:t>
            </a:r>
            <a:endParaRPr sz="2600">
              <a:latin typeface="Arial"/>
              <a:cs typeface="Arial"/>
            </a:endParaRPr>
          </a:p>
          <a:p>
            <a:pPr marL="413384" indent="-287655">
              <a:lnSpc>
                <a:spcPct val="100000"/>
              </a:lnSpc>
              <a:spcBef>
                <a:spcPts val="5"/>
              </a:spcBef>
              <a:buClr>
                <a:srgbClr val="969696"/>
              </a:buClr>
              <a:buChar char="●"/>
              <a:tabLst>
                <a:tab pos="414020" algn="l"/>
              </a:tabLst>
            </a:pPr>
            <a:r>
              <a:rPr sz="2200" dirty="0">
                <a:latin typeface="Arial"/>
                <a:cs typeface="Arial"/>
              </a:rPr>
              <a:t>(pokud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dodrží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rozhranní)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32098" y="5458968"/>
            <a:ext cx="1915795" cy="1610995"/>
            <a:chOff x="6332098" y="5458968"/>
            <a:chExt cx="1915795" cy="1610995"/>
          </a:xfrm>
        </p:grpSpPr>
        <p:sp>
          <p:nvSpPr>
            <p:cNvPr id="11" name="object 11"/>
            <p:cNvSpPr/>
            <p:nvPr/>
          </p:nvSpPr>
          <p:spPr>
            <a:xfrm>
              <a:off x="6336670" y="5463540"/>
              <a:ext cx="1905000" cy="1600200"/>
            </a:xfrm>
            <a:custGeom>
              <a:avLst/>
              <a:gdLst/>
              <a:ahLst/>
              <a:cxnLst/>
              <a:rect l="l" t="t" r="r" b="b"/>
              <a:pathLst>
                <a:path w="1905000" h="1600200">
                  <a:moveTo>
                    <a:pt x="1904999" y="1600199"/>
                  </a:moveTo>
                  <a:lnTo>
                    <a:pt x="1904999" y="0"/>
                  </a:lnTo>
                  <a:lnTo>
                    <a:pt x="0" y="0"/>
                  </a:lnTo>
                  <a:lnTo>
                    <a:pt x="0" y="1600199"/>
                  </a:lnTo>
                  <a:lnTo>
                    <a:pt x="1904999" y="16001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2098" y="5458968"/>
              <a:ext cx="1915795" cy="1610995"/>
            </a:xfrm>
            <a:custGeom>
              <a:avLst/>
              <a:gdLst/>
              <a:ahLst/>
              <a:cxnLst/>
              <a:rect l="l" t="t" r="r" b="b"/>
              <a:pathLst>
                <a:path w="1915795" h="1610995">
                  <a:moveTo>
                    <a:pt x="1915668" y="1610868"/>
                  </a:moveTo>
                  <a:lnTo>
                    <a:pt x="1915668" y="0"/>
                  </a:lnTo>
                  <a:lnTo>
                    <a:pt x="0" y="0"/>
                  </a:lnTo>
                  <a:lnTo>
                    <a:pt x="0" y="1610868"/>
                  </a:lnTo>
                  <a:lnTo>
                    <a:pt x="4572" y="16108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lnTo>
                    <a:pt x="1909572" y="10668"/>
                  </a:lnTo>
                  <a:lnTo>
                    <a:pt x="1909572" y="1610868"/>
                  </a:lnTo>
                  <a:lnTo>
                    <a:pt x="1915668" y="1610868"/>
                  </a:lnTo>
                  <a:close/>
                </a:path>
                <a:path w="1915795" h="161099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1915795" h="1610995">
                  <a:moveTo>
                    <a:pt x="10668" y="160020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600200"/>
                  </a:lnTo>
                  <a:lnTo>
                    <a:pt x="10668" y="1600200"/>
                  </a:lnTo>
                  <a:close/>
                </a:path>
                <a:path w="1915795" h="1610995">
                  <a:moveTo>
                    <a:pt x="1909572" y="1600200"/>
                  </a:moveTo>
                  <a:lnTo>
                    <a:pt x="4572" y="1600200"/>
                  </a:lnTo>
                  <a:lnTo>
                    <a:pt x="10668" y="1604772"/>
                  </a:lnTo>
                  <a:lnTo>
                    <a:pt x="10668" y="1610868"/>
                  </a:lnTo>
                  <a:lnTo>
                    <a:pt x="1905000" y="1610868"/>
                  </a:lnTo>
                  <a:lnTo>
                    <a:pt x="1905000" y="1604772"/>
                  </a:lnTo>
                  <a:lnTo>
                    <a:pt x="1909572" y="1600200"/>
                  </a:lnTo>
                  <a:close/>
                </a:path>
                <a:path w="1915795" h="1610995">
                  <a:moveTo>
                    <a:pt x="10668" y="1610868"/>
                  </a:moveTo>
                  <a:lnTo>
                    <a:pt x="10668" y="1604772"/>
                  </a:lnTo>
                  <a:lnTo>
                    <a:pt x="4572" y="1600200"/>
                  </a:lnTo>
                  <a:lnTo>
                    <a:pt x="4572" y="1610868"/>
                  </a:lnTo>
                  <a:lnTo>
                    <a:pt x="10668" y="1610868"/>
                  </a:lnTo>
                  <a:close/>
                </a:path>
                <a:path w="1915795" h="1610995">
                  <a:moveTo>
                    <a:pt x="1909572" y="10668"/>
                  </a:moveTo>
                  <a:lnTo>
                    <a:pt x="1905000" y="4572"/>
                  </a:lnTo>
                  <a:lnTo>
                    <a:pt x="1905000" y="10668"/>
                  </a:lnTo>
                  <a:lnTo>
                    <a:pt x="1909572" y="10668"/>
                  </a:lnTo>
                  <a:close/>
                </a:path>
                <a:path w="1915795" h="1610995">
                  <a:moveTo>
                    <a:pt x="1909572" y="1600200"/>
                  </a:moveTo>
                  <a:lnTo>
                    <a:pt x="1909572" y="10668"/>
                  </a:lnTo>
                  <a:lnTo>
                    <a:pt x="1905000" y="10668"/>
                  </a:lnTo>
                  <a:lnTo>
                    <a:pt x="1905000" y="1600200"/>
                  </a:lnTo>
                  <a:lnTo>
                    <a:pt x="1909572" y="1600200"/>
                  </a:lnTo>
                  <a:close/>
                </a:path>
                <a:path w="1915795" h="1610995">
                  <a:moveTo>
                    <a:pt x="1909572" y="1610868"/>
                  </a:moveTo>
                  <a:lnTo>
                    <a:pt x="1909572" y="1600200"/>
                  </a:lnTo>
                  <a:lnTo>
                    <a:pt x="1905000" y="1604772"/>
                  </a:lnTo>
                  <a:lnTo>
                    <a:pt x="1905000" y="1610868"/>
                  </a:lnTo>
                  <a:lnTo>
                    <a:pt x="1909572" y="161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36669" y="5463539"/>
            <a:ext cx="1905000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64"/>
              </a:lnSpc>
            </a:pPr>
            <a:r>
              <a:rPr sz="1800" spc="-10" dirty="0">
                <a:latin typeface="Courier New"/>
                <a:cs typeface="Courier New"/>
              </a:rPr>
              <a:t>Draw()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SetTime()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41697" y="6068568"/>
            <a:ext cx="403860" cy="620395"/>
            <a:chOff x="6941697" y="6068568"/>
            <a:chExt cx="403860" cy="620395"/>
          </a:xfrm>
        </p:grpSpPr>
        <p:sp>
          <p:nvSpPr>
            <p:cNvPr id="15" name="object 15"/>
            <p:cNvSpPr/>
            <p:nvPr/>
          </p:nvSpPr>
          <p:spPr>
            <a:xfrm>
              <a:off x="6946269" y="6073140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380999" y="609599"/>
                  </a:moveTo>
                  <a:lnTo>
                    <a:pt x="330898" y="574357"/>
                  </a:lnTo>
                  <a:lnTo>
                    <a:pt x="286511" y="533399"/>
                  </a:lnTo>
                  <a:lnTo>
                    <a:pt x="255615" y="496447"/>
                  </a:lnTo>
                  <a:lnTo>
                    <a:pt x="230803" y="457706"/>
                  </a:lnTo>
                  <a:lnTo>
                    <a:pt x="212003" y="417578"/>
                  </a:lnTo>
                  <a:lnTo>
                    <a:pt x="199141" y="376467"/>
                  </a:lnTo>
                  <a:lnTo>
                    <a:pt x="192145" y="334777"/>
                  </a:lnTo>
                  <a:lnTo>
                    <a:pt x="190939" y="292910"/>
                  </a:lnTo>
                  <a:lnTo>
                    <a:pt x="195452" y="251269"/>
                  </a:lnTo>
                  <a:lnTo>
                    <a:pt x="205611" y="210258"/>
                  </a:lnTo>
                  <a:lnTo>
                    <a:pt x="221341" y="170280"/>
                  </a:lnTo>
                  <a:lnTo>
                    <a:pt x="242569" y="131739"/>
                  </a:lnTo>
                  <a:lnTo>
                    <a:pt x="269222" y="95037"/>
                  </a:lnTo>
                  <a:lnTo>
                    <a:pt x="301227" y="60577"/>
                  </a:lnTo>
                  <a:lnTo>
                    <a:pt x="338511" y="28764"/>
                  </a:lnTo>
                  <a:lnTo>
                    <a:pt x="380999" y="0"/>
                  </a:lnTo>
                  <a:lnTo>
                    <a:pt x="329323" y="2795"/>
                  </a:lnTo>
                  <a:lnTo>
                    <a:pt x="279752" y="10936"/>
                  </a:lnTo>
                  <a:lnTo>
                    <a:pt x="232743" y="24050"/>
                  </a:lnTo>
                  <a:lnTo>
                    <a:pt x="188750" y="41768"/>
                  </a:lnTo>
                  <a:lnTo>
                    <a:pt x="148228" y="63720"/>
                  </a:lnTo>
                  <a:lnTo>
                    <a:pt x="111632" y="89534"/>
                  </a:lnTo>
                  <a:lnTo>
                    <a:pt x="79419" y="118842"/>
                  </a:lnTo>
                  <a:lnTo>
                    <a:pt x="52041" y="151271"/>
                  </a:lnTo>
                  <a:lnTo>
                    <a:pt x="29956" y="186451"/>
                  </a:lnTo>
                  <a:lnTo>
                    <a:pt x="13617" y="224013"/>
                  </a:lnTo>
                  <a:lnTo>
                    <a:pt x="3480" y="263586"/>
                  </a:lnTo>
                  <a:lnTo>
                    <a:pt x="0" y="304799"/>
                  </a:lnTo>
                  <a:lnTo>
                    <a:pt x="3480" y="346333"/>
                  </a:lnTo>
                  <a:lnTo>
                    <a:pt x="13617" y="386115"/>
                  </a:lnTo>
                  <a:lnTo>
                    <a:pt x="29956" y="423791"/>
                  </a:lnTo>
                  <a:lnTo>
                    <a:pt x="52041" y="459006"/>
                  </a:lnTo>
                  <a:lnTo>
                    <a:pt x="79419" y="491406"/>
                  </a:lnTo>
                  <a:lnTo>
                    <a:pt x="111632" y="520636"/>
                  </a:lnTo>
                  <a:lnTo>
                    <a:pt x="148228" y="546342"/>
                  </a:lnTo>
                  <a:lnTo>
                    <a:pt x="188750" y="568169"/>
                  </a:lnTo>
                  <a:lnTo>
                    <a:pt x="232743" y="585763"/>
                  </a:lnTo>
                  <a:lnTo>
                    <a:pt x="279752" y="598769"/>
                  </a:lnTo>
                  <a:lnTo>
                    <a:pt x="329323" y="606833"/>
                  </a:lnTo>
                  <a:lnTo>
                    <a:pt x="380999" y="609599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1697" y="6068568"/>
              <a:ext cx="403860" cy="620395"/>
            </a:xfrm>
            <a:custGeom>
              <a:avLst/>
              <a:gdLst/>
              <a:ahLst/>
              <a:cxnLst/>
              <a:rect l="l" t="t" r="r" b="b"/>
              <a:pathLst>
                <a:path w="403859" h="620395">
                  <a:moveTo>
                    <a:pt x="403860" y="0"/>
                  </a:moveTo>
                  <a:lnTo>
                    <a:pt x="367284" y="1463"/>
                  </a:lnTo>
                  <a:lnTo>
                    <a:pt x="347472" y="1524"/>
                  </a:lnTo>
                  <a:lnTo>
                    <a:pt x="327660" y="4572"/>
                  </a:lnTo>
                  <a:lnTo>
                    <a:pt x="309372" y="6096"/>
                  </a:lnTo>
                  <a:lnTo>
                    <a:pt x="289560" y="10668"/>
                  </a:lnTo>
                  <a:lnTo>
                    <a:pt x="271272" y="13716"/>
                  </a:lnTo>
                  <a:lnTo>
                    <a:pt x="254508" y="19812"/>
                  </a:lnTo>
                  <a:lnTo>
                    <a:pt x="236220" y="24384"/>
                  </a:lnTo>
                  <a:lnTo>
                    <a:pt x="219456" y="30480"/>
                  </a:lnTo>
                  <a:lnTo>
                    <a:pt x="170688" y="53340"/>
                  </a:lnTo>
                  <a:lnTo>
                    <a:pt x="128016" y="80772"/>
                  </a:lnTo>
                  <a:lnTo>
                    <a:pt x="88392" y="112776"/>
                  </a:lnTo>
                  <a:lnTo>
                    <a:pt x="56388" y="149352"/>
                  </a:lnTo>
                  <a:lnTo>
                    <a:pt x="30480" y="188976"/>
                  </a:lnTo>
                  <a:lnTo>
                    <a:pt x="12192" y="233172"/>
                  </a:lnTo>
                  <a:lnTo>
                    <a:pt x="9144" y="246888"/>
                  </a:lnTo>
                  <a:lnTo>
                    <a:pt x="4572" y="262128"/>
                  </a:lnTo>
                  <a:lnTo>
                    <a:pt x="0" y="309372"/>
                  </a:lnTo>
                  <a:lnTo>
                    <a:pt x="4572" y="356616"/>
                  </a:lnTo>
                  <a:lnTo>
                    <a:pt x="9144" y="373380"/>
                  </a:lnTo>
                  <a:lnTo>
                    <a:pt x="10668" y="380238"/>
                  </a:lnTo>
                  <a:lnTo>
                    <a:pt x="10668" y="294132"/>
                  </a:lnTo>
                  <a:lnTo>
                    <a:pt x="12192" y="278892"/>
                  </a:lnTo>
                  <a:lnTo>
                    <a:pt x="12192" y="280416"/>
                  </a:lnTo>
                  <a:lnTo>
                    <a:pt x="13716" y="265176"/>
                  </a:lnTo>
                  <a:lnTo>
                    <a:pt x="18288" y="249936"/>
                  </a:lnTo>
                  <a:lnTo>
                    <a:pt x="21336" y="234696"/>
                  </a:lnTo>
                  <a:lnTo>
                    <a:pt x="21336" y="236220"/>
                  </a:lnTo>
                  <a:lnTo>
                    <a:pt x="27432" y="220980"/>
                  </a:lnTo>
                  <a:lnTo>
                    <a:pt x="32004" y="210693"/>
                  </a:lnTo>
                  <a:lnTo>
                    <a:pt x="32004" y="207264"/>
                  </a:lnTo>
                  <a:lnTo>
                    <a:pt x="47244" y="179832"/>
                  </a:lnTo>
                  <a:lnTo>
                    <a:pt x="54864" y="167640"/>
                  </a:lnTo>
                  <a:lnTo>
                    <a:pt x="64008" y="155448"/>
                  </a:lnTo>
                  <a:lnTo>
                    <a:pt x="73152" y="144997"/>
                  </a:lnTo>
                  <a:lnTo>
                    <a:pt x="73152" y="143256"/>
                  </a:lnTo>
                  <a:lnTo>
                    <a:pt x="83820" y="131064"/>
                  </a:lnTo>
                  <a:lnTo>
                    <a:pt x="96012" y="118872"/>
                  </a:lnTo>
                  <a:lnTo>
                    <a:pt x="96012" y="120396"/>
                  </a:lnTo>
                  <a:lnTo>
                    <a:pt x="106680" y="109728"/>
                  </a:lnTo>
                  <a:lnTo>
                    <a:pt x="106680" y="108204"/>
                  </a:lnTo>
                  <a:lnTo>
                    <a:pt x="120396" y="97536"/>
                  </a:lnTo>
                  <a:lnTo>
                    <a:pt x="120396" y="99060"/>
                  </a:lnTo>
                  <a:lnTo>
                    <a:pt x="132588" y="88392"/>
                  </a:lnTo>
                  <a:lnTo>
                    <a:pt x="146304" y="79248"/>
                  </a:lnTo>
                  <a:lnTo>
                    <a:pt x="175260" y="60960"/>
                  </a:lnTo>
                  <a:lnTo>
                    <a:pt x="190500" y="53340"/>
                  </a:lnTo>
                  <a:lnTo>
                    <a:pt x="205740" y="46412"/>
                  </a:lnTo>
                  <a:lnTo>
                    <a:pt x="205740" y="45720"/>
                  </a:lnTo>
                  <a:lnTo>
                    <a:pt x="239268" y="33528"/>
                  </a:lnTo>
                  <a:lnTo>
                    <a:pt x="256032" y="28956"/>
                  </a:lnTo>
                  <a:lnTo>
                    <a:pt x="274320" y="22860"/>
                  </a:lnTo>
                  <a:lnTo>
                    <a:pt x="274320" y="24384"/>
                  </a:lnTo>
                  <a:lnTo>
                    <a:pt x="292608" y="19812"/>
                  </a:lnTo>
                  <a:lnTo>
                    <a:pt x="329184" y="13716"/>
                  </a:lnTo>
                  <a:lnTo>
                    <a:pt x="347472" y="12192"/>
                  </a:lnTo>
                  <a:lnTo>
                    <a:pt x="365760" y="10785"/>
                  </a:lnTo>
                  <a:lnTo>
                    <a:pt x="369189" y="10668"/>
                  </a:lnTo>
                  <a:lnTo>
                    <a:pt x="384048" y="1524"/>
                  </a:lnTo>
                  <a:lnTo>
                    <a:pt x="387096" y="10668"/>
                  </a:lnTo>
                  <a:lnTo>
                    <a:pt x="403860" y="0"/>
                  </a:lnTo>
                  <a:close/>
                </a:path>
                <a:path w="403859" h="620395">
                  <a:moveTo>
                    <a:pt x="33528" y="413004"/>
                  </a:moveTo>
                  <a:lnTo>
                    <a:pt x="27432" y="399288"/>
                  </a:lnTo>
                  <a:lnTo>
                    <a:pt x="21336" y="384048"/>
                  </a:lnTo>
                  <a:lnTo>
                    <a:pt x="21336" y="385572"/>
                  </a:lnTo>
                  <a:lnTo>
                    <a:pt x="18288" y="370332"/>
                  </a:lnTo>
                  <a:lnTo>
                    <a:pt x="13716" y="355092"/>
                  </a:lnTo>
                  <a:lnTo>
                    <a:pt x="12192" y="339852"/>
                  </a:lnTo>
                  <a:lnTo>
                    <a:pt x="12192" y="341376"/>
                  </a:lnTo>
                  <a:lnTo>
                    <a:pt x="10668" y="324612"/>
                  </a:lnTo>
                  <a:lnTo>
                    <a:pt x="10668" y="380238"/>
                  </a:lnTo>
                  <a:lnTo>
                    <a:pt x="12192" y="387096"/>
                  </a:lnTo>
                  <a:lnTo>
                    <a:pt x="24384" y="417576"/>
                  </a:lnTo>
                  <a:lnTo>
                    <a:pt x="30480" y="431292"/>
                  </a:lnTo>
                  <a:lnTo>
                    <a:pt x="32004" y="434035"/>
                  </a:lnTo>
                  <a:lnTo>
                    <a:pt x="32004" y="413004"/>
                  </a:lnTo>
                  <a:lnTo>
                    <a:pt x="33528" y="413004"/>
                  </a:lnTo>
                  <a:close/>
                </a:path>
                <a:path w="403859" h="620395">
                  <a:moveTo>
                    <a:pt x="33528" y="207264"/>
                  </a:moveTo>
                  <a:lnTo>
                    <a:pt x="32004" y="207264"/>
                  </a:lnTo>
                  <a:lnTo>
                    <a:pt x="32004" y="210693"/>
                  </a:lnTo>
                  <a:lnTo>
                    <a:pt x="33528" y="207264"/>
                  </a:lnTo>
                  <a:close/>
                </a:path>
                <a:path w="403859" h="620395">
                  <a:moveTo>
                    <a:pt x="74676" y="477012"/>
                  </a:moveTo>
                  <a:lnTo>
                    <a:pt x="64008" y="464820"/>
                  </a:lnTo>
                  <a:lnTo>
                    <a:pt x="54864" y="452628"/>
                  </a:lnTo>
                  <a:lnTo>
                    <a:pt x="47244" y="438912"/>
                  </a:lnTo>
                  <a:lnTo>
                    <a:pt x="47244" y="440436"/>
                  </a:lnTo>
                  <a:lnTo>
                    <a:pt x="32004" y="413004"/>
                  </a:lnTo>
                  <a:lnTo>
                    <a:pt x="32004" y="434035"/>
                  </a:lnTo>
                  <a:lnTo>
                    <a:pt x="38100" y="445008"/>
                  </a:lnTo>
                  <a:lnTo>
                    <a:pt x="47244" y="458724"/>
                  </a:lnTo>
                  <a:lnTo>
                    <a:pt x="56388" y="470916"/>
                  </a:lnTo>
                  <a:lnTo>
                    <a:pt x="73152" y="490074"/>
                  </a:lnTo>
                  <a:lnTo>
                    <a:pt x="73152" y="477012"/>
                  </a:lnTo>
                  <a:lnTo>
                    <a:pt x="74676" y="477012"/>
                  </a:lnTo>
                  <a:close/>
                </a:path>
                <a:path w="403859" h="620395">
                  <a:moveTo>
                    <a:pt x="74676" y="143256"/>
                  </a:moveTo>
                  <a:lnTo>
                    <a:pt x="73152" y="143256"/>
                  </a:lnTo>
                  <a:lnTo>
                    <a:pt x="73152" y="144997"/>
                  </a:lnTo>
                  <a:lnTo>
                    <a:pt x="74676" y="143256"/>
                  </a:lnTo>
                  <a:close/>
                </a:path>
                <a:path w="403859" h="620395">
                  <a:moveTo>
                    <a:pt x="108204" y="512064"/>
                  </a:moveTo>
                  <a:lnTo>
                    <a:pt x="96012" y="499872"/>
                  </a:lnTo>
                  <a:lnTo>
                    <a:pt x="83820" y="489204"/>
                  </a:lnTo>
                  <a:lnTo>
                    <a:pt x="73152" y="477012"/>
                  </a:lnTo>
                  <a:lnTo>
                    <a:pt x="73152" y="490074"/>
                  </a:lnTo>
                  <a:lnTo>
                    <a:pt x="88392" y="507492"/>
                  </a:lnTo>
                  <a:lnTo>
                    <a:pt x="100584" y="518160"/>
                  </a:lnTo>
                  <a:lnTo>
                    <a:pt x="106680" y="522901"/>
                  </a:lnTo>
                  <a:lnTo>
                    <a:pt x="106680" y="512064"/>
                  </a:lnTo>
                  <a:lnTo>
                    <a:pt x="108204" y="512064"/>
                  </a:lnTo>
                  <a:close/>
                </a:path>
                <a:path w="403859" h="620395">
                  <a:moveTo>
                    <a:pt x="108204" y="108204"/>
                  </a:moveTo>
                  <a:lnTo>
                    <a:pt x="106680" y="108204"/>
                  </a:lnTo>
                  <a:lnTo>
                    <a:pt x="106680" y="109728"/>
                  </a:lnTo>
                  <a:lnTo>
                    <a:pt x="108204" y="108204"/>
                  </a:lnTo>
                  <a:close/>
                </a:path>
                <a:path w="403859" h="620395">
                  <a:moveTo>
                    <a:pt x="207264" y="584246"/>
                  </a:moveTo>
                  <a:lnTo>
                    <a:pt x="207264" y="574548"/>
                  </a:lnTo>
                  <a:lnTo>
                    <a:pt x="190500" y="566928"/>
                  </a:lnTo>
                  <a:lnTo>
                    <a:pt x="175260" y="559308"/>
                  </a:lnTo>
                  <a:lnTo>
                    <a:pt x="146304" y="541020"/>
                  </a:lnTo>
                  <a:lnTo>
                    <a:pt x="132588" y="531876"/>
                  </a:lnTo>
                  <a:lnTo>
                    <a:pt x="120396" y="521208"/>
                  </a:lnTo>
                  <a:lnTo>
                    <a:pt x="120396" y="522732"/>
                  </a:lnTo>
                  <a:lnTo>
                    <a:pt x="106680" y="512064"/>
                  </a:lnTo>
                  <a:lnTo>
                    <a:pt x="106680" y="522901"/>
                  </a:lnTo>
                  <a:lnTo>
                    <a:pt x="128016" y="539496"/>
                  </a:lnTo>
                  <a:lnTo>
                    <a:pt x="141732" y="548640"/>
                  </a:lnTo>
                  <a:lnTo>
                    <a:pt x="170688" y="566928"/>
                  </a:lnTo>
                  <a:lnTo>
                    <a:pt x="185928" y="574548"/>
                  </a:lnTo>
                  <a:lnTo>
                    <a:pt x="207264" y="584246"/>
                  </a:lnTo>
                  <a:close/>
                </a:path>
                <a:path w="403859" h="620395">
                  <a:moveTo>
                    <a:pt x="387096" y="10668"/>
                  </a:moveTo>
                  <a:lnTo>
                    <a:pt x="345948" y="25908"/>
                  </a:lnTo>
                  <a:lnTo>
                    <a:pt x="312420" y="53340"/>
                  </a:lnTo>
                  <a:lnTo>
                    <a:pt x="281940" y="83820"/>
                  </a:lnTo>
                  <a:lnTo>
                    <a:pt x="256032" y="115824"/>
                  </a:lnTo>
                  <a:lnTo>
                    <a:pt x="234696" y="149352"/>
                  </a:lnTo>
                  <a:lnTo>
                    <a:pt x="210312" y="201168"/>
                  </a:lnTo>
                  <a:lnTo>
                    <a:pt x="199644" y="237744"/>
                  </a:lnTo>
                  <a:lnTo>
                    <a:pt x="190500" y="310896"/>
                  </a:lnTo>
                  <a:lnTo>
                    <a:pt x="193548" y="347472"/>
                  </a:lnTo>
                  <a:lnTo>
                    <a:pt x="196596" y="367284"/>
                  </a:lnTo>
                  <a:lnTo>
                    <a:pt x="199644" y="385572"/>
                  </a:lnTo>
                  <a:lnTo>
                    <a:pt x="201168" y="390144"/>
                  </a:lnTo>
                  <a:lnTo>
                    <a:pt x="201168" y="292608"/>
                  </a:lnTo>
                  <a:lnTo>
                    <a:pt x="202692" y="274320"/>
                  </a:lnTo>
                  <a:lnTo>
                    <a:pt x="205740" y="257556"/>
                  </a:lnTo>
                  <a:lnTo>
                    <a:pt x="208788" y="239268"/>
                  </a:lnTo>
                  <a:lnTo>
                    <a:pt x="213360" y="220980"/>
                  </a:lnTo>
                  <a:lnTo>
                    <a:pt x="213360" y="222504"/>
                  </a:lnTo>
                  <a:lnTo>
                    <a:pt x="219456" y="204216"/>
                  </a:lnTo>
                  <a:lnTo>
                    <a:pt x="234696" y="170688"/>
                  </a:lnTo>
                  <a:lnTo>
                    <a:pt x="252984" y="137160"/>
                  </a:lnTo>
                  <a:lnTo>
                    <a:pt x="275844" y="105156"/>
                  </a:lnTo>
                  <a:lnTo>
                    <a:pt x="303276" y="74676"/>
                  </a:lnTo>
                  <a:lnTo>
                    <a:pt x="333756" y="48490"/>
                  </a:lnTo>
                  <a:lnTo>
                    <a:pt x="333756" y="47244"/>
                  </a:lnTo>
                  <a:lnTo>
                    <a:pt x="352044" y="33528"/>
                  </a:lnTo>
                  <a:lnTo>
                    <a:pt x="370332" y="21336"/>
                  </a:lnTo>
                  <a:lnTo>
                    <a:pt x="387096" y="10668"/>
                  </a:lnTo>
                  <a:close/>
                </a:path>
                <a:path w="403859" h="620395">
                  <a:moveTo>
                    <a:pt x="386020" y="609600"/>
                  </a:moveTo>
                  <a:lnTo>
                    <a:pt x="338328" y="576072"/>
                  </a:lnTo>
                  <a:lnTo>
                    <a:pt x="294132" y="534924"/>
                  </a:lnTo>
                  <a:lnTo>
                    <a:pt x="256032" y="486156"/>
                  </a:lnTo>
                  <a:lnTo>
                    <a:pt x="256032" y="487680"/>
                  </a:lnTo>
                  <a:lnTo>
                    <a:pt x="245364" y="469392"/>
                  </a:lnTo>
                  <a:lnTo>
                    <a:pt x="245364" y="470916"/>
                  </a:lnTo>
                  <a:lnTo>
                    <a:pt x="236220" y="452628"/>
                  </a:lnTo>
                  <a:lnTo>
                    <a:pt x="227076" y="435864"/>
                  </a:lnTo>
                  <a:lnTo>
                    <a:pt x="220980" y="417576"/>
                  </a:lnTo>
                  <a:lnTo>
                    <a:pt x="220980" y="419100"/>
                  </a:lnTo>
                  <a:lnTo>
                    <a:pt x="208788" y="382524"/>
                  </a:lnTo>
                  <a:lnTo>
                    <a:pt x="205740" y="364236"/>
                  </a:lnTo>
                  <a:lnTo>
                    <a:pt x="205740" y="365760"/>
                  </a:lnTo>
                  <a:lnTo>
                    <a:pt x="202692" y="347472"/>
                  </a:lnTo>
                  <a:lnTo>
                    <a:pt x="201168" y="329184"/>
                  </a:lnTo>
                  <a:lnTo>
                    <a:pt x="201168" y="390144"/>
                  </a:lnTo>
                  <a:lnTo>
                    <a:pt x="219456" y="440436"/>
                  </a:lnTo>
                  <a:lnTo>
                    <a:pt x="237744" y="475488"/>
                  </a:lnTo>
                  <a:lnTo>
                    <a:pt x="272796" y="525780"/>
                  </a:lnTo>
                  <a:lnTo>
                    <a:pt x="309372" y="563880"/>
                  </a:lnTo>
                  <a:lnTo>
                    <a:pt x="356616" y="601980"/>
                  </a:lnTo>
                  <a:lnTo>
                    <a:pt x="369085" y="609600"/>
                  </a:lnTo>
                  <a:lnTo>
                    <a:pt x="386020" y="609600"/>
                  </a:lnTo>
                  <a:close/>
                </a:path>
                <a:path w="403859" h="620395">
                  <a:moveTo>
                    <a:pt x="207264" y="45720"/>
                  </a:moveTo>
                  <a:lnTo>
                    <a:pt x="205740" y="45720"/>
                  </a:lnTo>
                  <a:lnTo>
                    <a:pt x="205740" y="46412"/>
                  </a:lnTo>
                  <a:lnTo>
                    <a:pt x="207264" y="45720"/>
                  </a:lnTo>
                  <a:close/>
                </a:path>
                <a:path w="403859" h="620395">
                  <a:moveTo>
                    <a:pt x="402336" y="620268"/>
                  </a:moveTo>
                  <a:lnTo>
                    <a:pt x="386903" y="610177"/>
                  </a:lnTo>
                  <a:lnTo>
                    <a:pt x="384048" y="618744"/>
                  </a:lnTo>
                  <a:lnTo>
                    <a:pt x="369085" y="609600"/>
                  </a:lnTo>
                  <a:lnTo>
                    <a:pt x="329184" y="606552"/>
                  </a:lnTo>
                  <a:lnTo>
                    <a:pt x="256032" y="591312"/>
                  </a:lnTo>
                  <a:lnTo>
                    <a:pt x="205740" y="573024"/>
                  </a:lnTo>
                  <a:lnTo>
                    <a:pt x="207264" y="574548"/>
                  </a:lnTo>
                  <a:lnTo>
                    <a:pt x="207264" y="584246"/>
                  </a:lnTo>
                  <a:lnTo>
                    <a:pt x="219456" y="589788"/>
                  </a:lnTo>
                  <a:lnTo>
                    <a:pt x="236220" y="595884"/>
                  </a:lnTo>
                  <a:lnTo>
                    <a:pt x="254508" y="600456"/>
                  </a:lnTo>
                  <a:lnTo>
                    <a:pt x="271272" y="606552"/>
                  </a:lnTo>
                  <a:lnTo>
                    <a:pt x="289560" y="609600"/>
                  </a:lnTo>
                  <a:lnTo>
                    <a:pt x="309372" y="612648"/>
                  </a:lnTo>
                  <a:lnTo>
                    <a:pt x="327660" y="615696"/>
                  </a:lnTo>
                  <a:lnTo>
                    <a:pt x="347472" y="618744"/>
                  </a:lnTo>
                  <a:lnTo>
                    <a:pt x="367284" y="618807"/>
                  </a:lnTo>
                  <a:lnTo>
                    <a:pt x="402336" y="620268"/>
                  </a:lnTo>
                  <a:close/>
                </a:path>
                <a:path w="403859" h="620395">
                  <a:moveTo>
                    <a:pt x="335280" y="47244"/>
                  </a:moveTo>
                  <a:lnTo>
                    <a:pt x="333756" y="47244"/>
                  </a:lnTo>
                  <a:lnTo>
                    <a:pt x="333756" y="48490"/>
                  </a:lnTo>
                  <a:lnTo>
                    <a:pt x="335280" y="47244"/>
                  </a:lnTo>
                  <a:close/>
                </a:path>
                <a:path w="403859" h="620395">
                  <a:moveTo>
                    <a:pt x="386903" y="610177"/>
                  </a:moveTo>
                  <a:lnTo>
                    <a:pt x="386020" y="609600"/>
                  </a:lnTo>
                  <a:lnTo>
                    <a:pt x="369085" y="609600"/>
                  </a:lnTo>
                  <a:lnTo>
                    <a:pt x="384048" y="618744"/>
                  </a:lnTo>
                  <a:lnTo>
                    <a:pt x="386903" y="610177"/>
                  </a:lnTo>
                  <a:close/>
                </a:path>
                <a:path w="403859" h="620395">
                  <a:moveTo>
                    <a:pt x="387096" y="10668"/>
                  </a:moveTo>
                  <a:lnTo>
                    <a:pt x="384048" y="1524"/>
                  </a:lnTo>
                  <a:lnTo>
                    <a:pt x="369189" y="10668"/>
                  </a:lnTo>
                  <a:lnTo>
                    <a:pt x="387096" y="10668"/>
                  </a:lnTo>
                  <a:close/>
                </a:path>
                <a:path w="403859" h="620395">
                  <a:moveTo>
                    <a:pt x="387096" y="609600"/>
                  </a:moveTo>
                  <a:lnTo>
                    <a:pt x="386020" y="609600"/>
                  </a:lnTo>
                  <a:lnTo>
                    <a:pt x="386903" y="610177"/>
                  </a:lnTo>
                  <a:lnTo>
                    <a:pt x="387096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06904" y="6845879"/>
            <a:ext cx="14116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6478" y="6801937"/>
            <a:ext cx="16148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600" dirty="0">
                <a:solidFill>
                  <a:srgbClr val="323232"/>
                </a:solidFill>
                <a:latin typeface="Courier New"/>
                <a:cs typeface="Courier New"/>
              </a:rPr>
              <a:t>float</a:t>
            </a:r>
            <a:r>
              <a:rPr sz="1600" spc="-60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Courier New"/>
                <a:cs typeface="Courier New"/>
              </a:rPr>
              <a:t>m_phase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9847" y="6833179"/>
            <a:ext cx="1071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C++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974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Výhody</a:t>
            </a:r>
            <a:r>
              <a:rPr spc="-30" dirty="0"/>
              <a:t> </a:t>
            </a:r>
            <a:r>
              <a:rPr spc="70" dirty="0"/>
              <a:t>zapouzdření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Implicitní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tlak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323299"/>
                </a:solidFill>
              </a:rPr>
              <a:t>dělitelnost</a:t>
            </a:r>
            <a:r>
              <a:rPr u="none" spc="-30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323299"/>
                </a:solidFill>
              </a:rPr>
              <a:t>a</a:t>
            </a:r>
            <a:r>
              <a:rPr u="none" spc="-25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323299"/>
                </a:solidFill>
              </a:rPr>
              <a:t>nezávislost</a:t>
            </a:r>
            <a:r>
              <a:rPr u="none" spc="-30" dirty="0">
                <a:solidFill>
                  <a:srgbClr val="323299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kódu</a:t>
            </a:r>
          </a:p>
          <a:p>
            <a:pPr marL="647700" marR="380365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Implementace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třídy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se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může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vyvíjet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bez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nutnosti </a:t>
            </a:r>
            <a:r>
              <a:rPr u="none" dirty="0">
                <a:solidFill>
                  <a:srgbClr val="000000"/>
                </a:solidFill>
              </a:rPr>
              <a:t>změny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okolního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kódu</a:t>
            </a:r>
          </a:p>
          <a:p>
            <a:pPr marL="1049020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rozhraní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zůstává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neměnné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např.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metoda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Draw()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přidá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detailnější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vykreslení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Vnitřnosti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třídy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jsou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lépe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chráněny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vůči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chybám</a:t>
            </a:r>
          </a:p>
          <a:p>
            <a:pPr marL="1049020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programátor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omezen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kontrolován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překladačem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40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(nastavení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32"/>
                </a:solidFill>
                <a:latin typeface="Courier New"/>
                <a:cs typeface="Courier New"/>
              </a:rPr>
              <a:t>m_phase</a:t>
            </a:r>
            <a:r>
              <a:rPr sz="2400" spc="-110" dirty="0">
                <a:solidFill>
                  <a:srgbClr val="323232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23232"/>
                </a:solidFill>
                <a:latin typeface="Arial"/>
                <a:cs typeface="Arial"/>
              </a:rPr>
              <a:t>mimo</a:t>
            </a:r>
            <a:r>
              <a:rPr sz="24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32"/>
                </a:solidFill>
                <a:latin typeface="Arial"/>
                <a:cs typeface="Arial"/>
              </a:rPr>
              <a:t>objekt</a:t>
            </a:r>
            <a:r>
              <a:rPr sz="2400" spc="-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syntakt.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chyba)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82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Příprava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pro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další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OOP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vlastnosti</a:t>
            </a:r>
          </a:p>
          <a:p>
            <a:pPr marL="292735" marR="5080" algn="r">
              <a:lnSpc>
                <a:spcPct val="100000"/>
              </a:lnSpc>
              <a:spcBef>
                <a:spcPts val="1420"/>
              </a:spcBef>
            </a:pPr>
            <a:r>
              <a:rPr sz="1800" u="none" spc="-25" dirty="0">
                <a:solidFill>
                  <a:srgbClr val="000000"/>
                </a:solidFill>
              </a:rPr>
              <a:t>40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777" y="1986787"/>
            <a:ext cx="5639435" cy="10217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0"/>
              </a:spcBef>
            </a:pPr>
            <a:r>
              <a:rPr dirty="0">
                <a:solidFill>
                  <a:srgbClr val="7E7E7E"/>
                </a:solidFill>
              </a:rPr>
              <a:t>Ukázka</a:t>
            </a:r>
            <a:r>
              <a:rPr spc="125" dirty="0">
                <a:solidFill>
                  <a:srgbClr val="7E7E7E"/>
                </a:solidFill>
              </a:rPr>
              <a:t> </a:t>
            </a:r>
            <a:r>
              <a:rPr spc="114" dirty="0">
                <a:solidFill>
                  <a:srgbClr val="7E7E7E"/>
                </a:solidFill>
              </a:rPr>
              <a:t>příkladu</a:t>
            </a:r>
            <a:r>
              <a:rPr spc="120" dirty="0">
                <a:solidFill>
                  <a:srgbClr val="7E7E7E"/>
                </a:solidFill>
              </a:rPr>
              <a:t> </a:t>
            </a:r>
            <a:r>
              <a:rPr spc="105" dirty="0">
                <a:solidFill>
                  <a:srgbClr val="7E7E7E"/>
                </a:solidFill>
              </a:rPr>
              <a:t>objektově </a:t>
            </a:r>
            <a:r>
              <a:rPr spc="114" dirty="0">
                <a:solidFill>
                  <a:srgbClr val="7E7E7E"/>
                </a:solidFill>
              </a:rPr>
              <a:t>orientovaného</a:t>
            </a:r>
            <a:r>
              <a:rPr spc="-10" dirty="0">
                <a:solidFill>
                  <a:srgbClr val="7E7E7E"/>
                </a:solidFill>
              </a:rPr>
              <a:t> </a:t>
            </a:r>
            <a:r>
              <a:rPr spc="105" dirty="0">
                <a:solidFill>
                  <a:srgbClr val="7E7E7E"/>
                </a:solidFill>
              </a:rPr>
              <a:t>programování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6213" y="57861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7" y="2898138"/>
            <a:ext cx="20599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7E7E7E"/>
                </a:solidFill>
              </a:rPr>
              <a:t>Proč</a:t>
            </a:r>
            <a:r>
              <a:rPr spc="10" dirty="0">
                <a:solidFill>
                  <a:srgbClr val="7E7E7E"/>
                </a:solidFill>
              </a:rPr>
              <a:t> </a:t>
            </a:r>
            <a:r>
              <a:rPr spc="-20" dirty="0">
                <a:solidFill>
                  <a:srgbClr val="7E7E7E"/>
                </a:solidFill>
              </a:rPr>
              <a:t>C++?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813" y="60147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543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1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zadání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670" y="4169664"/>
            <a:ext cx="4029455" cy="2585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63585" y="1785619"/>
            <a:ext cx="7886700" cy="238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V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laboratoři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jsou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pěstované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různé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druhy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zvířat.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V </a:t>
            </a:r>
            <a:r>
              <a:rPr sz="2800" i="1" dirty="0">
                <a:latin typeface="Arial"/>
                <a:cs typeface="Arial"/>
              </a:rPr>
              <a:t>tuto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chvíli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pouze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myši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pavouci.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Zvířata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se </a:t>
            </a:r>
            <a:r>
              <a:rPr sz="2800" i="1" dirty="0">
                <a:latin typeface="Arial"/>
                <a:cs typeface="Arial"/>
              </a:rPr>
              <a:t>pohybují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ohraničeném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prostoru,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ve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kterém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se </a:t>
            </a:r>
            <a:r>
              <a:rPr sz="2800" i="1" dirty="0">
                <a:latin typeface="Arial"/>
                <a:cs typeface="Arial"/>
              </a:rPr>
              <a:t>nachází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potrava.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Pokud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k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ní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dostanou,</a:t>
            </a:r>
            <a:r>
              <a:rPr sz="2800" i="1" spc="2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sežerou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ji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vyrostou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závislosti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na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druhu </a:t>
            </a:r>
            <a:r>
              <a:rPr sz="2800" i="1" spc="-10" dirty="0">
                <a:latin typeface="Arial"/>
                <a:cs typeface="Arial"/>
              </a:rPr>
              <a:t>zvířete.</a:t>
            </a:r>
            <a:endParaRPr sz="2800">
              <a:latin typeface="Arial"/>
              <a:cs typeface="Arial"/>
            </a:endParaRPr>
          </a:p>
          <a:p>
            <a:pPr marL="42214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F7F7F"/>
                </a:solidFill>
                <a:latin typeface="Arial"/>
                <a:cs typeface="Arial"/>
              </a:rPr>
              <a:t>Paul</a:t>
            </a:r>
            <a:r>
              <a:rPr sz="14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F7F7F"/>
                </a:solidFill>
                <a:latin typeface="Arial"/>
                <a:cs typeface="Arial"/>
              </a:rPr>
              <a:t>Thomas</a:t>
            </a:r>
            <a:r>
              <a:rPr sz="14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4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4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F7F7F"/>
                </a:solidFill>
                <a:latin typeface="Arial"/>
                <a:cs typeface="Arial"/>
              </a:rPr>
              <a:t>Daily</a:t>
            </a:r>
            <a:r>
              <a:rPr sz="1400" spc="1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F7F7F"/>
                </a:solidFill>
                <a:latin typeface="Arial"/>
                <a:cs typeface="Arial"/>
              </a:rPr>
              <a:t>Express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543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1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zadání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3585" y="1785619"/>
            <a:ext cx="78867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V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laboratoři</a:t>
            </a:r>
            <a:r>
              <a:rPr sz="2800" i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jsou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pěstované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různé</a:t>
            </a:r>
            <a:r>
              <a:rPr sz="2800" i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druhy</a:t>
            </a:r>
            <a:r>
              <a:rPr sz="2800" i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zvířat</a:t>
            </a:r>
            <a:r>
              <a:rPr sz="2800" i="1" dirty="0">
                <a:latin typeface="Arial"/>
                <a:cs typeface="Arial"/>
              </a:rPr>
              <a:t>.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spc="-50" dirty="0">
                <a:latin typeface="Arial"/>
                <a:cs typeface="Arial"/>
              </a:rPr>
              <a:t>V </a:t>
            </a:r>
            <a:r>
              <a:rPr sz="2800" i="1" dirty="0">
                <a:latin typeface="Arial"/>
                <a:cs typeface="Arial"/>
              </a:rPr>
              <a:t>tuto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chvíli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pouze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myši</a:t>
            </a:r>
            <a:r>
              <a:rPr sz="2800" i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pavouci</a:t>
            </a:r>
            <a:r>
              <a:rPr sz="2800" i="1" dirty="0">
                <a:latin typeface="Arial"/>
                <a:cs typeface="Arial"/>
              </a:rPr>
              <a:t>.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Zvířata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se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pohybují</a:t>
            </a:r>
            <a:r>
              <a:rPr sz="2800" i="1" spc="-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ohraničeném</a:t>
            </a:r>
            <a:r>
              <a:rPr sz="2800" i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prostoru,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ve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kterém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spc="-25" dirty="0">
                <a:latin typeface="Arial"/>
                <a:cs typeface="Arial"/>
              </a:rPr>
              <a:t>se </a:t>
            </a:r>
            <a:r>
              <a:rPr sz="2800" i="1" dirty="0">
                <a:latin typeface="Arial"/>
                <a:cs typeface="Arial"/>
              </a:rPr>
              <a:t>nachází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potrava</a:t>
            </a:r>
            <a:r>
              <a:rPr sz="2800" i="1" dirty="0">
                <a:latin typeface="Arial"/>
                <a:cs typeface="Arial"/>
              </a:rPr>
              <a:t>.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Pokud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k</a:t>
            </a:r>
            <a:r>
              <a:rPr sz="2800" i="1" spc="-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ní</a:t>
            </a:r>
            <a:r>
              <a:rPr sz="2800" i="1" spc="-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323299"/>
                </a:solidFill>
                <a:latin typeface="Arial"/>
                <a:cs typeface="Arial"/>
              </a:rPr>
              <a:t>dostanou</a:t>
            </a:r>
            <a:r>
              <a:rPr sz="2800" i="1" spc="-10" dirty="0">
                <a:latin typeface="Arial"/>
                <a:cs typeface="Arial"/>
              </a:rPr>
              <a:t>,</a:t>
            </a:r>
            <a:r>
              <a:rPr sz="2800" i="1" spc="20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sežerou</a:t>
            </a:r>
            <a:r>
              <a:rPr sz="2800" i="1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ji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vyrostou</a:t>
            </a:r>
            <a:r>
              <a:rPr sz="2800" i="1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v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závislosti</a:t>
            </a:r>
            <a:r>
              <a:rPr sz="2800" i="1" spc="-3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na</a:t>
            </a:r>
            <a:r>
              <a:rPr sz="2800" i="1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23299"/>
                </a:solidFill>
                <a:latin typeface="Arial"/>
                <a:cs typeface="Arial"/>
              </a:rPr>
              <a:t>druhu </a:t>
            </a:r>
            <a:r>
              <a:rPr sz="2800" i="1" spc="-10" dirty="0">
                <a:latin typeface="Arial"/>
                <a:cs typeface="Arial"/>
              </a:rPr>
              <a:t>zvířete.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4309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25" dirty="0"/>
              <a:t> </a:t>
            </a:r>
            <a:r>
              <a:rPr dirty="0"/>
              <a:t>– </a:t>
            </a:r>
            <a:r>
              <a:rPr spc="70" dirty="0"/>
              <a:t>řešení</a:t>
            </a:r>
            <a:r>
              <a:rPr spc="-10" dirty="0"/>
              <a:t> </a:t>
            </a:r>
            <a:r>
              <a:rPr spc="160" dirty="0"/>
              <a:t>v</a:t>
            </a:r>
            <a:r>
              <a:rPr dirty="0"/>
              <a:t> </a:t>
            </a:r>
            <a:r>
              <a:rPr spc="-50" dirty="0"/>
              <a:t>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699665"/>
            <a:ext cx="8209280" cy="25152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Struktura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struct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každý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druh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zvířete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potravy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Dynamická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alokace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struktury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každého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jedince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Zřetězený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seznam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jedinců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teráriu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Funkce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pohyb,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nakrmení…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jedinec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jako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funkce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357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2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70" dirty="0"/>
              <a:t>řešení</a:t>
            </a:r>
            <a:r>
              <a:rPr spc="-10" dirty="0"/>
              <a:t> </a:t>
            </a:r>
            <a:r>
              <a:rPr spc="125" dirty="0"/>
              <a:t>pomocí</a:t>
            </a:r>
            <a:r>
              <a:rPr spc="-15" dirty="0"/>
              <a:t> </a:t>
            </a:r>
            <a:r>
              <a:rPr dirty="0"/>
              <a:t>OOP</a:t>
            </a:r>
            <a:r>
              <a:rPr spc="-15" dirty="0"/>
              <a:t> </a:t>
            </a:r>
            <a:r>
              <a:rPr spc="160" dirty="0"/>
              <a:t>v</a:t>
            </a:r>
            <a:r>
              <a:rPr spc="5" dirty="0"/>
              <a:t> </a:t>
            </a:r>
            <a:r>
              <a:rPr spc="-25" dirty="0"/>
              <a:t>C++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697911"/>
            <a:ext cx="7155180" cy="47110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Abstraktní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představa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zvířete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(IAnimal)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obecný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předek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všech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zvířat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předpokládáme,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že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budou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společné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vlastnosti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(v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Javě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interface,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C++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abstraktní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třída)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Nová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třída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class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každý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druh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zvířete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potomek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IAnimal,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např.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CMouse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CSpider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Metody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pohyb,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nakrmení,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interakci…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součást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přímo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třídy,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jako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samostatné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funkce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Obecnější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chování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součástí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předka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např.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pohyb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detekci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potravy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lze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předka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12269" y="1669818"/>
            <a:ext cx="8159750" cy="4699000"/>
            <a:chOff x="1612269" y="1669818"/>
            <a:chExt cx="8159750" cy="4699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609" y="1669818"/>
              <a:ext cx="3976043" cy="43443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2265" y="2711195"/>
              <a:ext cx="4343400" cy="3657600"/>
            </a:xfrm>
            <a:custGeom>
              <a:avLst/>
              <a:gdLst/>
              <a:ahLst/>
              <a:cxnLst/>
              <a:rect l="l" t="t" r="r" b="b"/>
              <a:pathLst>
                <a:path w="4343400" h="3657600">
                  <a:moveTo>
                    <a:pt x="3276600" y="0"/>
                  </a:moveTo>
                  <a:lnTo>
                    <a:pt x="1066800" y="0"/>
                  </a:lnTo>
                  <a:lnTo>
                    <a:pt x="1066800" y="762000"/>
                  </a:lnTo>
                  <a:lnTo>
                    <a:pt x="3276600" y="762000"/>
                  </a:lnTo>
                  <a:lnTo>
                    <a:pt x="3276600" y="0"/>
                  </a:lnTo>
                  <a:close/>
                </a:path>
                <a:path w="4343400" h="3657600">
                  <a:moveTo>
                    <a:pt x="4343400" y="1066800"/>
                  </a:moveTo>
                  <a:lnTo>
                    <a:pt x="2209800" y="1066800"/>
                  </a:lnTo>
                  <a:lnTo>
                    <a:pt x="2133600" y="1066800"/>
                  </a:lnTo>
                  <a:lnTo>
                    <a:pt x="0" y="1066800"/>
                  </a:lnTo>
                  <a:lnTo>
                    <a:pt x="0" y="3657600"/>
                  </a:lnTo>
                  <a:lnTo>
                    <a:pt x="2133600" y="3657600"/>
                  </a:lnTo>
                  <a:lnTo>
                    <a:pt x="2209800" y="3657600"/>
                  </a:lnTo>
                  <a:lnTo>
                    <a:pt x="4343400" y="3657600"/>
                  </a:lnTo>
                  <a:lnTo>
                    <a:pt x="4343400" y="1066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678" y="2013204"/>
              <a:ext cx="4514215" cy="1365885"/>
            </a:xfrm>
            <a:custGeom>
              <a:avLst/>
              <a:gdLst/>
              <a:ahLst/>
              <a:cxnLst/>
              <a:rect l="l" t="t" r="r" b="b"/>
              <a:pathLst>
                <a:path w="4514215" h="1365885">
                  <a:moveTo>
                    <a:pt x="4514088" y="1365504"/>
                  </a:moveTo>
                  <a:lnTo>
                    <a:pt x="4514088" y="0"/>
                  </a:lnTo>
                  <a:lnTo>
                    <a:pt x="0" y="0"/>
                  </a:lnTo>
                  <a:lnTo>
                    <a:pt x="0" y="1365504"/>
                  </a:lnTo>
                  <a:lnTo>
                    <a:pt x="12192" y="1365504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488180" y="25908"/>
                  </a:lnTo>
                  <a:lnTo>
                    <a:pt x="4488180" y="12192"/>
                  </a:lnTo>
                  <a:lnTo>
                    <a:pt x="4500372" y="25908"/>
                  </a:lnTo>
                  <a:lnTo>
                    <a:pt x="4500372" y="1365504"/>
                  </a:lnTo>
                  <a:lnTo>
                    <a:pt x="4514088" y="1365504"/>
                  </a:lnTo>
                  <a:close/>
                </a:path>
                <a:path w="4514215" h="136588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4514215" h="1365885">
                  <a:moveTo>
                    <a:pt x="25908" y="1339596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1339596"/>
                  </a:lnTo>
                  <a:lnTo>
                    <a:pt x="25908" y="1339596"/>
                  </a:lnTo>
                  <a:close/>
                </a:path>
                <a:path w="4514215" h="1365885">
                  <a:moveTo>
                    <a:pt x="4500372" y="1339596"/>
                  </a:moveTo>
                  <a:lnTo>
                    <a:pt x="12192" y="1339596"/>
                  </a:lnTo>
                  <a:lnTo>
                    <a:pt x="25908" y="1353312"/>
                  </a:lnTo>
                  <a:lnTo>
                    <a:pt x="25908" y="1365504"/>
                  </a:lnTo>
                  <a:lnTo>
                    <a:pt x="4488180" y="1365504"/>
                  </a:lnTo>
                  <a:lnTo>
                    <a:pt x="4488180" y="1353312"/>
                  </a:lnTo>
                  <a:lnTo>
                    <a:pt x="4500372" y="1339596"/>
                  </a:lnTo>
                  <a:close/>
                </a:path>
                <a:path w="4514215" h="1365885">
                  <a:moveTo>
                    <a:pt x="25908" y="1365504"/>
                  </a:moveTo>
                  <a:lnTo>
                    <a:pt x="25908" y="1353312"/>
                  </a:lnTo>
                  <a:lnTo>
                    <a:pt x="12192" y="1339596"/>
                  </a:lnTo>
                  <a:lnTo>
                    <a:pt x="12192" y="1365504"/>
                  </a:lnTo>
                  <a:lnTo>
                    <a:pt x="25908" y="1365504"/>
                  </a:lnTo>
                  <a:close/>
                </a:path>
                <a:path w="4514215" h="1365885">
                  <a:moveTo>
                    <a:pt x="4500372" y="25908"/>
                  </a:moveTo>
                  <a:lnTo>
                    <a:pt x="4488180" y="12192"/>
                  </a:lnTo>
                  <a:lnTo>
                    <a:pt x="4488180" y="25908"/>
                  </a:lnTo>
                  <a:lnTo>
                    <a:pt x="4500372" y="25908"/>
                  </a:lnTo>
                  <a:close/>
                </a:path>
                <a:path w="4514215" h="1365885">
                  <a:moveTo>
                    <a:pt x="4500372" y="1339596"/>
                  </a:moveTo>
                  <a:lnTo>
                    <a:pt x="4500372" y="25908"/>
                  </a:lnTo>
                  <a:lnTo>
                    <a:pt x="4488180" y="25908"/>
                  </a:lnTo>
                  <a:lnTo>
                    <a:pt x="4488180" y="1339596"/>
                  </a:lnTo>
                  <a:lnTo>
                    <a:pt x="4500372" y="1339596"/>
                  </a:lnTo>
                  <a:close/>
                </a:path>
                <a:path w="4514215" h="1365885">
                  <a:moveTo>
                    <a:pt x="4500372" y="1365504"/>
                  </a:moveTo>
                  <a:lnTo>
                    <a:pt x="4500372" y="1339596"/>
                  </a:lnTo>
                  <a:lnTo>
                    <a:pt x="4488180" y="1353312"/>
                  </a:lnTo>
                  <a:lnTo>
                    <a:pt x="4488180" y="1365504"/>
                  </a:lnTo>
                  <a:lnTo>
                    <a:pt x="4500372" y="1365504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8615" y="2035555"/>
            <a:ext cx="43008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const</a:t>
            </a:r>
            <a:r>
              <a:rPr sz="1600" spc="-5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600" spc="-5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NUM_ANIMALS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7E7E"/>
                </a:solidFill>
                <a:latin typeface="Courier New"/>
                <a:cs typeface="Courier New"/>
              </a:rPr>
              <a:t>100</a:t>
            </a:r>
            <a:r>
              <a:rPr sz="1600" spc="-20" dirty="0"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IAnimal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labAnimals[NUM_ANIMALS]; </a:t>
            </a: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for</a:t>
            </a:r>
            <a:r>
              <a:rPr sz="16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600" spc="-7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i=</a:t>
            </a:r>
            <a:r>
              <a:rPr sz="1600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latin typeface="Courier New"/>
                <a:cs typeface="Courier New"/>
              </a:rPr>
              <a:t>;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i&lt;NUM_ANIMALS;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i++)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labAnimals[i].Draw();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49674" y="4908804"/>
            <a:ext cx="2432685" cy="417830"/>
            <a:chOff x="6749674" y="4908804"/>
            <a:chExt cx="2432685" cy="4178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389" y="4920995"/>
              <a:ext cx="2406395" cy="393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9674" y="4908804"/>
              <a:ext cx="2432685" cy="417830"/>
            </a:xfrm>
            <a:custGeom>
              <a:avLst/>
              <a:gdLst/>
              <a:ahLst/>
              <a:cxnLst/>
              <a:rect l="l" t="t" r="r" b="b"/>
              <a:pathLst>
                <a:path w="2432684" h="417829">
                  <a:moveTo>
                    <a:pt x="2432304" y="417576"/>
                  </a:moveTo>
                  <a:lnTo>
                    <a:pt x="2432304" y="0"/>
                  </a:lnTo>
                  <a:lnTo>
                    <a:pt x="0" y="0"/>
                  </a:lnTo>
                  <a:lnTo>
                    <a:pt x="0" y="417576"/>
                  </a:lnTo>
                  <a:lnTo>
                    <a:pt x="13716" y="41757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406396" y="25908"/>
                  </a:lnTo>
                  <a:lnTo>
                    <a:pt x="2406396" y="12192"/>
                  </a:lnTo>
                  <a:lnTo>
                    <a:pt x="2420112" y="25908"/>
                  </a:lnTo>
                  <a:lnTo>
                    <a:pt x="2420112" y="417576"/>
                  </a:lnTo>
                  <a:lnTo>
                    <a:pt x="2432304" y="417576"/>
                  </a:lnTo>
                  <a:close/>
                </a:path>
                <a:path w="2432684" h="41782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2432684" h="417829">
                  <a:moveTo>
                    <a:pt x="25908" y="391668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391668"/>
                  </a:lnTo>
                  <a:lnTo>
                    <a:pt x="25908" y="391668"/>
                  </a:lnTo>
                  <a:close/>
                </a:path>
                <a:path w="2432684" h="417829">
                  <a:moveTo>
                    <a:pt x="2420112" y="391668"/>
                  </a:moveTo>
                  <a:lnTo>
                    <a:pt x="13716" y="391668"/>
                  </a:lnTo>
                  <a:lnTo>
                    <a:pt x="25908" y="405384"/>
                  </a:lnTo>
                  <a:lnTo>
                    <a:pt x="25908" y="417576"/>
                  </a:lnTo>
                  <a:lnTo>
                    <a:pt x="2406396" y="417576"/>
                  </a:lnTo>
                  <a:lnTo>
                    <a:pt x="2406396" y="405384"/>
                  </a:lnTo>
                  <a:lnTo>
                    <a:pt x="2420112" y="391668"/>
                  </a:lnTo>
                  <a:close/>
                </a:path>
                <a:path w="2432684" h="417829">
                  <a:moveTo>
                    <a:pt x="25908" y="417576"/>
                  </a:moveTo>
                  <a:lnTo>
                    <a:pt x="25908" y="405384"/>
                  </a:lnTo>
                  <a:lnTo>
                    <a:pt x="13716" y="391668"/>
                  </a:lnTo>
                  <a:lnTo>
                    <a:pt x="13716" y="417576"/>
                  </a:lnTo>
                  <a:lnTo>
                    <a:pt x="25908" y="417576"/>
                  </a:lnTo>
                  <a:close/>
                </a:path>
                <a:path w="2432684" h="417829">
                  <a:moveTo>
                    <a:pt x="2420112" y="25908"/>
                  </a:moveTo>
                  <a:lnTo>
                    <a:pt x="2406396" y="12192"/>
                  </a:lnTo>
                  <a:lnTo>
                    <a:pt x="2406396" y="25908"/>
                  </a:lnTo>
                  <a:lnTo>
                    <a:pt x="2420112" y="25908"/>
                  </a:lnTo>
                  <a:close/>
                </a:path>
                <a:path w="2432684" h="417829">
                  <a:moveTo>
                    <a:pt x="2420112" y="391668"/>
                  </a:moveTo>
                  <a:lnTo>
                    <a:pt x="2420112" y="25908"/>
                  </a:lnTo>
                  <a:lnTo>
                    <a:pt x="2406396" y="25908"/>
                  </a:lnTo>
                  <a:lnTo>
                    <a:pt x="2406396" y="391668"/>
                  </a:lnTo>
                  <a:lnTo>
                    <a:pt x="2420112" y="391668"/>
                  </a:lnTo>
                  <a:close/>
                </a:path>
                <a:path w="2432684" h="417829">
                  <a:moveTo>
                    <a:pt x="2420112" y="417576"/>
                  </a:moveTo>
                  <a:lnTo>
                    <a:pt x="2420112" y="391668"/>
                  </a:lnTo>
                  <a:lnTo>
                    <a:pt x="2406396" y="405384"/>
                  </a:lnTo>
                  <a:lnTo>
                    <a:pt x="2406396" y="417576"/>
                  </a:lnTo>
                  <a:lnTo>
                    <a:pt x="2420112" y="417576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54326" y="4947918"/>
            <a:ext cx="222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Jak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byste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řešili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v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149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1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95" dirty="0"/>
              <a:t>dodatečná</a:t>
            </a:r>
            <a:r>
              <a:rPr spc="-25" dirty="0"/>
              <a:t> </a:t>
            </a:r>
            <a:r>
              <a:rPr spc="50" dirty="0"/>
              <a:t>změna</a:t>
            </a:r>
            <a:r>
              <a:rPr dirty="0"/>
              <a:t> </a:t>
            </a:r>
            <a:r>
              <a:rPr spc="-10" dirty="0"/>
              <a:t>zadání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285" y="1714137"/>
            <a:ext cx="8395970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81000" algn="l"/>
              </a:tabLst>
            </a:pPr>
            <a:r>
              <a:rPr sz="2400" dirty="0">
                <a:latin typeface="Arial"/>
                <a:cs typeface="Arial"/>
              </a:rPr>
              <a:t>Zadavatel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rozšíří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původní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zadání:</a:t>
            </a:r>
            <a:endParaRPr sz="24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máme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dva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druhy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myši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domácí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(větší)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polní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(menší)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81000" algn="l"/>
              </a:tabLst>
            </a:pPr>
            <a:r>
              <a:rPr sz="2400" dirty="0">
                <a:latin typeface="Arial"/>
                <a:cs typeface="Arial"/>
              </a:rPr>
              <a:t>Řešení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0" dirty="0">
                <a:latin typeface="Arial"/>
                <a:cs typeface="Arial"/>
              </a:rPr>
              <a:t> C</a:t>
            </a:r>
            <a:endParaRPr sz="24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tvorba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nových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struktur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houseMouse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fieldMouse</a:t>
            </a:r>
            <a:endParaRPr sz="20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většina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chování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(==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kódu)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opakuje</a:t>
            </a:r>
            <a:endParaRPr sz="20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provedeme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refactoring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manipulačních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funkcí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81000" algn="l"/>
              </a:tabLst>
            </a:pPr>
            <a:r>
              <a:rPr sz="2400" dirty="0">
                <a:latin typeface="Arial"/>
                <a:cs typeface="Arial"/>
              </a:rPr>
              <a:t>Řešení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vytvoříme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dvě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nové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třídy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CHouseMouse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CFieldMouse</a:t>
            </a:r>
            <a:endParaRPr sz="20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obě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potomci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třídy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CMouse</a:t>
            </a:r>
            <a:endParaRPr sz="2000">
              <a:latin typeface="Arial"/>
              <a:cs typeface="Arial"/>
            </a:endParaRPr>
          </a:p>
          <a:p>
            <a:pPr marL="1181100" lvl="2" indent="-229235">
              <a:lnSpc>
                <a:spcPct val="100000"/>
              </a:lnSpc>
              <a:spcBef>
                <a:spcPts val="345"/>
              </a:spcBef>
              <a:buClr>
                <a:srgbClr val="121212"/>
              </a:buClr>
              <a:buFont typeface="Arial"/>
              <a:buChar char="●"/>
              <a:tabLst>
                <a:tab pos="1181100" algn="l"/>
              </a:tabLst>
            </a:pPr>
            <a:r>
              <a:rPr sz="2000" spc="-20" dirty="0">
                <a:latin typeface="Courier New"/>
                <a:cs typeface="Courier New"/>
              </a:rPr>
              <a:t>IAnimal-&gt;CMouse-</a:t>
            </a:r>
            <a:r>
              <a:rPr sz="2000" spc="-10" dirty="0">
                <a:latin typeface="Courier New"/>
                <a:cs typeface="Courier New"/>
              </a:rPr>
              <a:t>&gt;CHouseMouse</a:t>
            </a:r>
            <a:endParaRPr sz="2000">
              <a:latin typeface="Courier New"/>
              <a:cs typeface="Courier New"/>
            </a:endParaRPr>
          </a:p>
          <a:p>
            <a:pPr marL="781685" lvl="1" indent="-287655">
              <a:lnSpc>
                <a:spcPct val="100000"/>
              </a:lnSpc>
              <a:spcBef>
                <a:spcPts val="615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společné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chování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necháme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předkovi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CMouse</a:t>
            </a:r>
            <a:endParaRPr sz="20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81685" algn="l"/>
                <a:tab pos="782320" algn="l"/>
              </a:tabLst>
            </a:pPr>
            <a:r>
              <a:rPr sz="2000" dirty="0">
                <a:latin typeface="Arial"/>
                <a:cs typeface="Arial"/>
              </a:rPr>
              <a:t>do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CHouseMouse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(CFieldMouse)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dáme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odlišnosti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CM</a:t>
            </a:r>
            <a:r>
              <a:rPr sz="2000" spc="50" dirty="0">
                <a:latin typeface="Arial"/>
                <a:cs typeface="Arial"/>
              </a:rPr>
              <a:t>ou</a:t>
            </a:r>
            <a:r>
              <a:rPr sz="2000" spc="55" dirty="0">
                <a:latin typeface="Arial"/>
                <a:cs typeface="Arial"/>
              </a:rPr>
              <a:t>s</a:t>
            </a:r>
            <a:r>
              <a:rPr sz="2000" spc="-455" dirty="0">
                <a:latin typeface="Arial"/>
                <a:cs typeface="Arial"/>
              </a:rPr>
              <a:t>e</a:t>
            </a:r>
            <a:r>
              <a:rPr sz="2700" spc="60" baseline="-16975" dirty="0">
                <a:latin typeface="Arial"/>
                <a:cs typeface="Arial"/>
              </a:rPr>
              <a:t>4</a:t>
            </a:r>
            <a:r>
              <a:rPr sz="2700" spc="67" baseline="-16975" dirty="0">
                <a:latin typeface="Arial"/>
                <a:cs typeface="Arial"/>
              </a:rPr>
              <a:t>7</a:t>
            </a:r>
            <a:endParaRPr sz="2700" baseline="-1697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5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0" y="108204"/>
                </a:lnTo>
                <a:lnTo>
                  <a:pt x="9144000" y="108204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0073" y="6812279"/>
            <a:ext cx="5023485" cy="394970"/>
          </a:xfrm>
          <a:custGeom>
            <a:avLst/>
            <a:gdLst/>
            <a:ahLst/>
            <a:cxnLst/>
            <a:rect l="l" t="t" r="r" b="b"/>
            <a:pathLst>
              <a:path w="5023484" h="394970">
                <a:moveTo>
                  <a:pt x="0" y="394715"/>
                </a:moveTo>
                <a:lnTo>
                  <a:pt x="5023100" y="394715"/>
                </a:lnTo>
                <a:lnTo>
                  <a:pt x="50231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812279"/>
            <a:ext cx="152400" cy="394970"/>
          </a:xfrm>
          <a:custGeom>
            <a:avLst/>
            <a:gdLst/>
            <a:ahLst/>
            <a:cxnLst/>
            <a:rect l="l" t="t" r="r" b="b"/>
            <a:pathLst>
              <a:path w="152400" h="394970">
                <a:moveTo>
                  <a:pt x="0" y="394715"/>
                </a:moveTo>
                <a:lnTo>
                  <a:pt x="152399" y="394715"/>
                </a:lnTo>
                <a:lnTo>
                  <a:pt x="152399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349" y="6912935"/>
            <a:ext cx="250634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6473" y="348996"/>
            <a:ext cx="8967470" cy="6858000"/>
            <a:chOff x="926473" y="348996"/>
            <a:chExt cx="8967470" cy="6858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871" y="348996"/>
              <a:ext cx="6425184" cy="68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26465" y="425195"/>
              <a:ext cx="8953500" cy="6781800"/>
            </a:xfrm>
            <a:custGeom>
              <a:avLst/>
              <a:gdLst/>
              <a:ahLst/>
              <a:cxnLst/>
              <a:rect l="l" t="t" r="r" b="b"/>
              <a:pathLst>
                <a:path w="8953500" h="6781800">
                  <a:moveTo>
                    <a:pt x="4267200" y="4876800"/>
                  </a:moveTo>
                  <a:lnTo>
                    <a:pt x="2133600" y="4876800"/>
                  </a:lnTo>
                  <a:lnTo>
                    <a:pt x="0" y="4876800"/>
                  </a:lnTo>
                  <a:lnTo>
                    <a:pt x="0" y="6781800"/>
                  </a:lnTo>
                  <a:lnTo>
                    <a:pt x="2133600" y="6781800"/>
                  </a:lnTo>
                  <a:lnTo>
                    <a:pt x="4267200" y="6781800"/>
                  </a:lnTo>
                  <a:lnTo>
                    <a:pt x="4267200" y="4876800"/>
                  </a:lnTo>
                  <a:close/>
                </a:path>
                <a:path w="8953500" h="6781800">
                  <a:moveTo>
                    <a:pt x="8953500" y="0"/>
                  </a:moveTo>
                  <a:lnTo>
                    <a:pt x="4466844" y="0"/>
                  </a:lnTo>
                  <a:lnTo>
                    <a:pt x="4466844" y="1341120"/>
                  </a:lnTo>
                  <a:lnTo>
                    <a:pt x="8953500" y="1341120"/>
                  </a:lnTo>
                  <a:lnTo>
                    <a:pt x="8953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9598" y="413004"/>
              <a:ext cx="4514215" cy="1365885"/>
            </a:xfrm>
            <a:custGeom>
              <a:avLst/>
              <a:gdLst/>
              <a:ahLst/>
              <a:cxnLst/>
              <a:rect l="l" t="t" r="r" b="b"/>
              <a:pathLst>
                <a:path w="4514215" h="1365885">
                  <a:moveTo>
                    <a:pt x="4514088" y="1365504"/>
                  </a:moveTo>
                  <a:lnTo>
                    <a:pt x="4514088" y="0"/>
                  </a:lnTo>
                  <a:lnTo>
                    <a:pt x="0" y="0"/>
                  </a:lnTo>
                  <a:lnTo>
                    <a:pt x="0" y="1365504"/>
                  </a:lnTo>
                  <a:lnTo>
                    <a:pt x="13716" y="1365504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488180" y="25908"/>
                  </a:lnTo>
                  <a:lnTo>
                    <a:pt x="4488180" y="12192"/>
                  </a:lnTo>
                  <a:lnTo>
                    <a:pt x="4500372" y="25908"/>
                  </a:lnTo>
                  <a:lnTo>
                    <a:pt x="4500372" y="1365504"/>
                  </a:lnTo>
                  <a:lnTo>
                    <a:pt x="4514088" y="1365504"/>
                  </a:lnTo>
                  <a:close/>
                </a:path>
                <a:path w="4514215" h="1365885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4514215" h="1365885">
                  <a:moveTo>
                    <a:pt x="25908" y="133959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1339596"/>
                  </a:lnTo>
                  <a:lnTo>
                    <a:pt x="25908" y="1339596"/>
                  </a:lnTo>
                  <a:close/>
                </a:path>
                <a:path w="4514215" h="1365885">
                  <a:moveTo>
                    <a:pt x="4500372" y="1339596"/>
                  </a:moveTo>
                  <a:lnTo>
                    <a:pt x="13716" y="1339596"/>
                  </a:lnTo>
                  <a:lnTo>
                    <a:pt x="25908" y="1353312"/>
                  </a:lnTo>
                  <a:lnTo>
                    <a:pt x="25908" y="1365504"/>
                  </a:lnTo>
                  <a:lnTo>
                    <a:pt x="4488180" y="1365504"/>
                  </a:lnTo>
                  <a:lnTo>
                    <a:pt x="4488180" y="1353312"/>
                  </a:lnTo>
                  <a:lnTo>
                    <a:pt x="4500372" y="1339596"/>
                  </a:lnTo>
                  <a:close/>
                </a:path>
                <a:path w="4514215" h="1365885">
                  <a:moveTo>
                    <a:pt x="25908" y="1365504"/>
                  </a:moveTo>
                  <a:lnTo>
                    <a:pt x="25908" y="1353312"/>
                  </a:lnTo>
                  <a:lnTo>
                    <a:pt x="13716" y="1339596"/>
                  </a:lnTo>
                  <a:lnTo>
                    <a:pt x="13716" y="1365504"/>
                  </a:lnTo>
                  <a:lnTo>
                    <a:pt x="25908" y="1365504"/>
                  </a:lnTo>
                  <a:close/>
                </a:path>
                <a:path w="4514215" h="1365885">
                  <a:moveTo>
                    <a:pt x="4500372" y="25908"/>
                  </a:moveTo>
                  <a:lnTo>
                    <a:pt x="4488180" y="12192"/>
                  </a:lnTo>
                  <a:lnTo>
                    <a:pt x="4488180" y="25908"/>
                  </a:lnTo>
                  <a:lnTo>
                    <a:pt x="4500372" y="25908"/>
                  </a:lnTo>
                  <a:close/>
                </a:path>
                <a:path w="4514215" h="1365885">
                  <a:moveTo>
                    <a:pt x="4500372" y="1339596"/>
                  </a:moveTo>
                  <a:lnTo>
                    <a:pt x="4500372" y="25908"/>
                  </a:lnTo>
                  <a:lnTo>
                    <a:pt x="4488180" y="25908"/>
                  </a:lnTo>
                  <a:lnTo>
                    <a:pt x="4488180" y="1339596"/>
                  </a:lnTo>
                  <a:lnTo>
                    <a:pt x="4500372" y="1339596"/>
                  </a:lnTo>
                  <a:close/>
                </a:path>
                <a:path w="4514215" h="1365885">
                  <a:moveTo>
                    <a:pt x="4500372" y="1365504"/>
                  </a:moveTo>
                  <a:lnTo>
                    <a:pt x="4500372" y="1339596"/>
                  </a:lnTo>
                  <a:lnTo>
                    <a:pt x="4488180" y="1353312"/>
                  </a:lnTo>
                  <a:lnTo>
                    <a:pt x="4488180" y="1365504"/>
                  </a:lnTo>
                  <a:lnTo>
                    <a:pt x="4500372" y="1365504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70535" y="435355"/>
            <a:ext cx="3935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const</a:t>
            </a:r>
            <a:r>
              <a:rPr sz="1600" spc="-5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600" spc="-5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NUM_ANIMALS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007E7E"/>
                </a:solidFill>
                <a:latin typeface="Courier New"/>
                <a:cs typeface="Courier New"/>
              </a:rPr>
              <a:t>100</a:t>
            </a:r>
            <a:r>
              <a:rPr sz="1600" spc="-20" dirty="0">
                <a:latin typeface="Courier New"/>
                <a:cs typeface="Courier New"/>
              </a:rPr>
              <a:t>; </a:t>
            </a:r>
            <a:r>
              <a:rPr sz="1600" dirty="0">
                <a:latin typeface="Courier New"/>
                <a:cs typeface="Courier New"/>
              </a:rPr>
              <a:t>IAnimal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labAnimals[NUM_ANIMALS];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2310" y="923035"/>
            <a:ext cx="758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i++)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0535" y="923035"/>
            <a:ext cx="34455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for</a:t>
            </a:r>
            <a:r>
              <a:rPr sz="1600" spc="-5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600" spc="-5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i=</a:t>
            </a:r>
            <a:r>
              <a:rPr sz="1600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latin typeface="Courier New"/>
                <a:cs typeface="Courier New"/>
              </a:rPr>
              <a:t>;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i&lt;NUM_ANIMALS; labAnimals[i].Draw();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Laboratoř</a:t>
            </a:r>
            <a:r>
              <a:rPr spc="-25" dirty="0"/>
              <a:t> </a:t>
            </a:r>
            <a:r>
              <a:rPr dirty="0"/>
              <a:t>– </a:t>
            </a:r>
            <a:r>
              <a:rPr spc="105" dirty="0"/>
              <a:t>dokončení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14137"/>
            <a:ext cx="8001634" cy="34766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OOP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umožňuje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snazší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rozšiřitelnost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kódu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pokud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dobře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navrženo!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Nemusíme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modifikovat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existující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kód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je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odzkoušený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nemusíme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jej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znovu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testovat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mohou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používat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jiné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přestane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fungovat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přidáváme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potomky,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kteří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upravují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původní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funkčnost</a:t>
            </a:r>
            <a:endParaRPr sz="20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Máme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možnost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přidat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chování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všechny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potomky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např.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přidání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páření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CMouse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zároveň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dostupné</a:t>
            </a:r>
            <a:r>
              <a:rPr sz="2000" spc="-50" dirty="0">
                <a:latin typeface="Arial"/>
                <a:cs typeface="Arial"/>
              </a:rPr>
              <a:t> v </a:t>
            </a:r>
            <a:r>
              <a:rPr sz="2000" dirty="0">
                <a:latin typeface="Arial"/>
                <a:cs typeface="Arial"/>
              </a:rPr>
              <a:t>CMouseHouse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CFieldMouse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685" y="5676389"/>
            <a:ext cx="7009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Výhody</a:t>
            </a:r>
            <a:r>
              <a:rPr sz="2400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OOP</a:t>
            </a:r>
            <a:r>
              <a:rPr sz="2400" spc="-7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se</a:t>
            </a:r>
            <a:r>
              <a:rPr sz="2400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projevují</a:t>
            </a:r>
            <a:r>
              <a:rPr sz="2400" spc="-6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především</a:t>
            </a:r>
            <a:r>
              <a:rPr sz="2400" spc="-4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ve</a:t>
            </a:r>
            <a:r>
              <a:rPr sz="2400" spc="-6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větších</a:t>
            </a:r>
            <a:r>
              <a:rPr sz="2400" spc="-6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potenciálně</a:t>
            </a:r>
            <a:r>
              <a:rPr sz="2400" spc="-12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23299"/>
                </a:solidFill>
                <a:latin typeface="Arial"/>
                <a:cs typeface="Arial"/>
              </a:rPr>
              <a:t>rozšiřovaných</a:t>
            </a:r>
            <a:r>
              <a:rPr sz="2400" spc="-13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23299"/>
                </a:solidFill>
                <a:latin typeface="Arial"/>
                <a:cs typeface="Arial"/>
              </a:rPr>
              <a:t>programech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49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278" y="641604"/>
            <a:ext cx="3464560" cy="1041400"/>
          </a:xfrm>
          <a:custGeom>
            <a:avLst/>
            <a:gdLst/>
            <a:ahLst/>
            <a:cxnLst/>
            <a:rect l="l" t="t" r="r" b="b"/>
            <a:pathLst>
              <a:path w="3464559" h="1041400">
                <a:moveTo>
                  <a:pt x="3464052" y="1040892"/>
                </a:moveTo>
                <a:lnTo>
                  <a:pt x="3464052" y="0"/>
                </a:lnTo>
                <a:lnTo>
                  <a:pt x="0" y="0"/>
                </a:lnTo>
                <a:lnTo>
                  <a:pt x="0" y="1040892"/>
                </a:lnTo>
                <a:lnTo>
                  <a:pt x="12192" y="1040892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439668" y="25908"/>
                </a:lnTo>
                <a:lnTo>
                  <a:pt x="3439668" y="12192"/>
                </a:lnTo>
                <a:lnTo>
                  <a:pt x="3451860" y="25908"/>
                </a:lnTo>
                <a:lnTo>
                  <a:pt x="3451860" y="1040892"/>
                </a:lnTo>
                <a:lnTo>
                  <a:pt x="3464052" y="1040892"/>
                </a:lnTo>
                <a:close/>
              </a:path>
              <a:path w="3464559" h="10414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464559" h="1041400">
                <a:moveTo>
                  <a:pt x="25908" y="1016508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016508"/>
                </a:lnTo>
                <a:lnTo>
                  <a:pt x="25908" y="1016508"/>
                </a:lnTo>
                <a:close/>
              </a:path>
              <a:path w="3464559" h="1041400">
                <a:moveTo>
                  <a:pt x="3451860" y="1016508"/>
                </a:moveTo>
                <a:lnTo>
                  <a:pt x="12192" y="1016508"/>
                </a:lnTo>
                <a:lnTo>
                  <a:pt x="25908" y="1028700"/>
                </a:lnTo>
                <a:lnTo>
                  <a:pt x="25908" y="1040892"/>
                </a:lnTo>
                <a:lnTo>
                  <a:pt x="3439668" y="1040892"/>
                </a:lnTo>
                <a:lnTo>
                  <a:pt x="3439668" y="1028700"/>
                </a:lnTo>
                <a:lnTo>
                  <a:pt x="3451860" y="1016508"/>
                </a:lnTo>
                <a:close/>
              </a:path>
              <a:path w="3464559" h="1041400">
                <a:moveTo>
                  <a:pt x="25908" y="1040892"/>
                </a:moveTo>
                <a:lnTo>
                  <a:pt x="25908" y="1028700"/>
                </a:lnTo>
                <a:lnTo>
                  <a:pt x="12192" y="1016508"/>
                </a:lnTo>
                <a:lnTo>
                  <a:pt x="12192" y="1040892"/>
                </a:lnTo>
                <a:lnTo>
                  <a:pt x="25908" y="1040892"/>
                </a:lnTo>
                <a:close/>
              </a:path>
              <a:path w="3464559" h="1041400">
                <a:moveTo>
                  <a:pt x="3451860" y="25908"/>
                </a:moveTo>
                <a:lnTo>
                  <a:pt x="3439668" y="12192"/>
                </a:lnTo>
                <a:lnTo>
                  <a:pt x="3439668" y="25908"/>
                </a:lnTo>
                <a:lnTo>
                  <a:pt x="3451860" y="25908"/>
                </a:lnTo>
                <a:close/>
              </a:path>
              <a:path w="3464559" h="1041400">
                <a:moveTo>
                  <a:pt x="3451860" y="1016508"/>
                </a:moveTo>
                <a:lnTo>
                  <a:pt x="3451860" y="25908"/>
                </a:lnTo>
                <a:lnTo>
                  <a:pt x="3439668" y="25908"/>
                </a:lnTo>
                <a:lnTo>
                  <a:pt x="3439668" y="1016508"/>
                </a:lnTo>
                <a:lnTo>
                  <a:pt x="3451860" y="1016508"/>
                </a:lnTo>
                <a:close/>
              </a:path>
              <a:path w="3464559" h="1041400">
                <a:moveTo>
                  <a:pt x="3451860" y="1040892"/>
                </a:moveTo>
                <a:lnTo>
                  <a:pt x="3451860" y="1016508"/>
                </a:lnTo>
                <a:lnTo>
                  <a:pt x="3439668" y="1028700"/>
                </a:lnTo>
                <a:lnTo>
                  <a:pt x="3439668" y="1040892"/>
                </a:lnTo>
                <a:lnTo>
                  <a:pt x="3451860" y="1040892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39214" y="668527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7E"/>
                </a:solidFill>
                <a:latin typeface="Courier New"/>
                <a:cs typeface="Courier New"/>
              </a:rPr>
              <a:t>const</a:t>
            </a:r>
            <a:r>
              <a:rPr sz="1200" spc="1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200" spc="1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NUM_ANIMALS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007E7E"/>
                </a:solidFill>
                <a:latin typeface="Courier New"/>
                <a:cs typeface="Courier New"/>
              </a:rPr>
              <a:t>100</a:t>
            </a:r>
            <a:r>
              <a:rPr sz="1200" spc="-20" dirty="0">
                <a:latin typeface="Courier New"/>
                <a:cs typeface="Courier New"/>
              </a:rPr>
              <a:t>; </a:t>
            </a:r>
            <a:r>
              <a:rPr sz="1200" dirty="0">
                <a:latin typeface="Courier New"/>
                <a:cs typeface="Courier New"/>
              </a:rPr>
              <a:t>IAnimal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labAnimals[NUM_ANIMALS];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09261" y="1034287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i++)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9214" y="1034287"/>
            <a:ext cx="260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7E"/>
                </a:solidFill>
                <a:latin typeface="Courier New"/>
                <a:cs typeface="Courier New"/>
              </a:rPr>
              <a:t>for</a:t>
            </a:r>
            <a:r>
              <a:rPr sz="1200" spc="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</a:t>
            </a:r>
            <a:r>
              <a:rPr sz="12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200" spc="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i=</a:t>
            </a:r>
            <a:r>
              <a:rPr sz="1200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i&lt;NUM_ANIMALS; labAnimals[i].Draw();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801624"/>
            <a:ext cx="9143996" cy="48874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58215" y="4795518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Šablony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4415" y="4338318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STL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701" y="5754624"/>
            <a:ext cx="8926065" cy="1001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87741" y="5824217"/>
            <a:ext cx="7837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2654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Arial"/>
                <a:cs typeface="Arial"/>
              </a:rPr>
              <a:t>Nástroje</a:t>
            </a:r>
            <a:endParaRPr sz="1800">
              <a:latin typeface="Arial"/>
              <a:cs typeface="Arial"/>
            </a:endParaRPr>
          </a:p>
          <a:p>
            <a:pPr marL="12700" marR="5080" indent="725170">
              <a:lnSpc>
                <a:spcPct val="100000"/>
              </a:lnSpc>
            </a:pPr>
            <a:r>
              <a:rPr sz="1800" i="1" spc="80" dirty="0">
                <a:latin typeface="Arial"/>
                <a:cs typeface="Arial"/>
              </a:rPr>
              <a:t>Kompilátor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(gcc),</a:t>
            </a:r>
            <a:r>
              <a:rPr sz="1800" i="1" spc="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IDE</a:t>
            </a:r>
            <a:r>
              <a:rPr sz="1800" i="1" spc="8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(QT,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</a:t>
            </a:r>
            <a:r>
              <a:rPr sz="1800" i="1" spc="85" dirty="0">
                <a:latin typeface="Arial"/>
                <a:cs typeface="Arial"/>
              </a:rPr>
              <a:t> </a:t>
            </a:r>
            <a:r>
              <a:rPr sz="1800" i="1" spc="65" dirty="0">
                <a:latin typeface="Arial"/>
                <a:cs typeface="Arial"/>
              </a:rPr>
              <a:t>Studio,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NB..),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Debugger, </a:t>
            </a:r>
            <a:r>
              <a:rPr sz="1800" i="1" dirty="0">
                <a:latin typeface="Arial"/>
                <a:cs typeface="Arial"/>
              </a:rPr>
              <a:t>Verzování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(SVN,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GIT…),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50" dirty="0">
                <a:latin typeface="Arial"/>
                <a:cs typeface="Arial"/>
              </a:rPr>
              <a:t>Dokumentace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(Doxygen),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Testy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(QTest,CxxTest)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8316" y="909319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návrh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017" y="1747519"/>
            <a:ext cx="1674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Zapouzdření </a:t>
            </a:r>
            <a:r>
              <a:rPr sz="1800" spc="55" dirty="0">
                <a:latin typeface="Arial"/>
                <a:cs typeface="Arial"/>
              </a:rPr>
              <a:t>Dědičnost </a:t>
            </a:r>
            <a:r>
              <a:rPr sz="1800" spc="70" dirty="0">
                <a:latin typeface="Arial"/>
                <a:cs typeface="Arial"/>
              </a:rPr>
              <a:t>Polymorfismus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0576" y="3827778"/>
            <a:ext cx="2018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Arial"/>
                <a:cs typeface="Arial"/>
              </a:rPr>
              <a:t>Návrhové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principy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vzory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8812" y="1945638"/>
            <a:ext cx="19640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marR="5080" indent="-5505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programování </a:t>
            </a:r>
            <a:r>
              <a:rPr sz="1800" i="1" spc="55" dirty="0">
                <a:latin typeface="Arial"/>
                <a:cs typeface="Arial"/>
              </a:rPr>
              <a:t>class </a:t>
            </a:r>
            <a:r>
              <a:rPr sz="1800" i="1" spc="70" dirty="0">
                <a:latin typeface="Arial"/>
                <a:cs typeface="Arial"/>
              </a:rPr>
              <a:t>atributy </a:t>
            </a:r>
            <a:r>
              <a:rPr sz="1800" i="1" spc="65" dirty="0">
                <a:latin typeface="Arial"/>
                <a:cs typeface="Arial"/>
              </a:rPr>
              <a:t>metody</a:t>
            </a:r>
            <a:endParaRPr sz="1800">
              <a:latin typeface="Arial"/>
              <a:cs typeface="Arial"/>
            </a:endParaRPr>
          </a:p>
          <a:p>
            <a:pPr marL="137160" marR="129539" indent="17780">
              <a:lnSpc>
                <a:spcPct val="100000"/>
              </a:lnSpc>
            </a:pPr>
            <a:r>
              <a:rPr sz="1800" i="1" spc="60" dirty="0">
                <a:latin typeface="Arial"/>
                <a:cs typeface="Arial"/>
              </a:rPr>
              <a:t>syntaxe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dědění </a:t>
            </a:r>
            <a:r>
              <a:rPr sz="1800" i="1" dirty="0">
                <a:latin typeface="Arial"/>
                <a:cs typeface="Arial"/>
              </a:rPr>
              <a:t>přetížení</a:t>
            </a:r>
            <a:r>
              <a:rPr sz="1800" i="1" spc="335" dirty="0">
                <a:latin typeface="Arial"/>
                <a:cs typeface="Arial"/>
              </a:rPr>
              <a:t> </a:t>
            </a:r>
            <a:r>
              <a:rPr sz="1800" i="1" spc="60" dirty="0">
                <a:latin typeface="Arial"/>
                <a:cs typeface="Arial"/>
              </a:rPr>
              <a:t>metod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0867" y="916939"/>
            <a:ext cx="1840230" cy="10464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spc="-25" dirty="0">
                <a:latin typeface="Arial"/>
                <a:cs typeface="Arial"/>
              </a:rPr>
              <a:t>C++</a:t>
            </a:r>
            <a:endParaRPr sz="1800">
              <a:latin typeface="Arial"/>
              <a:cs typeface="Arial"/>
            </a:endParaRPr>
          </a:p>
          <a:p>
            <a:pPr marL="307975" marR="5080" indent="-45720">
              <a:lnSpc>
                <a:spcPct val="100000"/>
              </a:lnSpc>
              <a:spcBef>
                <a:spcPts val="780"/>
              </a:spcBef>
            </a:pPr>
            <a:r>
              <a:rPr sz="1800" spc="55" dirty="0">
                <a:latin typeface="Arial"/>
                <a:cs typeface="Arial"/>
              </a:rPr>
              <a:t>Strukturované </a:t>
            </a:r>
            <a:r>
              <a:rPr sz="1800" spc="50" dirty="0">
                <a:latin typeface="Arial"/>
                <a:cs typeface="Arial"/>
              </a:rPr>
              <a:t>programování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3614" y="3347718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Arial"/>
                <a:cs typeface="Arial"/>
              </a:rPr>
              <a:t>Výjimky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214" y="2814318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Dynamická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alokace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7815" y="2280918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"/>
                <a:cs typeface="Arial"/>
              </a:rPr>
              <a:t>Vstup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70" dirty="0">
                <a:latin typeface="Arial"/>
                <a:cs typeface="Arial"/>
              </a:rPr>
              <a:t>výstup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3862" y="4513578"/>
            <a:ext cx="154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Generické </a:t>
            </a:r>
            <a:r>
              <a:rPr sz="1800" spc="50" dirty="0">
                <a:latin typeface="Arial"/>
                <a:cs typeface="Arial"/>
              </a:rPr>
              <a:t>programování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8325" y="5100317"/>
            <a:ext cx="18472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všechny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návrhové </a:t>
            </a:r>
            <a:r>
              <a:rPr sz="1400" dirty="0">
                <a:latin typeface="Arial"/>
                <a:cs typeface="Arial"/>
              </a:rPr>
              <a:t>vzory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jsou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77" y="2922522"/>
            <a:ext cx="2035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>
                <a:solidFill>
                  <a:srgbClr val="7E7E7E"/>
                </a:solidFill>
              </a:rPr>
              <a:t>std::string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4813" y="57099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938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C++</a:t>
            </a:r>
            <a:r>
              <a:rPr spc="-10" dirty="0"/>
              <a:t> </a:t>
            </a:r>
            <a:r>
              <a:rPr spc="160" dirty="0"/>
              <a:t>v</a:t>
            </a:r>
            <a:r>
              <a:rPr spc="-5" dirty="0"/>
              <a:t> </a:t>
            </a:r>
            <a:r>
              <a:rPr spc="125" dirty="0"/>
              <a:t>kontextu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01589"/>
            <a:ext cx="7183755" cy="43783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Historie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Bjarne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Stroustrup,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1979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classes)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ANSI/ISO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C++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standard,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1998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http://flinflon.brandonu.ca/dueck/1997/62285/stroustroup.html</a:t>
            </a:r>
            <a:r>
              <a:rPr sz="1800" spc="17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25" dirty="0">
                <a:latin typeface="Arial"/>
                <a:cs typeface="Arial"/>
              </a:rPr>
              <a:t>:)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Imperativní,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staticky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typovaný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jazyk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zdrojový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kompilovaný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nativního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platformy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Orientací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mezi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Java/C#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Až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drobné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výjimky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podmnožina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typicky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validní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C++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kód</a:t>
            </a:r>
            <a:endParaRPr sz="2000">
              <a:latin typeface="Arial"/>
              <a:cs typeface="Arial"/>
            </a:endParaRPr>
          </a:p>
          <a:p>
            <a:pPr marL="354965" marR="785495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Srovnání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C++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dalšími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jazyky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podrobněji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na </a:t>
            </a:r>
            <a:r>
              <a:rPr sz="2400" dirty="0">
                <a:latin typeface="Arial"/>
                <a:cs typeface="Arial"/>
              </a:rPr>
              <a:t>poslední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přednášce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81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Motivace</a:t>
            </a:r>
            <a:r>
              <a:rPr dirty="0"/>
              <a:t> </a:t>
            </a:r>
            <a:r>
              <a:rPr spc="165" dirty="0"/>
              <a:t>pro</a:t>
            </a:r>
            <a:r>
              <a:rPr dirty="0"/>
              <a:t> </a:t>
            </a:r>
            <a:r>
              <a:rPr spc="120" dirty="0"/>
              <a:t>chytřejší</a:t>
            </a:r>
            <a:r>
              <a:rPr spc="-15" dirty="0"/>
              <a:t> </a:t>
            </a:r>
            <a:r>
              <a:rPr spc="50" dirty="0"/>
              <a:t>řetězce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644" y="6897444"/>
            <a:ext cx="217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Úvod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OOP,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15.9.2014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7" y="1885363"/>
            <a:ext cx="6715125" cy="40532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Práce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řetězci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není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nejsnazší</a:t>
            </a:r>
            <a:endParaRPr sz="2800">
              <a:latin typeface="Arial"/>
              <a:cs typeface="Arial"/>
            </a:endParaRPr>
          </a:p>
          <a:p>
            <a:pPr marL="756285" marR="833119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musíme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používat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speciální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funkce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 </a:t>
            </a:r>
            <a:r>
              <a:rPr sz="2400" spc="-10" dirty="0">
                <a:latin typeface="Arial"/>
                <a:cs typeface="Arial"/>
              </a:rPr>
              <a:t>manipulaci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musíme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hlídat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koncovou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nulu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musíme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hlídat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celkovou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velikost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pole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Chtěli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bychom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nestarat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velikost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(zvětšení,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zmenšení)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používat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přirozené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operátory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manipulaci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mít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snadnou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inicializaci,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kopírování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91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10" dirty="0"/>
              <a:t> </a:t>
            </a:r>
            <a:r>
              <a:rPr spc="155" dirty="0"/>
              <a:t>std::string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685" y="1714137"/>
            <a:ext cx="8201659" cy="4921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C++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nabízí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standardní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knihovně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třídu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std::string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přesněji,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instanci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šablony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třídy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(viz.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později)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Umístěno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hlavičkovém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souboru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&lt;string&gt;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pozor,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&lt;string.h&gt;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hlavička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řetězec,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Jedná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kontejner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obsahující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sekvenci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znaků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smysl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použití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stejný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jako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řetězec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(char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[])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máme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dispozici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řadu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užitečných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funkcí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operátorů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nemusíme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velikost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pole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121212"/>
              </a:buClr>
              <a:buChar char="●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automatické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zvětšení/změnšení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http://www.cplusplus.com/reference/string/string/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25" dirty="0">
                <a:latin typeface="Cambria"/>
                <a:cs typeface="Cambria"/>
              </a:rPr>
              <a:t>53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073" y="6812279"/>
            <a:ext cx="7309484" cy="394970"/>
          </a:xfrm>
          <a:prstGeom prst="rect">
            <a:avLst/>
          </a:prstGeom>
          <a:solidFill>
            <a:srgbClr val="F02D31"/>
          </a:solidFill>
        </p:spPr>
        <p:txBody>
          <a:bodyPr vert="horz" wrap="square" lIns="0" tIns="749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latin typeface="Arial"/>
                <a:cs typeface="Arial"/>
              </a:rPr>
              <a:t>Úvod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C++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OOP,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383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15" dirty="0"/>
              <a:t> </a:t>
            </a:r>
            <a:r>
              <a:rPr spc="165" dirty="0"/>
              <a:t>std::string</a:t>
            </a:r>
            <a:r>
              <a:rPr spc="-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70" dirty="0"/>
              <a:t>základní</a:t>
            </a:r>
            <a:r>
              <a:rPr spc="-30" dirty="0"/>
              <a:t> </a:t>
            </a:r>
            <a:r>
              <a:rPr spc="100" dirty="0"/>
              <a:t>použití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685" y="1725043"/>
            <a:ext cx="3709035" cy="17830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Deklarace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řetězce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  <a:tab pos="1441450" algn="l"/>
                <a:tab pos="2559050" algn="l"/>
              </a:tabLst>
            </a:pPr>
            <a:r>
              <a:rPr sz="1800" spc="-10" dirty="0">
                <a:latin typeface="Arial"/>
                <a:cs typeface="Arial"/>
              </a:rPr>
              <a:t>string</a:t>
            </a:r>
            <a:r>
              <a:rPr sz="1800" dirty="0">
                <a:latin typeface="Arial"/>
                <a:cs typeface="Arial"/>
              </a:rPr>
              <a:t>	s1;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s2("Hello");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Přiřazení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hodnoty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9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"world";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Spojení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řetězců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685" y="3483354"/>
            <a:ext cx="6792595" cy="3098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56285" indent="-287655">
              <a:lnSpc>
                <a:spcPct val="100000"/>
              </a:lnSpc>
              <a:spcBef>
                <a:spcPts val="53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  <a:tab pos="2635885" algn="l"/>
              </a:tabLst>
            </a:pPr>
            <a:r>
              <a:rPr sz="1800" dirty="0">
                <a:latin typeface="Arial"/>
                <a:cs typeface="Arial"/>
              </a:rPr>
              <a:t>s1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s3;</a:t>
            </a:r>
            <a:r>
              <a:rPr sz="1800" dirty="0">
                <a:latin typeface="Arial"/>
                <a:cs typeface="Arial"/>
              </a:rPr>
              <a:t>	//</a:t>
            </a:r>
            <a:r>
              <a:rPr sz="1800" spc="-10" dirty="0">
                <a:latin typeface="Arial"/>
                <a:cs typeface="Arial"/>
              </a:rPr>
              <a:t> "Helloworld"</a:t>
            </a:r>
            <a:endParaRPr sz="180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spcBef>
                <a:spcPts val="43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s3;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//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"Hello </a:t>
            </a:r>
            <a:r>
              <a:rPr sz="1800" spc="-10" dirty="0">
                <a:latin typeface="Arial"/>
                <a:cs typeface="Arial"/>
              </a:rPr>
              <a:t>world"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Spojení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jednotlivým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znakem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'o';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Přístup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jednotlivým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znakům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  <a:tab pos="2654935" algn="l"/>
              </a:tabLst>
            </a:pPr>
            <a:r>
              <a:rPr sz="1800" dirty="0">
                <a:latin typeface="Arial"/>
                <a:cs typeface="Arial"/>
              </a:rPr>
              <a:t>char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s1[10];</a:t>
            </a:r>
            <a:r>
              <a:rPr sz="1800" dirty="0">
                <a:latin typeface="Arial"/>
                <a:cs typeface="Arial"/>
              </a:rPr>
              <a:t>	//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character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bounds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checking!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  <a:tab pos="2743200" algn="l"/>
              </a:tabLst>
            </a:pPr>
            <a:r>
              <a:rPr sz="1800" dirty="0">
                <a:latin typeface="Arial"/>
                <a:cs typeface="Arial"/>
              </a:rPr>
              <a:t>char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s1.at(10);</a:t>
            </a:r>
            <a:r>
              <a:rPr sz="1800" dirty="0">
                <a:latin typeface="Arial"/>
                <a:cs typeface="Arial"/>
              </a:rPr>
              <a:t>	//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character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bounds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checking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Zjištění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délky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řetězce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int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s1.length();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//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length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8613" y="630275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"/>
                <a:cs typeface="Cambria"/>
              </a:rPr>
              <a:t>54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073" y="6812279"/>
            <a:ext cx="7309484" cy="394970"/>
          </a:xfrm>
          <a:prstGeom prst="rect">
            <a:avLst/>
          </a:prstGeom>
          <a:solidFill>
            <a:srgbClr val="F02D31"/>
          </a:solidFill>
        </p:spPr>
        <p:txBody>
          <a:bodyPr vert="horz" wrap="square" lIns="0" tIns="749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590"/>
              </a:spcBef>
            </a:pPr>
            <a:r>
              <a:rPr sz="950" dirty="0">
                <a:solidFill>
                  <a:srgbClr val="BBE0E3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 C++ a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073" y="6812279"/>
            <a:ext cx="9144000" cy="394970"/>
            <a:chOff x="774073" y="6812279"/>
            <a:chExt cx="9144000" cy="394970"/>
          </a:xfrm>
        </p:grpSpPr>
        <p:sp>
          <p:nvSpPr>
            <p:cNvPr id="4" name="object 4"/>
            <p:cNvSpPr/>
            <p:nvPr/>
          </p:nvSpPr>
          <p:spPr>
            <a:xfrm>
              <a:off x="774065" y="6812279"/>
              <a:ext cx="7309484" cy="394970"/>
            </a:xfrm>
            <a:custGeom>
              <a:avLst/>
              <a:gdLst/>
              <a:ahLst/>
              <a:cxnLst/>
              <a:rect l="l" t="t" r="r" b="b"/>
              <a:pathLst>
                <a:path w="7309484" h="394970">
                  <a:moveTo>
                    <a:pt x="7309104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0" y="394716"/>
                  </a:lnTo>
                  <a:lnTo>
                    <a:pt x="7309104" y="394716"/>
                  </a:lnTo>
                  <a:lnTo>
                    <a:pt x="7309104" y="249936"/>
                  </a:lnTo>
                  <a:lnTo>
                    <a:pt x="7309104" y="0"/>
                  </a:lnTo>
                  <a:close/>
                </a:path>
              </a:pathLst>
            </a:custGeom>
            <a:solidFill>
              <a:srgbClr val="F02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83169" y="6812279"/>
              <a:ext cx="1835150" cy="394970"/>
            </a:xfrm>
            <a:custGeom>
              <a:avLst/>
              <a:gdLst/>
              <a:ahLst/>
              <a:cxnLst/>
              <a:rect l="l" t="t" r="r" b="b"/>
              <a:pathLst>
                <a:path w="1835150" h="394970">
                  <a:moveTo>
                    <a:pt x="1834896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0" y="394716"/>
                  </a:lnTo>
                  <a:lnTo>
                    <a:pt x="1834896" y="394716"/>
                  </a:lnTo>
                  <a:lnTo>
                    <a:pt x="1834896" y="249936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20460" y="6845296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344" y="6875777"/>
            <a:ext cx="907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Úvod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C++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065" y="6859964"/>
            <a:ext cx="70364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  <a:tabLst>
                <a:tab pos="676465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OOP,</a:t>
            </a:r>
            <a:r>
              <a:rPr sz="1200" spc="-10" dirty="0">
                <a:latin typeface="Arial"/>
                <a:cs typeface="Arial"/>
              </a:rPr>
              <a:t> 15.9.2014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2400" spc="-37" baseline="-5208" dirty="0">
                <a:solidFill>
                  <a:srgbClr val="FFFFFF"/>
                </a:solidFill>
                <a:latin typeface="Arial"/>
                <a:cs typeface="Arial"/>
              </a:rPr>
              <a:t>PB</a:t>
            </a:r>
            <a:endParaRPr sz="2400" baseline="-5208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88698" y="573024"/>
            <a:ext cx="7117080" cy="6494145"/>
            <a:chOff x="1988698" y="573024"/>
            <a:chExt cx="7117080" cy="6494145"/>
          </a:xfrm>
        </p:grpSpPr>
        <p:sp>
          <p:nvSpPr>
            <p:cNvPr id="10" name="object 10"/>
            <p:cNvSpPr/>
            <p:nvPr/>
          </p:nvSpPr>
          <p:spPr>
            <a:xfrm>
              <a:off x="1993270" y="577596"/>
              <a:ext cx="7108190" cy="6484620"/>
            </a:xfrm>
            <a:custGeom>
              <a:avLst/>
              <a:gdLst/>
              <a:ahLst/>
              <a:cxnLst/>
              <a:rect l="l" t="t" r="r" b="b"/>
              <a:pathLst>
                <a:path w="7108190" h="6484620">
                  <a:moveTo>
                    <a:pt x="7107935" y="6484619"/>
                  </a:moveTo>
                  <a:lnTo>
                    <a:pt x="7107935" y="0"/>
                  </a:lnTo>
                  <a:lnTo>
                    <a:pt x="0" y="0"/>
                  </a:lnTo>
                  <a:lnTo>
                    <a:pt x="0" y="6484619"/>
                  </a:lnTo>
                  <a:lnTo>
                    <a:pt x="7107935" y="6484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8698" y="573024"/>
              <a:ext cx="7117080" cy="6494145"/>
            </a:xfrm>
            <a:custGeom>
              <a:avLst/>
              <a:gdLst/>
              <a:ahLst/>
              <a:cxnLst/>
              <a:rect l="l" t="t" r="r" b="b"/>
              <a:pathLst>
                <a:path w="7117080" h="6494145">
                  <a:moveTo>
                    <a:pt x="7117080" y="6493764"/>
                  </a:moveTo>
                  <a:lnTo>
                    <a:pt x="7117080" y="0"/>
                  </a:lnTo>
                  <a:lnTo>
                    <a:pt x="0" y="0"/>
                  </a:lnTo>
                  <a:lnTo>
                    <a:pt x="0" y="6493764"/>
                  </a:lnTo>
                  <a:lnTo>
                    <a:pt x="4572" y="64937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7107936" y="10668"/>
                  </a:lnTo>
                  <a:lnTo>
                    <a:pt x="7107936" y="4572"/>
                  </a:lnTo>
                  <a:lnTo>
                    <a:pt x="7112508" y="10668"/>
                  </a:lnTo>
                  <a:lnTo>
                    <a:pt x="7112508" y="6493764"/>
                  </a:lnTo>
                  <a:lnTo>
                    <a:pt x="7117080" y="6493764"/>
                  </a:lnTo>
                  <a:close/>
                </a:path>
                <a:path w="7117080" h="649414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7117080" h="6494145">
                  <a:moveTo>
                    <a:pt x="10668" y="648462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6484620"/>
                  </a:lnTo>
                  <a:lnTo>
                    <a:pt x="10668" y="6484620"/>
                  </a:lnTo>
                  <a:close/>
                </a:path>
                <a:path w="7117080" h="6494145">
                  <a:moveTo>
                    <a:pt x="7112508" y="6484620"/>
                  </a:moveTo>
                  <a:lnTo>
                    <a:pt x="4572" y="6484620"/>
                  </a:lnTo>
                  <a:lnTo>
                    <a:pt x="10668" y="6489192"/>
                  </a:lnTo>
                  <a:lnTo>
                    <a:pt x="10668" y="6493764"/>
                  </a:lnTo>
                  <a:lnTo>
                    <a:pt x="7107936" y="6493764"/>
                  </a:lnTo>
                  <a:lnTo>
                    <a:pt x="7107936" y="6489192"/>
                  </a:lnTo>
                  <a:lnTo>
                    <a:pt x="7112508" y="6484620"/>
                  </a:lnTo>
                  <a:close/>
                </a:path>
                <a:path w="7117080" h="6494145">
                  <a:moveTo>
                    <a:pt x="10668" y="6493764"/>
                  </a:moveTo>
                  <a:lnTo>
                    <a:pt x="10668" y="6489192"/>
                  </a:lnTo>
                  <a:lnTo>
                    <a:pt x="4572" y="6484620"/>
                  </a:lnTo>
                  <a:lnTo>
                    <a:pt x="4572" y="6493764"/>
                  </a:lnTo>
                  <a:lnTo>
                    <a:pt x="10668" y="6493764"/>
                  </a:lnTo>
                  <a:close/>
                </a:path>
                <a:path w="7117080" h="6494145">
                  <a:moveTo>
                    <a:pt x="7112508" y="10668"/>
                  </a:moveTo>
                  <a:lnTo>
                    <a:pt x="7107936" y="4572"/>
                  </a:lnTo>
                  <a:lnTo>
                    <a:pt x="7107936" y="10668"/>
                  </a:lnTo>
                  <a:lnTo>
                    <a:pt x="7112508" y="10668"/>
                  </a:lnTo>
                  <a:close/>
                </a:path>
                <a:path w="7117080" h="6494145">
                  <a:moveTo>
                    <a:pt x="7112508" y="6484620"/>
                  </a:moveTo>
                  <a:lnTo>
                    <a:pt x="7112508" y="10668"/>
                  </a:lnTo>
                  <a:lnTo>
                    <a:pt x="7107936" y="10668"/>
                  </a:lnTo>
                  <a:lnTo>
                    <a:pt x="7107936" y="6484620"/>
                  </a:lnTo>
                  <a:lnTo>
                    <a:pt x="7112508" y="6484620"/>
                  </a:lnTo>
                  <a:close/>
                </a:path>
                <a:path w="7117080" h="6494145">
                  <a:moveTo>
                    <a:pt x="7112508" y="6493764"/>
                  </a:moveTo>
                  <a:lnTo>
                    <a:pt x="7112508" y="6484620"/>
                  </a:lnTo>
                  <a:lnTo>
                    <a:pt x="7107936" y="6489192"/>
                  </a:lnTo>
                  <a:lnTo>
                    <a:pt x="7107936" y="6493764"/>
                  </a:lnTo>
                  <a:lnTo>
                    <a:pt x="7112508" y="6493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2016" y="589280"/>
            <a:ext cx="20478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00"/>
                </a:solidFill>
                <a:latin typeface="Courier New"/>
                <a:cs typeface="Courier New"/>
              </a:rPr>
              <a:t>#include</a:t>
            </a:r>
            <a:r>
              <a:rPr sz="1400" spc="-90" dirty="0">
                <a:solidFill>
                  <a:srgbClr val="7E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7E00"/>
                </a:solidFill>
                <a:latin typeface="Courier New"/>
                <a:cs typeface="Courier New"/>
              </a:rPr>
              <a:t>&lt;iostream&gt; </a:t>
            </a:r>
            <a:r>
              <a:rPr sz="1400" dirty="0">
                <a:solidFill>
                  <a:srgbClr val="7E7E00"/>
                </a:solidFill>
                <a:latin typeface="Courier New"/>
                <a:cs typeface="Courier New"/>
              </a:rPr>
              <a:t>#include</a:t>
            </a:r>
            <a:r>
              <a:rPr sz="1400" spc="-90" dirty="0">
                <a:solidFill>
                  <a:srgbClr val="7E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7E00"/>
                </a:solidFill>
                <a:latin typeface="Courier New"/>
                <a:cs typeface="Courier New"/>
              </a:rPr>
              <a:t>&lt;string&gt;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2016" y="1015999"/>
            <a:ext cx="5588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7E"/>
                </a:solidFill>
                <a:latin typeface="Courier New"/>
                <a:cs typeface="Courier New"/>
              </a:rPr>
              <a:t>using using using using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2096" y="1015999"/>
            <a:ext cx="13011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std::cout; std::cin; std::endl; std::string;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2016" y="2082799"/>
            <a:ext cx="1303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400" spc="-5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main()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6239" y="2296159"/>
            <a:ext cx="1621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empty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string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8736" y="2296159"/>
            <a:ext cx="6642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string string string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8973" y="2296159"/>
            <a:ext cx="1303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ourier New"/>
                <a:cs typeface="Courier New"/>
              </a:rPr>
              <a:t>s1; </a:t>
            </a:r>
            <a:r>
              <a:rPr sz="1400" spc="-10" dirty="0">
                <a:latin typeface="Courier New"/>
                <a:cs typeface="Courier New"/>
              </a:rPr>
              <a:t>s2(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"Hello"</a:t>
            </a:r>
            <a:r>
              <a:rPr sz="1400" spc="-10" dirty="0">
                <a:latin typeface="Courier New"/>
                <a:cs typeface="Courier New"/>
              </a:rPr>
              <a:t>); </a:t>
            </a:r>
            <a:r>
              <a:rPr sz="1400" spc="-25" dirty="0">
                <a:latin typeface="Courier New"/>
                <a:cs typeface="Courier New"/>
              </a:rPr>
              <a:t>s3;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8736" y="2936238"/>
            <a:ext cx="14077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s3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E007E"/>
                </a:solidFill>
                <a:latin typeface="Courier New"/>
                <a:cs typeface="Courier New"/>
              </a:rPr>
              <a:t>"world"</a:t>
            </a:r>
            <a:r>
              <a:rPr sz="1400" spc="-10" dirty="0"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s1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s1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0612" y="3149598"/>
            <a:ext cx="3216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7820" algn="l"/>
              </a:tabLst>
            </a:pPr>
            <a:r>
              <a:rPr sz="1400" dirty="0">
                <a:latin typeface="Courier New"/>
                <a:cs typeface="Courier New"/>
              </a:rPr>
              <a:t>s2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s3;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4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"Helloworld" </a:t>
            </a:r>
            <a:r>
              <a:rPr sz="1400" dirty="0">
                <a:latin typeface="Courier New"/>
                <a:cs typeface="Courier New"/>
              </a:rPr>
              <a:t>s2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007E"/>
                </a:solidFill>
                <a:latin typeface="Courier New"/>
                <a:cs typeface="Courier New"/>
              </a:rPr>
              <a:t>"</a:t>
            </a:r>
            <a:r>
              <a:rPr sz="1400" spc="-25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007E"/>
                </a:solidFill>
                <a:latin typeface="Courier New"/>
                <a:cs typeface="Courier New"/>
              </a:rPr>
              <a:t>"</a:t>
            </a:r>
            <a:r>
              <a:rPr sz="1400" spc="-15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s3;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2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"Helloworld"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8736" y="3789678"/>
            <a:ext cx="1727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s1;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s2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s3;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8736" y="4429758"/>
            <a:ext cx="1939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s1[</a:t>
            </a:r>
            <a:r>
              <a:rPr sz="1400" spc="-10" dirty="0">
                <a:solidFill>
                  <a:srgbClr val="007E7E"/>
                </a:solidFill>
                <a:latin typeface="Courier New"/>
                <a:cs typeface="Courier New"/>
              </a:rPr>
              <a:t>10</a:t>
            </a:r>
            <a:r>
              <a:rPr sz="1400" spc="-10" dirty="0">
                <a:latin typeface="Courier New"/>
                <a:cs typeface="Courier New"/>
              </a:rPr>
              <a:t>]; </a:t>
            </a: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s1.at(</a:t>
            </a:r>
            <a:r>
              <a:rPr sz="1400" spc="-10" dirty="0">
                <a:solidFill>
                  <a:srgbClr val="007E7E"/>
                </a:solidFill>
                <a:latin typeface="Courier New"/>
                <a:cs typeface="Courier New"/>
              </a:rPr>
              <a:t>10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6239" y="4429758"/>
            <a:ext cx="427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10th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character</a:t>
            </a:r>
            <a:r>
              <a:rPr sz="1400" spc="-6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-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No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bounds</a:t>
            </a:r>
            <a:r>
              <a:rPr sz="1400" spc="-6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checking!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10th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character</a:t>
            </a:r>
            <a:r>
              <a:rPr sz="1400" spc="-6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-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with</a:t>
            </a:r>
            <a:r>
              <a:rPr sz="1400" spc="-6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bounds</a:t>
            </a:r>
            <a:r>
              <a:rPr sz="1400" spc="-6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checking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0854" y="5069837"/>
            <a:ext cx="4281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7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100th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character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-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No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bounds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checking!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8736" y="5069837"/>
            <a:ext cx="193928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//cout</a:t>
            </a:r>
            <a:r>
              <a:rPr sz="1400" spc="-6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&lt;&lt;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s1[100];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//cout</a:t>
            </a:r>
            <a:r>
              <a:rPr sz="1400" spc="-8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7E00"/>
                </a:solidFill>
                <a:latin typeface="Courier New"/>
                <a:cs typeface="Courier New"/>
              </a:rPr>
              <a:t>&lt;&lt;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0706" y="5283197"/>
            <a:ext cx="4599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</a:tabLst>
            </a:pP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s1.at(100);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	//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100th</a:t>
            </a:r>
            <a:r>
              <a:rPr sz="1400" spc="-6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character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-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exception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8736" y="5709917"/>
            <a:ext cx="491680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9950" algn="l"/>
              </a:tabLst>
            </a:pPr>
            <a:r>
              <a:rPr sz="1400" dirty="0">
                <a:latin typeface="Courier New"/>
                <a:cs typeface="Courier New"/>
              </a:rPr>
              <a:t>s1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s2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7E007E"/>
                </a:solidFill>
                <a:latin typeface="Courier New"/>
                <a:cs typeface="Courier New"/>
              </a:rPr>
              <a:t>'o'</a:t>
            </a:r>
            <a:r>
              <a:rPr sz="1400" spc="-20" dirty="0">
                <a:latin typeface="Courier New"/>
                <a:cs typeface="Courier New"/>
              </a:rPr>
              <a:t>;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6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Append</a:t>
            </a:r>
            <a:r>
              <a:rPr sz="1400" spc="-6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single</a:t>
            </a:r>
            <a:r>
              <a:rPr sz="1400" spc="-6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character</a:t>
            </a:r>
            <a:endParaRPr sz="1400">
              <a:latin typeface="Courier New"/>
              <a:cs typeface="Courier New"/>
            </a:endParaRPr>
          </a:p>
          <a:p>
            <a:pPr marL="12700" marR="1068070">
              <a:lnSpc>
                <a:spcPct val="200000"/>
              </a:lnSpc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007E"/>
                </a:solidFill>
                <a:latin typeface="Courier New"/>
                <a:cs typeface="Courier New"/>
              </a:rPr>
              <a:t>"Length</a:t>
            </a:r>
            <a:r>
              <a:rPr sz="1400" spc="-35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007E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7E007E"/>
                </a:solidFill>
                <a:latin typeface="Courier New"/>
                <a:cs typeface="Courier New"/>
              </a:rPr>
              <a:t>"</a:t>
            </a:r>
            <a:r>
              <a:rPr sz="1400" spc="-40" dirty="0">
                <a:solidFill>
                  <a:srgbClr val="7E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s1.length(); </a:t>
            </a: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return</a:t>
            </a:r>
            <a:r>
              <a:rPr sz="1400" spc="-85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7E7E"/>
                </a:solidFill>
                <a:latin typeface="Courier New"/>
                <a:cs typeface="Courier New"/>
              </a:rPr>
              <a:t>0</a:t>
            </a:r>
            <a:r>
              <a:rPr sz="1400" spc="-2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4716" y="6776717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844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20" dirty="0"/>
              <a:t> </a:t>
            </a:r>
            <a:r>
              <a:rPr spc="165" dirty="0"/>
              <a:t>std::string</a:t>
            </a:r>
            <a:r>
              <a:rPr spc="-3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150" dirty="0"/>
              <a:t>konstruktory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0017" y="1887117"/>
            <a:ext cx="8072120" cy="39655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Řada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konstruktorů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počáteční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incializaci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string()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prázdný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string(const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string&amp;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str)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kopírovací</a:t>
            </a:r>
            <a:endParaRPr sz="2800">
              <a:latin typeface="Arial"/>
              <a:cs typeface="Arial"/>
            </a:endParaRPr>
          </a:p>
          <a:p>
            <a:pPr marL="354965" marR="96266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string(const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string&amp;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start,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end)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… </a:t>
            </a:r>
            <a:r>
              <a:rPr sz="2800" spc="-10" dirty="0">
                <a:latin typeface="Arial"/>
                <a:cs typeface="Arial"/>
              </a:rPr>
              <a:t>podřetězec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string(const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char*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céčkového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řetězce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další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http://www.cplusplus.com/reference/string/string/string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073" y="6812279"/>
            <a:ext cx="7309484" cy="394970"/>
          </a:xfrm>
          <a:prstGeom prst="rect">
            <a:avLst/>
          </a:prstGeom>
          <a:solidFill>
            <a:srgbClr val="F02D31"/>
          </a:solidFill>
        </p:spPr>
        <p:txBody>
          <a:bodyPr vert="horz" wrap="square" lIns="0" tIns="7620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Úvod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OOP,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15.9.2014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735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20" dirty="0"/>
              <a:t> </a:t>
            </a:r>
            <a:r>
              <a:rPr spc="165" dirty="0"/>
              <a:t>std::string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110" dirty="0"/>
              <a:t>porovnávací</a:t>
            </a:r>
            <a:r>
              <a:rPr spc="-40" dirty="0"/>
              <a:t> </a:t>
            </a:r>
            <a:r>
              <a:rPr spc="110" dirty="0"/>
              <a:t>operátory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685" y="1714137"/>
            <a:ext cx="8354059" cy="4980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dispozici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jsou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běžné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porovnávací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operátory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&gt;,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&gt;=,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==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význam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stejný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jako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céčkové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strcmp()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Porovnává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základě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lexikografického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uspořádání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"ahoj"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"zlato"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"ahoj"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"ahoj"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"ahoj"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"achoj"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dispozici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přetížená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metoda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compare()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lze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namísto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operátorů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umožňuje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porovnání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podčástí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apod.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http://www.cplusplus.com/reference/string/string/compare/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25" dirty="0">
                <a:latin typeface="Cambria"/>
                <a:cs typeface="Cambria"/>
              </a:rPr>
              <a:t>57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073" y="6812279"/>
            <a:ext cx="7309484" cy="394970"/>
          </a:xfrm>
          <a:prstGeom prst="rect">
            <a:avLst/>
          </a:prstGeom>
          <a:solidFill>
            <a:srgbClr val="F02D31"/>
          </a:solidFill>
        </p:spPr>
        <p:txBody>
          <a:bodyPr vert="horz" wrap="square" lIns="0" tIns="749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574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10" dirty="0"/>
              <a:t> </a:t>
            </a:r>
            <a:r>
              <a:rPr spc="165" dirty="0"/>
              <a:t>std::string</a:t>
            </a:r>
            <a:r>
              <a:rPr spc="-1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85" dirty="0"/>
              <a:t>další</a:t>
            </a:r>
            <a:r>
              <a:rPr spc="-10" dirty="0"/>
              <a:t> </a:t>
            </a:r>
            <a:r>
              <a:rPr spc="90" dirty="0"/>
              <a:t>užitečné</a:t>
            </a:r>
            <a:r>
              <a:rPr spc="-30" dirty="0"/>
              <a:t> </a:t>
            </a:r>
            <a:r>
              <a:rPr spc="120" dirty="0"/>
              <a:t>metody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644" y="6897444"/>
            <a:ext cx="217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Úvod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OOP,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15.9.2014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7" y="1901589"/>
            <a:ext cx="7670165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Vyhledávání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řetězci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pomocí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find()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s1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"Hello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world";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posWorld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s1.find("world");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50" dirty="0">
                <a:latin typeface="Arial"/>
                <a:cs typeface="Arial"/>
              </a:rPr>
              <a:t> 6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http://www.cplusplus.com/reference/string/string/find/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Nahrazení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řetězci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pomocí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replace()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s1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"Hello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world";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spc="-10" dirty="0">
                <a:latin typeface="Arial"/>
                <a:cs typeface="Arial"/>
              </a:rPr>
              <a:t>s1.replace(s1.find("world“),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s1.length(),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“dolly”);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//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“Hello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dolly”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http://www.cplusplus.com/reference/string/string/replace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Vložení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podřetězce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pozici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pomocí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insert()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s1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"Hello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world";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s1.insert(6,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"bloody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");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//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“Hello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bloody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world”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4"/>
              </a:rPr>
              <a:t>http://www.cplusplus.com/reference/string/string/insert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647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10" dirty="0"/>
              <a:t> </a:t>
            </a:r>
            <a:r>
              <a:rPr spc="165" dirty="0"/>
              <a:t>std::string</a:t>
            </a:r>
            <a:r>
              <a:rPr spc="-20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90" dirty="0"/>
              <a:t>konverze</a:t>
            </a:r>
            <a:r>
              <a:rPr spc="-25" dirty="0"/>
              <a:t> </a:t>
            </a:r>
            <a:r>
              <a:rPr spc="65" dirty="0"/>
              <a:t>na</a:t>
            </a:r>
            <a:r>
              <a:rPr spc="-10" dirty="0"/>
              <a:t> </a:t>
            </a:r>
            <a:r>
              <a:rPr dirty="0"/>
              <a:t>C-</a:t>
            </a:r>
            <a:r>
              <a:rPr spc="50" dirty="0"/>
              <a:t>řetězec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644" y="6897444"/>
            <a:ext cx="217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Úvod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C++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OOP,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15.9.2014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17" y="1887117"/>
            <a:ext cx="6109335" cy="33197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Lze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konvertovat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Céčkový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řetězec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Metoda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c_str()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const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char*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c_str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const;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včetně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koncové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nuly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\0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Metoda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data()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const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char*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const;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bez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koncové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nuly!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797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STL</a:t>
            </a:r>
            <a:r>
              <a:rPr spc="-15" dirty="0"/>
              <a:t> </a:t>
            </a:r>
            <a:r>
              <a:rPr spc="165" dirty="0"/>
              <a:t>std::string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85" dirty="0"/>
              <a:t>další</a:t>
            </a:r>
            <a:r>
              <a:rPr spc="-15" dirty="0"/>
              <a:t> </a:t>
            </a:r>
            <a:r>
              <a:rPr spc="100" dirty="0"/>
              <a:t>později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699665"/>
            <a:ext cx="75133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std::string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kontejner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Vlastnosti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chování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probereme 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STL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4813" y="6226553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"/>
                <a:cs typeface="Cambria"/>
              </a:rPr>
              <a:t>60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1449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Shrnutí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018" rIns="0" bIns="0" rtlCol="0">
            <a:spAutoFit/>
          </a:bodyPr>
          <a:lstStyle/>
          <a:p>
            <a:pPr marL="647700" marR="3543300" indent="-342900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Organizační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vše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na </a:t>
            </a:r>
            <a:r>
              <a:rPr u="none" spc="-10" dirty="0">
                <a:solidFill>
                  <a:srgbClr val="323299"/>
                </a:solidFill>
                <a:hlinkClick r:id="rId2"/>
              </a:rPr>
              <a:t>http://cecko.eu/public/pb161</a:t>
            </a:r>
          </a:p>
          <a:p>
            <a:pPr marL="648335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C++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je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nadstavbou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C,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ale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výrazné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rozšíření</a:t>
            </a:r>
          </a:p>
          <a:p>
            <a:pPr marL="1049020" lvl="1" indent="-287655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lze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kompilovat,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pozor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míchání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syntaxe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Objektově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orientované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programování</a:t>
            </a:r>
          </a:p>
          <a:p>
            <a:pPr marL="1049020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jiný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způsob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analýzy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dekompozice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problému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zlepšuje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robustnost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rozšiřitelnost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kódu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6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Používejte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nástroje</a:t>
            </a:r>
          </a:p>
          <a:p>
            <a:pPr marL="648335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Ptejte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se!</a:t>
            </a:r>
          </a:p>
          <a:p>
            <a:pPr marL="292735" marR="5080" algn="r">
              <a:lnSpc>
                <a:spcPct val="100000"/>
              </a:lnSpc>
              <a:spcBef>
                <a:spcPts val="844"/>
              </a:spcBef>
            </a:pPr>
            <a:r>
              <a:rPr sz="1800" u="none" spc="-25" dirty="0">
                <a:solidFill>
                  <a:srgbClr val="000000"/>
                </a:solidFill>
              </a:rPr>
              <a:t>61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419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Vhodnost</a:t>
            </a:r>
            <a:r>
              <a:rPr spc="-35" dirty="0"/>
              <a:t> </a:t>
            </a:r>
            <a:r>
              <a:rPr spc="114" dirty="0"/>
              <a:t>použití</a:t>
            </a:r>
            <a:r>
              <a:rPr spc="-25" dirty="0"/>
              <a:t> C++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14137"/>
            <a:ext cx="7883525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Proč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používat?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široké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rozšíření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(standardizační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komise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byla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zaskočena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215" dirty="0">
                <a:latin typeface="Courier New"/>
                <a:cs typeface="Courier New"/>
              </a:rPr>
              <a:t>☺</a:t>
            </a:r>
            <a:r>
              <a:rPr sz="2000" spc="2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typicky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vysoká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rychlost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kódu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(shootout.alioth.debian.org)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objektově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orientovaný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jazyk,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generické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programování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(šablony)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Vhodné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využití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větší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projekty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systémové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aplikace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rychlá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grafika,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rychlost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obecně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nové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problémy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(jazyk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příliš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neomezuje)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Spíše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nevhodné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pro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webové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aplikace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(Python,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C#…)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rychlé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prototypy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nutno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znát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dobře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jiný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jazyk)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1290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Bonus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794" y="943355"/>
            <a:ext cx="314325" cy="314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685" y="3747921"/>
            <a:ext cx="755586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http://thecodelesscode.com/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Ilustrované,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někdy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morbidní,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vývojářské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bajky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Inspirované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zenovými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koany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878" y="949430"/>
            <a:ext cx="6934567" cy="25142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3" y="425195"/>
            <a:ext cx="9143996" cy="670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684" y="2242819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Nástroje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2938" y="633323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66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974" y="4459223"/>
            <a:ext cx="2461260" cy="21076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120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Editor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699665"/>
            <a:ext cx="7258684" cy="2734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Samostatný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(vim,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pico,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joe…)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Nebo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integrovaný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IDE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všechny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mají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zvýraznění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syntaxe,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lokalizace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chyb,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kontextová nápověda…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např.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QT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67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069" y="4463796"/>
            <a:ext cx="6324600" cy="2209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4965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Systém</a:t>
            </a:r>
            <a:r>
              <a:rPr spc="10" dirty="0"/>
              <a:t> </a:t>
            </a:r>
            <a:r>
              <a:rPr spc="155" dirty="0"/>
              <a:t>souborů</a:t>
            </a:r>
            <a:r>
              <a:rPr spc="-20" dirty="0"/>
              <a:t> </a:t>
            </a:r>
            <a:r>
              <a:rPr spc="165" dirty="0"/>
              <a:t>pro</a:t>
            </a:r>
            <a:r>
              <a:rPr spc="10" dirty="0"/>
              <a:t> </a:t>
            </a:r>
            <a:r>
              <a:rPr spc="120" dirty="0"/>
              <a:t>třídy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3920888"/>
            <a:ext cx="4583430" cy="1562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Standardní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cesty,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prohledávání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E7E00"/>
                </a:solidFill>
                <a:latin typeface="Arial"/>
                <a:cs typeface="Arial"/>
              </a:rPr>
              <a:t>#include</a:t>
            </a:r>
            <a:r>
              <a:rPr sz="2000" spc="-50" dirty="0">
                <a:solidFill>
                  <a:srgbClr val="7E7E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E7E00"/>
                </a:solidFill>
                <a:latin typeface="Arial"/>
                <a:cs typeface="Arial"/>
              </a:rPr>
              <a:t>"header.h"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E7E00"/>
                </a:solidFill>
                <a:latin typeface="Arial"/>
                <a:cs typeface="Arial"/>
              </a:rPr>
              <a:t>#include</a:t>
            </a:r>
            <a:r>
              <a:rPr sz="2000" spc="-50" dirty="0">
                <a:solidFill>
                  <a:srgbClr val="7E7E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E7E00"/>
                </a:solidFill>
                <a:latin typeface="Arial"/>
                <a:cs typeface="Arial"/>
              </a:rPr>
              <a:t>&lt;header.h&gt;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7E7E00"/>
                </a:solidFill>
                <a:latin typeface="Arial"/>
                <a:cs typeface="Arial"/>
              </a:rPr>
              <a:t>#include</a:t>
            </a:r>
            <a:r>
              <a:rPr sz="2000" spc="-50" dirty="0">
                <a:solidFill>
                  <a:srgbClr val="7E7E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7E7E00"/>
                </a:solidFill>
                <a:latin typeface="Arial"/>
                <a:cs typeface="Arial"/>
              </a:rPr>
              <a:t>"..\to_include\header.h"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685" y="5530085"/>
            <a:ext cx="834517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Používejte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ochranné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makra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proti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násobnému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vkládání!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89"/>
              </a:spcBef>
            </a:pPr>
            <a:r>
              <a:rPr sz="1800" spc="-25" dirty="0">
                <a:latin typeface="Arial"/>
                <a:cs typeface="Arial"/>
              </a:rPr>
              <a:t>68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678" y="3907536"/>
            <a:ext cx="2769235" cy="1713230"/>
          </a:xfrm>
          <a:custGeom>
            <a:avLst/>
            <a:gdLst/>
            <a:ahLst/>
            <a:cxnLst/>
            <a:rect l="l" t="t" r="r" b="b"/>
            <a:pathLst>
              <a:path w="2769234" h="1713229">
                <a:moveTo>
                  <a:pt x="2769108" y="1712976"/>
                </a:moveTo>
                <a:lnTo>
                  <a:pt x="2769108" y="0"/>
                </a:lnTo>
                <a:lnTo>
                  <a:pt x="0" y="0"/>
                </a:lnTo>
                <a:lnTo>
                  <a:pt x="0" y="1712976"/>
                </a:lnTo>
                <a:lnTo>
                  <a:pt x="12192" y="1712976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2743200" y="25908"/>
                </a:lnTo>
                <a:lnTo>
                  <a:pt x="2743200" y="12192"/>
                </a:lnTo>
                <a:lnTo>
                  <a:pt x="2755392" y="25908"/>
                </a:lnTo>
                <a:lnTo>
                  <a:pt x="2755392" y="1712976"/>
                </a:lnTo>
                <a:lnTo>
                  <a:pt x="2769108" y="1712976"/>
                </a:lnTo>
                <a:close/>
              </a:path>
              <a:path w="2769234" h="1713229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2769234" h="1713229">
                <a:moveTo>
                  <a:pt x="25908" y="1687068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1687068"/>
                </a:lnTo>
                <a:lnTo>
                  <a:pt x="25908" y="1687068"/>
                </a:lnTo>
                <a:close/>
              </a:path>
              <a:path w="2769234" h="1713229">
                <a:moveTo>
                  <a:pt x="2755392" y="1687068"/>
                </a:moveTo>
                <a:lnTo>
                  <a:pt x="12192" y="1687068"/>
                </a:lnTo>
                <a:lnTo>
                  <a:pt x="25908" y="1699260"/>
                </a:lnTo>
                <a:lnTo>
                  <a:pt x="25908" y="1712976"/>
                </a:lnTo>
                <a:lnTo>
                  <a:pt x="2743200" y="1712976"/>
                </a:lnTo>
                <a:lnTo>
                  <a:pt x="2743200" y="1699260"/>
                </a:lnTo>
                <a:lnTo>
                  <a:pt x="2755392" y="1687068"/>
                </a:lnTo>
                <a:close/>
              </a:path>
              <a:path w="2769234" h="1713229">
                <a:moveTo>
                  <a:pt x="25908" y="1712976"/>
                </a:moveTo>
                <a:lnTo>
                  <a:pt x="25908" y="1699260"/>
                </a:lnTo>
                <a:lnTo>
                  <a:pt x="12192" y="1687068"/>
                </a:lnTo>
                <a:lnTo>
                  <a:pt x="12192" y="1712976"/>
                </a:lnTo>
                <a:lnTo>
                  <a:pt x="25908" y="1712976"/>
                </a:lnTo>
                <a:close/>
              </a:path>
              <a:path w="2769234" h="1713229">
                <a:moveTo>
                  <a:pt x="2755392" y="25908"/>
                </a:moveTo>
                <a:lnTo>
                  <a:pt x="2743200" y="12192"/>
                </a:lnTo>
                <a:lnTo>
                  <a:pt x="2743200" y="25908"/>
                </a:lnTo>
                <a:lnTo>
                  <a:pt x="2755392" y="25908"/>
                </a:lnTo>
                <a:close/>
              </a:path>
              <a:path w="2769234" h="1713229">
                <a:moveTo>
                  <a:pt x="2755392" y="1687068"/>
                </a:moveTo>
                <a:lnTo>
                  <a:pt x="2755392" y="25908"/>
                </a:lnTo>
                <a:lnTo>
                  <a:pt x="2743200" y="25908"/>
                </a:lnTo>
                <a:lnTo>
                  <a:pt x="2743200" y="1687068"/>
                </a:lnTo>
                <a:lnTo>
                  <a:pt x="2755392" y="1687068"/>
                </a:lnTo>
                <a:close/>
              </a:path>
              <a:path w="2769234" h="1713229">
                <a:moveTo>
                  <a:pt x="2755392" y="1712976"/>
                </a:moveTo>
                <a:lnTo>
                  <a:pt x="2755392" y="1687068"/>
                </a:lnTo>
                <a:lnTo>
                  <a:pt x="2743200" y="1699260"/>
                </a:lnTo>
                <a:lnTo>
                  <a:pt x="2743200" y="1712976"/>
                </a:lnTo>
                <a:lnTo>
                  <a:pt x="2755392" y="1712976"/>
                </a:lnTo>
                <a:close/>
              </a:path>
            </a:pathLst>
          </a:custGeom>
          <a:solidFill>
            <a:srgbClr val="65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0685" y="1714137"/>
            <a:ext cx="7770495" cy="24663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Stejný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systém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jak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dělení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*.h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(*.hpp)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ct val="100000"/>
              </a:lnSpc>
              <a:spcBef>
                <a:spcPts val="480"/>
              </a:spcBef>
              <a:buClr>
                <a:srgbClr val="121212"/>
              </a:buClr>
              <a:buChar char="●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použití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deklaraci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třídy,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atributy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implementaci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krátkých funkcí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*.cpp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(*.cc)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soubory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těla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metod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ts val="236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většinou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jeden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soubor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každou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třídu</a:t>
            </a:r>
            <a:endParaRPr sz="2000">
              <a:latin typeface="Arial"/>
              <a:cs typeface="Arial"/>
            </a:endParaRPr>
          </a:p>
          <a:p>
            <a:pPr marR="133985" algn="r">
              <a:lnSpc>
                <a:spcPts val="1880"/>
              </a:lnSpc>
            </a:pP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#ifndef</a:t>
            </a:r>
            <a:r>
              <a:rPr sz="1600" spc="-7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JMENOTRIDY_H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91614" y="4154828"/>
            <a:ext cx="2470150" cy="1366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solidFill>
                  <a:srgbClr val="006500"/>
                </a:solidFill>
                <a:latin typeface="Courier New"/>
                <a:cs typeface="Courier New"/>
              </a:rPr>
              <a:t>#define</a:t>
            </a:r>
            <a:r>
              <a:rPr sz="1600" spc="-70" dirty="0">
                <a:solidFill>
                  <a:srgbClr val="0065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JMENOTRIDY_H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323299"/>
                </a:solidFill>
                <a:latin typeface="Courier New"/>
                <a:cs typeface="Courier New"/>
              </a:rPr>
              <a:t>class</a:t>
            </a:r>
            <a:r>
              <a:rPr sz="1600" spc="-80" dirty="0">
                <a:solidFill>
                  <a:srgbClr val="323299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JmenoTridy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25" dirty="0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solidFill>
                  <a:srgbClr val="006500"/>
                </a:solidFill>
                <a:latin typeface="Courier New"/>
                <a:cs typeface="Courier New"/>
              </a:rPr>
              <a:t>#endif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9165" y="6859964"/>
            <a:ext cx="61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048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Kompilace</a:t>
            </a:r>
            <a:r>
              <a:rPr spc="-10" dirty="0"/>
              <a:t> </a:t>
            </a:r>
            <a:r>
              <a:rPr spc="95" dirty="0"/>
              <a:t>Aisa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70" y="5378196"/>
            <a:ext cx="5562599" cy="1828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7612" y="1632379"/>
            <a:ext cx="8091805" cy="46380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GNU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GCC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g++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přepínače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(-c,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10" dirty="0">
                <a:latin typeface="Arial"/>
                <a:cs typeface="Arial"/>
              </a:rPr>
              <a:t>g,-Wall,-</a:t>
            </a:r>
            <a:r>
              <a:rPr sz="2400" dirty="0">
                <a:latin typeface="Arial"/>
                <a:cs typeface="Arial"/>
              </a:rPr>
              <a:t>Wextra,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http://gcc.gnu.org/onlinedocs/gcc-4.4.1/gcc/Overall-Options.htm</a:t>
            </a:r>
            <a:endParaRPr sz="20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Překlad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přímo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výsledné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binárky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g++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-ansi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-pedantic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-Wall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hello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hello.cpp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(mezivýsledky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jsou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smazány)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Spuštění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programu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spc="-10" dirty="0">
                <a:latin typeface="Arial"/>
                <a:cs typeface="Arial"/>
              </a:rPr>
              <a:t>./hello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(Kompilace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C++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-10" dirty="0">
                <a:latin typeface="Arial"/>
                <a:cs typeface="Arial"/>
              </a:rPr>
              <a:t>std=gnu++0x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9165" y="6859964"/>
            <a:ext cx="497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PB16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959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Překlad</a:t>
            </a:r>
            <a:r>
              <a:rPr dirty="0"/>
              <a:t> </a:t>
            </a:r>
            <a:r>
              <a:rPr spc="155" dirty="0"/>
              <a:t>po</a:t>
            </a:r>
            <a:r>
              <a:rPr dirty="0"/>
              <a:t> </a:t>
            </a:r>
            <a:r>
              <a:rPr spc="105" dirty="0"/>
              <a:t>částech</a:t>
            </a:r>
            <a:r>
              <a:rPr dirty="0"/>
              <a:t> </a:t>
            </a:r>
            <a:r>
              <a:rPr spc="125" dirty="0"/>
              <a:t>(prakticky</a:t>
            </a:r>
            <a:r>
              <a:rPr spc="-15" dirty="0"/>
              <a:t> </a:t>
            </a:r>
            <a:r>
              <a:rPr spc="65" dirty="0"/>
              <a:t>na</a:t>
            </a:r>
            <a:r>
              <a:rPr spc="10" dirty="0"/>
              <a:t> </a:t>
            </a:r>
            <a:r>
              <a:rPr spc="80" dirty="0"/>
              <a:t>cvičení)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870" y="5454396"/>
            <a:ext cx="4343400" cy="1752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090295" indent="-5334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AutoNum type="arabicPeriod"/>
              <a:tabLst>
                <a:tab pos="1090295" algn="l"/>
                <a:tab pos="1090930" algn="l"/>
              </a:tabLst>
            </a:pPr>
            <a:r>
              <a:rPr u="none" dirty="0">
                <a:solidFill>
                  <a:srgbClr val="323299"/>
                </a:solidFill>
              </a:rPr>
              <a:t>Preprocessing</a:t>
            </a:r>
            <a:r>
              <a:rPr u="none" spc="-35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"g++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-</a:t>
            </a:r>
            <a:r>
              <a:rPr u="none" dirty="0">
                <a:solidFill>
                  <a:srgbClr val="000000"/>
                </a:solidFill>
              </a:rPr>
              <a:t>E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hello.cpp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&gt;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hello.i„</a:t>
            </a:r>
          </a:p>
          <a:p>
            <a:pPr marL="1471295" lvl="1" indent="-457834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471295" algn="l"/>
                <a:tab pos="1471930" algn="l"/>
              </a:tabLst>
            </a:pPr>
            <a:r>
              <a:rPr sz="2400" dirty="0">
                <a:latin typeface="Arial"/>
                <a:cs typeface="Arial"/>
              </a:rPr>
              <a:t>rozvinutí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maker,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expanze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include…</a:t>
            </a:r>
            <a:endParaRPr sz="2400">
              <a:latin typeface="Arial"/>
              <a:cs typeface="Arial"/>
            </a:endParaRPr>
          </a:p>
          <a:p>
            <a:pPr marL="1090295" indent="-533400">
              <a:lnSpc>
                <a:spcPct val="100000"/>
              </a:lnSpc>
              <a:spcBef>
                <a:spcPts val="660"/>
              </a:spcBef>
              <a:buClr>
                <a:srgbClr val="F02C31"/>
              </a:buClr>
              <a:buAutoNum type="arabicPeriod"/>
              <a:tabLst>
                <a:tab pos="1090295" algn="l"/>
                <a:tab pos="1090930" algn="l"/>
              </a:tabLst>
            </a:pPr>
            <a:r>
              <a:rPr u="none" dirty="0">
                <a:solidFill>
                  <a:srgbClr val="323299"/>
                </a:solidFill>
              </a:rPr>
              <a:t>Kompilace</a:t>
            </a:r>
            <a:r>
              <a:rPr u="none" spc="-35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"g++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-</a:t>
            </a:r>
            <a:r>
              <a:rPr u="none" dirty="0">
                <a:solidFill>
                  <a:srgbClr val="000000"/>
                </a:solidFill>
              </a:rPr>
              <a:t>S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hello.i„</a:t>
            </a:r>
          </a:p>
          <a:p>
            <a:pPr marL="1471295" lvl="1" indent="-457834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471295" algn="l"/>
                <a:tab pos="1471930" algn="l"/>
              </a:tabLst>
            </a:pPr>
            <a:r>
              <a:rPr sz="2400" dirty="0">
                <a:latin typeface="Arial"/>
                <a:cs typeface="Arial"/>
              </a:rPr>
              <a:t>syntaktická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kontrola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kódu,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typicky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chybová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hlášení</a:t>
            </a:r>
            <a:endParaRPr sz="2400">
              <a:latin typeface="Arial"/>
              <a:cs typeface="Arial"/>
            </a:endParaRPr>
          </a:p>
          <a:p>
            <a:pPr marL="1090295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AutoNum type="arabicPeriod"/>
              <a:tabLst>
                <a:tab pos="1090295" algn="l"/>
                <a:tab pos="1090930" algn="l"/>
              </a:tabLst>
            </a:pPr>
            <a:r>
              <a:rPr u="none" dirty="0">
                <a:solidFill>
                  <a:srgbClr val="323299"/>
                </a:solidFill>
              </a:rPr>
              <a:t>Sestavení</a:t>
            </a:r>
            <a:r>
              <a:rPr u="none" spc="-30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"as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hello.s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-</a:t>
            </a:r>
            <a:r>
              <a:rPr u="none" dirty="0">
                <a:solidFill>
                  <a:srgbClr val="000000"/>
                </a:solidFill>
              </a:rPr>
              <a:t>o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hello.o„</a:t>
            </a:r>
          </a:p>
          <a:p>
            <a:pPr marL="1471295" lvl="1" indent="-457834">
              <a:lnSpc>
                <a:spcPct val="100000"/>
              </a:lnSpc>
              <a:spcBef>
                <a:spcPts val="595"/>
              </a:spcBef>
              <a:buClr>
                <a:srgbClr val="969696"/>
              </a:buClr>
              <a:buChar char="●"/>
              <a:tabLst>
                <a:tab pos="1471295" algn="l"/>
                <a:tab pos="1471930" algn="l"/>
              </a:tabLst>
            </a:pPr>
            <a:r>
              <a:rPr sz="2400" dirty="0">
                <a:latin typeface="Arial"/>
                <a:cs typeface="Arial"/>
              </a:rPr>
              <a:t>assembly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strojového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kódu</a:t>
            </a:r>
            <a:endParaRPr sz="2400">
              <a:latin typeface="Arial"/>
              <a:cs typeface="Arial"/>
            </a:endParaRPr>
          </a:p>
          <a:p>
            <a:pPr marL="1090295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AutoNum type="arabicPeriod"/>
              <a:tabLst>
                <a:tab pos="1090295" algn="l"/>
                <a:tab pos="1090930" algn="l"/>
              </a:tabLst>
            </a:pPr>
            <a:r>
              <a:rPr u="none" dirty="0">
                <a:solidFill>
                  <a:srgbClr val="323299"/>
                </a:solidFill>
              </a:rPr>
              <a:t>Linkování</a:t>
            </a:r>
            <a:r>
              <a:rPr u="none" spc="-40" dirty="0">
                <a:solidFill>
                  <a:srgbClr val="323299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"g++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hello.o„</a:t>
            </a:r>
          </a:p>
          <a:p>
            <a:pPr marL="1471295" lvl="1" indent="-457834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471295" algn="l"/>
                <a:tab pos="1471930" algn="l"/>
              </a:tabLst>
            </a:pPr>
            <a:r>
              <a:rPr sz="2400" dirty="0">
                <a:latin typeface="Arial"/>
                <a:cs typeface="Arial"/>
              </a:rPr>
              <a:t>nahrazení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relativních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adres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absolutními</a:t>
            </a:r>
            <a:endParaRPr sz="240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</a:pPr>
            <a:endParaRPr sz="2400"/>
          </a:p>
          <a:p>
            <a:pPr marL="544195" marR="5080" algn="r">
              <a:lnSpc>
                <a:spcPct val="100000"/>
              </a:lnSpc>
              <a:spcBef>
                <a:spcPts val="2005"/>
              </a:spcBef>
            </a:pPr>
            <a:r>
              <a:rPr sz="1800" u="none" spc="-25" dirty="0">
                <a:solidFill>
                  <a:srgbClr val="000000"/>
                </a:solidFill>
              </a:rPr>
              <a:t>70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9233458" y="6847264"/>
            <a:ext cx="138430" cy="2286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Integrated</a:t>
            </a:r>
            <a:r>
              <a:rPr spc="-30" dirty="0"/>
              <a:t> </a:t>
            </a:r>
            <a:r>
              <a:rPr spc="95" dirty="0"/>
              <a:t>Development</a:t>
            </a:r>
            <a:r>
              <a:rPr spc="-20" dirty="0"/>
              <a:t> </a:t>
            </a:r>
            <a:r>
              <a:rPr spc="130" dirty="0"/>
              <a:t>Environment</a:t>
            </a:r>
            <a:r>
              <a:rPr spc="-20" dirty="0"/>
              <a:t> </a:t>
            </a:r>
            <a:r>
              <a:rPr spc="-10" dirty="0"/>
              <a:t>(IDE)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209" y="1699374"/>
            <a:ext cx="7918450" cy="45161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Integrovaný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soubor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nástrojů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podporu</a:t>
            </a:r>
            <a:r>
              <a:rPr sz="2800" spc="-10" dirty="0">
                <a:latin typeface="Arial"/>
                <a:cs typeface="Arial"/>
              </a:rPr>
              <a:t> vývoje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0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typicky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grafickým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rozhraním</a:t>
            </a:r>
            <a:endParaRPr sz="2400">
              <a:latin typeface="Arial"/>
              <a:cs typeface="Arial"/>
            </a:endParaRPr>
          </a:p>
          <a:p>
            <a:pPr marL="756285" marR="187960" lvl="1" indent="-287020">
              <a:lnSpc>
                <a:spcPts val="2590"/>
              </a:lnSpc>
              <a:spcBef>
                <a:spcPts val="61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Code::Blocks,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Eclipse,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Netbeans,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Visual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Studio,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QT </a:t>
            </a:r>
            <a:r>
              <a:rPr sz="2400" dirty="0">
                <a:latin typeface="Arial"/>
                <a:cs typeface="Arial"/>
              </a:rPr>
              <a:t>Creator,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Dev-</a:t>
            </a:r>
            <a:r>
              <a:rPr sz="2400" dirty="0">
                <a:latin typeface="Arial"/>
                <a:cs typeface="Arial"/>
              </a:rPr>
              <a:t>C++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mnoho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dalších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Obsahuje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typicky: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0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Způsob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vytváření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kompilace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celých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projektů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8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Editor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zvýrazňováním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syntaxe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WISIWIG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editor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8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Pokročilý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debugger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Profilační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optimalizační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nástroje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Podporu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týmové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spolupráce…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8737" y="609244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71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869" y="3168395"/>
            <a:ext cx="1600200" cy="8808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31870" y="4459223"/>
            <a:ext cx="2901950" cy="2383790"/>
            <a:chOff x="6031870" y="4459223"/>
            <a:chExt cx="2901950" cy="2383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070" y="5547359"/>
              <a:ext cx="1295400" cy="1295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6670" y="5454395"/>
              <a:ext cx="1371600" cy="137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870" y="4539995"/>
              <a:ext cx="1447799" cy="952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7498" y="4459223"/>
              <a:ext cx="1306067" cy="66141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626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Srovnání</a:t>
            </a:r>
            <a:r>
              <a:rPr spc="-20" dirty="0"/>
              <a:t> </a:t>
            </a:r>
            <a:r>
              <a:rPr spc="140" dirty="0"/>
              <a:t>rychlostí</a:t>
            </a:r>
            <a:r>
              <a:rPr spc="-25" dirty="0"/>
              <a:t> </a:t>
            </a:r>
            <a:r>
              <a:rPr dirty="0"/>
              <a:t>– </a:t>
            </a:r>
            <a:r>
              <a:rPr spc="90" dirty="0"/>
              <a:t>práce</a:t>
            </a:r>
            <a:r>
              <a:rPr spc="-10" dirty="0"/>
              <a:t> </a:t>
            </a:r>
            <a:r>
              <a:rPr spc="160" dirty="0"/>
              <a:t>s</a:t>
            </a:r>
            <a:r>
              <a:rPr spc="-5" dirty="0"/>
              <a:t> </a:t>
            </a:r>
            <a:r>
              <a:rPr spc="140" dirty="0"/>
              <a:t>poli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3341" y="1728216"/>
            <a:ext cx="8510270" cy="5326380"/>
            <a:chOff x="1013341" y="1728216"/>
            <a:chExt cx="8510270" cy="5326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531" y="1728216"/>
              <a:ext cx="8497823" cy="53263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6493" y="2542032"/>
              <a:ext cx="6002020" cy="312420"/>
            </a:xfrm>
            <a:custGeom>
              <a:avLst/>
              <a:gdLst/>
              <a:ahLst/>
              <a:cxnLst/>
              <a:rect l="l" t="t" r="r" b="b"/>
              <a:pathLst>
                <a:path w="6002020" h="312419">
                  <a:moveTo>
                    <a:pt x="6001509" y="312420"/>
                  </a:moveTo>
                  <a:lnTo>
                    <a:pt x="6001509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2192" y="312420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5977125" y="25908"/>
                  </a:lnTo>
                  <a:lnTo>
                    <a:pt x="5977125" y="12192"/>
                  </a:lnTo>
                  <a:lnTo>
                    <a:pt x="5989317" y="25908"/>
                  </a:lnTo>
                  <a:lnTo>
                    <a:pt x="5989317" y="312420"/>
                  </a:lnTo>
                  <a:lnTo>
                    <a:pt x="6001509" y="312420"/>
                  </a:lnTo>
                  <a:close/>
                </a:path>
                <a:path w="6002020" h="312419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6002020" h="312419">
                  <a:moveTo>
                    <a:pt x="24384" y="288036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88036"/>
                  </a:lnTo>
                  <a:lnTo>
                    <a:pt x="24384" y="288036"/>
                  </a:lnTo>
                  <a:close/>
                </a:path>
                <a:path w="6002020" h="312419">
                  <a:moveTo>
                    <a:pt x="5989317" y="288036"/>
                  </a:moveTo>
                  <a:lnTo>
                    <a:pt x="12192" y="288036"/>
                  </a:lnTo>
                  <a:lnTo>
                    <a:pt x="24384" y="300228"/>
                  </a:lnTo>
                  <a:lnTo>
                    <a:pt x="24384" y="312420"/>
                  </a:lnTo>
                  <a:lnTo>
                    <a:pt x="5977125" y="312420"/>
                  </a:lnTo>
                  <a:lnTo>
                    <a:pt x="5977125" y="300228"/>
                  </a:lnTo>
                  <a:lnTo>
                    <a:pt x="5989317" y="288036"/>
                  </a:lnTo>
                  <a:close/>
                </a:path>
                <a:path w="6002020" h="312419">
                  <a:moveTo>
                    <a:pt x="24384" y="312420"/>
                  </a:moveTo>
                  <a:lnTo>
                    <a:pt x="24384" y="300228"/>
                  </a:lnTo>
                  <a:lnTo>
                    <a:pt x="12192" y="288036"/>
                  </a:lnTo>
                  <a:lnTo>
                    <a:pt x="12192" y="312420"/>
                  </a:lnTo>
                  <a:lnTo>
                    <a:pt x="24384" y="312420"/>
                  </a:lnTo>
                  <a:close/>
                </a:path>
                <a:path w="6002020" h="312419">
                  <a:moveTo>
                    <a:pt x="5989317" y="25908"/>
                  </a:moveTo>
                  <a:lnTo>
                    <a:pt x="5977125" y="12192"/>
                  </a:lnTo>
                  <a:lnTo>
                    <a:pt x="5977125" y="25908"/>
                  </a:lnTo>
                  <a:lnTo>
                    <a:pt x="5989317" y="25908"/>
                  </a:lnTo>
                  <a:close/>
                </a:path>
                <a:path w="6002020" h="312419">
                  <a:moveTo>
                    <a:pt x="5989317" y="288036"/>
                  </a:moveTo>
                  <a:lnTo>
                    <a:pt x="5989317" y="25908"/>
                  </a:lnTo>
                  <a:lnTo>
                    <a:pt x="5977125" y="25908"/>
                  </a:lnTo>
                  <a:lnTo>
                    <a:pt x="5977125" y="288036"/>
                  </a:lnTo>
                  <a:lnTo>
                    <a:pt x="5989317" y="288036"/>
                  </a:lnTo>
                  <a:close/>
                </a:path>
                <a:path w="6002020" h="312419">
                  <a:moveTo>
                    <a:pt x="5989317" y="312420"/>
                  </a:moveTo>
                  <a:lnTo>
                    <a:pt x="5989317" y="288036"/>
                  </a:lnTo>
                  <a:lnTo>
                    <a:pt x="5977125" y="300228"/>
                  </a:lnTo>
                  <a:lnTo>
                    <a:pt x="5977125" y="312420"/>
                  </a:lnTo>
                  <a:lnTo>
                    <a:pt x="5989317" y="312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3341" y="4629912"/>
              <a:ext cx="6002020" cy="312420"/>
            </a:xfrm>
            <a:custGeom>
              <a:avLst/>
              <a:gdLst/>
              <a:ahLst/>
              <a:cxnLst/>
              <a:rect l="l" t="t" r="r" b="b"/>
              <a:pathLst>
                <a:path w="6002020" h="312420">
                  <a:moveTo>
                    <a:pt x="6001509" y="312420"/>
                  </a:moveTo>
                  <a:lnTo>
                    <a:pt x="6001509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2192" y="312420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24384" y="24384"/>
                  </a:lnTo>
                  <a:lnTo>
                    <a:pt x="5977125" y="24384"/>
                  </a:lnTo>
                  <a:lnTo>
                    <a:pt x="5977125" y="12192"/>
                  </a:lnTo>
                  <a:lnTo>
                    <a:pt x="5989317" y="24384"/>
                  </a:lnTo>
                  <a:lnTo>
                    <a:pt x="5989317" y="312420"/>
                  </a:lnTo>
                  <a:lnTo>
                    <a:pt x="6001509" y="312420"/>
                  </a:lnTo>
                  <a:close/>
                </a:path>
                <a:path w="6002020" h="312420">
                  <a:moveTo>
                    <a:pt x="24384" y="24384"/>
                  </a:moveTo>
                  <a:lnTo>
                    <a:pt x="24384" y="12192"/>
                  </a:lnTo>
                  <a:lnTo>
                    <a:pt x="12192" y="24384"/>
                  </a:lnTo>
                  <a:lnTo>
                    <a:pt x="24384" y="24384"/>
                  </a:lnTo>
                  <a:close/>
                </a:path>
                <a:path w="6002020" h="312420">
                  <a:moveTo>
                    <a:pt x="24384" y="286512"/>
                  </a:moveTo>
                  <a:lnTo>
                    <a:pt x="24384" y="24384"/>
                  </a:lnTo>
                  <a:lnTo>
                    <a:pt x="12192" y="24384"/>
                  </a:lnTo>
                  <a:lnTo>
                    <a:pt x="12192" y="286512"/>
                  </a:lnTo>
                  <a:lnTo>
                    <a:pt x="24384" y="286512"/>
                  </a:lnTo>
                  <a:close/>
                </a:path>
                <a:path w="6002020" h="312420">
                  <a:moveTo>
                    <a:pt x="5989317" y="286512"/>
                  </a:moveTo>
                  <a:lnTo>
                    <a:pt x="12192" y="286512"/>
                  </a:lnTo>
                  <a:lnTo>
                    <a:pt x="24384" y="300228"/>
                  </a:lnTo>
                  <a:lnTo>
                    <a:pt x="24384" y="312420"/>
                  </a:lnTo>
                  <a:lnTo>
                    <a:pt x="5977125" y="312420"/>
                  </a:lnTo>
                  <a:lnTo>
                    <a:pt x="5977125" y="300228"/>
                  </a:lnTo>
                  <a:lnTo>
                    <a:pt x="5989317" y="286512"/>
                  </a:lnTo>
                  <a:close/>
                </a:path>
                <a:path w="6002020" h="312420">
                  <a:moveTo>
                    <a:pt x="24384" y="312420"/>
                  </a:moveTo>
                  <a:lnTo>
                    <a:pt x="24384" y="300228"/>
                  </a:lnTo>
                  <a:lnTo>
                    <a:pt x="12192" y="286512"/>
                  </a:lnTo>
                  <a:lnTo>
                    <a:pt x="12192" y="312420"/>
                  </a:lnTo>
                  <a:lnTo>
                    <a:pt x="24384" y="312420"/>
                  </a:lnTo>
                  <a:close/>
                </a:path>
                <a:path w="6002020" h="312420">
                  <a:moveTo>
                    <a:pt x="5989317" y="24384"/>
                  </a:moveTo>
                  <a:lnTo>
                    <a:pt x="5977125" y="12192"/>
                  </a:lnTo>
                  <a:lnTo>
                    <a:pt x="5977125" y="24384"/>
                  </a:lnTo>
                  <a:lnTo>
                    <a:pt x="5989317" y="24384"/>
                  </a:lnTo>
                  <a:close/>
                </a:path>
                <a:path w="6002020" h="312420">
                  <a:moveTo>
                    <a:pt x="5989317" y="286512"/>
                  </a:moveTo>
                  <a:lnTo>
                    <a:pt x="5989317" y="24384"/>
                  </a:lnTo>
                  <a:lnTo>
                    <a:pt x="5977125" y="24384"/>
                  </a:lnTo>
                  <a:lnTo>
                    <a:pt x="5977125" y="286512"/>
                  </a:lnTo>
                  <a:lnTo>
                    <a:pt x="5989317" y="286512"/>
                  </a:lnTo>
                  <a:close/>
                </a:path>
                <a:path w="6002020" h="312420">
                  <a:moveTo>
                    <a:pt x="5989317" y="312420"/>
                  </a:moveTo>
                  <a:lnTo>
                    <a:pt x="5989317" y="286512"/>
                  </a:lnTo>
                  <a:lnTo>
                    <a:pt x="5977125" y="300228"/>
                  </a:lnTo>
                  <a:lnTo>
                    <a:pt x="5977125" y="312420"/>
                  </a:lnTo>
                  <a:lnTo>
                    <a:pt x="5989317" y="31242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3341" y="4917948"/>
              <a:ext cx="6002020" cy="314325"/>
            </a:xfrm>
            <a:custGeom>
              <a:avLst/>
              <a:gdLst/>
              <a:ahLst/>
              <a:cxnLst/>
              <a:rect l="l" t="t" r="r" b="b"/>
              <a:pathLst>
                <a:path w="6002020" h="314325">
                  <a:moveTo>
                    <a:pt x="6001509" y="313944"/>
                  </a:moveTo>
                  <a:lnTo>
                    <a:pt x="6001509" y="0"/>
                  </a:lnTo>
                  <a:lnTo>
                    <a:pt x="0" y="0"/>
                  </a:lnTo>
                  <a:lnTo>
                    <a:pt x="0" y="313944"/>
                  </a:lnTo>
                  <a:lnTo>
                    <a:pt x="12192" y="313944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24384" y="25908"/>
                  </a:lnTo>
                  <a:lnTo>
                    <a:pt x="5977125" y="25908"/>
                  </a:lnTo>
                  <a:lnTo>
                    <a:pt x="5977125" y="13716"/>
                  </a:lnTo>
                  <a:lnTo>
                    <a:pt x="5989317" y="25908"/>
                  </a:lnTo>
                  <a:lnTo>
                    <a:pt x="5989317" y="313944"/>
                  </a:lnTo>
                  <a:lnTo>
                    <a:pt x="6001509" y="313944"/>
                  </a:lnTo>
                  <a:close/>
                </a:path>
                <a:path w="6002020" h="314325">
                  <a:moveTo>
                    <a:pt x="24384" y="25908"/>
                  </a:moveTo>
                  <a:lnTo>
                    <a:pt x="24384" y="13716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6002020" h="314325">
                  <a:moveTo>
                    <a:pt x="24384" y="288036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88036"/>
                  </a:lnTo>
                  <a:lnTo>
                    <a:pt x="24384" y="288036"/>
                  </a:lnTo>
                  <a:close/>
                </a:path>
                <a:path w="6002020" h="314325">
                  <a:moveTo>
                    <a:pt x="5989317" y="288036"/>
                  </a:moveTo>
                  <a:lnTo>
                    <a:pt x="12192" y="288036"/>
                  </a:lnTo>
                  <a:lnTo>
                    <a:pt x="24384" y="300228"/>
                  </a:lnTo>
                  <a:lnTo>
                    <a:pt x="24384" y="313944"/>
                  </a:lnTo>
                  <a:lnTo>
                    <a:pt x="5977125" y="313944"/>
                  </a:lnTo>
                  <a:lnTo>
                    <a:pt x="5977125" y="300228"/>
                  </a:lnTo>
                  <a:lnTo>
                    <a:pt x="5989317" y="288036"/>
                  </a:lnTo>
                  <a:close/>
                </a:path>
                <a:path w="6002020" h="314325">
                  <a:moveTo>
                    <a:pt x="24384" y="313944"/>
                  </a:moveTo>
                  <a:lnTo>
                    <a:pt x="24384" y="300228"/>
                  </a:lnTo>
                  <a:lnTo>
                    <a:pt x="12192" y="288036"/>
                  </a:lnTo>
                  <a:lnTo>
                    <a:pt x="12192" y="313944"/>
                  </a:lnTo>
                  <a:lnTo>
                    <a:pt x="24384" y="313944"/>
                  </a:lnTo>
                  <a:close/>
                </a:path>
                <a:path w="6002020" h="314325">
                  <a:moveTo>
                    <a:pt x="5989317" y="25908"/>
                  </a:moveTo>
                  <a:lnTo>
                    <a:pt x="5977125" y="13716"/>
                  </a:lnTo>
                  <a:lnTo>
                    <a:pt x="5977125" y="25908"/>
                  </a:lnTo>
                  <a:lnTo>
                    <a:pt x="5989317" y="25908"/>
                  </a:lnTo>
                  <a:close/>
                </a:path>
                <a:path w="6002020" h="314325">
                  <a:moveTo>
                    <a:pt x="5989317" y="288036"/>
                  </a:moveTo>
                  <a:lnTo>
                    <a:pt x="5989317" y="25908"/>
                  </a:lnTo>
                  <a:lnTo>
                    <a:pt x="5977125" y="25908"/>
                  </a:lnTo>
                  <a:lnTo>
                    <a:pt x="5977125" y="288036"/>
                  </a:lnTo>
                  <a:lnTo>
                    <a:pt x="5989317" y="288036"/>
                  </a:lnTo>
                  <a:close/>
                </a:path>
                <a:path w="6002020" h="314325">
                  <a:moveTo>
                    <a:pt x="5989317" y="313944"/>
                  </a:moveTo>
                  <a:lnTo>
                    <a:pt x="5989317" y="288036"/>
                  </a:lnTo>
                  <a:lnTo>
                    <a:pt x="5977125" y="300228"/>
                  </a:lnTo>
                  <a:lnTo>
                    <a:pt x="5977125" y="313944"/>
                  </a:lnTo>
                  <a:lnTo>
                    <a:pt x="5989317" y="31394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096" y="828547"/>
            <a:ext cx="2644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Code::Blocks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209" y="1699374"/>
            <a:ext cx="7893684" cy="4568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IDE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spustitelné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běžných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0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(Windows,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Linux,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MacOS)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8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Podpora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různých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jazyků,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nás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C/C++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Kombinace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TDM-</a:t>
            </a:r>
            <a:r>
              <a:rPr sz="2400" dirty="0">
                <a:latin typeface="Arial"/>
                <a:cs typeface="Arial"/>
              </a:rPr>
              <a:t>MinGW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(gcc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4.5.1)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Budeme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využívat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jako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defaultní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IDE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05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pokud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ovládáte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dobře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jiné,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klidně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jej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použijte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Clr>
                <a:srgbClr val="121212"/>
              </a:buClr>
              <a:buChar char="●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např.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Creator,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Visual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Studio...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Char char="●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vhodné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použít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překlad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pomocí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gcc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Clr>
                <a:srgbClr val="121212"/>
              </a:buClr>
              <a:buChar char="●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hlídá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dodržení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standardu,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kontrola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domácích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úkolů</a:t>
            </a: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ts val="3020"/>
              </a:lnSpc>
              <a:spcBef>
                <a:spcPts val="71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Tutoriál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na </a:t>
            </a:r>
            <a:r>
              <a:rPr sz="28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http://www.youtube.com/watch?v=uVz0IaIh8TM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8737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72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9094" y="385571"/>
            <a:ext cx="3621023" cy="18379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14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QT</a:t>
            </a:r>
            <a:r>
              <a:rPr spc="-15" dirty="0"/>
              <a:t> </a:t>
            </a:r>
            <a:r>
              <a:rPr spc="80" dirty="0"/>
              <a:t>Creator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IDE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spustitelné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běžných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OS</a:t>
            </a:r>
          </a:p>
          <a:p>
            <a:pPr marL="648335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Verze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2.3.0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nainstalována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školních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strojích</a:t>
            </a:r>
          </a:p>
          <a:p>
            <a:pPr marL="648335" indent="-342900">
              <a:lnSpc>
                <a:spcPct val="100000"/>
              </a:lnSpc>
              <a:spcBef>
                <a:spcPts val="6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POZOR: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QT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není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jen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IDE,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ale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celé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API</a:t>
            </a:r>
          </a:p>
          <a:p>
            <a:pPr marL="1049020" marR="535305" lvl="1" indent="-287020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pro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zajištění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přenositelnosti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nestandardizovaných </a:t>
            </a:r>
            <a:r>
              <a:rPr sz="2400" dirty="0">
                <a:latin typeface="Arial"/>
                <a:cs typeface="Arial"/>
              </a:rPr>
              <a:t>operací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poskytuje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mezivrstvu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(Qxxx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objekty)</a:t>
            </a:r>
            <a:endParaRPr sz="24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(přenositelnost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zdrojového,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nikoli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spustitelného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kódu)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QT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API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nebudeme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využívat</a:t>
            </a:r>
          </a:p>
          <a:p>
            <a:pPr marL="1049020" lvl="1" indent="-287655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Char char="●"/>
              <a:tabLst>
                <a:tab pos="1050290" algn="l"/>
              </a:tabLst>
            </a:pPr>
            <a:r>
              <a:rPr sz="2400" dirty="0">
                <a:latin typeface="Arial"/>
                <a:cs typeface="Arial"/>
              </a:rPr>
              <a:t>budeme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psát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překládat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čistém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C++</a:t>
            </a:r>
            <a:endParaRPr sz="24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u="none" dirty="0">
                <a:solidFill>
                  <a:srgbClr val="000000"/>
                </a:solidFill>
              </a:rPr>
              <a:t>Tutoriál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na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spc="-10" dirty="0">
                <a:hlinkClick r:id="rId2"/>
              </a:rPr>
              <a:t>http://cecko.eu/public/qtcreator</a:t>
            </a:r>
          </a:p>
          <a:p>
            <a:pPr marL="292735" marR="5080" algn="r">
              <a:lnSpc>
                <a:spcPct val="100000"/>
              </a:lnSpc>
              <a:spcBef>
                <a:spcPts val="1325"/>
              </a:spcBef>
            </a:pPr>
            <a:r>
              <a:rPr sz="1800" u="none" spc="-25" dirty="0">
                <a:solidFill>
                  <a:srgbClr val="000000"/>
                </a:solidFill>
              </a:rPr>
              <a:t>73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6464" y="592073"/>
            <a:ext cx="1219200" cy="1409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4168" y="6900235"/>
            <a:ext cx="25317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5"/>
            <a:ext cx="9144000" cy="108585"/>
          </a:xfrm>
          <a:custGeom>
            <a:avLst/>
            <a:gdLst/>
            <a:ahLst/>
            <a:cxnLst/>
            <a:rect l="l" t="t" r="r" b="b"/>
            <a:pathLst>
              <a:path w="9144000" h="108584">
                <a:moveTo>
                  <a:pt x="9143999" y="108203"/>
                </a:moveTo>
                <a:lnTo>
                  <a:pt x="9143999" y="0"/>
                </a:lnTo>
                <a:lnTo>
                  <a:pt x="0" y="0"/>
                </a:lnTo>
                <a:lnTo>
                  <a:pt x="0" y="108203"/>
                </a:lnTo>
                <a:lnTo>
                  <a:pt x="9143999" y="108203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065" y="6812280"/>
            <a:ext cx="7309484" cy="394970"/>
          </a:xfrm>
          <a:custGeom>
            <a:avLst/>
            <a:gdLst/>
            <a:ahLst/>
            <a:cxnLst/>
            <a:rect l="l" t="t" r="r" b="b"/>
            <a:pathLst>
              <a:path w="7309484" h="394970">
                <a:moveTo>
                  <a:pt x="7309104" y="0"/>
                </a:moveTo>
                <a:lnTo>
                  <a:pt x="0" y="0"/>
                </a:lnTo>
                <a:lnTo>
                  <a:pt x="0" y="318516"/>
                </a:lnTo>
                <a:lnTo>
                  <a:pt x="0" y="394716"/>
                </a:lnTo>
                <a:lnTo>
                  <a:pt x="7309104" y="394716"/>
                </a:lnTo>
                <a:lnTo>
                  <a:pt x="7309104" y="318516"/>
                </a:lnTo>
                <a:lnTo>
                  <a:pt x="7309104" y="0"/>
                </a:lnTo>
                <a:close/>
              </a:path>
            </a:pathLst>
          </a:custGeom>
          <a:solidFill>
            <a:srgbClr val="F02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3174" y="6812279"/>
            <a:ext cx="1835150" cy="394970"/>
          </a:xfrm>
          <a:prstGeom prst="rect">
            <a:avLst/>
          </a:prstGeom>
          <a:solidFill>
            <a:srgbClr val="959595"/>
          </a:solidFill>
        </p:spPr>
        <p:txBody>
          <a:bodyPr vert="horz" wrap="square" lIns="0" tIns="45085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84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Automatizace</a:t>
            </a:r>
            <a:r>
              <a:rPr spc="-30" dirty="0"/>
              <a:t> </a:t>
            </a:r>
            <a:r>
              <a:rPr spc="114" dirty="0"/>
              <a:t>překladu</a:t>
            </a:r>
            <a:r>
              <a:rPr spc="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0" dirty="0"/>
              <a:t>Make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685" y="4768086"/>
            <a:ext cx="295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Rozšířený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344" y="6874253"/>
            <a:ext cx="4260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705" y="6912935"/>
            <a:ext cx="20427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15.9.2014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74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3898" y="4101084"/>
            <a:ext cx="5954395" cy="749935"/>
          </a:xfrm>
          <a:custGeom>
            <a:avLst/>
            <a:gdLst/>
            <a:ahLst/>
            <a:cxnLst/>
            <a:rect l="l" t="t" r="r" b="b"/>
            <a:pathLst>
              <a:path w="5954395" h="749935">
                <a:moveTo>
                  <a:pt x="5954268" y="749808"/>
                </a:moveTo>
                <a:lnTo>
                  <a:pt x="5954268" y="0"/>
                </a:lnTo>
                <a:lnTo>
                  <a:pt x="0" y="0"/>
                </a:lnTo>
                <a:lnTo>
                  <a:pt x="0" y="749808"/>
                </a:lnTo>
                <a:lnTo>
                  <a:pt x="4572" y="749808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5943600" y="9144"/>
                </a:lnTo>
                <a:lnTo>
                  <a:pt x="5943600" y="4572"/>
                </a:lnTo>
                <a:lnTo>
                  <a:pt x="5948172" y="9144"/>
                </a:lnTo>
                <a:lnTo>
                  <a:pt x="5948172" y="749808"/>
                </a:lnTo>
                <a:lnTo>
                  <a:pt x="5954268" y="749808"/>
                </a:lnTo>
                <a:close/>
              </a:path>
              <a:path w="5954395" h="749935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5954395" h="749935">
                <a:moveTo>
                  <a:pt x="10668" y="739140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739140"/>
                </a:lnTo>
                <a:lnTo>
                  <a:pt x="10668" y="739140"/>
                </a:lnTo>
                <a:close/>
              </a:path>
              <a:path w="5954395" h="749935">
                <a:moveTo>
                  <a:pt x="5948172" y="739140"/>
                </a:moveTo>
                <a:lnTo>
                  <a:pt x="4572" y="739140"/>
                </a:lnTo>
                <a:lnTo>
                  <a:pt x="10668" y="743712"/>
                </a:lnTo>
                <a:lnTo>
                  <a:pt x="10668" y="749808"/>
                </a:lnTo>
                <a:lnTo>
                  <a:pt x="5943600" y="749808"/>
                </a:lnTo>
                <a:lnTo>
                  <a:pt x="5943600" y="743712"/>
                </a:lnTo>
                <a:lnTo>
                  <a:pt x="5948172" y="739140"/>
                </a:lnTo>
                <a:close/>
              </a:path>
              <a:path w="5954395" h="749935">
                <a:moveTo>
                  <a:pt x="10668" y="749808"/>
                </a:moveTo>
                <a:lnTo>
                  <a:pt x="10668" y="743712"/>
                </a:lnTo>
                <a:lnTo>
                  <a:pt x="4572" y="739140"/>
                </a:lnTo>
                <a:lnTo>
                  <a:pt x="4572" y="749808"/>
                </a:lnTo>
                <a:lnTo>
                  <a:pt x="10668" y="749808"/>
                </a:lnTo>
                <a:close/>
              </a:path>
              <a:path w="5954395" h="749935">
                <a:moveTo>
                  <a:pt x="5948172" y="9144"/>
                </a:moveTo>
                <a:lnTo>
                  <a:pt x="5943600" y="4572"/>
                </a:lnTo>
                <a:lnTo>
                  <a:pt x="5943600" y="9144"/>
                </a:lnTo>
                <a:lnTo>
                  <a:pt x="5948172" y="9144"/>
                </a:lnTo>
                <a:close/>
              </a:path>
              <a:path w="5954395" h="749935">
                <a:moveTo>
                  <a:pt x="5948172" y="739140"/>
                </a:moveTo>
                <a:lnTo>
                  <a:pt x="5948172" y="9144"/>
                </a:lnTo>
                <a:lnTo>
                  <a:pt x="5943600" y="9144"/>
                </a:lnTo>
                <a:lnTo>
                  <a:pt x="5943600" y="739140"/>
                </a:lnTo>
                <a:lnTo>
                  <a:pt x="5948172" y="739140"/>
                </a:lnTo>
                <a:close/>
              </a:path>
              <a:path w="5954395" h="749935">
                <a:moveTo>
                  <a:pt x="5948172" y="749808"/>
                </a:moveTo>
                <a:lnTo>
                  <a:pt x="5948172" y="739140"/>
                </a:lnTo>
                <a:lnTo>
                  <a:pt x="5943600" y="743712"/>
                </a:lnTo>
                <a:lnTo>
                  <a:pt x="5943600" y="749808"/>
                </a:lnTo>
                <a:lnTo>
                  <a:pt x="5948172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0685" y="1714064"/>
            <a:ext cx="6764655" cy="30695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Make,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CMake…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nástroje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provedení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skriptu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automatizující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překlad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Makefile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jazykově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nezávislý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skript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definující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způsob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překladu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cíle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překladu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(targets),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nejběžnější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all,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clean,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-install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Jednoduchý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Makefile</a:t>
            </a:r>
            <a:endParaRPr sz="2400">
              <a:latin typeface="Arial"/>
              <a:cs typeface="Arial"/>
            </a:endParaRPr>
          </a:p>
          <a:p>
            <a:pPr marL="459105">
              <a:lnSpc>
                <a:spcPct val="100000"/>
              </a:lnSpc>
              <a:spcBef>
                <a:spcPts val="1505"/>
              </a:spcBef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Simple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makefile</a:t>
            </a:r>
            <a:endParaRPr sz="1400">
              <a:latin typeface="Courier New"/>
              <a:cs typeface="Courier New"/>
            </a:endParaRPr>
          </a:p>
          <a:p>
            <a:pPr marL="459105">
              <a:lnSpc>
                <a:spcPct val="100000"/>
              </a:lnSpc>
            </a:pPr>
            <a:r>
              <a:rPr sz="1400" spc="-20" dirty="0">
                <a:latin typeface="Courier New"/>
                <a:cs typeface="Courier New"/>
              </a:rPr>
              <a:t>all:</a:t>
            </a:r>
            <a:endParaRPr sz="1400">
              <a:latin typeface="Courier New"/>
              <a:cs typeface="Courier New"/>
            </a:endParaRPr>
          </a:p>
          <a:p>
            <a:pPr marL="13735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g++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ansi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3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pedantic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3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Wall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o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hello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hello.cpp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7098" y="4840224"/>
            <a:ext cx="5192395" cy="1813560"/>
          </a:xfrm>
          <a:custGeom>
            <a:avLst/>
            <a:gdLst/>
            <a:ahLst/>
            <a:cxnLst/>
            <a:rect l="l" t="t" r="r" b="b"/>
            <a:pathLst>
              <a:path w="5192395" h="1813559">
                <a:moveTo>
                  <a:pt x="5192268" y="1813560"/>
                </a:moveTo>
                <a:lnTo>
                  <a:pt x="5192268" y="0"/>
                </a:lnTo>
                <a:lnTo>
                  <a:pt x="0" y="0"/>
                </a:lnTo>
                <a:lnTo>
                  <a:pt x="0" y="1813560"/>
                </a:lnTo>
                <a:lnTo>
                  <a:pt x="4572" y="1813560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5181600" y="10668"/>
                </a:lnTo>
                <a:lnTo>
                  <a:pt x="5181600" y="4572"/>
                </a:lnTo>
                <a:lnTo>
                  <a:pt x="5186172" y="10668"/>
                </a:lnTo>
                <a:lnTo>
                  <a:pt x="5186172" y="1813560"/>
                </a:lnTo>
                <a:lnTo>
                  <a:pt x="5192268" y="1813560"/>
                </a:lnTo>
                <a:close/>
              </a:path>
              <a:path w="5192395" h="1813559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5192395" h="1813559">
                <a:moveTo>
                  <a:pt x="10668" y="1804416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1804416"/>
                </a:lnTo>
                <a:lnTo>
                  <a:pt x="10668" y="1804416"/>
                </a:lnTo>
                <a:close/>
              </a:path>
              <a:path w="5192395" h="1813559">
                <a:moveTo>
                  <a:pt x="5186172" y="1804416"/>
                </a:moveTo>
                <a:lnTo>
                  <a:pt x="4572" y="1804416"/>
                </a:lnTo>
                <a:lnTo>
                  <a:pt x="10668" y="1808988"/>
                </a:lnTo>
                <a:lnTo>
                  <a:pt x="10668" y="1813560"/>
                </a:lnTo>
                <a:lnTo>
                  <a:pt x="5181600" y="1813560"/>
                </a:lnTo>
                <a:lnTo>
                  <a:pt x="5181600" y="1808988"/>
                </a:lnTo>
                <a:lnTo>
                  <a:pt x="5186172" y="1804416"/>
                </a:lnTo>
                <a:close/>
              </a:path>
              <a:path w="5192395" h="1813559">
                <a:moveTo>
                  <a:pt x="10668" y="1813560"/>
                </a:moveTo>
                <a:lnTo>
                  <a:pt x="10668" y="1808988"/>
                </a:lnTo>
                <a:lnTo>
                  <a:pt x="4572" y="1804416"/>
                </a:lnTo>
                <a:lnTo>
                  <a:pt x="4572" y="1813560"/>
                </a:lnTo>
                <a:lnTo>
                  <a:pt x="10668" y="1813560"/>
                </a:lnTo>
                <a:close/>
              </a:path>
              <a:path w="5192395" h="1813559">
                <a:moveTo>
                  <a:pt x="5186172" y="10668"/>
                </a:moveTo>
                <a:lnTo>
                  <a:pt x="5181600" y="4572"/>
                </a:lnTo>
                <a:lnTo>
                  <a:pt x="5181600" y="10668"/>
                </a:lnTo>
                <a:lnTo>
                  <a:pt x="5186172" y="10668"/>
                </a:lnTo>
                <a:close/>
              </a:path>
              <a:path w="5192395" h="1813559">
                <a:moveTo>
                  <a:pt x="5186172" y="1804416"/>
                </a:moveTo>
                <a:lnTo>
                  <a:pt x="5186172" y="10668"/>
                </a:lnTo>
                <a:lnTo>
                  <a:pt x="5181600" y="10668"/>
                </a:lnTo>
                <a:lnTo>
                  <a:pt x="5181600" y="1804416"/>
                </a:lnTo>
                <a:lnTo>
                  <a:pt x="5186172" y="1804416"/>
                </a:lnTo>
                <a:close/>
              </a:path>
              <a:path w="5192395" h="1813559">
                <a:moveTo>
                  <a:pt x="5186172" y="1813560"/>
                </a:moveTo>
                <a:lnTo>
                  <a:pt x="5186172" y="1804416"/>
                </a:lnTo>
                <a:lnTo>
                  <a:pt x="5181600" y="1808988"/>
                </a:lnTo>
                <a:lnTo>
                  <a:pt x="5181600" y="1813560"/>
                </a:lnTo>
                <a:lnTo>
                  <a:pt x="5186172" y="1813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10415" y="4856477"/>
            <a:ext cx="30048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CCC=g++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ourier New"/>
                <a:cs typeface="Courier New"/>
              </a:rPr>
              <a:t>CFLAGS=-</a:t>
            </a:r>
            <a:r>
              <a:rPr sz="1400" dirty="0">
                <a:latin typeface="Courier New"/>
                <a:cs typeface="Courier New"/>
              </a:rPr>
              <a:t>ansi</a:t>
            </a:r>
            <a:r>
              <a:rPr sz="1400" spc="-30" dirty="0">
                <a:latin typeface="Courier New"/>
                <a:cs typeface="Courier New"/>
              </a:rPr>
              <a:t> -</a:t>
            </a:r>
            <a:r>
              <a:rPr sz="1400" dirty="0">
                <a:latin typeface="Courier New"/>
                <a:cs typeface="Courier New"/>
              </a:rPr>
              <a:t>pedantic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spc="-20" dirty="0">
                <a:latin typeface="Courier New"/>
                <a:cs typeface="Courier New"/>
              </a:rPr>
              <a:t>Wall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0230" y="5923277"/>
            <a:ext cx="984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hello.cpp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0415" y="5496557"/>
            <a:ext cx="360045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all: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hello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hello:</a:t>
            </a:r>
            <a:endParaRPr sz="14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$(CCC)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$(CFLAGS)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hello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clean:</a:t>
            </a:r>
            <a:endParaRPr sz="14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rm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hello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9873" y="6726935"/>
            <a:ext cx="5937885" cy="417830"/>
            <a:chOff x="1459873" y="6726935"/>
            <a:chExt cx="5937885" cy="417830"/>
          </a:xfrm>
        </p:grpSpPr>
        <p:sp>
          <p:nvSpPr>
            <p:cNvPr id="17" name="object 17"/>
            <p:cNvSpPr/>
            <p:nvPr/>
          </p:nvSpPr>
          <p:spPr>
            <a:xfrm>
              <a:off x="1473589" y="6739127"/>
              <a:ext cx="5911850" cy="391795"/>
            </a:xfrm>
            <a:custGeom>
              <a:avLst/>
              <a:gdLst/>
              <a:ahLst/>
              <a:cxnLst/>
              <a:rect l="l" t="t" r="r" b="b"/>
              <a:pathLst>
                <a:path w="5911850" h="391795">
                  <a:moveTo>
                    <a:pt x="5911595" y="391667"/>
                  </a:moveTo>
                  <a:lnTo>
                    <a:pt x="5911595" y="0"/>
                  </a:lnTo>
                  <a:lnTo>
                    <a:pt x="0" y="0"/>
                  </a:lnTo>
                  <a:lnTo>
                    <a:pt x="0" y="391667"/>
                  </a:lnTo>
                  <a:lnTo>
                    <a:pt x="5911595" y="391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9873" y="6726935"/>
              <a:ext cx="5937885" cy="417830"/>
            </a:xfrm>
            <a:custGeom>
              <a:avLst/>
              <a:gdLst/>
              <a:ahLst/>
              <a:cxnLst/>
              <a:rect l="l" t="t" r="r" b="b"/>
              <a:pathLst>
                <a:path w="5937884" h="417829">
                  <a:moveTo>
                    <a:pt x="5937501" y="417576"/>
                  </a:moveTo>
                  <a:lnTo>
                    <a:pt x="5937501" y="0"/>
                  </a:lnTo>
                  <a:lnTo>
                    <a:pt x="0" y="0"/>
                  </a:lnTo>
                  <a:lnTo>
                    <a:pt x="0" y="417576"/>
                  </a:lnTo>
                  <a:lnTo>
                    <a:pt x="13716" y="41757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5913117" y="25908"/>
                  </a:lnTo>
                  <a:lnTo>
                    <a:pt x="5913117" y="12192"/>
                  </a:lnTo>
                  <a:lnTo>
                    <a:pt x="5925309" y="25908"/>
                  </a:lnTo>
                  <a:lnTo>
                    <a:pt x="5925309" y="417576"/>
                  </a:lnTo>
                  <a:lnTo>
                    <a:pt x="5937501" y="417576"/>
                  </a:lnTo>
                  <a:close/>
                </a:path>
                <a:path w="5937884" h="41782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5937884" h="417829">
                  <a:moveTo>
                    <a:pt x="25908" y="391668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391668"/>
                  </a:lnTo>
                  <a:lnTo>
                    <a:pt x="25908" y="391668"/>
                  </a:lnTo>
                  <a:close/>
                </a:path>
                <a:path w="5937884" h="417829">
                  <a:moveTo>
                    <a:pt x="5925309" y="391668"/>
                  </a:moveTo>
                  <a:lnTo>
                    <a:pt x="13716" y="391668"/>
                  </a:lnTo>
                  <a:lnTo>
                    <a:pt x="25908" y="403860"/>
                  </a:lnTo>
                  <a:lnTo>
                    <a:pt x="25908" y="417576"/>
                  </a:lnTo>
                  <a:lnTo>
                    <a:pt x="5913117" y="417576"/>
                  </a:lnTo>
                  <a:lnTo>
                    <a:pt x="5913117" y="403860"/>
                  </a:lnTo>
                  <a:lnTo>
                    <a:pt x="5925309" y="391668"/>
                  </a:lnTo>
                  <a:close/>
                </a:path>
                <a:path w="5937884" h="417829">
                  <a:moveTo>
                    <a:pt x="25908" y="417576"/>
                  </a:moveTo>
                  <a:lnTo>
                    <a:pt x="25908" y="403860"/>
                  </a:lnTo>
                  <a:lnTo>
                    <a:pt x="13716" y="391668"/>
                  </a:lnTo>
                  <a:lnTo>
                    <a:pt x="13716" y="417576"/>
                  </a:lnTo>
                  <a:lnTo>
                    <a:pt x="25908" y="417576"/>
                  </a:lnTo>
                  <a:close/>
                </a:path>
                <a:path w="5937884" h="417829">
                  <a:moveTo>
                    <a:pt x="5925309" y="25908"/>
                  </a:moveTo>
                  <a:lnTo>
                    <a:pt x="5913117" y="12192"/>
                  </a:lnTo>
                  <a:lnTo>
                    <a:pt x="5913117" y="25908"/>
                  </a:lnTo>
                  <a:lnTo>
                    <a:pt x="5925309" y="25908"/>
                  </a:lnTo>
                  <a:close/>
                </a:path>
                <a:path w="5937884" h="417829">
                  <a:moveTo>
                    <a:pt x="5925309" y="391668"/>
                  </a:moveTo>
                  <a:lnTo>
                    <a:pt x="5925309" y="25908"/>
                  </a:lnTo>
                  <a:lnTo>
                    <a:pt x="5913117" y="25908"/>
                  </a:lnTo>
                  <a:lnTo>
                    <a:pt x="5913117" y="391668"/>
                  </a:lnTo>
                  <a:lnTo>
                    <a:pt x="5925309" y="391668"/>
                  </a:lnTo>
                  <a:close/>
                </a:path>
                <a:path w="5937884" h="417829">
                  <a:moveTo>
                    <a:pt x="5925309" y="417576"/>
                  </a:moveTo>
                  <a:lnTo>
                    <a:pt x="5925309" y="391668"/>
                  </a:lnTo>
                  <a:lnTo>
                    <a:pt x="5913117" y="403860"/>
                  </a:lnTo>
                  <a:lnTo>
                    <a:pt x="5913117" y="417576"/>
                  </a:lnTo>
                  <a:lnTo>
                    <a:pt x="5925309" y="417576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63509" y="6750809"/>
            <a:ext cx="558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46350" algn="l"/>
              </a:tabLst>
            </a:pPr>
            <a:r>
              <a:rPr sz="1800" dirty="0">
                <a:latin typeface="Courier New"/>
                <a:cs typeface="Courier New"/>
              </a:rPr>
              <a:t>Napr.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QTCreator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323299"/>
                </a:solidFill>
                <a:latin typeface="Times New Roman"/>
                <a:cs typeface="Times New Roman"/>
              </a:rPr>
              <a:t>→</a:t>
            </a:r>
            <a:r>
              <a:rPr sz="1800" dirty="0">
                <a:solidFill>
                  <a:srgbClr val="32329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Makefile.Debug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23299"/>
                </a:solidFill>
                <a:latin typeface="Times New Roman"/>
                <a:cs typeface="Times New Roman"/>
              </a:rPr>
              <a:t>→</a:t>
            </a:r>
            <a:r>
              <a:rPr sz="1800" spc="-5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qmake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9165" y="6845296"/>
            <a:ext cx="622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PB161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1741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Doxygen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685" y="1714137"/>
            <a:ext cx="8180070" cy="2073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Nástroj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obdobný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jako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JavaDoc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Javu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umožňuje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generovat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dokumentaci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poznámek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přímo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kódu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html,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latex…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Odevzdávané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domácí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úkoly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musí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dokumentaci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obsahovat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Tutoriál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http://cecko.eu/public/doxygen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825" y="6874253"/>
            <a:ext cx="4959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C++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75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1498" y="4611624"/>
            <a:ext cx="8011795" cy="2452370"/>
          </a:xfrm>
          <a:custGeom>
            <a:avLst/>
            <a:gdLst/>
            <a:ahLst/>
            <a:cxnLst/>
            <a:rect l="l" t="t" r="r" b="b"/>
            <a:pathLst>
              <a:path w="8011795" h="2452370">
                <a:moveTo>
                  <a:pt x="8011668" y="2452116"/>
                </a:moveTo>
                <a:lnTo>
                  <a:pt x="8011668" y="0"/>
                </a:lnTo>
                <a:lnTo>
                  <a:pt x="0" y="0"/>
                </a:lnTo>
                <a:lnTo>
                  <a:pt x="0" y="2452116"/>
                </a:lnTo>
                <a:lnTo>
                  <a:pt x="4572" y="2452116"/>
                </a:ln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lnTo>
                  <a:pt x="8001000" y="10668"/>
                </a:lnTo>
                <a:lnTo>
                  <a:pt x="8001000" y="4572"/>
                </a:lnTo>
                <a:lnTo>
                  <a:pt x="8005572" y="10668"/>
                </a:lnTo>
                <a:lnTo>
                  <a:pt x="8005572" y="2452116"/>
                </a:lnTo>
                <a:lnTo>
                  <a:pt x="8011668" y="2452116"/>
                </a:lnTo>
                <a:close/>
              </a:path>
              <a:path w="8011795" h="2452370">
                <a:moveTo>
                  <a:pt x="10668" y="10668"/>
                </a:move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8011795" h="2452370">
                <a:moveTo>
                  <a:pt x="10668" y="2441448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2441448"/>
                </a:lnTo>
                <a:lnTo>
                  <a:pt x="10668" y="2441448"/>
                </a:lnTo>
                <a:close/>
              </a:path>
              <a:path w="8011795" h="2452370">
                <a:moveTo>
                  <a:pt x="8005572" y="2441448"/>
                </a:moveTo>
                <a:lnTo>
                  <a:pt x="4572" y="2441448"/>
                </a:lnTo>
                <a:lnTo>
                  <a:pt x="10668" y="2447544"/>
                </a:lnTo>
                <a:lnTo>
                  <a:pt x="10668" y="2452116"/>
                </a:lnTo>
                <a:lnTo>
                  <a:pt x="8001000" y="2452116"/>
                </a:lnTo>
                <a:lnTo>
                  <a:pt x="8001000" y="2447544"/>
                </a:lnTo>
                <a:lnTo>
                  <a:pt x="8005572" y="2441448"/>
                </a:lnTo>
                <a:close/>
              </a:path>
              <a:path w="8011795" h="2452370">
                <a:moveTo>
                  <a:pt x="10668" y="2452116"/>
                </a:moveTo>
                <a:lnTo>
                  <a:pt x="10668" y="2447544"/>
                </a:lnTo>
                <a:lnTo>
                  <a:pt x="4572" y="2441448"/>
                </a:lnTo>
                <a:lnTo>
                  <a:pt x="4572" y="2452116"/>
                </a:lnTo>
                <a:lnTo>
                  <a:pt x="10668" y="2452116"/>
                </a:lnTo>
                <a:close/>
              </a:path>
              <a:path w="8011795" h="2452370">
                <a:moveTo>
                  <a:pt x="8005572" y="10668"/>
                </a:moveTo>
                <a:lnTo>
                  <a:pt x="8001000" y="4572"/>
                </a:lnTo>
                <a:lnTo>
                  <a:pt x="8001000" y="10668"/>
                </a:lnTo>
                <a:lnTo>
                  <a:pt x="8005572" y="10668"/>
                </a:lnTo>
                <a:close/>
              </a:path>
              <a:path w="8011795" h="2452370">
                <a:moveTo>
                  <a:pt x="8005572" y="2441448"/>
                </a:moveTo>
                <a:lnTo>
                  <a:pt x="8005572" y="10668"/>
                </a:lnTo>
                <a:lnTo>
                  <a:pt x="8001000" y="10668"/>
                </a:lnTo>
                <a:lnTo>
                  <a:pt x="8001000" y="2441448"/>
                </a:lnTo>
                <a:lnTo>
                  <a:pt x="8005572" y="2441448"/>
                </a:lnTo>
                <a:close/>
              </a:path>
              <a:path w="8011795" h="2452370">
                <a:moveTo>
                  <a:pt x="8005572" y="2452116"/>
                </a:moveTo>
                <a:lnTo>
                  <a:pt x="8005572" y="2441448"/>
                </a:lnTo>
                <a:lnTo>
                  <a:pt x="8001000" y="2447544"/>
                </a:lnTo>
                <a:lnTo>
                  <a:pt x="8001000" y="2452116"/>
                </a:lnTo>
                <a:lnTo>
                  <a:pt x="8005572" y="2452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517" y="4627877"/>
            <a:ext cx="320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E6F3E"/>
                </a:solidFill>
                <a:latin typeface="Courier New"/>
                <a:cs typeface="Courier New"/>
              </a:rPr>
              <a:t>/**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197" y="4841237"/>
            <a:ext cx="37350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13360">
              <a:lnSpc>
                <a:spcPct val="100000"/>
              </a:lnSpc>
              <a:spcBef>
                <a:spcPts val="100"/>
              </a:spcBef>
              <a:buChar char="*"/>
              <a:tabLst>
                <a:tab pos="213360" algn="l"/>
              </a:tabLst>
            </a:pP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Display</a:t>
            </a:r>
            <a:r>
              <a:rPr sz="1400" spc="-70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sizes</a:t>
            </a:r>
            <a:r>
              <a:rPr sz="1400" spc="-55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of</a:t>
            </a:r>
            <a:r>
              <a:rPr sz="1400" spc="-55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basic</a:t>
            </a:r>
            <a:r>
              <a:rPr sz="1400" spc="-65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data</a:t>
            </a:r>
            <a:r>
              <a:rPr sz="1400" spc="-55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6F3E"/>
                </a:solidFill>
                <a:latin typeface="Courier New"/>
                <a:cs typeface="Courier New"/>
              </a:rPr>
              <a:t>types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3E6F3E"/>
                </a:solidFill>
                <a:latin typeface="Courier New"/>
                <a:cs typeface="Courier New"/>
              </a:rPr>
              <a:t>*</a:t>
            </a:r>
            <a:endParaRPr sz="14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3E6F3E"/>
              </a:buClr>
              <a:buChar char="*"/>
              <a:tabLst>
                <a:tab pos="213360" algn="l"/>
              </a:tabLst>
            </a:pPr>
            <a:r>
              <a:rPr sz="1400" dirty="0">
                <a:solidFill>
                  <a:srgbClr val="2F5FA0"/>
                </a:solidFill>
                <a:latin typeface="Courier New"/>
                <a:cs typeface="Courier New"/>
              </a:rPr>
              <a:t>@param</a:t>
            </a:r>
            <a:r>
              <a:rPr sz="1400" spc="-70" dirty="0">
                <a:solidFill>
                  <a:srgbClr val="2F5FA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6F3E"/>
                </a:solidFill>
                <a:latin typeface="Courier New"/>
                <a:cs typeface="Courier New"/>
              </a:rPr>
              <a:t>arraySize</a:t>
            </a:r>
            <a:endParaRPr sz="1400">
              <a:latin typeface="Courier New"/>
              <a:cs typeface="Courier New"/>
            </a:endParaRPr>
          </a:p>
          <a:p>
            <a:pPr marL="213360" indent="-213360">
              <a:lnSpc>
                <a:spcPct val="100000"/>
              </a:lnSpc>
              <a:buClr>
                <a:srgbClr val="3E6F3E"/>
              </a:buClr>
              <a:buChar char="*"/>
              <a:tabLst>
                <a:tab pos="213360" algn="l"/>
              </a:tabLst>
            </a:pPr>
            <a:r>
              <a:rPr sz="1400" spc="-10" dirty="0">
                <a:solidFill>
                  <a:srgbClr val="2F5FA0"/>
                </a:solidFill>
                <a:latin typeface="Courier New"/>
                <a:cs typeface="Courier New"/>
              </a:rPr>
              <a:t>@return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5370" y="5267957"/>
            <a:ext cx="3746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size</a:t>
            </a:r>
            <a:r>
              <a:rPr sz="1400" spc="-80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of</a:t>
            </a:r>
            <a:r>
              <a:rPr sz="1400" spc="-80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dynamically</a:t>
            </a:r>
            <a:r>
              <a:rPr sz="1400" spc="-85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E6F3E"/>
                </a:solidFill>
                <a:latin typeface="Courier New"/>
                <a:cs typeface="Courier New"/>
              </a:rPr>
              <a:t>allocated</a:t>
            </a:r>
            <a:r>
              <a:rPr sz="1400" spc="-80" dirty="0">
                <a:solidFill>
                  <a:srgbClr val="3E6F3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E6F3E"/>
                </a:solidFill>
                <a:latin typeface="Courier New"/>
                <a:cs typeface="Courier New"/>
              </a:rPr>
              <a:t>array nothing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817" y="5694677"/>
            <a:ext cx="37503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E6F3E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void</a:t>
            </a:r>
            <a:r>
              <a:rPr sz="1400" spc="-120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demoDataSizes(</a:t>
            </a:r>
            <a:r>
              <a:rPr sz="1400" dirty="0">
                <a:solidFill>
                  <a:srgbClr val="00007E"/>
                </a:solidFill>
                <a:latin typeface="Courier New"/>
                <a:cs typeface="Courier New"/>
              </a:rPr>
              <a:t>int</a:t>
            </a:r>
            <a:r>
              <a:rPr sz="1400" spc="-114" dirty="0">
                <a:solidFill>
                  <a:srgbClr val="00007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arraySize)</a:t>
            </a:r>
            <a:r>
              <a:rPr sz="1400" spc="-12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2318" y="6121397"/>
            <a:ext cx="345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7E7E00"/>
                </a:solidFill>
                <a:latin typeface="Courier New"/>
                <a:cs typeface="Courier New"/>
              </a:rPr>
              <a:t>100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0052" y="6121397"/>
            <a:ext cx="770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E7E00"/>
                </a:solidFill>
                <a:latin typeface="Courier New"/>
                <a:cs typeface="Courier New"/>
              </a:rPr>
              <a:t>#define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00007E"/>
                </a:solidFill>
                <a:latin typeface="Courier New"/>
                <a:cs typeface="Courier New"/>
              </a:rPr>
              <a:t>char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0444" y="6121397"/>
            <a:ext cx="1941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E7E00"/>
                </a:solidFill>
                <a:latin typeface="Courier New"/>
                <a:cs typeface="Courier New"/>
              </a:rPr>
              <a:t>ARRAY_SIZE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array[ARRAY_SIZE];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5059" y="6334757"/>
            <a:ext cx="2045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Fixed</a:t>
            </a:r>
            <a:r>
              <a:rPr sz="1400" spc="-5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7E00"/>
                </a:solidFill>
                <a:latin typeface="Courier New"/>
                <a:cs typeface="Courier New"/>
              </a:rPr>
              <a:t>size</a:t>
            </a:r>
            <a:r>
              <a:rPr sz="1400" spc="-40" dirty="0">
                <a:solidFill>
                  <a:srgbClr val="007E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E00"/>
                </a:solidFill>
                <a:latin typeface="Courier New"/>
                <a:cs typeface="Courier New"/>
              </a:rPr>
              <a:t>array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9944" y="6874253"/>
            <a:ext cx="2569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Úvod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100" baseline="35714" dirty="0">
                <a:latin typeface="Courier New"/>
                <a:cs typeface="Courier New"/>
              </a:rPr>
              <a:t>...}</a:t>
            </a:r>
            <a:r>
              <a:rPr sz="2100" spc="-217" baseline="35714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OOP,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15.9.2014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0870" y="729995"/>
            <a:ext cx="4163567" cy="81381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34563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Subversion</a:t>
            </a:r>
            <a:r>
              <a:rPr spc="-25" dirty="0"/>
              <a:t> </a:t>
            </a:r>
            <a:r>
              <a:rPr spc="-10" dirty="0"/>
              <a:t>(SVN)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Nástroj</a:t>
            </a:r>
            <a:r>
              <a:rPr sz="2400" u="none" spc="-6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pro</a:t>
            </a:r>
            <a:r>
              <a:rPr sz="2400" u="none" spc="-7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verzování</a:t>
            </a:r>
            <a:r>
              <a:rPr sz="2400" u="none" spc="-6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kódu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a</a:t>
            </a:r>
            <a:r>
              <a:rPr sz="2400" u="none" spc="-6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podporu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spolupráce</a:t>
            </a:r>
            <a:r>
              <a:rPr sz="2400" u="none" spc="-3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v</a:t>
            </a:r>
            <a:r>
              <a:rPr sz="2400" u="none" spc="-70" dirty="0">
                <a:solidFill>
                  <a:srgbClr val="000000"/>
                </a:solidFill>
              </a:rPr>
              <a:t> </a:t>
            </a:r>
            <a:r>
              <a:rPr sz="2400" u="none" spc="-20" dirty="0">
                <a:solidFill>
                  <a:srgbClr val="000000"/>
                </a:solidFill>
              </a:rPr>
              <a:t>týmu</a:t>
            </a:r>
            <a:endParaRPr sz="2400"/>
          </a:p>
          <a:p>
            <a:pPr marL="647700" marR="1167765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V</a:t>
            </a:r>
            <a:r>
              <a:rPr sz="2400" u="none" spc="-6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repozitáři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(na</a:t>
            </a:r>
            <a:r>
              <a:rPr sz="2400" u="none" spc="-6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„serveru“)</a:t>
            </a:r>
            <a:r>
              <a:rPr sz="2400" u="none" spc="-8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jsou</a:t>
            </a:r>
            <a:r>
              <a:rPr sz="2400" u="none" spc="-6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udržovány</a:t>
            </a:r>
            <a:r>
              <a:rPr sz="2400" u="none" spc="-40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všechny </a:t>
            </a:r>
            <a:r>
              <a:rPr sz="2400" u="none" dirty="0">
                <a:solidFill>
                  <a:srgbClr val="000000"/>
                </a:solidFill>
              </a:rPr>
              <a:t>provedené</a:t>
            </a:r>
            <a:r>
              <a:rPr sz="2400" u="none" spc="-114" dirty="0">
                <a:solidFill>
                  <a:srgbClr val="000000"/>
                </a:solidFill>
              </a:rPr>
              <a:t> </a:t>
            </a:r>
            <a:r>
              <a:rPr sz="2400" u="none" spc="-20" dirty="0">
                <a:solidFill>
                  <a:srgbClr val="000000"/>
                </a:solidFill>
              </a:rPr>
              <a:t>změny</a:t>
            </a:r>
            <a:endParaRPr sz="2400"/>
          </a:p>
          <a:p>
            <a:pPr marL="1049020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2000" dirty="0">
                <a:latin typeface="Arial"/>
                <a:cs typeface="Arial"/>
              </a:rPr>
              <a:t>lze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vracet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zpět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funkční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verzi,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vytvářet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oddělené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větve…</a:t>
            </a:r>
            <a:endParaRPr sz="20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2000" dirty="0">
                <a:latin typeface="Arial"/>
                <a:cs typeface="Arial"/>
              </a:rPr>
              <a:t>kód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SVN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měl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jít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vždy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kompilovat</a:t>
            </a:r>
            <a:endParaRPr sz="20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Checkout,</a:t>
            </a:r>
            <a:r>
              <a:rPr sz="2400" u="none" spc="-10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Commit,</a:t>
            </a:r>
            <a:r>
              <a:rPr sz="2400" u="none" spc="-11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dokumentace</a:t>
            </a:r>
            <a:r>
              <a:rPr sz="2400" u="none" spc="-85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verzí</a:t>
            </a:r>
            <a:endParaRPr sz="2400"/>
          </a:p>
          <a:p>
            <a:pPr marL="648335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Lze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vytvářet</a:t>
            </a:r>
            <a:r>
              <a:rPr sz="2400" u="none" spc="-7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vlastní</a:t>
            </a:r>
            <a:r>
              <a:rPr sz="2400" u="none" spc="-45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repozitáře</a:t>
            </a:r>
            <a:endParaRPr sz="2400"/>
          </a:p>
          <a:p>
            <a:pPr marL="1049020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2000" dirty="0">
                <a:latin typeface="Arial"/>
                <a:cs typeface="Arial"/>
              </a:rPr>
              <a:t>např.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BitBucket,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fakultní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SVN</a:t>
            </a:r>
            <a:endParaRPr sz="2000">
              <a:latin typeface="Arial"/>
              <a:cs typeface="Arial"/>
            </a:endParaRPr>
          </a:p>
          <a:p>
            <a:pPr marL="1049020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2000" dirty="0">
                <a:latin typeface="Arial"/>
                <a:cs typeface="Arial"/>
              </a:rPr>
              <a:t>nebo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vlastní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(např.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VisualSVN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Server)</a:t>
            </a:r>
            <a:endParaRPr sz="20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Domácí</a:t>
            </a:r>
            <a:r>
              <a:rPr sz="2400" u="none" spc="-7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úkoly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budou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zadávány</a:t>
            </a:r>
            <a:r>
              <a:rPr sz="2400" u="none" spc="-50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přes</a:t>
            </a:r>
            <a:r>
              <a:rPr sz="2400" u="none" spc="-65" dirty="0">
                <a:solidFill>
                  <a:srgbClr val="000000"/>
                </a:solidFill>
              </a:rPr>
              <a:t> </a:t>
            </a:r>
            <a:r>
              <a:rPr sz="2400" u="none" spc="-25" dirty="0">
                <a:solidFill>
                  <a:srgbClr val="000000"/>
                </a:solidFill>
              </a:rPr>
              <a:t>SVN</a:t>
            </a:r>
            <a:endParaRPr sz="2400"/>
          </a:p>
          <a:p>
            <a:pPr marL="648335" indent="-342900">
              <a:lnSpc>
                <a:spcPts val="262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400" u="none" dirty="0">
                <a:solidFill>
                  <a:srgbClr val="000000"/>
                </a:solidFill>
              </a:rPr>
              <a:t>Tutoriál</a:t>
            </a:r>
            <a:r>
              <a:rPr sz="2400" u="none" spc="-45" dirty="0">
                <a:solidFill>
                  <a:srgbClr val="000000"/>
                </a:solidFill>
              </a:rPr>
              <a:t> </a:t>
            </a:r>
            <a:r>
              <a:rPr sz="2400" u="none" dirty="0">
                <a:solidFill>
                  <a:srgbClr val="000000"/>
                </a:solidFill>
              </a:rPr>
              <a:t>na</a:t>
            </a:r>
            <a:r>
              <a:rPr sz="2400" u="none" spc="-55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323299"/>
                </a:solidFill>
                <a:hlinkClick r:id="rId2"/>
              </a:rPr>
              <a:t>http://cecko.eu/public/svn</a:t>
            </a:r>
            <a:endParaRPr sz="2400"/>
          </a:p>
          <a:p>
            <a:pPr marL="292735" marR="5080" algn="r">
              <a:lnSpc>
                <a:spcPts val="1900"/>
              </a:lnSpc>
            </a:pPr>
            <a:r>
              <a:rPr sz="1800" u="none" spc="-25" dirty="0">
                <a:solidFill>
                  <a:srgbClr val="000000"/>
                </a:solidFill>
              </a:rPr>
              <a:t>76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3670" y="790955"/>
            <a:ext cx="4513384" cy="6248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7057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Výhody</a:t>
            </a:r>
            <a:r>
              <a:rPr spc="-25" dirty="0"/>
              <a:t> </a:t>
            </a:r>
            <a:r>
              <a:rPr spc="110" dirty="0"/>
              <a:t>použití</a:t>
            </a:r>
            <a:r>
              <a:rPr spc="-20" dirty="0"/>
              <a:t> </a:t>
            </a:r>
            <a:r>
              <a:rPr spc="95" dirty="0"/>
              <a:t>verzovacího</a:t>
            </a:r>
            <a:r>
              <a:rPr spc="-30" dirty="0"/>
              <a:t> </a:t>
            </a:r>
            <a:r>
              <a:rPr spc="105" dirty="0"/>
              <a:t>nástroje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38835" indent="-533400">
              <a:lnSpc>
                <a:spcPct val="100000"/>
              </a:lnSpc>
              <a:spcBef>
                <a:spcPts val="785"/>
              </a:spcBef>
              <a:buClr>
                <a:srgbClr val="F02C31"/>
              </a:buClr>
              <a:buFont typeface="Courier New"/>
              <a:buChar char="•"/>
              <a:tabLst>
                <a:tab pos="839469" algn="l"/>
              </a:tabLst>
            </a:pPr>
            <a:r>
              <a:rPr u="none" dirty="0">
                <a:solidFill>
                  <a:srgbClr val="000000"/>
                </a:solidFill>
              </a:rPr>
              <a:t>Při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používání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jednotlivcem</a:t>
            </a:r>
          </a:p>
          <a:p>
            <a:pPr marL="1219835" lvl="1" indent="-457834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Záloha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práce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mimo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svůj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počítač</a:t>
            </a:r>
            <a:endParaRPr sz="2400">
              <a:latin typeface="Arial"/>
              <a:cs typeface="Arial"/>
            </a:endParaRPr>
          </a:p>
          <a:p>
            <a:pPr marL="1219835" lvl="1" indent="-457834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Práce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více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počítačích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update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konci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commit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19835" lvl="1" indent="-457834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Návrat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zpět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starší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verzi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(která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fungovala)</a:t>
            </a:r>
            <a:endParaRPr sz="2400">
              <a:latin typeface="Arial"/>
              <a:cs typeface="Arial"/>
            </a:endParaRPr>
          </a:p>
          <a:p>
            <a:pPr marL="838835" indent="-533400">
              <a:lnSpc>
                <a:spcPct val="100000"/>
              </a:lnSpc>
              <a:spcBef>
                <a:spcPts val="655"/>
              </a:spcBef>
              <a:buClr>
                <a:srgbClr val="F02C31"/>
              </a:buClr>
              <a:buFont typeface="Courier New"/>
              <a:buChar char="•"/>
              <a:tabLst>
                <a:tab pos="839469" algn="l"/>
              </a:tabLst>
            </a:pPr>
            <a:r>
              <a:rPr u="none" dirty="0">
                <a:solidFill>
                  <a:srgbClr val="000000"/>
                </a:solidFill>
              </a:rPr>
              <a:t>Při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používání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ve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skupině</a:t>
            </a:r>
          </a:p>
          <a:p>
            <a:pPr marL="1219835" lvl="1" indent="-457834">
              <a:lnSpc>
                <a:spcPct val="100000"/>
              </a:lnSpc>
              <a:spcBef>
                <a:spcPts val="590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Souběžné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práce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stejnými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zdrojáky</a:t>
            </a:r>
            <a:endParaRPr sz="2400">
              <a:latin typeface="Arial"/>
              <a:cs typeface="Arial"/>
            </a:endParaRPr>
          </a:p>
          <a:p>
            <a:pPr marL="1219835" lvl="1" indent="-457834">
              <a:lnSpc>
                <a:spcPct val="100000"/>
              </a:lnSpc>
              <a:spcBef>
                <a:spcPts val="580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Práce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vždy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aktuálními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zdrojáky</a:t>
            </a:r>
            <a:endParaRPr sz="2400">
              <a:latin typeface="Arial"/>
              <a:cs typeface="Arial"/>
            </a:endParaRPr>
          </a:p>
          <a:p>
            <a:pPr marL="1219835" lvl="1" indent="-457834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Možnost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práce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“offline”</a:t>
            </a:r>
            <a:endParaRPr sz="2400">
              <a:latin typeface="Arial"/>
              <a:cs typeface="Arial"/>
            </a:endParaRPr>
          </a:p>
          <a:p>
            <a:pPr marL="1219835" lvl="1" indent="-457834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AutoNum type="arabicPeriod"/>
              <a:tabLst>
                <a:tab pos="1219835" algn="l"/>
                <a:tab pos="1220470" algn="l"/>
              </a:tabLst>
            </a:pPr>
            <a:r>
              <a:rPr sz="2400" dirty="0">
                <a:latin typeface="Arial"/>
                <a:cs typeface="Arial"/>
              </a:rPr>
              <a:t>Vytváření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nezávislých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vývojových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větví</a:t>
            </a:r>
            <a:endParaRPr sz="24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45"/>
              </a:spcBef>
            </a:pPr>
            <a:endParaRPr sz="2100"/>
          </a:p>
          <a:p>
            <a:pPr marL="292735" marR="5080" algn="r">
              <a:lnSpc>
                <a:spcPct val="100000"/>
              </a:lnSpc>
            </a:pPr>
            <a:r>
              <a:rPr sz="1800" u="none" spc="-25" dirty="0">
                <a:solidFill>
                  <a:srgbClr val="000000"/>
                </a:solidFill>
              </a:rPr>
              <a:t>77</a:t>
            </a:r>
            <a:endParaRPr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911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Využití</a:t>
            </a:r>
            <a:r>
              <a:rPr spc="-40" dirty="0"/>
              <a:t> </a:t>
            </a:r>
            <a:r>
              <a:rPr spc="125" dirty="0"/>
              <a:t>fakultního</a:t>
            </a:r>
            <a:r>
              <a:rPr spc="-35" dirty="0"/>
              <a:t> </a:t>
            </a:r>
            <a:r>
              <a:rPr dirty="0"/>
              <a:t>SVN </a:t>
            </a:r>
            <a:r>
              <a:rPr spc="100" dirty="0"/>
              <a:t>serveru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7543" y="1034796"/>
            <a:ext cx="2277626" cy="17876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899794" indent="-342900">
              <a:lnSpc>
                <a:spcPct val="100000"/>
              </a:lnSpc>
              <a:spcBef>
                <a:spcPts val="770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spc="-10" dirty="0"/>
              <a:t>https://fadmin.fi.muni.cz/auth/</a:t>
            </a:r>
          </a:p>
          <a:p>
            <a:pPr marL="899794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u="none" dirty="0">
                <a:solidFill>
                  <a:srgbClr val="000000"/>
                </a:solidFill>
              </a:rPr>
              <a:t>Počítačová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síť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  <a:latin typeface="Times New Roman"/>
                <a:cs typeface="Times New Roman"/>
              </a:rPr>
              <a:t>→</a:t>
            </a:r>
            <a:r>
              <a:rPr u="none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u="none" dirty="0">
                <a:solidFill>
                  <a:srgbClr val="000000"/>
                </a:solidFill>
              </a:rPr>
              <a:t>Subversion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účet</a:t>
            </a:r>
          </a:p>
          <a:p>
            <a:pPr marL="899794" indent="-342900">
              <a:lnSpc>
                <a:spcPct val="100000"/>
              </a:lnSpc>
              <a:spcBef>
                <a:spcPts val="480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u="none" dirty="0">
                <a:solidFill>
                  <a:srgbClr val="000000"/>
                </a:solidFill>
              </a:rPr>
              <a:t>Přidat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nový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repozitář: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  <a:latin typeface="Courier New"/>
                <a:cs typeface="Courier New"/>
              </a:rPr>
              <a:t>login</a:t>
            </a:r>
            <a:r>
              <a:rPr u="none" spc="-10" dirty="0">
                <a:solidFill>
                  <a:srgbClr val="000000"/>
                </a:solidFill>
              </a:rPr>
              <a:t>_pb161</a:t>
            </a:r>
          </a:p>
          <a:p>
            <a:pPr marL="899794" indent="-342900">
              <a:lnSpc>
                <a:spcPct val="100000"/>
              </a:lnSpc>
              <a:spcBef>
                <a:spcPts val="860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u="none" dirty="0">
                <a:solidFill>
                  <a:srgbClr val="000000"/>
                </a:solidFill>
              </a:rPr>
              <a:t>RClick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  <a:latin typeface="Times New Roman"/>
                <a:cs typeface="Times New Roman"/>
              </a:rPr>
              <a:t>→</a:t>
            </a:r>
            <a:r>
              <a:rPr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u="none" dirty="0">
                <a:solidFill>
                  <a:srgbClr val="000000"/>
                </a:solidFill>
              </a:rPr>
              <a:t>SVN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Checkout</a:t>
            </a:r>
          </a:p>
          <a:p>
            <a:pPr marL="1300480" lvl="1" indent="-287655">
              <a:lnSpc>
                <a:spcPct val="100000"/>
              </a:lnSpc>
              <a:spcBef>
                <a:spcPts val="425"/>
              </a:spcBef>
              <a:buClr>
                <a:srgbClr val="969696"/>
              </a:buClr>
              <a:buChar char="●"/>
              <a:tabLst>
                <a:tab pos="1301750" algn="l"/>
              </a:tabLst>
            </a:pPr>
            <a:r>
              <a:rPr sz="2400" spc="-10" dirty="0">
                <a:latin typeface="Arial"/>
                <a:cs typeface="Arial"/>
              </a:rPr>
              <a:t>https://svn.fi.muni.cz/fi/</a:t>
            </a:r>
            <a:r>
              <a:rPr sz="2400" spc="-10" dirty="0">
                <a:latin typeface="Courier New"/>
                <a:cs typeface="Courier New"/>
              </a:rPr>
              <a:t>login</a:t>
            </a:r>
            <a:r>
              <a:rPr sz="2400" spc="-10" dirty="0">
                <a:latin typeface="Arial"/>
                <a:cs typeface="Arial"/>
              </a:rPr>
              <a:t>_pb161</a:t>
            </a:r>
            <a:endParaRPr sz="2400">
              <a:latin typeface="Arial"/>
              <a:cs typeface="Arial"/>
            </a:endParaRPr>
          </a:p>
          <a:p>
            <a:pPr marL="899794" indent="-342900">
              <a:lnSpc>
                <a:spcPct val="100000"/>
              </a:lnSpc>
              <a:spcBef>
                <a:spcPts val="905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sz="3200" u="none" dirty="0">
                <a:solidFill>
                  <a:srgbClr val="000000"/>
                </a:solidFill>
              </a:rPr>
              <a:t>Zřiďte</a:t>
            </a:r>
            <a:r>
              <a:rPr sz="3200" u="none" spc="-80" dirty="0">
                <a:solidFill>
                  <a:srgbClr val="000000"/>
                </a:solidFill>
              </a:rPr>
              <a:t> </a:t>
            </a:r>
            <a:r>
              <a:rPr sz="3200" u="none" dirty="0">
                <a:solidFill>
                  <a:srgbClr val="000000"/>
                </a:solidFill>
              </a:rPr>
              <a:t>si</a:t>
            </a:r>
            <a:r>
              <a:rPr sz="3200" u="none" spc="-80" dirty="0">
                <a:solidFill>
                  <a:srgbClr val="000000"/>
                </a:solidFill>
              </a:rPr>
              <a:t> </a:t>
            </a:r>
            <a:r>
              <a:rPr sz="3200" u="none" dirty="0">
                <a:solidFill>
                  <a:srgbClr val="000000"/>
                </a:solidFill>
              </a:rPr>
              <a:t>alespoň</a:t>
            </a:r>
            <a:r>
              <a:rPr sz="3200" u="none" spc="-65" dirty="0">
                <a:solidFill>
                  <a:srgbClr val="000000"/>
                </a:solidFill>
              </a:rPr>
              <a:t> </a:t>
            </a:r>
            <a:r>
              <a:rPr sz="3200" u="none" dirty="0">
                <a:solidFill>
                  <a:srgbClr val="000000"/>
                </a:solidFill>
              </a:rPr>
              <a:t>dva</a:t>
            </a:r>
            <a:r>
              <a:rPr sz="3200" u="none" spc="-75" dirty="0">
                <a:solidFill>
                  <a:srgbClr val="000000"/>
                </a:solidFill>
              </a:rPr>
              <a:t> </a:t>
            </a:r>
            <a:r>
              <a:rPr sz="3200" u="none" spc="-10" dirty="0">
                <a:solidFill>
                  <a:srgbClr val="000000"/>
                </a:solidFill>
              </a:rPr>
              <a:t>repozitáře</a:t>
            </a:r>
            <a:endParaRPr sz="3200"/>
          </a:p>
          <a:p>
            <a:pPr marL="1300480" lvl="1" indent="-287655">
              <a:lnSpc>
                <a:spcPct val="100000"/>
              </a:lnSpc>
              <a:spcBef>
                <a:spcPts val="440"/>
              </a:spcBef>
              <a:buClr>
                <a:srgbClr val="969696"/>
              </a:buClr>
              <a:buFont typeface="Arial"/>
              <a:buChar char="●"/>
              <a:tabLst>
                <a:tab pos="1301750" algn="l"/>
              </a:tabLst>
            </a:pPr>
            <a:r>
              <a:rPr sz="2400" dirty="0">
                <a:latin typeface="Courier New"/>
                <a:cs typeface="Courier New"/>
              </a:rPr>
              <a:t>login</a:t>
            </a:r>
            <a:r>
              <a:rPr sz="2400" dirty="0">
                <a:latin typeface="Arial"/>
                <a:cs typeface="Arial"/>
              </a:rPr>
              <a:t>_pb161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odevzdávání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příkladů</a:t>
            </a:r>
            <a:endParaRPr sz="24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575"/>
              </a:spcBef>
              <a:buClr>
                <a:srgbClr val="969696"/>
              </a:buClr>
              <a:buFont typeface="Arial"/>
              <a:buChar char="●"/>
              <a:tabLst>
                <a:tab pos="1301750" algn="l"/>
              </a:tabLst>
            </a:pPr>
            <a:r>
              <a:rPr sz="2400" spc="-10" dirty="0">
                <a:latin typeface="Courier New"/>
                <a:cs typeface="Courier New"/>
              </a:rPr>
              <a:t>login</a:t>
            </a:r>
            <a:r>
              <a:rPr sz="2400" spc="-10" dirty="0">
                <a:latin typeface="Arial"/>
                <a:cs typeface="Arial"/>
              </a:rPr>
              <a:t>_</a:t>
            </a:r>
            <a:r>
              <a:rPr sz="2400" spc="-10" dirty="0">
                <a:latin typeface="Courier New"/>
                <a:cs typeface="Courier New"/>
              </a:rPr>
              <a:t>cokoli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svoje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průběžné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kódy</a:t>
            </a:r>
            <a:endParaRPr sz="2400">
              <a:latin typeface="Arial"/>
              <a:cs typeface="Arial"/>
            </a:endParaRPr>
          </a:p>
          <a:p>
            <a:pPr marL="899794" indent="-342900">
              <a:lnSpc>
                <a:spcPts val="3160"/>
              </a:lnSpc>
              <a:spcBef>
                <a:spcPts val="825"/>
              </a:spcBef>
              <a:buClr>
                <a:srgbClr val="F02C31"/>
              </a:buClr>
              <a:buFont typeface="Courier New"/>
              <a:buChar char="•"/>
              <a:tabLst>
                <a:tab pos="900430" algn="l"/>
              </a:tabLst>
            </a:pPr>
            <a:r>
              <a:rPr u="none" dirty="0">
                <a:solidFill>
                  <a:srgbClr val="000000"/>
                </a:solidFill>
              </a:rPr>
              <a:t>Repozitář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neodstraňujte,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stačí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odstranit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soubory!</a:t>
            </a:r>
          </a:p>
          <a:p>
            <a:pPr marL="544195" marR="5080" algn="r">
              <a:lnSpc>
                <a:spcPts val="1960"/>
              </a:lnSpc>
            </a:pPr>
            <a:r>
              <a:rPr sz="1800" u="none" spc="-25" dirty="0">
                <a:solidFill>
                  <a:srgbClr val="000000"/>
                </a:solidFill>
              </a:rPr>
              <a:t>78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2870" y="480059"/>
            <a:ext cx="3505199" cy="4785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147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14137"/>
            <a:ext cx="7376159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hledání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odstraňování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chyb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programu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ladící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výpisy,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studium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výstupních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souborů…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často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využíván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tzv.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debugger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Debugger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gdb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nebo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součást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IDE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speciální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způsob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přeložení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spouštění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aplikace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tak,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bylo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možné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provádět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jednotlivé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operace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programu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(typicky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řádky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zdrojového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kódu)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Základní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termíny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(více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později)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nastavení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prostředí,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breakpoints,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watch/locals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step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cursor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změna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hodnoty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proměnných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běhu,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asserts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79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286" y="577595"/>
            <a:ext cx="633983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469" y="882395"/>
            <a:ext cx="635508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669" y="1339595"/>
            <a:ext cx="635508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069" y="1568195"/>
            <a:ext cx="635508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0086" y="501395"/>
            <a:ext cx="633983" cy="6355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8142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Srovnání</a:t>
            </a:r>
            <a:r>
              <a:rPr spc="-15" dirty="0"/>
              <a:t> </a:t>
            </a:r>
            <a:r>
              <a:rPr spc="140" dirty="0"/>
              <a:t>rychlostí</a:t>
            </a:r>
            <a:r>
              <a:rPr spc="-2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pc="95" dirty="0"/>
              <a:t>matematické</a:t>
            </a:r>
            <a:r>
              <a:rPr spc="-10" dirty="0"/>
              <a:t> </a:t>
            </a:r>
            <a:r>
              <a:rPr spc="70" dirty="0"/>
              <a:t>operace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87213" y="611072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3903" y="1402080"/>
            <a:ext cx="8785860" cy="5184775"/>
            <a:chOff x="953903" y="1402080"/>
            <a:chExt cx="8785860" cy="5184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903" y="1402080"/>
              <a:ext cx="8785859" cy="51846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6681" y="2775204"/>
              <a:ext cx="6003290" cy="312420"/>
            </a:xfrm>
            <a:custGeom>
              <a:avLst/>
              <a:gdLst/>
              <a:ahLst/>
              <a:cxnLst/>
              <a:rect l="l" t="t" r="r" b="b"/>
              <a:pathLst>
                <a:path w="6003290" h="312419">
                  <a:moveTo>
                    <a:pt x="6003033" y="312420"/>
                  </a:moveTo>
                  <a:lnTo>
                    <a:pt x="6003033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2192" y="312420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5977125" y="25908"/>
                  </a:lnTo>
                  <a:lnTo>
                    <a:pt x="5977125" y="12192"/>
                  </a:lnTo>
                  <a:lnTo>
                    <a:pt x="5989317" y="25908"/>
                  </a:lnTo>
                  <a:lnTo>
                    <a:pt x="5989317" y="312420"/>
                  </a:lnTo>
                  <a:lnTo>
                    <a:pt x="6003033" y="312420"/>
                  </a:lnTo>
                  <a:close/>
                </a:path>
                <a:path w="6003290" h="312419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6003290" h="312419">
                  <a:moveTo>
                    <a:pt x="25908" y="288036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88036"/>
                  </a:lnTo>
                  <a:lnTo>
                    <a:pt x="25908" y="288036"/>
                  </a:lnTo>
                  <a:close/>
                </a:path>
                <a:path w="6003290" h="312419">
                  <a:moveTo>
                    <a:pt x="5989317" y="288036"/>
                  </a:moveTo>
                  <a:lnTo>
                    <a:pt x="12192" y="288036"/>
                  </a:lnTo>
                  <a:lnTo>
                    <a:pt x="25908" y="300228"/>
                  </a:lnTo>
                  <a:lnTo>
                    <a:pt x="25908" y="312420"/>
                  </a:lnTo>
                  <a:lnTo>
                    <a:pt x="5977125" y="312420"/>
                  </a:lnTo>
                  <a:lnTo>
                    <a:pt x="5977125" y="300228"/>
                  </a:lnTo>
                  <a:lnTo>
                    <a:pt x="5989317" y="288036"/>
                  </a:lnTo>
                  <a:close/>
                </a:path>
                <a:path w="6003290" h="312419">
                  <a:moveTo>
                    <a:pt x="25908" y="312420"/>
                  </a:moveTo>
                  <a:lnTo>
                    <a:pt x="25908" y="300228"/>
                  </a:lnTo>
                  <a:lnTo>
                    <a:pt x="12192" y="288036"/>
                  </a:lnTo>
                  <a:lnTo>
                    <a:pt x="12192" y="312420"/>
                  </a:lnTo>
                  <a:lnTo>
                    <a:pt x="25908" y="312420"/>
                  </a:lnTo>
                  <a:close/>
                </a:path>
                <a:path w="6003290" h="312419">
                  <a:moveTo>
                    <a:pt x="5989317" y="25908"/>
                  </a:moveTo>
                  <a:lnTo>
                    <a:pt x="5977125" y="12192"/>
                  </a:lnTo>
                  <a:lnTo>
                    <a:pt x="5977125" y="25908"/>
                  </a:lnTo>
                  <a:lnTo>
                    <a:pt x="5989317" y="25908"/>
                  </a:lnTo>
                  <a:close/>
                </a:path>
                <a:path w="6003290" h="312419">
                  <a:moveTo>
                    <a:pt x="5989317" y="288036"/>
                  </a:moveTo>
                  <a:lnTo>
                    <a:pt x="5989317" y="25908"/>
                  </a:lnTo>
                  <a:lnTo>
                    <a:pt x="5977125" y="25908"/>
                  </a:lnTo>
                  <a:lnTo>
                    <a:pt x="5977125" y="288036"/>
                  </a:lnTo>
                  <a:lnTo>
                    <a:pt x="5989317" y="288036"/>
                  </a:lnTo>
                  <a:close/>
                </a:path>
                <a:path w="6003290" h="312419">
                  <a:moveTo>
                    <a:pt x="5989317" y="312420"/>
                  </a:moveTo>
                  <a:lnTo>
                    <a:pt x="5989317" y="288036"/>
                  </a:lnTo>
                  <a:lnTo>
                    <a:pt x="5977125" y="300228"/>
                  </a:lnTo>
                  <a:lnTo>
                    <a:pt x="5977125" y="312420"/>
                  </a:lnTo>
                  <a:lnTo>
                    <a:pt x="5989317" y="312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6493" y="3837432"/>
              <a:ext cx="6002020" cy="312420"/>
            </a:xfrm>
            <a:custGeom>
              <a:avLst/>
              <a:gdLst/>
              <a:ahLst/>
              <a:cxnLst/>
              <a:rect l="l" t="t" r="r" b="b"/>
              <a:pathLst>
                <a:path w="6002020" h="312420">
                  <a:moveTo>
                    <a:pt x="6001509" y="312420"/>
                  </a:moveTo>
                  <a:lnTo>
                    <a:pt x="6001509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2192" y="312420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5977125" y="25908"/>
                  </a:lnTo>
                  <a:lnTo>
                    <a:pt x="5977125" y="12192"/>
                  </a:lnTo>
                  <a:lnTo>
                    <a:pt x="5989317" y="25908"/>
                  </a:lnTo>
                  <a:lnTo>
                    <a:pt x="5989317" y="312420"/>
                  </a:lnTo>
                  <a:lnTo>
                    <a:pt x="6001509" y="312420"/>
                  </a:lnTo>
                  <a:close/>
                </a:path>
                <a:path w="6002020" h="312420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6002020" h="312420">
                  <a:moveTo>
                    <a:pt x="24384" y="288036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88036"/>
                  </a:lnTo>
                  <a:lnTo>
                    <a:pt x="24384" y="288036"/>
                  </a:lnTo>
                  <a:close/>
                </a:path>
                <a:path w="6002020" h="312420">
                  <a:moveTo>
                    <a:pt x="5989317" y="288036"/>
                  </a:moveTo>
                  <a:lnTo>
                    <a:pt x="12192" y="288036"/>
                  </a:lnTo>
                  <a:lnTo>
                    <a:pt x="24384" y="300228"/>
                  </a:lnTo>
                  <a:lnTo>
                    <a:pt x="24384" y="312420"/>
                  </a:lnTo>
                  <a:lnTo>
                    <a:pt x="5977125" y="312420"/>
                  </a:lnTo>
                  <a:lnTo>
                    <a:pt x="5977125" y="300228"/>
                  </a:lnTo>
                  <a:lnTo>
                    <a:pt x="5989317" y="288036"/>
                  </a:lnTo>
                  <a:close/>
                </a:path>
                <a:path w="6002020" h="312420">
                  <a:moveTo>
                    <a:pt x="24384" y="312420"/>
                  </a:moveTo>
                  <a:lnTo>
                    <a:pt x="24384" y="300228"/>
                  </a:lnTo>
                  <a:lnTo>
                    <a:pt x="12192" y="288036"/>
                  </a:lnTo>
                  <a:lnTo>
                    <a:pt x="12192" y="312420"/>
                  </a:lnTo>
                  <a:lnTo>
                    <a:pt x="24384" y="312420"/>
                  </a:lnTo>
                  <a:close/>
                </a:path>
                <a:path w="6002020" h="312420">
                  <a:moveTo>
                    <a:pt x="5989317" y="25908"/>
                  </a:moveTo>
                  <a:lnTo>
                    <a:pt x="5977125" y="12192"/>
                  </a:lnTo>
                  <a:lnTo>
                    <a:pt x="5977125" y="25908"/>
                  </a:lnTo>
                  <a:lnTo>
                    <a:pt x="5989317" y="25908"/>
                  </a:lnTo>
                  <a:close/>
                </a:path>
                <a:path w="6002020" h="312420">
                  <a:moveTo>
                    <a:pt x="5989317" y="288036"/>
                  </a:moveTo>
                  <a:lnTo>
                    <a:pt x="5989317" y="25908"/>
                  </a:lnTo>
                  <a:lnTo>
                    <a:pt x="5977125" y="25908"/>
                  </a:lnTo>
                  <a:lnTo>
                    <a:pt x="5977125" y="288036"/>
                  </a:lnTo>
                  <a:lnTo>
                    <a:pt x="5989317" y="288036"/>
                  </a:lnTo>
                  <a:close/>
                </a:path>
                <a:path w="6002020" h="312420">
                  <a:moveTo>
                    <a:pt x="5989317" y="312420"/>
                  </a:moveTo>
                  <a:lnTo>
                    <a:pt x="5989317" y="288036"/>
                  </a:lnTo>
                  <a:lnTo>
                    <a:pt x="5977125" y="300228"/>
                  </a:lnTo>
                  <a:lnTo>
                    <a:pt x="5977125" y="312420"/>
                  </a:lnTo>
                  <a:lnTo>
                    <a:pt x="5989317" y="312420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2777" y="4885944"/>
              <a:ext cx="6003290" cy="312420"/>
            </a:xfrm>
            <a:custGeom>
              <a:avLst/>
              <a:gdLst/>
              <a:ahLst/>
              <a:cxnLst/>
              <a:rect l="l" t="t" r="r" b="b"/>
              <a:pathLst>
                <a:path w="6003290" h="312420">
                  <a:moveTo>
                    <a:pt x="6003033" y="312420"/>
                  </a:moveTo>
                  <a:lnTo>
                    <a:pt x="6003033" y="0"/>
                  </a:lnTo>
                  <a:lnTo>
                    <a:pt x="0" y="0"/>
                  </a:lnTo>
                  <a:lnTo>
                    <a:pt x="0" y="312420"/>
                  </a:lnTo>
                  <a:lnTo>
                    <a:pt x="13716" y="312420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5977125" y="24384"/>
                  </a:lnTo>
                  <a:lnTo>
                    <a:pt x="5977125" y="12192"/>
                  </a:lnTo>
                  <a:lnTo>
                    <a:pt x="5990841" y="24384"/>
                  </a:lnTo>
                  <a:lnTo>
                    <a:pt x="5990841" y="312420"/>
                  </a:lnTo>
                  <a:lnTo>
                    <a:pt x="6003033" y="312420"/>
                  </a:lnTo>
                  <a:close/>
                </a:path>
                <a:path w="6003290" h="312420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6003290" h="312420">
                  <a:moveTo>
                    <a:pt x="25908" y="286512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286512"/>
                  </a:lnTo>
                  <a:lnTo>
                    <a:pt x="25908" y="286512"/>
                  </a:lnTo>
                  <a:close/>
                </a:path>
                <a:path w="6003290" h="312420">
                  <a:moveTo>
                    <a:pt x="5990841" y="286512"/>
                  </a:moveTo>
                  <a:lnTo>
                    <a:pt x="13716" y="286512"/>
                  </a:lnTo>
                  <a:lnTo>
                    <a:pt x="25908" y="298704"/>
                  </a:lnTo>
                  <a:lnTo>
                    <a:pt x="25908" y="312420"/>
                  </a:lnTo>
                  <a:lnTo>
                    <a:pt x="5977125" y="312420"/>
                  </a:lnTo>
                  <a:lnTo>
                    <a:pt x="5977125" y="298704"/>
                  </a:lnTo>
                  <a:lnTo>
                    <a:pt x="5990841" y="286512"/>
                  </a:lnTo>
                  <a:close/>
                </a:path>
                <a:path w="6003290" h="312420">
                  <a:moveTo>
                    <a:pt x="25908" y="312420"/>
                  </a:moveTo>
                  <a:lnTo>
                    <a:pt x="25908" y="298704"/>
                  </a:lnTo>
                  <a:lnTo>
                    <a:pt x="13716" y="286512"/>
                  </a:lnTo>
                  <a:lnTo>
                    <a:pt x="13716" y="312420"/>
                  </a:lnTo>
                  <a:lnTo>
                    <a:pt x="25908" y="312420"/>
                  </a:lnTo>
                  <a:close/>
                </a:path>
                <a:path w="6003290" h="312420">
                  <a:moveTo>
                    <a:pt x="5990841" y="24384"/>
                  </a:moveTo>
                  <a:lnTo>
                    <a:pt x="5977125" y="12192"/>
                  </a:lnTo>
                  <a:lnTo>
                    <a:pt x="5977125" y="24384"/>
                  </a:lnTo>
                  <a:lnTo>
                    <a:pt x="5990841" y="24384"/>
                  </a:lnTo>
                  <a:close/>
                </a:path>
                <a:path w="6003290" h="312420">
                  <a:moveTo>
                    <a:pt x="5990841" y="286512"/>
                  </a:moveTo>
                  <a:lnTo>
                    <a:pt x="5990841" y="24384"/>
                  </a:lnTo>
                  <a:lnTo>
                    <a:pt x="5977125" y="24384"/>
                  </a:lnTo>
                  <a:lnTo>
                    <a:pt x="5977125" y="286512"/>
                  </a:lnTo>
                  <a:lnTo>
                    <a:pt x="5990841" y="286512"/>
                  </a:lnTo>
                  <a:close/>
                </a:path>
                <a:path w="6003290" h="312420">
                  <a:moveTo>
                    <a:pt x="5990841" y="312420"/>
                  </a:moveTo>
                  <a:lnTo>
                    <a:pt x="5990841" y="286512"/>
                  </a:lnTo>
                  <a:lnTo>
                    <a:pt x="5977125" y="298704"/>
                  </a:lnTo>
                  <a:lnTo>
                    <a:pt x="5977125" y="312420"/>
                  </a:lnTo>
                  <a:lnTo>
                    <a:pt x="5990841" y="3124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217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C++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65" dirty="0"/>
              <a:t>další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685" y="1725104"/>
            <a:ext cx="5019040" cy="13017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C++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překlad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přímo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strojového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kódu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15"/>
              </a:spcBef>
              <a:buClr>
                <a:srgbClr val="969696"/>
              </a:buClr>
              <a:buChar char="●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překlad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nutný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zvlášť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každou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platformu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4"/>
              </a:spcBef>
              <a:buClr>
                <a:srgbClr val="F02C31"/>
              </a:buClr>
              <a:buFont typeface="Courier New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Další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imperativní: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C#...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2110" rIns="0" bIns="0" rtlCol="0">
            <a:spAutoFit/>
          </a:bodyPr>
          <a:lstStyle/>
          <a:p>
            <a:pPr marL="1049020" indent="-287655">
              <a:lnSpc>
                <a:spcPct val="100000"/>
              </a:lnSpc>
              <a:spcBef>
                <a:spcPts val="315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u="none" dirty="0">
                <a:solidFill>
                  <a:srgbClr val="000000"/>
                </a:solidFill>
              </a:rPr>
              <a:t>překlad</a:t>
            </a:r>
            <a:r>
              <a:rPr sz="1800" u="none" spc="-5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do</a:t>
            </a:r>
            <a:r>
              <a:rPr sz="1800" u="none" spc="-5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mezi</a:t>
            </a:r>
            <a:r>
              <a:rPr sz="1800" u="none" spc="-6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jazyku</a:t>
            </a:r>
            <a:r>
              <a:rPr sz="1800" u="none" spc="-3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bytecode/CIL,</a:t>
            </a:r>
            <a:r>
              <a:rPr sz="1800" u="none" spc="-4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jedna</a:t>
            </a:r>
            <a:r>
              <a:rPr sz="1800" u="none" spc="-4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binárka</a:t>
            </a:r>
            <a:r>
              <a:rPr sz="1800" u="none" spc="-5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pro</a:t>
            </a:r>
            <a:r>
              <a:rPr sz="1800" u="none" spc="-6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všechny</a:t>
            </a:r>
            <a:r>
              <a:rPr sz="1800" u="none" spc="-35" dirty="0">
                <a:solidFill>
                  <a:srgbClr val="000000"/>
                </a:solidFill>
              </a:rPr>
              <a:t> </a:t>
            </a:r>
            <a:r>
              <a:rPr sz="1800" u="none" spc="-10" dirty="0">
                <a:solidFill>
                  <a:srgbClr val="000000"/>
                </a:solidFill>
              </a:rPr>
              <a:t>platformy</a:t>
            </a:r>
            <a:endParaRPr sz="1800"/>
          </a:p>
          <a:p>
            <a:pPr marL="1049020" indent="-287655">
              <a:lnSpc>
                <a:spcPct val="100000"/>
              </a:lnSpc>
              <a:spcBef>
                <a:spcPts val="215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  <a:tab pos="3970020" algn="l"/>
              </a:tabLst>
            </a:pPr>
            <a:r>
              <a:rPr sz="1800" u="none" dirty="0">
                <a:solidFill>
                  <a:srgbClr val="000000"/>
                </a:solidFill>
              </a:rPr>
              <a:t>(Java</a:t>
            </a:r>
            <a:r>
              <a:rPr sz="1800" u="none" spc="-6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Virtual</a:t>
            </a:r>
            <a:r>
              <a:rPr sz="1800" u="none" spc="-5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Machine)</a:t>
            </a:r>
            <a:r>
              <a:rPr sz="1800" u="none" spc="-45" dirty="0">
                <a:solidFill>
                  <a:srgbClr val="000000"/>
                </a:solidFill>
              </a:rPr>
              <a:t> </a:t>
            </a:r>
            <a:r>
              <a:rPr sz="1800" u="none" spc="-25" dirty="0">
                <a:solidFill>
                  <a:srgbClr val="000000"/>
                </a:solidFill>
              </a:rPr>
              <a:t>JVM</a:t>
            </a:r>
            <a:r>
              <a:rPr sz="1800" u="none" dirty="0">
                <a:solidFill>
                  <a:srgbClr val="000000"/>
                </a:solidFill>
              </a:rPr>
              <a:t>	pro</a:t>
            </a:r>
            <a:r>
              <a:rPr sz="1800" u="none" spc="-4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velké</a:t>
            </a:r>
            <a:r>
              <a:rPr sz="1800" u="none" spc="-2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množství</a:t>
            </a:r>
            <a:r>
              <a:rPr sz="1800" u="none" spc="-45" dirty="0">
                <a:solidFill>
                  <a:srgbClr val="000000"/>
                </a:solidFill>
              </a:rPr>
              <a:t> </a:t>
            </a:r>
            <a:r>
              <a:rPr sz="1800" u="none" spc="-10" dirty="0">
                <a:solidFill>
                  <a:srgbClr val="000000"/>
                </a:solidFill>
              </a:rPr>
              <a:t>platforem</a:t>
            </a:r>
            <a:endParaRPr sz="1800"/>
          </a:p>
          <a:p>
            <a:pPr marL="1049020" indent="-287655">
              <a:lnSpc>
                <a:spcPct val="100000"/>
              </a:lnSpc>
              <a:spcBef>
                <a:spcPts val="215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u="none" dirty="0">
                <a:solidFill>
                  <a:srgbClr val="000000"/>
                </a:solidFill>
              </a:rPr>
              <a:t>bytecode</a:t>
            </a:r>
            <a:r>
              <a:rPr sz="1800" u="none" spc="-1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interpretovaný,</a:t>
            </a:r>
            <a:r>
              <a:rPr sz="1800" u="none" spc="-35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ale</a:t>
            </a:r>
            <a:r>
              <a:rPr sz="1800" u="none" spc="-30" dirty="0">
                <a:solidFill>
                  <a:srgbClr val="000000"/>
                </a:solidFill>
              </a:rPr>
              <a:t> </a:t>
            </a:r>
            <a:r>
              <a:rPr sz="1800" u="none" dirty="0">
                <a:solidFill>
                  <a:srgbClr val="000000"/>
                </a:solidFill>
              </a:rPr>
              <a:t>JIT</a:t>
            </a:r>
            <a:r>
              <a:rPr sz="1800" u="none" spc="-70" dirty="0">
                <a:solidFill>
                  <a:srgbClr val="000000"/>
                </a:solidFill>
              </a:rPr>
              <a:t> </a:t>
            </a:r>
            <a:r>
              <a:rPr sz="1800" u="none" spc="-10" dirty="0">
                <a:solidFill>
                  <a:srgbClr val="000000"/>
                </a:solidFill>
              </a:rPr>
              <a:t>(Just-In-</a:t>
            </a:r>
            <a:r>
              <a:rPr sz="1800" u="none" dirty="0">
                <a:solidFill>
                  <a:srgbClr val="000000"/>
                </a:solidFill>
              </a:rPr>
              <a:t>Time)</a:t>
            </a:r>
            <a:r>
              <a:rPr sz="1800" u="none" spc="-55" dirty="0">
                <a:solidFill>
                  <a:srgbClr val="000000"/>
                </a:solidFill>
              </a:rPr>
              <a:t> </a:t>
            </a:r>
            <a:r>
              <a:rPr sz="1800" u="none" spc="-10" dirty="0">
                <a:solidFill>
                  <a:srgbClr val="000000"/>
                </a:solidFill>
              </a:rPr>
              <a:t>kompilátor</a:t>
            </a:r>
            <a:endParaRPr sz="1800"/>
          </a:p>
          <a:p>
            <a:pPr marL="648335" indent="-342900">
              <a:lnSpc>
                <a:spcPct val="100000"/>
              </a:lnSpc>
              <a:spcBef>
                <a:spcPts val="234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000" u="none" dirty="0">
                <a:solidFill>
                  <a:srgbClr val="000000"/>
                </a:solidFill>
              </a:rPr>
              <a:t>Skriptovací</a:t>
            </a:r>
            <a:r>
              <a:rPr sz="2000" u="none" spc="-9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imperativní:</a:t>
            </a:r>
            <a:r>
              <a:rPr sz="2000" u="none" spc="-9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Perl,</a:t>
            </a:r>
            <a:r>
              <a:rPr sz="2000" u="none" spc="-70" dirty="0">
                <a:solidFill>
                  <a:srgbClr val="000000"/>
                </a:solidFill>
              </a:rPr>
              <a:t> </a:t>
            </a:r>
            <a:r>
              <a:rPr sz="2000" u="none" spc="-10" dirty="0">
                <a:solidFill>
                  <a:srgbClr val="000000"/>
                </a:solidFill>
              </a:rPr>
              <a:t>Python…</a:t>
            </a:r>
            <a:endParaRPr sz="2000"/>
          </a:p>
          <a:p>
            <a:pPr marL="1049020" lvl="1" indent="-287655">
              <a:lnSpc>
                <a:spcPct val="100000"/>
              </a:lnSpc>
              <a:spcBef>
                <a:spcPts val="22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dirty="0">
                <a:latin typeface="Arial"/>
                <a:cs typeface="Arial"/>
              </a:rPr>
              <a:t>nemusí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překlad,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přímo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interpretuje,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platformově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nezávislé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(interpret)</a:t>
            </a:r>
            <a:endParaRPr sz="18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23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000" u="none" dirty="0">
                <a:solidFill>
                  <a:srgbClr val="000000"/>
                </a:solidFill>
              </a:rPr>
              <a:t>Funcionální:</a:t>
            </a:r>
            <a:r>
              <a:rPr sz="2000" u="none" spc="-7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Haskel,</a:t>
            </a:r>
            <a:r>
              <a:rPr sz="2000" u="none" spc="-65" dirty="0">
                <a:solidFill>
                  <a:srgbClr val="000000"/>
                </a:solidFill>
              </a:rPr>
              <a:t> </a:t>
            </a:r>
            <a:r>
              <a:rPr sz="2000" u="none" spc="-20" dirty="0">
                <a:solidFill>
                  <a:srgbClr val="000000"/>
                </a:solidFill>
              </a:rPr>
              <a:t>LISP…</a:t>
            </a:r>
            <a:endParaRPr sz="2000"/>
          </a:p>
          <a:p>
            <a:pPr marL="1049020" marR="725170" lvl="1" indent="-287020">
              <a:lnSpc>
                <a:spcPts val="1939"/>
              </a:lnSpc>
              <a:spcBef>
                <a:spcPts val="47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dirty="0">
                <a:latin typeface="Arial"/>
                <a:cs typeface="Arial"/>
              </a:rPr>
              <a:t>jiné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paradigma: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jak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dosáhnout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výsledku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postupnou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změnou </a:t>
            </a:r>
            <a:r>
              <a:rPr sz="1800" dirty="0">
                <a:latin typeface="Arial"/>
                <a:cs typeface="Arial"/>
              </a:rPr>
              <a:t>proměnných,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matematický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zápis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odvození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počátečních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hodnot</a:t>
            </a:r>
            <a:endParaRPr sz="1800">
              <a:latin typeface="Arial"/>
              <a:cs typeface="Arial"/>
            </a:endParaRPr>
          </a:p>
          <a:p>
            <a:pPr marL="648335" indent="-342900">
              <a:lnSpc>
                <a:spcPct val="100000"/>
              </a:lnSpc>
              <a:spcBef>
                <a:spcPts val="210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000" u="none" dirty="0">
                <a:solidFill>
                  <a:srgbClr val="000000"/>
                </a:solidFill>
              </a:rPr>
              <a:t>Logické</a:t>
            </a:r>
            <a:r>
              <a:rPr sz="2000" u="none" spc="-85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programování:</a:t>
            </a:r>
            <a:r>
              <a:rPr sz="2000" u="none" spc="-100" dirty="0">
                <a:solidFill>
                  <a:srgbClr val="000000"/>
                </a:solidFill>
              </a:rPr>
              <a:t> </a:t>
            </a:r>
            <a:r>
              <a:rPr sz="2000" u="none" spc="-10" dirty="0">
                <a:solidFill>
                  <a:srgbClr val="000000"/>
                </a:solidFill>
              </a:rPr>
              <a:t>Prolog…</a:t>
            </a:r>
            <a:endParaRPr sz="2000"/>
          </a:p>
          <a:p>
            <a:pPr marL="1049020" lvl="1" indent="-287655">
              <a:lnSpc>
                <a:spcPct val="100000"/>
              </a:lnSpc>
              <a:spcBef>
                <a:spcPts val="225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dirty="0">
                <a:latin typeface="Arial"/>
                <a:cs typeface="Arial"/>
              </a:rPr>
              <a:t>jiné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paradigma: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JAK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výsledek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vypadat,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němu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dostat</a:t>
            </a:r>
            <a:endParaRPr sz="1800">
              <a:latin typeface="Arial"/>
              <a:cs typeface="Arial"/>
            </a:endParaRPr>
          </a:p>
          <a:p>
            <a:pPr marL="8371840">
              <a:lnSpc>
                <a:spcPct val="100000"/>
              </a:lnSpc>
              <a:spcBef>
                <a:spcPts val="359"/>
              </a:spcBef>
            </a:pPr>
            <a:r>
              <a:rPr sz="1800" u="none" spc="-25" dirty="0">
                <a:solidFill>
                  <a:srgbClr val="000000"/>
                </a:solidFill>
              </a:rPr>
              <a:t>20</a:t>
            </a:r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6522597" y="2083308"/>
            <a:ext cx="3324225" cy="585470"/>
            <a:chOff x="6522597" y="2083308"/>
            <a:chExt cx="3324225" cy="585470"/>
          </a:xfrm>
        </p:grpSpPr>
        <p:sp>
          <p:nvSpPr>
            <p:cNvPr id="6" name="object 6"/>
            <p:cNvSpPr/>
            <p:nvPr/>
          </p:nvSpPr>
          <p:spPr>
            <a:xfrm>
              <a:off x="6527169" y="2087879"/>
              <a:ext cx="3313429" cy="576580"/>
            </a:xfrm>
            <a:custGeom>
              <a:avLst/>
              <a:gdLst/>
              <a:ahLst/>
              <a:cxnLst/>
              <a:rect l="l" t="t" r="r" b="b"/>
              <a:pathLst>
                <a:path w="3313429" h="576580">
                  <a:moveTo>
                    <a:pt x="3313175" y="576071"/>
                  </a:moveTo>
                  <a:lnTo>
                    <a:pt x="3313175" y="0"/>
                  </a:lnTo>
                  <a:lnTo>
                    <a:pt x="0" y="0"/>
                  </a:lnTo>
                  <a:lnTo>
                    <a:pt x="0" y="576071"/>
                  </a:lnTo>
                  <a:lnTo>
                    <a:pt x="3313175" y="576071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2597" y="2083308"/>
              <a:ext cx="3324225" cy="585470"/>
            </a:xfrm>
            <a:custGeom>
              <a:avLst/>
              <a:gdLst/>
              <a:ahLst/>
              <a:cxnLst/>
              <a:rect l="l" t="t" r="r" b="b"/>
              <a:pathLst>
                <a:path w="3324225" h="585469">
                  <a:moveTo>
                    <a:pt x="3323844" y="585216"/>
                  </a:moveTo>
                  <a:lnTo>
                    <a:pt x="3323844" y="0"/>
                  </a:lnTo>
                  <a:lnTo>
                    <a:pt x="0" y="0"/>
                  </a:lnTo>
                  <a:lnTo>
                    <a:pt x="0" y="585216"/>
                  </a:lnTo>
                  <a:lnTo>
                    <a:pt x="4572" y="585216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3313176" y="9144"/>
                  </a:lnTo>
                  <a:lnTo>
                    <a:pt x="3313176" y="4572"/>
                  </a:lnTo>
                  <a:lnTo>
                    <a:pt x="3317748" y="9144"/>
                  </a:lnTo>
                  <a:lnTo>
                    <a:pt x="3317748" y="585216"/>
                  </a:lnTo>
                  <a:lnTo>
                    <a:pt x="3323844" y="585216"/>
                  </a:lnTo>
                  <a:close/>
                </a:path>
                <a:path w="3324225" h="585469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3324225" h="585469">
                  <a:moveTo>
                    <a:pt x="10668" y="576072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576072"/>
                  </a:lnTo>
                  <a:lnTo>
                    <a:pt x="10668" y="576072"/>
                  </a:lnTo>
                  <a:close/>
                </a:path>
                <a:path w="3324225" h="585469">
                  <a:moveTo>
                    <a:pt x="3317748" y="576072"/>
                  </a:moveTo>
                  <a:lnTo>
                    <a:pt x="4572" y="576072"/>
                  </a:lnTo>
                  <a:lnTo>
                    <a:pt x="10668" y="580644"/>
                  </a:lnTo>
                  <a:lnTo>
                    <a:pt x="10668" y="585216"/>
                  </a:lnTo>
                  <a:lnTo>
                    <a:pt x="3313176" y="585216"/>
                  </a:lnTo>
                  <a:lnTo>
                    <a:pt x="3313176" y="580644"/>
                  </a:lnTo>
                  <a:lnTo>
                    <a:pt x="3317748" y="576072"/>
                  </a:lnTo>
                  <a:close/>
                </a:path>
                <a:path w="3324225" h="585469">
                  <a:moveTo>
                    <a:pt x="10668" y="585216"/>
                  </a:moveTo>
                  <a:lnTo>
                    <a:pt x="10668" y="580644"/>
                  </a:lnTo>
                  <a:lnTo>
                    <a:pt x="4572" y="576072"/>
                  </a:lnTo>
                  <a:lnTo>
                    <a:pt x="4572" y="585216"/>
                  </a:lnTo>
                  <a:lnTo>
                    <a:pt x="10668" y="585216"/>
                  </a:lnTo>
                  <a:close/>
                </a:path>
                <a:path w="3324225" h="585469">
                  <a:moveTo>
                    <a:pt x="3317748" y="9144"/>
                  </a:moveTo>
                  <a:lnTo>
                    <a:pt x="3313176" y="4572"/>
                  </a:lnTo>
                  <a:lnTo>
                    <a:pt x="3313176" y="9144"/>
                  </a:lnTo>
                  <a:lnTo>
                    <a:pt x="3317748" y="9144"/>
                  </a:lnTo>
                  <a:close/>
                </a:path>
                <a:path w="3324225" h="585469">
                  <a:moveTo>
                    <a:pt x="3317748" y="576072"/>
                  </a:moveTo>
                  <a:lnTo>
                    <a:pt x="3317748" y="9144"/>
                  </a:lnTo>
                  <a:lnTo>
                    <a:pt x="3313176" y="9144"/>
                  </a:lnTo>
                  <a:lnTo>
                    <a:pt x="3313176" y="576072"/>
                  </a:lnTo>
                  <a:lnTo>
                    <a:pt x="3317748" y="576072"/>
                  </a:lnTo>
                  <a:close/>
                </a:path>
                <a:path w="3324225" h="585469">
                  <a:moveTo>
                    <a:pt x="3317748" y="585216"/>
                  </a:moveTo>
                  <a:lnTo>
                    <a:pt x="3317748" y="576072"/>
                  </a:lnTo>
                  <a:lnTo>
                    <a:pt x="3313176" y="580644"/>
                  </a:lnTo>
                  <a:lnTo>
                    <a:pt x="3313176" y="585216"/>
                  </a:lnTo>
                  <a:lnTo>
                    <a:pt x="3317748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28746" y="221995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22597" y="496824"/>
            <a:ext cx="875030" cy="1522730"/>
            <a:chOff x="6522597" y="496824"/>
            <a:chExt cx="875030" cy="1522730"/>
          </a:xfrm>
        </p:grpSpPr>
        <p:sp>
          <p:nvSpPr>
            <p:cNvPr id="10" name="object 10"/>
            <p:cNvSpPr/>
            <p:nvPr/>
          </p:nvSpPr>
          <p:spPr>
            <a:xfrm>
              <a:off x="6527169" y="501396"/>
              <a:ext cx="866140" cy="1513840"/>
            </a:xfrm>
            <a:custGeom>
              <a:avLst/>
              <a:gdLst/>
              <a:ahLst/>
              <a:cxnLst/>
              <a:rect l="l" t="t" r="r" b="b"/>
              <a:pathLst>
                <a:path w="866140" h="1513839">
                  <a:moveTo>
                    <a:pt x="865631" y="1513331"/>
                  </a:moveTo>
                  <a:lnTo>
                    <a:pt x="865631" y="0"/>
                  </a:lnTo>
                  <a:lnTo>
                    <a:pt x="0" y="0"/>
                  </a:lnTo>
                  <a:lnTo>
                    <a:pt x="0" y="1513331"/>
                  </a:lnTo>
                  <a:lnTo>
                    <a:pt x="865631" y="15133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2597" y="496824"/>
              <a:ext cx="875030" cy="1522730"/>
            </a:xfrm>
            <a:custGeom>
              <a:avLst/>
              <a:gdLst/>
              <a:ahLst/>
              <a:cxnLst/>
              <a:rect l="l" t="t" r="r" b="b"/>
              <a:pathLst>
                <a:path w="875029" h="1522730">
                  <a:moveTo>
                    <a:pt x="874776" y="1522476"/>
                  </a:moveTo>
                  <a:lnTo>
                    <a:pt x="874776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4572" y="1522476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65632" y="10668"/>
                  </a:lnTo>
                  <a:lnTo>
                    <a:pt x="865632" y="4572"/>
                  </a:lnTo>
                  <a:lnTo>
                    <a:pt x="870204" y="10668"/>
                  </a:lnTo>
                  <a:lnTo>
                    <a:pt x="870204" y="1522476"/>
                  </a:lnTo>
                  <a:lnTo>
                    <a:pt x="874776" y="1522476"/>
                  </a:lnTo>
                  <a:close/>
                </a:path>
                <a:path w="875029" h="152273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75029" h="1522730">
                  <a:moveTo>
                    <a:pt x="10668" y="1513332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513332"/>
                  </a:lnTo>
                  <a:lnTo>
                    <a:pt x="10668" y="1513332"/>
                  </a:lnTo>
                  <a:close/>
                </a:path>
                <a:path w="875029" h="1522730">
                  <a:moveTo>
                    <a:pt x="870204" y="1513332"/>
                  </a:moveTo>
                  <a:lnTo>
                    <a:pt x="4572" y="1513332"/>
                  </a:lnTo>
                  <a:lnTo>
                    <a:pt x="10668" y="1517904"/>
                  </a:lnTo>
                  <a:lnTo>
                    <a:pt x="10668" y="1522476"/>
                  </a:lnTo>
                  <a:lnTo>
                    <a:pt x="865632" y="1522476"/>
                  </a:lnTo>
                  <a:lnTo>
                    <a:pt x="865632" y="1517904"/>
                  </a:lnTo>
                  <a:lnTo>
                    <a:pt x="870204" y="1513332"/>
                  </a:lnTo>
                  <a:close/>
                </a:path>
                <a:path w="875029" h="1522730">
                  <a:moveTo>
                    <a:pt x="10668" y="1522476"/>
                  </a:moveTo>
                  <a:lnTo>
                    <a:pt x="10668" y="1517904"/>
                  </a:lnTo>
                  <a:lnTo>
                    <a:pt x="4572" y="1513332"/>
                  </a:lnTo>
                  <a:lnTo>
                    <a:pt x="4572" y="1522476"/>
                  </a:lnTo>
                  <a:lnTo>
                    <a:pt x="10668" y="1522476"/>
                  </a:lnTo>
                  <a:close/>
                </a:path>
                <a:path w="875029" h="1522730">
                  <a:moveTo>
                    <a:pt x="870204" y="10668"/>
                  </a:moveTo>
                  <a:lnTo>
                    <a:pt x="865632" y="4572"/>
                  </a:lnTo>
                  <a:lnTo>
                    <a:pt x="865632" y="10668"/>
                  </a:lnTo>
                  <a:lnTo>
                    <a:pt x="870204" y="10668"/>
                  </a:lnTo>
                  <a:close/>
                </a:path>
                <a:path w="875029" h="1522730">
                  <a:moveTo>
                    <a:pt x="870204" y="1513332"/>
                  </a:moveTo>
                  <a:lnTo>
                    <a:pt x="870204" y="10668"/>
                  </a:lnTo>
                  <a:lnTo>
                    <a:pt x="865632" y="10668"/>
                  </a:lnTo>
                  <a:lnTo>
                    <a:pt x="865632" y="1513332"/>
                  </a:lnTo>
                  <a:lnTo>
                    <a:pt x="870204" y="1513332"/>
                  </a:lnTo>
                  <a:close/>
                </a:path>
                <a:path w="875029" h="1522730">
                  <a:moveTo>
                    <a:pt x="870204" y="1522476"/>
                  </a:moveTo>
                  <a:lnTo>
                    <a:pt x="870204" y="1513332"/>
                  </a:lnTo>
                  <a:lnTo>
                    <a:pt x="865632" y="1517904"/>
                  </a:lnTo>
                  <a:lnTo>
                    <a:pt x="865632" y="1522476"/>
                  </a:lnTo>
                  <a:lnTo>
                    <a:pt x="870204" y="1522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29359" y="110134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C++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04638" y="1290828"/>
            <a:ext cx="875030" cy="728980"/>
            <a:chOff x="7604638" y="1290828"/>
            <a:chExt cx="875030" cy="728980"/>
          </a:xfrm>
        </p:grpSpPr>
        <p:sp>
          <p:nvSpPr>
            <p:cNvPr id="14" name="object 14"/>
            <p:cNvSpPr/>
            <p:nvPr/>
          </p:nvSpPr>
          <p:spPr>
            <a:xfrm>
              <a:off x="7609209" y="1295400"/>
              <a:ext cx="866140" cy="719455"/>
            </a:xfrm>
            <a:custGeom>
              <a:avLst/>
              <a:gdLst/>
              <a:ahLst/>
              <a:cxnLst/>
              <a:rect l="l" t="t" r="r" b="b"/>
              <a:pathLst>
                <a:path w="866140" h="719455">
                  <a:moveTo>
                    <a:pt x="865631" y="719327"/>
                  </a:moveTo>
                  <a:lnTo>
                    <a:pt x="865631" y="0"/>
                  </a:lnTo>
                  <a:lnTo>
                    <a:pt x="0" y="0"/>
                  </a:lnTo>
                  <a:lnTo>
                    <a:pt x="0" y="719327"/>
                  </a:lnTo>
                  <a:lnTo>
                    <a:pt x="865631" y="719327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4638" y="1290828"/>
              <a:ext cx="875030" cy="728980"/>
            </a:xfrm>
            <a:custGeom>
              <a:avLst/>
              <a:gdLst/>
              <a:ahLst/>
              <a:cxnLst/>
              <a:rect l="l" t="t" r="r" b="b"/>
              <a:pathLst>
                <a:path w="875029" h="728980">
                  <a:moveTo>
                    <a:pt x="874776" y="728472"/>
                  </a:moveTo>
                  <a:lnTo>
                    <a:pt x="874776" y="0"/>
                  </a:lnTo>
                  <a:lnTo>
                    <a:pt x="0" y="0"/>
                  </a:lnTo>
                  <a:lnTo>
                    <a:pt x="0" y="728472"/>
                  </a:lnTo>
                  <a:lnTo>
                    <a:pt x="4572" y="728472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864108" y="9144"/>
                  </a:lnTo>
                  <a:lnTo>
                    <a:pt x="864108" y="4572"/>
                  </a:lnTo>
                  <a:lnTo>
                    <a:pt x="870204" y="9144"/>
                  </a:lnTo>
                  <a:lnTo>
                    <a:pt x="870204" y="728472"/>
                  </a:lnTo>
                  <a:lnTo>
                    <a:pt x="874776" y="728472"/>
                  </a:lnTo>
                  <a:close/>
                </a:path>
                <a:path w="875029" h="72898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875029" h="728980">
                  <a:moveTo>
                    <a:pt x="9144" y="71932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719328"/>
                  </a:lnTo>
                  <a:lnTo>
                    <a:pt x="9144" y="719328"/>
                  </a:lnTo>
                  <a:close/>
                </a:path>
                <a:path w="875029" h="728980">
                  <a:moveTo>
                    <a:pt x="870204" y="719328"/>
                  </a:moveTo>
                  <a:lnTo>
                    <a:pt x="4572" y="719328"/>
                  </a:lnTo>
                  <a:lnTo>
                    <a:pt x="9144" y="723900"/>
                  </a:lnTo>
                  <a:lnTo>
                    <a:pt x="9144" y="728472"/>
                  </a:lnTo>
                  <a:lnTo>
                    <a:pt x="864108" y="728472"/>
                  </a:lnTo>
                  <a:lnTo>
                    <a:pt x="864108" y="723900"/>
                  </a:lnTo>
                  <a:lnTo>
                    <a:pt x="870204" y="719328"/>
                  </a:lnTo>
                  <a:close/>
                </a:path>
                <a:path w="875029" h="728980">
                  <a:moveTo>
                    <a:pt x="9144" y="728472"/>
                  </a:moveTo>
                  <a:lnTo>
                    <a:pt x="9144" y="723900"/>
                  </a:lnTo>
                  <a:lnTo>
                    <a:pt x="4572" y="719328"/>
                  </a:lnTo>
                  <a:lnTo>
                    <a:pt x="4572" y="728472"/>
                  </a:lnTo>
                  <a:lnTo>
                    <a:pt x="9144" y="728472"/>
                  </a:lnTo>
                  <a:close/>
                </a:path>
                <a:path w="875029" h="728980">
                  <a:moveTo>
                    <a:pt x="870204" y="9144"/>
                  </a:moveTo>
                  <a:lnTo>
                    <a:pt x="864108" y="4572"/>
                  </a:lnTo>
                  <a:lnTo>
                    <a:pt x="864108" y="9144"/>
                  </a:lnTo>
                  <a:lnTo>
                    <a:pt x="870204" y="9144"/>
                  </a:lnTo>
                  <a:close/>
                </a:path>
                <a:path w="875029" h="728980">
                  <a:moveTo>
                    <a:pt x="870204" y="719328"/>
                  </a:moveTo>
                  <a:lnTo>
                    <a:pt x="870204" y="9144"/>
                  </a:lnTo>
                  <a:lnTo>
                    <a:pt x="864108" y="9144"/>
                  </a:lnTo>
                  <a:lnTo>
                    <a:pt x="864108" y="719328"/>
                  </a:lnTo>
                  <a:lnTo>
                    <a:pt x="870204" y="719328"/>
                  </a:lnTo>
                  <a:close/>
                </a:path>
                <a:path w="875029" h="728980">
                  <a:moveTo>
                    <a:pt x="870204" y="728472"/>
                  </a:moveTo>
                  <a:lnTo>
                    <a:pt x="870204" y="719328"/>
                  </a:lnTo>
                  <a:lnTo>
                    <a:pt x="864108" y="723900"/>
                  </a:lnTo>
                  <a:lnTo>
                    <a:pt x="864108" y="728472"/>
                  </a:lnTo>
                  <a:lnTo>
                    <a:pt x="870204" y="728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93110" y="149910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JV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4764" y="1554556"/>
            <a:ext cx="1911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04638" y="496824"/>
            <a:ext cx="875030" cy="658495"/>
            <a:chOff x="7604638" y="496824"/>
            <a:chExt cx="875030" cy="658495"/>
          </a:xfrm>
        </p:grpSpPr>
        <p:sp>
          <p:nvSpPr>
            <p:cNvPr id="19" name="object 19"/>
            <p:cNvSpPr/>
            <p:nvPr/>
          </p:nvSpPr>
          <p:spPr>
            <a:xfrm>
              <a:off x="7609209" y="501396"/>
              <a:ext cx="866140" cy="647700"/>
            </a:xfrm>
            <a:custGeom>
              <a:avLst/>
              <a:gdLst/>
              <a:ahLst/>
              <a:cxnLst/>
              <a:rect l="l" t="t" r="r" b="b"/>
              <a:pathLst>
                <a:path w="866140" h="647700">
                  <a:moveTo>
                    <a:pt x="865631" y="647699"/>
                  </a:moveTo>
                  <a:lnTo>
                    <a:pt x="865631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865631" y="6476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04638" y="496824"/>
              <a:ext cx="875030" cy="658495"/>
            </a:xfrm>
            <a:custGeom>
              <a:avLst/>
              <a:gdLst/>
              <a:ahLst/>
              <a:cxnLst/>
              <a:rect l="l" t="t" r="r" b="b"/>
              <a:pathLst>
                <a:path w="875029" h="658494">
                  <a:moveTo>
                    <a:pt x="874776" y="658368"/>
                  </a:moveTo>
                  <a:lnTo>
                    <a:pt x="874776" y="0"/>
                  </a:lnTo>
                  <a:lnTo>
                    <a:pt x="0" y="0"/>
                  </a:lnTo>
                  <a:lnTo>
                    <a:pt x="0" y="658368"/>
                  </a:lnTo>
                  <a:lnTo>
                    <a:pt x="4572" y="658368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864108" y="10668"/>
                  </a:lnTo>
                  <a:lnTo>
                    <a:pt x="864108" y="4572"/>
                  </a:lnTo>
                  <a:lnTo>
                    <a:pt x="870204" y="10668"/>
                  </a:lnTo>
                  <a:lnTo>
                    <a:pt x="870204" y="658368"/>
                  </a:lnTo>
                  <a:lnTo>
                    <a:pt x="874776" y="658368"/>
                  </a:lnTo>
                  <a:close/>
                </a:path>
                <a:path w="875029" h="658494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875029" h="658494">
                  <a:moveTo>
                    <a:pt x="9144" y="647700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647700"/>
                  </a:lnTo>
                  <a:lnTo>
                    <a:pt x="9144" y="647700"/>
                  </a:lnTo>
                  <a:close/>
                </a:path>
                <a:path w="875029" h="658494">
                  <a:moveTo>
                    <a:pt x="870204" y="647700"/>
                  </a:moveTo>
                  <a:lnTo>
                    <a:pt x="4572" y="647700"/>
                  </a:lnTo>
                  <a:lnTo>
                    <a:pt x="9144" y="652272"/>
                  </a:lnTo>
                  <a:lnTo>
                    <a:pt x="9144" y="658368"/>
                  </a:lnTo>
                  <a:lnTo>
                    <a:pt x="864108" y="658368"/>
                  </a:lnTo>
                  <a:lnTo>
                    <a:pt x="864108" y="652272"/>
                  </a:lnTo>
                  <a:lnTo>
                    <a:pt x="870204" y="647700"/>
                  </a:lnTo>
                  <a:close/>
                </a:path>
                <a:path w="875029" h="658494">
                  <a:moveTo>
                    <a:pt x="9144" y="658368"/>
                  </a:moveTo>
                  <a:lnTo>
                    <a:pt x="9144" y="652272"/>
                  </a:lnTo>
                  <a:lnTo>
                    <a:pt x="4572" y="647700"/>
                  </a:lnTo>
                  <a:lnTo>
                    <a:pt x="4572" y="658368"/>
                  </a:lnTo>
                  <a:lnTo>
                    <a:pt x="9144" y="658368"/>
                  </a:lnTo>
                  <a:close/>
                </a:path>
                <a:path w="875029" h="658494">
                  <a:moveTo>
                    <a:pt x="870204" y="10668"/>
                  </a:moveTo>
                  <a:lnTo>
                    <a:pt x="864108" y="4572"/>
                  </a:lnTo>
                  <a:lnTo>
                    <a:pt x="864108" y="10668"/>
                  </a:lnTo>
                  <a:lnTo>
                    <a:pt x="870204" y="10668"/>
                  </a:lnTo>
                  <a:close/>
                </a:path>
                <a:path w="875029" h="658494">
                  <a:moveTo>
                    <a:pt x="870204" y="647700"/>
                  </a:moveTo>
                  <a:lnTo>
                    <a:pt x="870204" y="10668"/>
                  </a:lnTo>
                  <a:lnTo>
                    <a:pt x="864108" y="10668"/>
                  </a:lnTo>
                  <a:lnTo>
                    <a:pt x="864108" y="647700"/>
                  </a:lnTo>
                  <a:lnTo>
                    <a:pt x="870204" y="647700"/>
                  </a:lnTo>
                  <a:close/>
                </a:path>
                <a:path w="875029" h="658494">
                  <a:moveTo>
                    <a:pt x="870204" y="658368"/>
                  </a:moveTo>
                  <a:lnTo>
                    <a:pt x="870204" y="647700"/>
                  </a:lnTo>
                  <a:lnTo>
                    <a:pt x="864108" y="652272"/>
                  </a:lnTo>
                  <a:lnTo>
                    <a:pt x="864108" y="658368"/>
                  </a:lnTo>
                  <a:lnTo>
                    <a:pt x="870204" y="658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77870" y="670051"/>
            <a:ext cx="52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56782" y="1289304"/>
            <a:ext cx="1091565" cy="728980"/>
            <a:chOff x="8756782" y="1289304"/>
            <a:chExt cx="1091565" cy="728980"/>
          </a:xfrm>
        </p:grpSpPr>
        <p:sp>
          <p:nvSpPr>
            <p:cNvPr id="23" name="object 23"/>
            <p:cNvSpPr/>
            <p:nvPr/>
          </p:nvSpPr>
          <p:spPr>
            <a:xfrm>
              <a:off x="8761354" y="1293875"/>
              <a:ext cx="1080770" cy="719455"/>
            </a:xfrm>
            <a:custGeom>
              <a:avLst/>
              <a:gdLst/>
              <a:ahLst/>
              <a:cxnLst/>
              <a:rect l="l" t="t" r="r" b="b"/>
              <a:pathLst>
                <a:path w="1080770" h="719455">
                  <a:moveTo>
                    <a:pt x="1080515" y="719327"/>
                  </a:moveTo>
                  <a:lnTo>
                    <a:pt x="1080515" y="0"/>
                  </a:lnTo>
                  <a:lnTo>
                    <a:pt x="0" y="0"/>
                  </a:lnTo>
                  <a:lnTo>
                    <a:pt x="0" y="719327"/>
                  </a:lnTo>
                  <a:lnTo>
                    <a:pt x="1080515" y="7193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56782" y="1289304"/>
              <a:ext cx="1091565" cy="728980"/>
            </a:xfrm>
            <a:custGeom>
              <a:avLst/>
              <a:gdLst/>
              <a:ahLst/>
              <a:cxnLst/>
              <a:rect l="l" t="t" r="r" b="b"/>
              <a:pathLst>
                <a:path w="1091565" h="728980">
                  <a:moveTo>
                    <a:pt x="1091184" y="728472"/>
                  </a:moveTo>
                  <a:lnTo>
                    <a:pt x="1091184" y="0"/>
                  </a:lnTo>
                  <a:lnTo>
                    <a:pt x="0" y="0"/>
                  </a:lnTo>
                  <a:lnTo>
                    <a:pt x="0" y="728472"/>
                  </a:lnTo>
                  <a:lnTo>
                    <a:pt x="4572" y="728472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080516" y="9144"/>
                  </a:lnTo>
                  <a:lnTo>
                    <a:pt x="1080516" y="4572"/>
                  </a:lnTo>
                  <a:lnTo>
                    <a:pt x="1085088" y="9144"/>
                  </a:lnTo>
                  <a:lnTo>
                    <a:pt x="1085088" y="728472"/>
                  </a:lnTo>
                  <a:lnTo>
                    <a:pt x="1091184" y="728472"/>
                  </a:lnTo>
                  <a:close/>
                </a:path>
                <a:path w="1091565" h="72898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091565" h="728980">
                  <a:moveTo>
                    <a:pt x="9144" y="719328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719328"/>
                  </a:lnTo>
                  <a:lnTo>
                    <a:pt x="9144" y="719328"/>
                  </a:lnTo>
                  <a:close/>
                </a:path>
                <a:path w="1091565" h="728980">
                  <a:moveTo>
                    <a:pt x="1085088" y="719328"/>
                  </a:moveTo>
                  <a:lnTo>
                    <a:pt x="4572" y="719328"/>
                  </a:lnTo>
                  <a:lnTo>
                    <a:pt x="9144" y="723900"/>
                  </a:lnTo>
                  <a:lnTo>
                    <a:pt x="9144" y="728472"/>
                  </a:lnTo>
                  <a:lnTo>
                    <a:pt x="1080516" y="728472"/>
                  </a:lnTo>
                  <a:lnTo>
                    <a:pt x="1080516" y="723900"/>
                  </a:lnTo>
                  <a:lnTo>
                    <a:pt x="1085088" y="719328"/>
                  </a:lnTo>
                  <a:close/>
                </a:path>
                <a:path w="1091565" h="728980">
                  <a:moveTo>
                    <a:pt x="9144" y="728472"/>
                  </a:moveTo>
                  <a:lnTo>
                    <a:pt x="9144" y="723900"/>
                  </a:lnTo>
                  <a:lnTo>
                    <a:pt x="4572" y="719328"/>
                  </a:lnTo>
                  <a:lnTo>
                    <a:pt x="4572" y="728472"/>
                  </a:lnTo>
                  <a:lnTo>
                    <a:pt x="9144" y="728472"/>
                  </a:lnTo>
                  <a:close/>
                </a:path>
                <a:path w="1091565" h="728980">
                  <a:moveTo>
                    <a:pt x="1085088" y="9144"/>
                  </a:moveTo>
                  <a:lnTo>
                    <a:pt x="1080516" y="4572"/>
                  </a:lnTo>
                  <a:lnTo>
                    <a:pt x="1080516" y="9144"/>
                  </a:lnTo>
                  <a:lnTo>
                    <a:pt x="1085088" y="9144"/>
                  </a:lnTo>
                  <a:close/>
                </a:path>
                <a:path w="1091565" h="728980">
                  <a:moveTo>
                    <a:pt x="1085088" y="719328"/>
                  </a:moveTo>
                  <a:lnTo>
                    <a:pt x="1085088" y="9144"/>
                  </a:lnTo>
                  <a:lnTo>
                    <a:pt x="1080516" y="9144"/>
                  </a:lnTo>
                  <a:lnTo>
                    <a:pt x="1080516" y="719328"/>
                  </a:lnTo>
                  <a:lnTo>
                    <a:pt x="1085088" y="719328"/>
                  </a:lnTo>
                  <a:close/>
                </a:path>
                <a:path w="1091565" h="728980">
                  <a:moveTo>
                    <a:pt x="1085088" y="728472"/>
                  </a:moveTo>
                  <a:lnTo>
                    <a:pt x="1085088" y="719328"/>
                  </a:lnTo>
                  <a:lnTo>
                    <a:pt x="1080516" y="723900"/>
                  </a:lnTo>
                  <a:lnTo>
                    <a:pt x="1080516" y="728472"/>
                  </a:lnTo>
                  <a:lnTo>
                    <a:pt x="1085088" y="728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53352" y="1553033"/>
            <a:ext cx="1403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56862" y="1497583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1800" spc="-20" dirty="0">
                <a:latin typeface="Arial"/>
                <a:cs typeface="Arial"/>
              </a:rPr>
              <a:t>.NET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56782" y="496824"/>
            <a:ext cx="1089660" cy="658495"/>
            <a:chOff x="8756782" y="496824"/>
            <a:chExt cx="1089660" cy="658495"/>
          </a:xfrm>
        </p:grpSpPr>
        <p:sp>
          <p:nvSpPr>
            <p:cNvPr id="28" name="object 28"/>
            <p:cNvSpPr/>
            <p:nvPr/>
          </p:nvSpPr>
          <p:spPr>
            <a:xfrm>
              <a:off x="8761354" y="501396"/>
              <a:ext cx="1079500" cy="647700"/>
            </a:xfrm>
            <a:custGeom>
              <a:avLst/>
              <a:gdLst/>
              <a:ahLst/>
              <a:cxnLst/>
              <a:rect l="l" t="t" r="r" b="b"/>
              <a:pathLst>
                <a:path w="1079500" h="647700">
                  <a:moveTo>
                    <a:pt x="1078991" y="647699"/>
                  </a:moveTo>
                  <a:lnTo>
                    <a:pt x="1078991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1078991" y="6476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56782" y="496824"/>
              <a:ext cx="1089660" cy="658495"/>
            </a:xfrm>
            <a:custGeom>
              <a:avLst/>
              <a:gdLst/>
              <a:ahLst/>
              <a:cxnLst/>
              <a:rect l="l" t="t" r="r" b="b"/>
              <a:pathLst>
                <a:path w="1089659" h="658494">
                  <a:moveTo>
                    <a:pt x="1089660" y="658368"/>
                  </a:moveTo>
                  <a:lnTo>
                    <a:pt x="1089660" y="0"/>
                  </a:lnTo>
                  <a:lnTo>
                    <a:pt x="0" y="0"/>
                  </a:lnTo>
                  <a:lnTo>
                    <a:pt x="0" y="658368"/>
                  </a:lnTo>
                  <a:lnTo>
                    <a:pt x="4572" y="658368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1078992" y="10668"/>
                  </a:lnTo>
                  <a:lnTo>
                    <a:pt x="1078992" y="4572"/>
                  </a:lnTo>
                  <a:lnTo>
                    <a:pt x="1083564" y="10668"/>
                  </a:lnTo>
                  <a:lnTo>
                    <a:pt x="1083564" y="658368"/>
                  </a:lnTo>
                  <a:lnTo>
                    <a:pt x="1089660" y="658368"/>
                  </a:lnTo>
                  <a:close/>
                </a:path>
                <a:path w="1089659" h="658494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1089659" h="658494">
                  <a:moveTo>
                    <a:pt x="9144" y="647700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647700"/>
                  </a:lnTo>
                  <a:lnTo>
                    <a:pt x="9144" y="647700"/>
                  </a:lnTo>
                  <a:close/>
                </a:path>
                <a:path w="1089659" h="658494">
                  <a:moveTo>
                    <a:pt x="1083564" y="647700"/>
                  </a:moveTo>
                  <a:lnTo>
                    <a:pt x="4572" y="647700"/>
                  </a:lnTo>
                  <a:lnTo>
                    <a:pt x="9144" y="652272"/>
                  </a:lnTo>
                  <a:lnTo>
                    <a:pt x="9144" y="658368"/>
                  </a:lnTo>
                  <a:lnTo>
                    <a:pt x="1078992" y="658368"/>
                  </a:lnTo>
                  <a:lnTo>
                    <a:pt x="1078992" y="652272"/>
                  </a:lnTo>
                  <a:lnTo>
                    <a:pt x="1083564" y="647700"/>
                  </a:lnTo>
                  <a:close/>
                </a:path>
                <a:path w="1089659" h="658494">
                  <a:moveTo>
                    <a:pt x="9144" y="658368"/>
                  </a:moveTo>
                  <a:lnTo>
                    <a:pt x="9144" y="652272"/>
                  </a:lnTo>
                  <a:lnTo>
                    <a:pt x="4572" y="647700"/>
                  </a:lnTo>
                  <a:lnTo>
                    <a:pt x="4572" y="658368"/>
                  </a:lnTo>
                  <a:lnTo>
                    <a:pt x="9144" y="658368"/>
                  </a:lnTo>
                  <a:close/>
                </a:path>
                <a:path w="1089659" h="658494">
                  <a:moveTo>
                    <a:pt x="1083564" y="10668"/>
                  </a:moveTo>
                  <a:lnTo>
                    <a:pt x="1078992" y="4572"/>
                  </a:lnTo>
                  <a:lnTo>
                    <a:pt x="1078992" y="10668"/>
                  </a:lnTo>
                  <a:lnTo>
                    <a:pt x="1083564" y="10668"/>
                  </a:lnTo>
                  <a:close/>
                </a:path>
                <a:path w="1089659" h="658494">
                  <a:moveTo>
                    <a:pt x="1083564" y="647700"/>
                  </a:moveTo>
                  <a:lnTo>
                    <a:pt x="1083564" y="10668"/>
                  </a:lnTo>
                  <a:lnTo>
                    <a:pt x="1078992" y="10668"/>
                  </a:lnTo>
                  <a:lnTo>
                    <a:pt x="1078992" y="647700"/>
                  </a:lnTo>
                  <a:lnTo>
                    <a:pt x="1083564" y="647700"/>
                  </a:lnTo>
                  <a:close/>
                </a:path>
                <a:path w="1089659" h="658494">
                  <a:moveTo>
                    <a:pt x="1083564" y="658368"/>
                  </a:moveTo>
                  <a:lnTo>
                    <a:pt x="1083564" y="647700"/>
                  </a:lnTo>
                  <a:lnTo>
                    <a:pt x="1078992" y="652272"/>
                  </a:lnTo>
                  <a:lnTo>
                    <a:pt x="1078992" y="658368"/>
                  </a:lnTo>
                  <a:lnTo>
                    <a:pt x="1083564" y="658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45837" y="670051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C#...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180709" y="1072896"/>
            <a:ext cx="226060" cy="946785"/>
            <a:chOff x="8180709" y="1072896"/>
            <a:chExt cx="226060" cy="946785"/>
          </a:xfrm>
        </p:grpSpPr>
        <p:sp>
          <p:nvSpPr>
            <p:cNvPr id="32" name="object 32"/>
            <p:cNvSpPr/>
            <p:nvPr/>
          </p:nvSpPr>
          <p:spPr>
            <a:xfrm>
              <a:off x="8185281" y="1078991"/>
              <a:ext cx="216535" cy="935990"/>
            </a:xfrm>
            <a:custGeom>
              <a:avLst/>
              <a:gdLst/>
              <a:ahLst/>
              <a:cxnLst/>
              <a:rect l="l" t="t" r="r" b="b"/>
              <a:pathLst>
                <a:path w="216534" h="935989">
                  <a:moveTo>
                    <a:pt x="216407" y="935735"/>
                  </a:moveTo>
                  <a:lnTo>
                    <a:pt x="216407" y="0"/>
                  </a:lnTo>
                  <a:lnTo>
                    <a:pt x="0" y="0"/>
                  </a:lnTo>
                  <a:lnTo>
                    <a:pt x="0" y="935735"/>
                  </a:lnTo>
                  <a:lnTo>
                    <a:pt x="216407" y="9357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80709" y="1072896"/>
              <a:ext cx="226060" cy="946785"/>
            </a:xfrm>
            <a:custGeom>
              <a:avLst/>
              <a:gdLst/>
              <a:ahLst/>
              <a:cxnLst/>
              <a:rect l="l" t="t" r="r" b="b"/>
              <a:pathLst>
                <a:path w="226059" h="946785">
                  <a:moveTo>
                    <a:pt x="225552" y="946404"/>
                  </a:moveTo>
                  <a:lnTo>
                    <a:pt x="225552" y="0"/>
                  </a:lnTo>
                  <a:lnTo>
                    <a:pt x="0" y="0"/>
                  </a:lnTo>
                  <a:lnTo>
                    <a:pt x="0" y="946404"/>
                  </a:lnTo>
                  <a:lnTo>
                    <a:pt x="4572" y="946404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216408" y="10668"/>
                  </a:lnTo>
                  <a:lnTo>
                    <a:pt x="216408" y="6096"/>
                  </a:lnTo>
                  <a:lnTo>
                    <a:pt x="220980" y="10668"/>
                  </a:lnTo>
                  <a:lnTo>
                    <a:pt x="220980" y="946404"/>
                  </a:lnTo>
                  <a:lnTo>
                    <a:pt x="225552" y="946404"/>
                  </a:lnTo>
                  <a:close/>
                </a:path>
                <a:path w="226059" h="946785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26059" h="946785">
                  <a:moveTo>
                    <a:pt x="9144" y="937260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937260"/>
                  </a:lnTo>
                  <a:lnTo>
                    <a:pt x="9144" y="937260"/>
                  </a:lnTo>
                  <a:close/>
                </a:path>
                <a:path w="226059" h="946785">
                  <a:moveTo>
                    <a:pt x="220980" y="937260"/>
                  </a:moveTo>
                  <a:lnTo>
                    <a:pt x="4572" y="937260"/>
                  </a:lnTo>
                  <a:lnTo>
                    <a:pt x="9144" y="941832"/>
                  </a:lnTo>
                  <a:lnTo>
                    <a:pt x="9144" y="946404"/>
                  </a:lnTo>
                  <a:lnTo>
                    <a:pt x="216408" y="946404"/>
                  </a:lnTo>
                  <a:lnTo>
                    <a:pt x="216408" y="941832"/>
                  </a:lnTo>
                  <a:lnTo>
                    <a:pt x="220980" y="937260"/>
                  </a:lnTo>
                  <a:close/>
                </a:path>
                <a:path w="226059" h="946785">
                  <a:moveTo>
                    <a:pt x="9144" y="946404"/>
                  </a:moveTo>
                  <a:lnTo>
                    <a:pt x="9144" y="941832"/>
                  </a:lnTo>
                  <a:lnTo>
                    <a:pt x="4572" y="937260"/>
                  </a:lnTo>
                  <a:lnTo>
                    <a:pt x="4572" y="946404"/>
                  </a:lnTo>
                  <a:lnTo>
                    <a:pt x="9144" y="946404"/>
                  </a:lnTo>
                  <a:close/>
                </a:path>
                <a:path w="226059" h="946785">
                  <a:moveTo>
                    <a:pt x="220980" y="10668"/>
                  </a:moveTo>
                  <a:lnTo>
                    <a:pt x="216408" y="6096"/>
                  </a:lnTo>
                  <a:lnTo>
                    <a:pt x="216408" y="10668"/>
                  </a:lnTo>
                  <a:lnTo>
                    <a:pt x="220980" y="10668"/>
                  </a:lnTo>
                  <a:close/>
                </a:path>
                <a:path w="226059" h="946785">
                  <a:moveTo>
                    <a:pt x="220980" y="937260"/>
                  </a:moveTo>
                  <a:lnTo>
                    <a:pt x="220980" y="10668"/>
                  </a:lnTo>
                  <a:lnTo>
                    <a:pt x="216408" y="10668"/>
                  </a:lnTo>
                  <a:lnTo>
                    <a:pt x="216408" y="937260"/>
                  </a:lnTo>
                  <a:lnTo>
                    <a:pt x="220980" y="937260"/>
                  </a:lnTo>
                  <a:close/>
                </a:path>
                <a:path w="226059" h="946785">
                  <a:moveTo>
                    <a:pt x="220980" y="946404"/>
                  </a:moveTo>
                  <a:lnTo>
                    <a:pt x="220980" y="937260"/>
                  </a:lnTo>
                  <a:lnTo>
                    <a:pt x="216408" y="941832"/>
                  </a:lnTo>
                  <a:lnTo>
                    <a:pt x="216408" y="946404"/>
                  </a:lnTo>
                  <a:lnTo>
                    <a:pt x="220980" y="946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89868" y="1366519"/>
            <a:ext cx="254000" cy="356235"/>
          </a:xfrm>
          <a:prstGeom prst="rect">
            <a:avLst/>
          </a:prstGeom>
        </p:spPr>
        <p:txBody>
          <a:bodyPr vert="vert" wrap="square" lIns="0" tIns="8255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65"/>
              </a:spcBef>
            </a:pPr>
            <a:r>
              <a:rPr sz="1800" spc="-25" dirty="0">
                <a:latin typeface="Arial"/>
                <a:cs typeface="Arial"/>
              </a:rPr>
              <a:t>JIT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404482" y="1072896"/>
            <a:ext cx="226060" cy="946785"/>
            <a:chOff x="9404482" y="1072896"/>
            <a:chExt cx="226060" cy="946785"/>
          </a:xfrm>
        </p:grpSpPr>
        <p:sp>
          <p:nvSpPr>
            <p:cNvPr id="36" name="object 36"/>
            <p:cNvSpPr/>
            <p:nvPr/>
          </p:nvSpPr>
          <p:spPr>
            <a:xfrm>
              <a:off x="9409054" y="1078991"/>
              <a:ext cx="216535" cy="935990"/>
            </a:xfrm>
            <a:custGeom>
              <a:avLst/>
              <a:gdLst/>
              <a:ahLst/>
              <a:cxnLst/>
              <a:rect l="l" t="t" r="r" b="b"/>
              <a:pathLst>
                <a:path w="216534" h="935989">
                  <a:moveTo>
                    <a:pt x="216407" y="935735"/>
                  </a:moveTo>
                  <a:lnTo>
                    <a:pt x="216407" y="0"/>
                  </a:lnTo>
                  <a:lnTo>
                    <a:pt x="0" y="0"/>
                  </a:lnTo>
                  <a:lnTo>
                    <a:pt x="0" y="935735"/>
                  </a:lnTo>
                  <a:lnTo>
                    <a:pt x="216407" y="9357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04482" y="1072896"/>
              <a:ext cx="226060" cy="946785"/>
            </a:xfrm>
            <a:custGeom>
              <a:avLst/>
              <a:gdLst/>
              <a:ahLst/>
              <a:cxnLst/>
              <a:rect l="l" t="t" r="r" b="b"/>
              <a:pathLst>
                <a:path w="226059" h="946785">
                  <a:moveTo>
                    <a:pt x="225552" y="946404"/>
                  </a:moveTo>
                  <a:lnTo>
                    <a:pt x="225552" y="0"/>
                  </a:lnTo>
                  <a:lnTo>
                    <a:pt x="0" y="0"/>
                  </a:lnTo>
                  <a:lnTo>
                    <a:pt x="0" y="946404"/>
                  </a:lnTo>
                  <a:lnTo>
                    <a:pt x="4572" y="946404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216408" y="10668"/>
                  </a:lnTo>
                  <a:lnTo>
                    <a:pt x="216408" y="6096"/>
                  </a:lnTo>
                  <a:lnTo>
                    <a:pt x="220980" y="10668"/>
                  </a:lnTo>
                  <a:lnTo>
                    <a:pt x="220980" y="946404"/>
                  </a:lnTo>
                  <a:lnTo>
                    <a:pt x="225552" y="946404"/>
                  </a:lnTo>
                  <a:close/>
                </a:path>
                <a:path w="226059" h="946785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26059" h="946785">
                  <a:moveTo>
                    <a:pt x="9144" y="937260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937260"/>
                  </a:lnTo>
                  <a:lnTo>
                    <a:pt x="9144" y="937260"/>
                  </a:lnTo>
                  <a:close/>
                </a:path>
                <a:path w="226059" h="946785">
                  <a:moveTo>
                    <a:pt x="220980" y="937260"/>
                  </a:moveTo>
                  <a:lnTo>
                    <a:pt x="4572" y="937260"/>
                  </a:lnTo>
                  <a:lnTo>
                    <a:pt x="9144" y="941832"/>
                  </a:lnTo>
                  <a:lnTo>
                    <a:pt x="9144" y="946404"/>
                  </a:lnTo>
                  <a:lnTo>
                    <a:pt x="216408" y="946404"/>
                  </a:lnTo>
                  <a:lnTo>
                    <a:pt x="216408" y="941832"/>
                  </a:lnTo>
                  <a:lnTo>
                    <a:pt x="220980" y="937260"/>
                  </a:lnTo>
                  <a:close/>
                </a:path>
                <a:path w="226059" h="946785">
                  <a:moveTo>
                    <a:pt x="9144" y="946404"/>
                  </a:moveTo>
                  <a:lnTo>
                    <a:pt x="9144" y="941832"/>
                  </a:lnTo>
                  <a:lnTo>
                    <a:pt x="4572" y="937260"/>
                  </a:lnTo>
                  <a:lnTo>
                    <a:pt x="4572" y="946404"/>
                  </a:lnTo>
                  <a:lnTo>
                    <a:pt x="9144" y="946404"/>
                  </a:lnTo>
                  <a:close/>
                </a:path>
                <a:path w="226059" h="946785">
                  <a:moveTo>
                    <a:pt x="220980" y="10668"/>
                  </a:moveTo>
                  <a:lnTo>
                    <a:pt x="216408" y="6096"/>
                  </a:lnTo>
                  <a:lnTo>
                    <a:pt x="216408" y="10668"/>
                  </a:lnTo>
                  <a:lnTo>
                    <a:pt x="220980" y="10668"/>
                  </a:lnTo>
                  <a:close/>
                </a:path>
                <a:path w="226059" h="946785">
                  <a:moveTo>
                    <a:pt x="220980" y="937260"/>
                  </a:moveTo>
                  <a:lnTo>
                    <a:pt x="220980" y="10668"/>
                  </a:lnTo>
                  <a:lnTo>
                    <a:pt x="216408" y="10668"/>
                  </a:lnTo>
                  <a:lnTo>
                    <a:pt x="216408" y="937260"/>
                  </a:lnTo>
                  <a:lnTo>
                    <a:pt x="220980" y="937260"/>
                  </a:lnTo>
                  <a:close/>
                </a:path>
                <a:path w="226059" h="946785">
                  <a:moveTo>
                    <a:pt x="220980" y="946404"/>
                  </a:moveTo>
                  <a:lnTo>
                    <a:pt x="220980" y="937260"/>
                  </a:lnTo>
                  <a:lnTo>
                    <a:pt x="216408" y="941832"/>
                  </a:lnTo>
                  <a:lnTo>
                    <a:pt x="216408" y="946404"/>
                  </a:lnTo>
                  <a:lnTo>
                    <a:pt x="220980" y="946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413639" y="1366519"/>
            <a:ext cx="254000" cy="356235"/>
          </a:xfrm>
          <a:prstGeom prst="rect">
            <a:avLst/>
          </a:prstGeom>
        </p:spPr>
        <p:txBody>
          <a:bodyPr vert="vert" wrap="square" lIns="0" tIns="8255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65"/>
              </a:spcBef>
            </a:pPr>
            <a:r>
              <a:rPr sz="1800" spc="-25" dirty="0">
                <a:latin typeface="Arial"/>
                <a:cs typeface="Arial"/>
              </a:rPr>
              <a:t>JIT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72" y="828547"/>
            <a:ext cx="5621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Normy,</a:t>
            </a:r>
            <a:r>
              <a:rPr spc="-5" dirty="0"/>
              <a:t> </a:t>
            </a:r>
            <a:r>
              <a:rPr spc="120" dirty="0"/>
              <a:t>standardy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75" dirty="0"/>
              <a:t>rozšíření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80"/>
              </a:spcBef>
            </a:pPr>
            <a:r>
              <a:rPr spc="-10" dirty="0"/>
              <a:t>PB161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dirty="0"/>
              <a:t>Úvod</a:t>
            </a:r>
            <a:r>
              <a:rPr spc="-15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C++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0" dirty="0"/>
              <a:t>OOP,</a:t>
            </a:r>
            <a:r>
              <a:rPr spc="-35" dirty="0"/>
              <a:t> </a:t>
            </a:r>
            <a:r>
              <a:rPr spc="-10" dirty="0"/>
              <a:t>15.9.2014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335" indent="-342900">
              <a:lnSpc>
                <a:spcPct val="100000"/>
              </a:lnSpc>
              <a:spcBef>
                <a:spcPts val="9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Kniha</a:t>
            </a:r>
            <a:r>
              <a:rPr sz="2200" u="none" spc="-3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The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C</a:t>
            </a:r>
            <a:r>
              <a:rPr sz="2200" u="none" spc="-1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Programming</a:t>
            </a:r>
            <a:r>
              <a:rPr sz="2200" u="none" spc="1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Language</a:t>
            </a:r>
            <a:r>
              <a:rPr sz="2200" u="none" spc="-15" dirty="0">
                <a:solidFill>
                  <a:srgbClr val="000000"/>
                </a:solidFill>
              </a:rPr>
              <a:t> </a:t>
            </a:r>
            <a:r>
              <a:rPr sz="2200" u="none" spc="-10" dirty="0">
                <a:solidFill>
                  <a:srgbClr val="000000"/>
                </a:solidFill>
              </a:rPr>
              <a:t>(</a:t>
            </a:r>
            <a:r>
              <a:rPr sz="2200" u="none" spc="-10" dirty="0">
                <a:solidFill>
                  <a:srgbClr val="323299"/>
                </a:solidFill>
              </a:rPr>
              <a:t>1978</a:t>
            </a:r>
            <a:r>
              <a:rPr sz="2200" u="none" spc="-10" dirty="0">
                <a:solidFill>
                  <a:srgbClr val="000000"/>
                </a:solidFill>
              </a:rPr>
              <a:t>)</a:t>
            </a:r>
            <a:endParaRPr sz="2200"/>
          </a:p>
          <a:p>
            <a:pPr marL="1049020" lvl="1" indent="-287655">
              <a:lnSpc>
                <a:spcPts val="2275"/>
              </a:lnSpc>
              <a:spcBef>
                <a:spcPts val="1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900" dirty="0">
                <a:latin typeface="Arial"/>
                <a:cs typeface="Arial"/>
              </a:rPr>
              <a:t>neformální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norma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pro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C</a:t>
            </a:r>
            <a:endParaRPr sz="1900">
              <a:latin typeface="Arial"/>
              <a:cs typeface="Arial"/>
            </a:endParaRPr>
          </a:p>
          <a:p>
            <a:pPr marL="648335" indent="-342900">
              <a:lnSpc>
                <a:spcPts val="2635"/>
              </a:lnSpc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Bjarne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Soustrup,</a:t>
            </a:r>
            <a:r>
              <a:rPr sz="2200" u="none" spc="-1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práce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na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'C</a:t>
            </a:r>
            <a:r>
              <a:rPr sz="2200" u="none" spc="-1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with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Classes'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spc="-10" dirty="0">
                <a:solidFill>
                  <a:srgbClr val="000000"/>
                </a:solidFill>
              </a:rPr>
              <a:t>(</a:t>
            </a:r>
            <a:r>
              <a:rPr sz="2200" u="none" spc="-10" dirty="0">
                <a:solidFill>
                  <a:srgbClr val="323299"/>
                </a:solidFill>
              </a:rPr>
              <a:t>1979</a:t>
            </a:r>
            <a:r>
              <a:rPr sz="2200" u="none" spc="-10" dirty="0">
                <a:solidFill>
                  <a:srgbClr val="000000"/>
                </a:solidFill>
              </a:rPr>
              <a:t>)</a:t>
            </a:r>
            <a:endParaRPr sz="2200"/>
          </a:p>
          <a:p>
            <a:pPr marL="648335" indent="-342900">
              <a:lnSpc>
                <a:spcPct val="100000"/>
              </a:lnSpc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B.Soustrup,</a:t>
            </a:r>
            <a:r>
              <a:rPr sz="2200" u="none" spc="-3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kniha</a:t>
            </a:r>
            <a:r>
              <a:rPr sz="2200" u="none" spc="-3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The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C++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Programming Language</a:t>
            </a:r>
            <a:r>
              <a:rPr sz="2200" u="none" spc="-35" dirty="0">
                <a:solidFill>
                  <a:srgbClr val="000000"/>
                </a:solidFill>
              </a:rPr>
              <a:t> </a:t>
            </a:r>
            <a:r>
              <a:rPr sz="2200" u="none" spc="-10" dirty="0">
                <a:solidFill>
                  <a:srgbClr val="000000"/>
                </a:solidFill>
              </a:rPr>
              <a:t>(</a:t>
            </a:r>
            <a:r>
              <a:rPr sz="2200" u="none" spc="-10" dirty="0">
                <a:solidFill>
                  <a:srgbClr val="323299"/>
                </a:solidFill>
              </a:rPr>
              <a:t>1985</a:t>
            </a:r>
            <a:r>
              <a:rPr sz="2200" u="none" spc="-10" dirty="0">
                <a:solidFill>
                  <a:srgbClr val="000000"/>
                </a:solidFill>
              </a:rPr>
              <a:t>)</a:t>
            </a:r>
            <a:endParaRPr sz="2200"/>
          </a:p>
          <a:p>
            <a:pPr marL="648335" indent="-342900">
              <a:lnSpc>
                <a:spcPct val="100000"/>
              </a:lnSpc>
              <a:spcBef>
                <a:spcPts val="395"/>
              </a:spcBef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ISO/IEC</a:t>
            </a:r>
            <a:r>
              <a:rPr sz="2200" u="none" spc="-3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14882:</a:t>
            </a:r>
            <a:r>
              <a:rPr sz="2200" u="none" dirty="0">
                <a:solidFill>
                  <a:srgbClr val="323299"/>
                </a:solidFill>
              </a:rPr>
              <a:t>1998</a:t>
            </a:r>
            <a:r>
              <a:rPr sz="2200" u="none" spc="-35" dirty="0">
                <a:solidFill>
                  <a:srgbClr val="323299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(C++98,</a:t>
            </a:r>
            <a:r>
              <a:rPr sz="2200" u="none" spc="-30" dirty="0">
                <a:solidFill>
                  <a:srgbClr val="000000"/>
                </a:solidFill>
              </a:rPr>
              <a:t> </a:t>
            </a:r>
            <a:r>
              <a:rPr sz="2200" u="none" spc="-20" dirty="0">
                <a:solidFill>
                  <a:srgbClr val="000000"/>
                </a:solidFill>
              </a:rPr>
              <a:t>-</a:t>
            </a:r>
            <a:r>
              <a:rPr sz="2200" u="none" dirty="0">
                <a:solidFill>
                  <a:srgbClr val="000000"/>
                </a:solidFill>
              </a:rPr>
              <a:t>std=</a:t>
            </a:r>
            <a:r>
              <a:rPr sz="2200" u="none" dirty="0">
                <a:solidFill>
                  <a:srgbClr val="323299"/>
                </a:solidFill>
              </a:rPr>
              <a:t>c++98</a:t>
            </a:r>
            <a:r>
              <a:rPr sz="2200" u="none" spc="-30" dirty="0">
                <a:solidFill>
                  <a:srgbClr val="323299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~</a:t>
            </a:r>
            <a:r>
              <a:rPr sz="2200" u="none" spc="-30" dirty="0">
                <a:solidFill>
                  <a:srgbClr val="000000"/>
                </a:solidFill>
              </a:rPr>
              <a:t> </a:t>
            </a:r>
            <a:r>
              <a:rPr sz="2200" u="none" spc="-20" dirty="0">
                <a:solidFill>
                  <a:srgbClr val="323299"/>
                </a:solidFill>
              </a:rPr>
              <a:t>-</a:t>
            </a:r>
            <a:r>
              <a:rPr sz="2200" u="none" spc="-10" dirty="0">
                <a:solidFill>
                  <a:srgbClr val="323299"/>
                </a:solidFill>
              </a:rPr>
              <a:t>ansi</a:t>
            </a:r>
            <a:r>
              <a:rPr sz="2200" u="none" spc="-10" dirty="0">
                <a:solidFill>
                  <a:srgbClr val="000000"/>
                </a:solidFill>
              </a:rPr>
              <a:t>)</a:t>
            </a:r>
            <a:endParaRPr sz="2200"/>
          </a:p>
          <a:p>
            <a:pPr marL="1049020" lvl="1" indent="-287655">
              <a:lnSpc>
                <a:spcPct val="100000"/>
              </a:lnSpc>
              <a:spcBef>
                <a:spcPts val="10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900" dirty="0">
                <a:latin typeface="Arial"/>
                <a:cs typeface="Arial"/>
              </a:rPr>
              <a:t>g++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-</a:t>
            </a:r>
            <a:r>
              <a:rPr sz="1900" spc="-20" dirty="0">
                <a:latin typeface="Arial"/>
                <a:cs typeface="Arial"/>
              </a:rPr>
              <a:t>ansi</a:t>
            </a:r>
            <a:endParaRPr sz="1900">
              <a:latin typeface="Arial"/>
              <a:cs typeface="Arial"/>
            </a:endParaRPr>
          </a:p>
          <a:p>
            <a:pPr marL="1049020" lvl="1" indent="-287655">
              <a:lnSpc>
                <a:spcPts val="2275"/>
              </a:lnSpc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900" dirty="0">
                <a:latin typeface="Arial"/>
                <a:cs typeface="Arial"/>
              </a:rPr>
              <a:t>budeme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využívat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jako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default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při</a:t>
            </a:r>
            <a:r>
              <a:rPr sz="1900" spc="-4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psaní</a:t>
            </a:r>
            <a:endParaRPr sz="1900">
              <a:latin typeface="Arial"/>
              <a:cs typeface="Arial"/>
            </a:endParaRPr>
          </a:p>
          <a:p>
            <a:pPr marL="648335" indent="-342900">
              <a:lnSpc>
                <a:spcPts val="2635"/>
              </a:lnSpc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ISO/IEC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14882:</a:t>
            </a:r>
            <a:r>
              <a:rPr sz="2200" u="none" dirty="0">
                <a:solidFill>
                  <a:srgbClr val="323299"/>
                </a:solidFill>
              </a:rPr>
              <a:t>2003</a:t>
            </a:r>
            <a:r>
              <a:rPr sz="2200" u="none" spc="-30" dirty="0">
                <a:solidFill>
                  <a:srgbClr val="323299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(drobné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rozšíření,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spc="-10" dirty="0">
                <a:solidFill>
                  <a:srgbClr val="000000"/>
                </a:solidFill>
              </a:rPr>
              <a:t>C++03)</a:t>
            </a:r>
            <a:endParaRPr sz="2200"/>
          </a:p>
          <a:p>
            <a:pPr marL="648335" indent="-342900">
              <a:lnSpc>
                <a:spcPct val="100000"/>
              </a:lnSpc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ISO/IEC</a:t>
            </a:r>
            <a:r>
              <a:rPr sz="2200" u="none" spc="-3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14882:</a:t>
            </a:r>
            <a:r>
              <a:rPr sz="2200" u="none" dirty="0">
                <a:solidFill>
                  <a:srgbClr val="323299"/>
                </a:solidFill>
              </a:rPr>
              <a:t>2011</a:t>
            </a:r>
            <a:r>
              <a:rPr sz="2200" u="none" spc="-40" dirty="0">
                <a:solidFill>
                  <a:srgbClr val="323299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(C++11,</a:t>
            </a:r>
            <a:r>
              <a:rPr sz="2200" u="none" spc="-35" dirty="0">
                <a:solidFill>
                  <a:srgbClr val="000000"/>
                </a:solidFill>
              </a:rPr>
              <a:t> </a:t>
            </a:r>
            <a:r>
              <a:rPr sz="2200" u="none" spc="-20" dirty="0">
                <a:solidFill>
                  <a:srgbClr val="000000"/>
                </a:solidFill>
              </a:rPr>
              <a:t>-</a:t>
            </a:r>
            <a:r>
              <a:rPr sz="2200" u="none" spc="-10" dirty="0">
                <a:solidFill>
                  <a:srgbClr val="000000"/>
                </a:solidFill>
              </a:rPr>
              <a:t>std=</a:t>
            </a:r>
            <a:r>
              <a:rPr sz="2200" u="none" spc="-10" dirty="0">
                <a:solidFill>
                  <a:srgbClr val="323299"/>
                </a:solidFill>
              </a:rPr>
              <a:t>c++11</a:t>
            </a:r>
            <a:r>
              <a:rPr sz="2200" u="none" spc="-10" dirty="0">
                <a:solidFill>
                  <a:srgbClr val="000000"/>
                </a:solidFill>
              </a:rPr>
              <a:t>)</a:t>
            </a:r>
            <a:endParaRPr sz="2200"/>
          </a:p>
          <a:p>
            <a:pPr marL="1049020" lvl="1" indent="-287655">
              <a:lnSpc>
                <a:spcPct val="100000"/>
              </a:lnSpc>
              <a:spcBef>
                <a:spcPts val="10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http://en.wikipedia.org/wiki/C++11</a:t>
            </a:r>
            <a:endParaRPr sz="1900">
              <a:latin typeface="Arial"/>
              <a:cs typeface="Arial"/>
            </a:endParaRPr>
          </a:p>
          <a:p>
            <a:pPr marL="1049020" lvl="1" indent="-287655">
              <a:lnSpc>
                <a:spcPts val="2275"/>
              </a:lnSpc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900" dirty="0">
                <a:latin typeface="Arial"/>
                <a:cs typeface="Arial"/>
              </a:rPr>
              <a:t>bude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věnována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jedna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zvaná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přednáška</a:t>
            </a:r>
            <a:endParaRPr sz="1900">
              <a:latin typeface="Arial"/>
              <a:cs typeface="Arial"/>
            </a:endParaRPr>
          </a:p>
          <a:p>
            <a:pPr marL="648335" indent="-342900">
              <a:lnSpc>
                <a:spcPts val="2635"/>
              </a:lnSpc>
              <a:buClr>
                <a:srgbClr val="F02C31"/>
              </a:buClr>
              <a:buFont typeface="Courier New"/>
              <a:buChar char="•"/>
              <a:tabLst>
                <a:tab pos="648970" algn="l"/>
              </a:tabLst>
            </a:pPr>
            <a:r>
              <a:rPr sz="2200" u="none" dirty="0">
                <a:solidFill>
                  <a:srgbClr val="000000"/>
                </a:solidFill>
              </a:rPr>
              <a:t>ISO/IEC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14882:2014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(nejnovější,</a:t>
            </a:r>
            <a:r>
              <a:rPr sz="2200" u="none" spc="-25" dirty="0">
                <a:solidFill>
                  <a:srgbClr val="000000"/>
                </a:solidFill>
              </a:rPr>
              <a:t> </a:t>
            </a:r>
            <a:r>
              <a:rPr sz="2200" u="none" dirty="0">
                <a:solidFill>
                  <a:srgbClr val="000000"/>
                </a:solidFill>
              </a:rPr>
              <a:t>drobné</a:t>
            </a:r>
            <a:r>
              <a:rPr sz="2200" u="none" spc="-20" dirty="0">
                <a:solidFill>
                  <a:srgbClr val="000000"/>
                </a:solidFill>
              </a:rPr>
              <a:t> </a:t>
            </a:r>
            <a:r>
              <a:rPr sz="2200" u="none" spc="-10" dirty="0">
                <a:solidFill>
                  <a:srgbClr val="000000"/>
                </a:solidFill>
              </a:rPr>
              <a:t>rozšíření)</a:t>
            </a:r>
            <a:endParaRPr sz="2200"/>
          </a:p>
          <a:p>
            <a:pPr marL="1049020" lvl="1" indent="-287655">
              <a:lnSpc>
                <a:spcPts val="2155"/>
              </a:lnSpc>
              <a:spcBef>
                <a:spcPts val="15"/>
              </a:spcBef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http://en.wikipedia.org/wiki/C%2B%2B14</a:t>
            </a:r>
            <a:endParaRPr sz="1800">
              <a:latin typeface="Arial"/>
              <a:cs typeface="Arial"/>
            </a:endParaRPr>
          </a:p>
          <a:p>
            <a:pPr marL="1049020" lvl="1" indent="-287655">
              <a:lnSpc>
                <a:spcPts val="2220"/>
              </a:lnSpc>
              <a:buClr>
                <a:srgbClr val="969696"/>
              </a:buClr>
              <a:buChar char="●"/>
              <a:tabLst>
                <a:tab pos="1049655" algn="l"/>
                <a:tab pos="1050290" algn="l"/>
              </a:tabLst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</a:rPr>
              <a:t>https://isocpp.org/blog/2014/08/we-</a:t>
            </a:r>
            <a:r>
              <a:rPr sz="2000" u="heavy" spc="-2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</a:rPr>
              <a:t>have-</a:t>
            </a: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</a:rPr>
              <a:t>cpp14</a:t>
            </a:r>
            <a:endParaRPr sz="2000">
              <a:latin typeface="Arial"/>
              <a:cs typeface="Arial"/>
            </a:endParaRPr>
          </a:p>
          <a:p>
            <a:pPr marL="8371840">
              <a:lnSpc>
                <a:spcPts val="1985"/>
              </a:lnSpc>
            </a:pPr>
            <a:r>
              <a:rPr sz="1800" u="none" spc="-25" dirty="0">
                <a:solidFill>
                  <a:srgbClr val="000000"/>
                </a:solidFill>
              </a:rPr>
              <a:t>21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9D58F761064C438C2B08902AAE1BA2" ma:contentTypeVersion="2" ma:contentTypeDescription="Vytvoří nový dokument" ma:contentTypeScope="" ma:versionID="332777e15aca613477505fd3b12b8441">
  <xsd:schema xmlns:xsd="http://www.w3.org/2001/XMLSchema" xmlns:xs="http://www.w3.org/2001/XMLSchema" xmlns:p="http://schemas.microsoft.com/office/2006/metadata/properties" xmlns:ns2="f0136884-5215-4e18-8024-ef6c6aeed810" targetNamespace="http://schemas.microsoft.com/office/2006/metadata/properties" ma:root="true" ma:fieldsID="1a5eb779763b58ab4f7aff3b9d015f3a" ns2:_="">
    <xsd:import namespace="f0136884-5215-4e18-8024-ef6c6aeed8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6884-5215-4e18-8024-ef6c6aeed8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09B76-0B14-4085-8909-517A90A95410}"/>
</file>

<file path=customXml/itemProps2.xml><?xml version="1.0" encoding="utf-8"?>
<ds:datastoreItem xmlns:ds="http://schemas.openxmlformats.org/officeDocument/2006/customXml" ds:itemID="{B6FAD831-89C6-4E56-A1F0-E01F32F8EAB9}"/>
</file>

<file path=customXml/itemProps3.xml><?xml version="1.0" encoding="utf-8"?>
<ds:datastoreItem xmlns:ds="http://schemas.openxmlformats.org/officeDocument/2006/customXml" ds:itemID="{BF670A81-EF06-46FD-8416-9AB983EA612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4085</Words>
  <Application>Microsoft Office PowerPoint</Application>
  <PresentationFormat>Vlastní</PresentationFormat>
  <Paragraphs>778</Paragraphs>
  <Slides>68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68</vt:i4>
      </vt:variant>
    </vt:vector>
  </HeadingPairs>
  <TitlesOfParts>
    <vt:vector size="76" baseType="lpstr">
      <vt:lpstr>Arial</vt:lpstr>
      <vt:lpstr>Cambria</vt:lpstr>
      <vt:lpstr>Courier New</vt:lpstr>
      <vt:lpstr>Georgia</vt:lpstr>
      <vt:lpstr>Palatino Linotype</vt:lpstr>
      <vt:lpstr>Times New Roman</vt:lpstr>
      <vt:lpstr>Verdana</vt:lpstr>
      <vt:lpstr>Office Theme</vt:lpstr>
      <vt:lpstr>PB161 – Programování v jazyce C++ Objektově Orientované Programování</vt:lpstr>
      <vt:lpstr>Cíle předmětu</vt:lpstr>
      <vt:lpstr>Proč C++?</vt:lpstr>
      <vt:lpstr>C++ v kontextu</vt:lpstr>
      <vt:lpstr>Vhodnost použití C++</vt:lpstr>
      <vt:lpstr>Srovnání rychlostí – práce s poli</vt:lpstr>
      <vt:lpstr>Srovnání rychlostí – matematické operace</vt:lpstr>
      <vt:lpstr>C++ a další</vt:lpstr>
      <vt:lpstr>Normy, standardy a rozšíření</vt:lpstr>
      <vt:lpstr>Nestandardizovaná rozšíření</vt:lpstr>
      <vt:lpstr>Proč C++ - strukturované programování</vt:lpstr>
      <vt:lpstr>Proč C++ - Příklad s generováním SVG</vt:lpstr>
      <vt:lpstr>O co jde v Objektově Orientovaném Programování?</vt:lpstr>
      <vt:lpstr>Motivace pro OOP</vt:lpstr>
      <vt:lpstr>Svět je opravdu objektový!</vt:lpstr>
      <vt:lpstr>Základní představa OOP</vt:lpstr>
      <vt:lpstr>Principy OOP - Zapouzdření</vt:lpstr>
      <vt:lpstr>Zapouzdření – způsob komunikace</vt:lpstr>
      <vt:lpstr>Hello World v C++</vt:lpstr>
      <vt:lpstr>Principy OOP - Polymorfismus</vt:lpstr>
      <vt:lpstr>V čistě OOP programovacím jazyku</vt:lpstr>
      <vt:lpstr>Objektově orientované myšlení</vt:lpstr>
      <vt:lpstr>Zapouzdření Abstrakce Dědičnost Polymorfismus</vt:lpstr>
      <vt:lpstr>Zapouzdření</vt:lpstr>
      <vt:lpstr>Abstrakce dat/metod (abstraction)</vt:lpstr>
      <vt:lpstr>Skrytí dat/metod (hiding)</vt:lpstr>
      <vt:lpstr>Zapouzdření dat (encapsulation)</vt:lpstr>
      <vt:lpstr>Výhody zapouzdření</vt:lpstr>
      <vt:lpstr>Ukázka příkladu objektově orientovaného programování</vt:lpstr>
      <vt:lpstr>Laboratoř - zadání</vt:lpstr>
      <vt:lpstr>Laboratoř - zadání</vt:lpstr>
      <vt:lpstr>Laboratoř – řešení v C</vt:lpstr>
      <vt:lpstr>Laboratoř – řešení pomocí OOP v C++</vt:lpstr>
      <vt:lpstr>Prezentace aplikace PowerPoint</vt:lpstr>
      <vt:lpstr>Laboratoř – dodatečná změna zadání</vt:lpstr>
      <vt:lpstr>Prezentace aplikace PowerPoint</vt:lpstr>
      <vt:lpstr>Laboratoř – dokončení</vt:lpstr>
      <vt:lpstr>Prezentace aplikace PowerPoint</vt:lpstr>
      <vt:lpstr>std::string</vt:lpstr>
      <vt:lpstr>Motivace pro chytřejší řetězce</vt:lpstr>
      <vt:lpstr>STL std::string</vt:lpstr>
      <vt:lpstr>STL std::string – základní použití</vt:lpstr>
      <vt:lpstr>Prezentace aplikace PowerPoint</vt:lpstr>
      <vt:lpstr>STL std::string – konstruktory</vt:lpstr>
      <vt:lpstr>STL std::string – porovnávací operátory</vt:lpstr>
      <vt:lpstr>STL std::string – další užitečné metody</vt:lpstr>
      <vt:lpstr>STL std::string – konverze na C-řetězec</vt:lpstr>
      <vt:lpstr>STL std::string – další později</vt:lpstr>
      <vt:lpstr>Shrnutí</vt:lpstr>
      <vt:lpstr>Bonus</vt:lpstr>
      <vt:lpstr>Prezentace aplikace PowerPoint</vt:lpstr>
      <vt:lpstr>Prezentace aplikace PowerPoint</vt:lpstr>
      <vt:lpstr>Prezentace aplikace PowerPoint</vt:lpstr>
      <vt:lpstr>Nástroje</vt:lpstr>
      <vt:lpstr>Editor</vt:lpstr>
      <vt:lpstr>Systém souborů pro třídy</vt:lpstr>
      <vt:lpstr>Kompilace Aisa</vt:lpstr>
      <vt:lpstr>Překlad po částech (prakticky na cvičení)</vt:lpstr>
      <vt:lpstr>Integrated Development Environment (IDE)</vt:lpstr>
      <vt:lpstr>Code::Blocks</vt:lpstr>
      <vt:lpstr>QT Creator</vt:lpstr>
      <vt:lpstr>Automatizace překladu - Make</vt:lpstr>
      <vt:lpstr>Doxygen</vt:lpstr>
      <vt:lpstr>Subversion (SVN)</vt:lpstr>
      <vt:lpstr>Výhody použití verzovacího nástroje</vt:lpstr>
      <vt:lpstr>Využití fakultního SVN serveru</vt:lpstr>
      <vt:lpstr>Debugging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PB161_1_UvodOrganizaceNastroje_v2</dc:title>
  <dc:creator>petrs</dc:creator>
  <cp:lastModifiedBy>Uživatel systému Windows</cp:lastModifiedBy>
  <cp:revision>1</cp:revision>
  <dcterms:created xsi:type="dcterms:W3CDTF">2021-12-16T09:32:24Z</dcterms:created>
  <dcterms:modified xsi:type="dcterms:W3CDTF">2021-12-16T09:37:54Z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2014-09-15T00:00:00Z</vt:filetime>
  </property>
  <property fmtid="{D5CDD505-2E9C-101B-9397-08002B2CF9AE}" pid="3" name="Creator">
    <vt:lpwstr>Bullzip PDF Printer (10.4.0.2240)</vt:lpwstr>
  </property>
  <property fmtid="{D5CDD505-2E9C-101B-9397-08002B2CF9AE}" pid="4" name="LastSaved">
    <vt:filetime>2021-12-16T00:00:00Z</vt:filetime>
  </property>
  <property fmtid="{D5CDD505-2E9C-101B-9397-08002B2CF9AE}" pid="5" name="ContentTypeId">
    <vt:lpwstr>0x010100FA9D58F761064C438C2B08902AAE1BA2</vt:lpwstr>
  </property>
</Properties>
</file>