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57" r:id="rId14"/>
    <p:sldId id="258" r:id="rId15"/>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05A99-67FE-42DC-9753-BF777887D43B}" type="datetimeFigureOut">
              <a:rPr lang="cs-CZ" smtClean="0"/>
              <a:t>17.10.2021</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42D6C-EAA0-4CF7-BACF-73BD6FBDBFAB}" type="slidenum">
              <a:rPr lang="cs-CZ" smtClean="0"/>
              <a:t>‹#›</a:t>
            </a:fld>
            <a:endParaRPr lang="cs-CZ"/>
          </a:p>
        </p:txBody>
      </p:sp>
    </p:spTree>
    <p:extLst>
      <p:ext uri="{BB962C8B-B14F-4D97-AF65-F5344CB8AC3E}">
        <p14:creationId xmlns:p14="http://schemas.microsoft.com/office/powerpoint/2010/main" val="251538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1</a:t>
            </a:fld>
            <a:endParaRPr lang="cs-CZ"/>
          </a:p>
        </p:txBody>
      </p:sp>
    </p:spTree>
    <p:extLst>
      <p:ext uri="{BB962C8B-B14F-4D97-AF65-F5344CB8AC3E}">
        <p14:creationId xmlns:p14="http://schemas.microsoft.com/office/powerpoint/2010/main" val="2178406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10</a:t>
            </a:fld>
            <a:endParaRPr lang="cs-CZ"/>
          </a:p>
        </p:txBody>
      </p:sp>
    </p:spTree>
    <p:extLst>
      <p:ext uri="{BB962C8B-B14F-4D97-AF65-F5344CB8AC3E}">
        <p14:creationId xmlns:p14="http://schemas.microsoft.com/office/powerpoint/2010/main" val="233761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11</a:t>
            </a:fld>
            <a:endParaRPr lang="cs-CZ"/>
          </a:p>
        </p:txBody>
      </p:sp>
    </p:spTree>
    <p:extLst>
      <p:ext uri="{BB962C8B-B14F-4D97-AF65-F5344CB8AC3E}">
        <p14:creationId xmlns:p14="http://schemas.microsoft.com/office/powerpoint/2010/main" val="817139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12</a:t>
            </a:fld>
            <a:endParaRPr lang="cs-CZ"/>
          </a:p>
        </p:txBody>
      </p:sp>
    </p:spTree>
    <p:extLst>
      <p:ext uri="{BB962C8B-B14F-4D97-AF65-F5344CB8AC3E}">
        <p14:creationId xmlns:p14="http://schemas.microsoft.com/office/powerpoint/2010/main" val="609044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13</a:t>
            </a:fld>
            <a:endParaRPr lang="cs-CZ"/>
          </a:p>
        </p:txBody>
      </p:sp>
    </p:spTree>
    <p:extLst>
      <p:ext uri="{BB962C8B-B14F-4D97-AF65-F5344CB8AC3E}">
        <p14:creationId xmlns:p14="http://schemas.microsoft.com/office/powerpoint/2010/main" val="4266054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14</a:t>
            </a:fld>
            <a:endParaRPr lang="cs-CZ"/>
          </a:p>
        </p:txBody>
      </p:sp>
    </p:spTree>
    <p:extLst>
      <p:ext uri="{BB962C8B-B14F-4D97-AF65-F5344CB8AC3E}">
        <p14:creationId xmlns:p14="http://schemas.microsoft.com/office/powerpoint/2010/main" val="24334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2</a:t>
            </a:fld>
            <a:endParaRPr lang="cs-CZ"/>
          </a:p>
        </p:txBody>
      </p:sp>
    </p:spTree>
    <p:extLst>
      <p:ext uri="{BB962C8B-B14F-4D97-AF65-F5344CB8AC3E}">
        <p14:creationId xmlns:p14="http://schemas.microsoft.com/office/powerpoint/2010/main" val="166538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3</a:t>
            </a:fld>
            <a:endParaRPr lang="cs-CZ"/>
          </a:p>
        </p:txBody>
      </p:sp>
    </p:spTree>
    <p:extLst>
      <p:ext uri="{BB962C8B-B14F-4D97-AF65-F5344CB8AC3E}">
        <p14:creationId xmlns:p14="http://schemas.microsoft.com/office/powerpoint/2010/main" val="1814787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4</a:t>
            </a:fld>
            <a:endParaRPr lang="cs-CZ"/>
          </a:p>
        </p:txBody>
      </p:sp>
    </p:spTree>
    <p:extLst>
      <p:ext uri="{BB962C8B-B14F-4D97-AF65-F5344CB8AC3E}">
        <p14:creationId xmlns:p14="http://schemas.microsoft.com/office/powerpoint/2010/main" val="460169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5</a:t>
            </a:fld>
            <a:endParaRPr lang="cs-CZ"/>
          </a:p>
        </p:txBody>
      </p:sp>
    </p:spTree>
    <p:extLst>
      <p:ext uri="{BB962C8B-B14F-4D97-AF65-F5344CB8AC3E}">
        <p14:creationId xmlns:p14="http://schemas.microsoft.com/office/powerpoint/2010/main" val="49819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6</a:t>
            </a:fld>
            <a:endParaRPr lang="cs-CZ"/>
          </a:p>
        </p:txBody>
      </p:sp>
    </p:spTree>
    <p:extLst>
      <p:ext uri="{BB962C8B-B14F-4D97-AF65-F5344CB8AC3E}">
        <p14:creationId xmlns:p14="http://schemas.microsoft.com/office/powerpoint/2010/main" val="1767587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7</a:t>
            </a:fld>
            <a:endParaRPr lang="cs-CZ"/>
          </a:p>
        </p:txBody>
      </p:sp>
    </p:spTree>
    <p:extLst>
      <p:ext uri="{BB962C8B-B14F-4D97-AF65-F5344CB8AC3E}">
        <p14:creationId xmlns:p14="http://schemas.microsoft.com/office/powerpoint/2010/main" val="3955272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8</a:t>
            </a:fld>
            <a:endParaRPr lang="cs-CZ"/>
          </a:p>
        </p:txBody>
      </p:sp>
    </p:spTree>
    <p:extLst>
      <p:ext uri="{BB962C8B-B14F-4D97-AF65-F5344CB8AC3E}">
        <p14:creationId xmlns:p14="http://schemas.microsoft.com/office/powerpoint/2010/main" val="3939176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fld id="{5FE42D6C-EAA0-4CF7-BACF-73BD6FBDBFAB}" type="slidenum">
              <a:rPr lang="cs-CZ" smtClean="0"/>
              <a:t>9</a:t>
            </a:fld>
            <a:endParaRPr lang="cs-CZ"/>
          </a:p>
        </p:txBody>
      </p:sp>
    </p:spTree>
    <p:extLst>
      <p:ext uri="{BB962C8B-B14F-4D97-AF65-F5344CB8AC3E}">
        <p14:creationId xmlns:p14="http://schemas.microsoft.com/office/powerpoint/2010/main" val="53393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cs-CZ" smtClean="0"/>
              <a:t>Kliknutím lze upravit styl.</a:t>
            </a:r>
            <a:endParaRPr lang="cs-CZ"/>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smtClean="0"/>
              <a:t>Kliknutím můžete upravit styl předlohy.</a:t>
            </a:r>
            <a:endParaRPr lang="cs-CZ"/>
          </a:p>
        </p:txBody>
      </p:sp>
      <p:sp>
        <p:nvSpPr>
          <p:cNvPr id="4" name="Zástupný symbol pro datum 3"/>
          <p:cNvSpPr>
            <a:spLocks noGrp="1"/>
          </p:cNvSpPr>
          <p:nvPr>
            <p:ph type="dt" sz="half" idx="10"/>
          </p:nvPr>
        </p:nvSpPr>
        <p:spPr/>
        <p:txBody>
          <a:bodyPr/>
          <a:lstStyle/>
          <a:p>
            <a:fld id="{ED0B6A2B-E5F8-4E60-B8EF-4D6E89F56A9D}" type="datetimeFigureOut">
              <a:rPr lang="cs-CZ" smtClean="0"/>
              <a:t>17.10.2021</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2DF5D26B-9B1C-4BCA-BBE0-89CBD90A3059}" type="slidenum">
              <a:rPr lang="cs-CZ" smtClean="0"/>
              <a:t>‹#›</a:t>
            </a:fld>
            <a:endParaRPr lang="cs-CZ"/>
          </a:p>
        </p:txBody>
      </p:sp>
    </p:spTree>
    <p:extLst>
      <p:ext uri="{BB962C8B-B14F-4D97-AF65-F5344CB8AC3E}">
        <p14:creationId xmlns:p14="http://schemas.microsoft.com/office/powerpoint/2010/main" val="226953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svislý text 2"/>
          <p:cNvSpPr>
            <a:spLocks noGrp="1"/>
          </p:cNvSpPr>
          <p:nvPr>
            <p:ph type="body" orient="vert" idx="1"/>
          </p:nvPr>
        </p:nvSpPr>
        <p:spPr/>
        <p:txBody>
          <a:bodyPr vert="eaVert"/>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D0B6A2B-E5F8-4E60-B8EF-4D6E89F56A9D}" type="datetimeFigureOut">
              <a:rPr lang="cs-CZ" smtClean="0"/>
              <a:t>17.10.2021</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2DF5D26B-9B1C-4BCA-BBE0-89CBD90A3059}" type="slidenum">
              <a:rPr lang="cs-CZ" smtClean="0"/>
              <a:t>‹#›</a:t>
            </a:fld>
            <a:endParaRPr lang="cs-CZ"/>
          </a:p>
        </p:txBody>
      </p:sp>
    </p:spTree>
    <p:extLst>
      <p:ext uri="{BB962C8B-B14F-4D97-AF65-F5344CB8AC3E}">
        <p14:creationId xmlns:p14="http://schemas.microsoft.com/office/powerpoint/2010/main" val="341273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724900" y="365125"/>
            <a:ext cx="2628900" cy="5811838"/>
          </a:xfrm>
        </p:spPr>
        <p:txBody>
          <a:bodyPr vert="eaVert"/>
          <a:lstStyle/>
          <a:p>
            <a:r>
              <a:rPr lang="cs-CZ" smtClean="0"/>
              <a:t>Kliknutím lze upravit styl.</a:t>
            </a:r>
            <a:endParaRPr lang="cs-CZ"/>
          </a:p>
        </p:txBody>
      </p:sp>
      <p:sp>
        <p:nvSpPr>
          <p:cNvPr id="3" name="Zástupný symbol pro svislý text 2"/>
          <p:cNvSpPr>
            <a:spLocks noGrp="1"/>
          </p:cNvSpPr>
          <p:nvPr>
            <p:ph type="body" orient="vert" idx="1"/>
          </p:nvPr>
        </p:nvSpPr>
        <p:spPr>
          <a:xfrm>
            <a:off x="838200" y="365125"/>
            <a:ext cx="7734300" cy="5811838"/>
          </a:xfrm>
        </p:spPr>
        <p:txBody>
          <a:bodyPr vert="eaVert"/>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D0B6A2B-E5F8-4E60-B8EF-4D6E89F56A9D}" type="datetimeFigureOut">
              <a:rPr lang="cs-CZ" smtClean="0"/>
              <a:t>17.10.2021</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2DF5D26B-9B1C-4BCA-BBE0-89CBD90A3059}" type="slidenum">
              <a:rPr lang="cs-CZ" smtClean="0"/>
              <a:t>‹#›</a:t>
            </a:fld>
            <a:endParaRPr lang="cs-CZ"/>
          </a:p>
        </p:txBody>
      </p:sp>
    </p:spTree>
    <p:extLst>
      <p:ext uri="{BB962C8B-B14F-4D97-AF65-F5344CB8AC3E}">
        <p14:creationId xmlns:p14="http://schemas.microsoft.com/office/powerpoint/2010/main" val="362282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idx="1"/>
          </p:nvPr>
        </p:nvSpPr>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D0B6A2B-E5F8-4E60-B8EF-4D6E89F56A9D}" type="datetimeFigureOut">
              <a:rPr lang="cs-CZ" smtClean="0"/>
              <a:t>17.10.2021</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2DF5D26B-9B1C-4BCA-BBE0-89CBD90A3059}" type="slidenum">
              <a:rPr lang="cs-CZ" smtClean="0"/>
              <a:t>‹#›</a:t>
            </a:fld>
            <a:endParaRPr lang="cs-CZ"/>
          </a:p>
        </p:txBody>
      </p:sp>
    </p:spTree>
    <p:extLst>
      <p:ext uri="{BB962C8B-B14F-4D97-AF65-F5344CB8AC3E}">
        <p14:creationId xmlns:p14="http://schemas.microsoft.com/office/powerpoint/2010/main" val="16648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cs-CZ" smtClean="0"/>
              <a:t>Kliknutím lze upravit styl.</a:t>
            </a:r>
            <a:endParaRPr lang="cs-CZ"/>
          </a:p>
        </p:txBody>
      </p:sp>
      <p:sp>
        <p:nvSpPr>
          <p:cNvPr id="3" name="Zástupný symbol pro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smtClean="0"/>
              <a:t>Upravte styly předlohy textu.</a:t>
            </a:r>
          </a:p>
        </p:txBody>
      </p:sp>
      <p:sp>
        <p:nvSpPr>
          <p:cNvPr id="4" name="Zástupný symbol pro datum 3"/>
          <p:cNvSpPr>
            <a:spLocks noGrp="1"/>
          </p:cNvSpPr>
          <p:nvPr>
            <p:ph type="dt" sz="half" idx="10"/>
          </p:nvPr>
        </p:nvSpPr>
        <p:spPr/>
        <p:txBody>
          <a:bodyPr/>
          <a:lstStyle/>
          <a:p>
            <a:fld id="{ED0B6A2B-E5F8-4E60-B8EF-4D6E89F56A9D}" type="datetimeFigureOut">
              <a:rPr lang="cs-CZ" smtClean="0"/>
              <a:t>17.10.2021</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2DF5D26B-9B1C-4BCA-BBE0-89CBD90A3059}" type="slidenum">
              <a:rPr lang="cs-CZ" smtClean="0"/>
              <a:t>‹#›</a:t>
            </a:fld>
            <a:endParaRPr lang="cs-CZ"/>
          </a:p>
        </p:txBody>
      </p:sp>
    </p:spTree>
    <p:extLst>
      <p:ext uri="{BB962C8B-B14F-4D97-AF65-F5344CB8AC3E}">
        <p14:creationId xmlns:p14="http://schemas.microsoft.com/office/powerpoint/2010/main" val="395236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sz="half" idx="1"/>
          </p:nvPr>
        </p:nvSpPr>
        <p:spPr>
          <a:xfrm>
            <a:off x="838200" y="1825625"/>
            <a:ext cx="5181600" cy="435133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6172200" y="1825625"/>
            <a:ext cx="5181600" cy="435133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ED0B6A2B-E5F8-4E60-B8EF-4D6E89F56A9D}" type="datetimeFigureOut">
              <a:rPr lang="cs-CZ" smtClean="0"/>
              <a:t>17.10.2021</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2DF5D26B-9B1C-4BCA-BBE0-89CBD90A3059}" type="slidenum">
              <a:rPr lang="cs-CZ" smtClean="0"/>
              <a:t>‹#›</a:t>
            </a:fld>
            <a:endParaRPr lang="cs-CZ"/>
          </a:p>
        </p:txBody>
      </p:sp>
    </p:spTree>
    <p:extLst>
      <p:ext uri="{BB962C8B-B14F-4D97-AF65-F5344CB8AC3E}">
        <p14:creationId xmlns:p14="http://schemas.microsoft.com/office/powerpoint/2010/main" val="314587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cs-CZ" smtClean="0"/>
              <a:t>Kliknutím lze upravit styl.</a:t>
            </a:r>
            <a:endParaRPr lang="cs-CZ"/>
          </a:p>
        </p:txBody>
      </p:sp>
      <p:sp>
        <p:nvSpPr>
          <p:cNvPr id="3" name="Zástupný symbol pro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Upravte styly předlohy textu.</a:t>
            </a:r>
          </a:p>
        </p:txBody>
      </p:sp>
      <p:sp>
        <p:nvSpPr>
          <p:cNvPr id="4" name="Zástupný symbol pro obsah 3"/>
          <p:cNvSpPr>
            <a:spLocks noGrp="1"/>
          </p:cNvSpPr>
          <p:nvPr>
            <p:ph sz="half" idx="2"/>
          </p:nvPr>
        </p:nvSpPr>
        <p:spPr>
          <a:xfrm>
            <a:off x="839788" y="2505075"/>
            <a:ext cx="5157787" cy="368458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Upravte styly předlohy textu.</a:t>
            </a:r>
          </a:p>
        </p:txBody>
      </p:sp>
      <p:sp>
        <p:nvSpPr>
          <p:cNvPr id="6" name="Zástupný symbol pro obsah 5"/>
          <p:cNvSpPr>
            <a:spLocks noGrp="1"/>
          </p:cNvSpPr>
          <p:nvPr>
            <p:ph sz="quarter" idx="4"/>
          </p:nvPr>
        </p:nvSpPr>
        <p:spPr>
          <a:xfrm>
            <a:off x="6172200" y="2505075"/>
            <a:ext cx="5183188" cy="368458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ED0B6A2B-E5F8-4E60-B8EF-4D6E89F56A9D}" type="datetimeFigureOut">
              <a:rPr lang="cs-CZ" smtClean="0"/>
              <a:t>17.10.2021</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2DF5D26B-9B1C-4BCA-BBE0-89CBD90A3059}" type="slidenum">
              <a:rPr lang="cs-CZ" smtClean="0"/>
              <a:t>‹#›</a:t>
            </a:fld>
            <a:endParaRPr lang="cs-CZ"/>
          </a:p>
        </p:txBody>
      </p:sp>
    </p:spTree>
    <p:extLst>
      <p:ext uri="{BB962C8B-B14F-4D97-AF65-F5344CB8AC3E}">
        <p14:creationId xmlns:p14="http://schemas.microsoft.com/office/powerpoint/2010/main" val="191062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datum 2"/>
          <p:cNvSpPr>
            <a:spLocks noGrp="1"/>
          </p:cNvSpPr>
          <p:nvPr>
            <p:ph type="dt" sz="half" idx="10"/>
          </p:nvPr>
        </p:nvSpPr>
        <p:spPr/>
        <p:txBody>
          <a:bodyPr/>
          <a:lstStyle/>
          <a:p>
            <a:fld id="{ED0B6A2B-E5F8-4E60-B8EF-4D6E89F56A9D}" type="datetimeFigureOut">
              <a:rPr lang="cs-CZ" smtClean="0"/>
              <a:t>17.10.2021</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2DF5D26B-9B1C-4BCA-BBE0-89CBD90A3059}" type="slidenum">
              <a:rPr lang="cs-CZ" smtClean="0"/>
              <a:t>‹#›</a:t>
            </a:fld>
            <a:endParaRPr lang="cs-CZ"/>
          </a:p>
        </p:txBody>
      </p:sp>
    </p:spTree>
    <p:extLst>
      <p:ext uri="{BB962C8B-B14F-4D97-AF65-F5344CB8AC3E}">
        <p14:creationId xmlns:p14="http://schemas.microsoft.com/office/powerpoint/2010/main" val="58535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D0B6A2B-E5F8-4E60-B8EF-4D6E89F56A9D}" type="datetimeFigureOut">
              <a:rPr lang="cs-CZ" smtClean="0"/>
              <a:t>17.10.2021</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2DF5D26B-9B1C-4BCA-BBE0-89CBD90A3059}" type="slidenum">
              <a:rPr lang="cs-CZ" smtClean="0"/>
              <a:t>‹#›</a:t>
            </a:fld>
            <a:endParaRPr lang="cs-CZ"/>
          </a:p>
        </p:txBody>
      </p:sp>
    </p:spTree>
    <p:extLst>
      <p:ext uri="{BB962C8B-B14F-4D97-AF65-F5344CB8AC3E}">
        <p14:creationId xmlns:p14="http://schemas.microsoft.com/office/powerpoint/2010/main" val="726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smtClean="0"/>
              <a:t>Kliknutím lze upravit styl.</a:t>
            </a:r>
            <a:endParaRPr lang="cs-CZ"/>
          </a:p>
        </p:txBody>
      </p:sp>
      <p:sp>
        <p:nvSpPr>
          <p:cNvPr id="3" name="Zástupný symbol pro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smtClean="0"/>
              <a:t>Upravte styly předlohy textu.</a:t>
            </a:r>
          </a:p>
        </p:txBody>
      </p:sp>
      <p:sp>
        <p:nvSpPr>
          <p:cNvPr id="5" name="Zástupný symbol pro datum 4"/>
          <p:cNvSpPr>
            <a:spLocks noGrp="1"/>
          </p:cNvSpPr>
          <p:nvPr>
            <p:ph type="dt" sz="half" idx="10"/>
          </p:nvPr>
        </p:nvSpPr>
        <p:spPr/>
        <p:txBody>
          <a:bodyPr/>
          <a:lstStyle/>
          <a:p>
            <a:fld id="{ED0B6A2B-E5F8-4E60-B8EF-4D6E89F56A9D}" type="datetimeFigureOut">
              <a:rPr lang="cs-CZ" smtClean="0"/>
              <a:t>17.10.2021</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2DF5D26B-9B1C-4BCA-BBE0-89CBD90A3059}" type="slidenum">
              <a:rPr lang="cs-CZ" smtClean="0"/>
              <a:t>‹#›</a:t>
            </a:fld>
            <a:endParaRPr lang="cs-CZ"/>
          </a:p>
        </p:txBody>
      </p:sp>
    </p:spTree>
    <p:extLst>
      <p:ext uri="{BB962C8B-B14F-4D97-AF65-F5344CB8AC3E}">
        <p14:creationId xmlns:p14="http://schemas.microsoft.com/office/powerpoint/2010/main" val="202569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smtClean="0"/>
              <a:t>Kliknutím lze upravit styl.</a:t>
            </a:r>
            <a:endParaRPr lang="cs-CZ"/>
          </a:p>
        </p:txBody>
      </p:sp>
      <p:sp>
        <p:nvSpPr>
          <p:cNvPr id="3" name="Zástupný symbol pro obrázek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smtClean="0"/>
              <a:t>Upravte styly předlohy textu.</a:t>
            </a:r>
          </a:p>
        </p:txBody>
      </p:sp>
      <p:sp>
        <p:nvSpPr>
          <p:cNvPr id="5" name="Zástupný symbol pro datum 4"/>
          <p:cNvSpPr>
            <a:spLocks noGrp="1"/>
          </p:cNvSpPr>
          <p:nvPr>
            <p:ph type="dt" sz="half" idx="10"/>
          </p:nvPr>
        </p:nvSpPr>
        <p:spPr/>
        <p:txBody>
          <a:bodyPr/>
          <a:lstStyle/>
          <a:p>
            <a:fld id="{ED0B6A2B-E5F8-4E60-B8EF-4D6E89F56A9D}" type="datetimeFigureOut">
              <a:rPr lang="cs-CZ" smtClean="0"/>
              <a:t>17.10.2021</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2DF5D26B-9B1C-4BCA-BBE0-89CBD90A3059}" type="slidenum">
              <a:rPr lang="cs-CZ" smtClean="0"/>
              <a:t>‹#›</a:t>
            </a:fld>
            <a:endParaRPr lang="cs-CZ"/>
          </a:p>
        </p:txBody>
      </p:sp>
    </p:spTree>
    <p:extLst>
      <p:ext uri="{BB962C8B-B14F-4D97-AF65-F5344CB8AC3E}">
        <p14:creationId xmlns:p14="http://schemas.microsoft.com/office/powerpoint/2010/main" val="122024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smtClean="0"/>
              <a:t>Kliknutím lze upravit styl.</a:t>
            </a:r>
            <a:endParaRPr lang="cs-CZ"/>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B6A2B-E5F8-4E60-B8EF-4D6E89F56A9D}" type="datetimeFigureOut">
              <a:rPr lang="cs-CZ" smtClean="0"/>
              <a:t>17.10.2021</a:t>
            </a:fld>
            <a:endParaRPr lang="cs-CZ"/>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5D26B-9B1C-4BCA-BBE0-89CBD90A3059}" type="slidenum">
              <a:rPr lang="cs-CZ" smtClean="0"/>
              <a:t>‹#›</a:t>
            </a:fld>
            <a:endParaRPr lang="cs-CZ"/>
          </a:p>
        </p:txBody>
      </p:sp>
    </p:spTree>
    <p:extLst>
      <p:ext uri="{BB962C8B-B14F-4D97-AF65-F5344CB8AC3E}">
        <p14:creationId xmlns:p14="http://schemas.microsoft.com/office/powerpoint/2010/main" val="3385164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s.wikipedia.org/wiki/Diagra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algoritmizace.asp2.cz/algo/resources/2_diag/cojevydi.htm#null" TargetMode="External"/><Relationship Id="rId4" Type="http://schemas.openxmlformats.org/officeDocument/2006/relationships/hyperlink" Target="http://cs.wikipedia.org/wiki/Algoritmu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k-prog.wz.cz/progjaz/assemb.ph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1141046" y="672123"/>
            <a:ext cx="8491940" cy="5170646"/>
          </a:xfrm>
          <a:prstGeom prst="rect">
            <a:avLst/>
          </a:prstGeom>
          <a:noFill/>
        </p:spPr>
        <p:txBody>
          <a:bodyPr wrap="none" rtlCol="0">
            <a:spAutoFit/>
          </a:bodyPr>
          <a:lstStyle/>
          <a:p>
            <a:r>
              <a:rPr lang="cs-CZ" sz="2400" dirty="0" smtClean="0">
                <a:solidFill>
                  <a:srgbClr val="FF0000"/>
                </a:solidFill>
              </a:rPr>
              <a:t>Algoritmy a programy</a:t>
            </a:r>
          </a:p>
          <a:p>
            <a:endParaRPr lang="cs-CZ" dirty="0"/>
          </a:p>
          <a:p>
            <a:pPr marL="285750" indent="-285750">
              <a:buFontTx/>
              <a:buChar char="-"/>
            </a:pPr>
            <a:r>
              <a:rPr lang="cs-CZ" dirty="0" smtClean="0"/>
              <a:t>Programování = převod algoritmu na program</a:t>
            </a:r>
          </a:p>
          <a:p>
            <a:pPr marL="285750" indent="-285750">
              <a:buFontTx/>
              <a:buChar char="-"/>
            </a:pPr>
            <a:r>
              <a:rPr lang="cs-CZ" dirty="0" smtClean="0"/>
              <a:t>Algoritmus = postup řešení problému, nezávisle na počítači a programovacím jazyku</a:t>
            </a:r>
          </a:p>
          <a:p>
            <a:pPr marL="285750" indent="-285750">
              <a:buFontTx/>
              <a:buChar char="-"/>
            </a:pPr>
            <a:r>
              <a:rPr lang="cs-CZ" dirty="0" smtClean="0"/>
              <a:t>Program = sled příkazů, kterým počítač rozumí</a:t>
            </a:r>
          </a:p>
          <a:p>
            <a:pPr marL="285750" indent="-285750">
              <a:buFontTx/>
              <a:buChar char="-"/>
            </a:pPr>
            <a:r>
              <a:rPr lang="cs-CZ" dirty="0" smtClean="0"/>
              <a:t>Závislost na OS – Windows, Linux,… x využívání hotových rutin pro daný OS</a:t>
            </a:r>
          </a:p>
          <a:p>
            <a:pPr marL="285750" indent="-285750">
              <a:buFontTx/>
              <a:buChar char="-"/>
            </a:pPr>
            <a:r>
              <a:rPr lang="cs-CZ" dirty="0" smtClean="0"/>
              <a:t>C </a:t>
            </a:r>
            <a:r>
              <a:rPr lang="cs-CZ" dirty="0" err="1" smtClean="0"/>
              <a:t>sharp</a:t>
            </a:r>
            <a:r>
              <a:rPr lang="cs-CZ" dirty="0" smtClean="0"/>
              <a:t> a .Net – tuto závislost omezuje: je-li pro daný OS .Net, tam to bude pracovat!</a:t>
            </a:r>
          </a:p>
          <a:p>
            <a:pPr marL="742950" lvl="1" indent="-285750">
              <a:buFontTx/>
              <a:buChar char="-"/>
            </a:pPr>
            <a:r>
              <a:rPr lang="cs-CZ" dirty="0" smtClean="0"/>
              <a:t>kompilátor dělá mezikód, a daná platforma .Net si </a:t>
            </a:r>
            <a:r>
              <a:rPr lang="cs-CZ" dirty="0" err="1" smtClean="0"/>
              <a:t>dopřekládá</a:t>
            </a:r>
            <a:r>
              <a:rPr lang="cs-CZ" dirty="0" smtClean="0"/>
              <a:t> kód pro své využití</a:t>
            </a:r>
          </a:p>
          <a:p>
            <a:pPr marL="742950" lvl="1" indent="-285750">
              <a:buFontTx/>
              <a:buChar char="-"/>
            </a:pPr>
            <a:r>
              <a:rPr lang="cs-CZ" dirty="0" smtClean="0"/>
              <a:t>Platforma .net je vložena mezi program a OS – je to obdoba Javy</a:t>
            </a:r>
          </a:p>
          <a:p>
            <a:pPr lvl="1"/>
            <a:endParaRPr lang="cs-CZ" dirty="0"/>
          </a:p>
          <a:p>
            <a:pPr lvl="1"/>
            <a:r>
              <a:rPr lang="cs-CZ" dirty="0" smtClean="0"/>
              <a:t>Programování</a:t>
            </a:r>
            <a:endParaRPr lang="cs-CZ" dirty="0"/>
          </a:p>
          <a:p>
            <a:pPr lvl="1"/>
            <a:endParaRPr lang="cs-CZ" dirty="0" smtClean="0"/>
          </a:p>
          <a:p>
            <a:pPr marL="742950" lvl="1" indent="-285750">
              <a:buFontTx/>
              <a:buChar char="-"/>
            </a:pPr>
            <a:r>
              <a:rPr lang="cs-CZ" dirty="0" smtClean="0"/>
              <a:t>Naučit se psát čistý a přehledný styl programování</a:t>
            </a:r>
          </a:p>
          <a:p>
            <a:pPr marL="1200150" lvl="2" indent="-285750">
              <a:buFontTx/>
              <a:buChar char="-"/>
            </a:pPr>
            <a:r>
              <a:rPr lang="cs-CZ" dirty="0" smtClean="0"/>
              <a:t>Snadno opravitelné i pro jiného programátora</a:t>
            </a:r>
          </a:p>
          <a:p>
            <a:pPr marL="1200150" lvl="2" indent="-285750">
              <a:buFontTx/>
              <a:buChar char="-"/>
            </a:pPr>
            <a:endParaRPr lang="cs-CZ" dirty="0"/>
          </a:p>
          <a:p>
            <a:pPr marL="1200150" lvl="2" indent="-285750">
              <a:buFontTx/>
              <a:buChar char="-"/>
            </a:pPr>
            <a:r>
              <a:rPr lang="cs-CZ" dirty="0" smtClean="0"/>
              <a:t>Tvorba rutin (podprogramy = procedury x funkce)</a:t>
            </a:r>
          </a:p>
          <a:p>
            <a:pPr marL="1200150" lvl="2" indent="-285750">
              <a:buFontTx/>
              <a:buChar char="-"/>
            </a:pPr>
            <a:r>
              <a:rPr lang="cs-CZ" dirty="0" smtClean="0"/>
              <a:t>Opakovaná použitelnost jednou odladěného kódu</a:t>
            </a:r>
          </a:p>
          <a:p>
            <a:pPr lvl="2"/>
            <a:endParaRPr lang="cs-CZ" dirty="0"/>
          </a:p>
        </p:txBody>
      </p:sp>
    </p:spTree>
    <p:extLst>
      <p:ext uri="{BB962C8B-B14F-4D97-AF65-F5344CB8AC3E}">
        <p14:creationId xmlns:p14="http://schemas.microsoft.com/office/powerpoint/2010/main" val="480471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véPole 1"/>
          <p:cNvSpPr txBox="1"/>
          <p:nvPr/>
        </p:nvSpPr>
        <p:spPr>
          <a:xfrm>
            <a:off x="726831" y="609600"/>
            <a:ext cx="10425723" cy="5078313"/>
          </a:xfrm>
          <a:prstGeom prst="rect">
            <a:avLst/>
          </a:prstGeom>
          <a:noFill/>
        </p:spPr>
        <p:txBody>
          <a:bodyPr wrap="square" rtlCol="0">
            <a:spAutoFit/>
          </a:bodyPr>
          <a:lstStyle/>
          <a:p>
            <a:pPr fontAlgn="base"/>
            <a:r>
              <a:rPr lang="cs-CZ" dirty="0"/>
              <a:t>V prvé řadě je třeba přesně určit, co bude program umět – o tuto činnost se obvykle stará </a:t>
            </a:r>
            <a:r>
              <a:rPr lang="cs-CZ" b="1" dirty="0"/>
              <a:t>analytik</a:t>
            </a:r>
            <a:r>
              <a:rPr lang="cs-CZ" dirty="0"/>
              <a:t>. </a:t>
            </a:r>
            <a:endParaRPr lang="cs-CZ" dirty="0" smtClean="0"/>
          </a:p>
          <a:p>
            <a:pPr fontAlgn="base"/>
            <a:endParaRPr lang="cs-CZ" dirty="0"/>
          </a:p>
          <a:p>
            <a:pPr fontAlgn="base"/>
            <a:r>
              <a:rPr lang="cs-CZ" dirty="0" smtClean="0"/>
              <a:t>Analytik </a:t>
            </a:r>
            <a:r>
              <a:rPr lang="cs-CZ" dirty="0"/>
              <a:t>poté vypracuje určité zadání (nejprve zjistí a popíše řešený problém a poté naznačí jeho řešení), které předá </a:t>
            </a:r>
            <a:r>
              <a:rPr lang="cs-CZ" b="1" dirty="0"/>
              <a:t>vývojáři</a:t>
            </a:r>
            <a:r>
              <a:rPr lang="cs-CZ" dirty="0"/>
              <a:t> (označovanému také jako </a:t>
            </a:r>
            <a:r>
              <a:rPr lang="cs-CZ" b="1" dirty="0"/>
              <a:t>programátor</a:t>
            </a:r>
            <a:r>
              <a:rPr lang="cs-CZ" dirty="0"/>
              <a:t>). </a:t>
            </a:r>
            <a:endParaRPr lang="cs-CZ" dirty="0" smtClean="0"/>
          </a:p>
          <a:p>
            <a:pPr fontAlgn="base"/>
            <a:endParaRPr lang="cs-CZ" dirty="0"/>
          </a:p>
          <a:p>
            <a:pPr fontAlgn="base"/>
            <a:r>
              <a:rPr lang="cs-CZ" dirty="0" smtClean="0"/>
              <a:t>Vývojář </a:t>
            </a:r>
            <a:r>
              <a:rPr lang="cs-CZ" dirty="0"/>
              <a:t>podle popisu vytvoří program (přepíše řešení do programovacího jazyka). Zápis programu v programovacím jazyce se nazývá </a:t>
            </a:r>
            <a:r>
              <a:rPr lang="cs-CZ" b="1" dirty="0"/>
              <a:t>zdrojový kód</a:t>
            </a:r>
            <a:r>
              <a:rPr lang="cs-CZ" dirty="0"/>
              <a:t>. Poté je spuštěn program, který dokáže přeložit tento zdrojový kód do jazyka počítače, a vznikne tak spustitelný program. Prvotní otestování programu se nazývá jeho </a:t>
            </a:r>
            <a:r>
              <a:rPr lang="cs-CZ" b="1" dirty="0"/>
              <a:t>ladění</a:t>
            </a:r>
            <a:r>
              <a:rPr lang="cs-CZ" dirty="0"/>
              <a:t>.</a:t>
            </a:r>
          </a:p>
          <a:p>
            <a:pPr fontAlgn="base"/>
            <a:endParaRPr lang="cs-CZ" dirty="0" smtClean="0"/>
          </a:p>
          <a:p>
            <a:pPr fontAlgn="base"/>
            <a:r>
              <a:rPr lang="cs-CZ" dirty="0" smtClean="0"/>
              <a:t>Vytvořením </a:t>
            </a:r>
            <a:r>
              <a:rPr lang="cs-CZ" dirty="0"/>
              <a:t>spustitelného programu práce ani zdaleka nekončí. Tento program dostane </a:t>
            </a:r>
            <a:r>
              <a:rPr lang="cs-CZ" b="1" dirty="0"/>
              <a:t>tester</a:t>
            </a:r>
            <a:r>
              <a:rPr lang="cs-CZ" dirty="0"/>
              <a:t>, který mu zadává různá data a zkoumá chování programu. Pokud objeví chybu, pak ji předá zpět programátorovi k dořešení.</a:t>
            </a:r>
          </a:p>
          <a:p>
            <a:pPr fontAlgn="base"/>
            <a:endParaRPr lang="cs-CZ" dirty="0" smtClean="0"/>
          </a:p>
          <a:p>
            <a:pPr fontAlgn="base"/>
            <a:r>
              <a:rPr lang="cs-CZ" dirty="0" smtClean="0"/>
              <a:t>Poté </a:t>
            </a:r>
            <a:r>
              <a:rPr lang="cs-CZ" dirty="0"/>
              <a:t>je program předán uživatelům. V průběhu práce s programem může docházet k určitým požadavkům na změny – například v důsledku nakoupení nového počítače nebo pro vytvoření další funkce, kterou původní program neobsahoval. Stejně tak mohou uživatelé chtít, aby jim bylo vysvětleno, jak mají software používat. Této části „života programu“ se říká </a:t>
            </a:r>
            <a:r>
              <a:rPr lang="cs-CZ" b="1" dirty="0"/>
              <a:t>údržba a podpora</a:t>
            </a:r>
            <a:r>
              <a:rPr lang="cs-CZ" dirty="0"/>
              <a:t>.</a:t>
            </a:r>
          </a:p>
          <a:p>
            <a:endParaRPr lang="cs-CZ" dirty="0"/>
          </a:p>
        </p:txBody>
      </p:sp>
    </p:spTree>
    <p:extLst>
      <p:ext uri="{BB962C8B-B14F-4D97-AF65-F5344CB8AC3E}">
        <p14:creationId xmlns:p14="http://schemas.microsoft.com/office/powerpoint/2010/main" val="130045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véPole 1"/>
          <p:cNvSpPr txBox="1"/>
          <p:nvPr/>
        </p:nvSpPr>
        <p:spPr>
          <a:xfrm>
            <a:off x="1062892" y="570523"/>
            <a:ext cx="10544618" cy="5247590"/>
          </a:xfrm>
          <a:prstGeom prst="rect">
            <a:avLst/>
          </a:prstGeom>
          <a:noFill/>
        </p:spPr>
        <p:txBody>
          <a:bodyPr wrap="none" rtlCol="0">
            <a:spAutoFit/>
          </a:bodyPr>
          <a:lstStyle/>
          <a:p>
            <a:pPr fontAlgn="base"/>
            <a:r>
              <a:rPr lang="cs-CZ" b="1" dirty="0"/>
              <a:t>4. Vývojové diagramy</a:t>
            </a:r>
          </a:p>
          <a:p>
            <a:pPr fontAlgn="base"/>
            <a:r>
              <a:rPr lang="cs-CZ" dirty="0"/>
              <a:t>Jedním z mnoha způsobů znázornění algoritmů jsou vývojové diagramy.</a:t>
            </a:r>
            <a:br>
              <a:rPr lang="cs-CZ" dirty="0"/>
            </a:br>
            <a:r>
              <a:rPr lang="cs-CZ" dirty="0"/>
              <a:t>Ve vývojových diagramech se používá několik typů značek, z nichž každé je přiřazen určitý význam. </a:t>
            </a:r>
            <a:endParaRPr lang="cs-CZ" dirty="0" smtClean="0"/>
          </a:p>
          <a:p>
            <a:pPr fontAlgn="base"/>
            <a:r>
              <a:rPr lang="cs-CZ" dirty="0" smtClean="0"/>
              <a:t>Do </a:t>
            </a:r>
            <a:r>
              <a:rPr lang="cs-CZ" dirty="0"/>
              <a:t>těchto značek se vpisují operace nebo skupiny operací, které se mají provést</a:t>
            </a:r>
            <a:r>
              <a:rPr lang="cs-CZ" dirty="0" smtClean="0"/>
              <a:t>.</a:t>
            </a:r>
          </a:p>
          <a:p>
            <a:pPr fontAlgn="base"/>
            <a:endParaRPr lang="cs-CZ" b="1" dirty="0" smtClean="0"/>
          </a:p>
          <a:p>
            <a:pPr fontAlgn="base"/>
            <a:r>
              <a:rPr lang="cs-CZ" b="1" dirty="0" smtClean="0"/>
              <a:t>Vývojový </a:t>
            </a:r>
            <a:r>
              <a:rPr lang="cs-CZ" b="1" dirty="0"/>
              <a:t>diagram</a:t>
            </a:r>
            <a:r>
              <a:rPr lang="cs-CZ" dirty="0"/>
              <a:t> je druh </a:t>
            </a:r>
            <a:r>
              <a:rPr lang="cs-CZ" b="1" dirty="0">
                <a:hlinkClick r:id="rId3" tooltip="Diagram"/>
              </a:rPr>
              <a:t>diagramu</a:t>
            </a:r>
            <a:r>
              <a:rPr lang="cs-CZ" dirty="0"/>
              <a:t>, který slouží k grafickému znázornění jednotlivých kroků </a:t>
            </a:r>
            <a:r>
              <a:rPr lang="cs-CZ" b="1" dirty="0">
                <a:hlinkClick r:id="rId4" tooltip="Algoritmus"/>
              </a:rPr>
              <a:t>algoritmu</a:t>
            </a:r>
            <a:r>
              <a:rPr lang="cs-CZ" dirty="0"/>
              <a:t> nebo </a:t>
            </a:r>
            <a:endParaRPr lang="cs-CZ" dirty="0" smtClean="0"/>
          </a:p>
          <a:p>
            <a:pPr fontAlgn="base"/>
            <a:r>
              <a:rPr lang="cs-CZ" dirty="0" smtClean="0"/>
              <a:t>obecného </a:t>
            </a:r>
            <a:r>
              <a:rPr lang="cs-CZ" dirty="0"/>
              <a:t>procesu.  Je to grafické znázornění logické struktury řešeného úkolu. Vývojový diagram používá pro </a:t>
            </a:r>
            <a:endParaRPr lang="cs-CZ" dirty="0" smtClean="0"/>
          </a:p>
          <a:p>
            <a:pPr fontAlgn="base"/>
            <a:r>
              <a:rPr lang="cs-CZ" dirty="0" smtClean="0"/>
              <a:t>znázornění </a:t>
            </a:r>
            <a:r>
              <a:rPr lang="cs-CZ" dirty="0"/>
              <a:t>jednotlivých kroků algoritmu symboly, které jsou navzájem propojeny pomocí orientovaných šipek. </a:t>
            </a:r>
            <a:endParaRPr lang="cs-CZ" dirty="0" smtClean="0"/>
          </a:p>
          <a:p>
            <a:pPr fontAlgn="base"/>
            <a:r>
              <a:rPr lang="cs-CZ" dirty="0" err="1" smtClean="0"/>
              <a:t>ymboly</a:t>
            </a:r>
            <a:r>
              <a:rPr lang="cs-CZ" dirty="0" smtClean="0"/>
              <a:t> </a:t>
            </a:r>
            <a:r>
              <a:rPr lang="cs-CZ" dirty="0"/>
              <a:t>reprezentují jednotlivé procesy, šipky tok řízení.</a:t>
            </a:r>
          </a:p>
          <a:p>
            <a:pPr fontAlgn="base"/>
            <a:r>
              <a:rPr lang="cs-CZ" dirty="0"/>
              <a:t>Již bylo řečeno, že před začátkem programování je vhodné nejprve přesně popsat nejen co řešíme, ale také jak </a:t>
            </a:r>
            <a:endParaRPr lang="cs-CZ" dirty="0" smtClean="0"/>
          </a:p>
          <a:p>
            <a:pPr fontAlgn="base"/>
            <a:r>
              <a:rPr lang="cs-CZ" dirty="0" smtClean="0"/>
              <a:t>to </a:t>
            </a:r>
            <a:r>
              <a:rPr lang="cs-CZ" dirty="0"/>
              <a:t>řešit (jedna z činností </a:t>
            </a:r>
            <a:r>
              <a:rPr lang="cs-CZ" b="1" dirty="0">
                <a:hlinkClick r:id="rId5" tooltip="klikněte pro zobrazení odpovědi"/>
              </a:rPr>
              <a:t>zejména koho?</a:t>
            </a:r>
            <a:r>
              <a:rPr lang="cs-CZ" dirty="0"/>
              <a:t>). Velmi srozumitelnou možností jak popsat, co bude počítač provádět, </a:t>
            </a:r>
            <a:endParaRPr lang="cs-CZ" dirty="0" smtClean="0"/>
          </a:p>
          <a:p>
            <a:pPr fontAlgn="base"/>
            <a:r>
              <a:rPr lang="cs-CZ" dirty="0" smtClean="0"/>
              <a:t>představuje </a:t>
            </a:r>
            <a:r>
              <a:rPr lang="cs-CZ" dirty="0"/>
              <a:t>vývojový diagram.</a:t>
            </a:r>
          </a:p>
          <a:p>
            <a:pPr fontAlgn="base"/>
            <a:r>
              <a:rPr lang="cs-CZ" dirty="0"/>
              <a:t>Velmi častým problémem začínajících programátorů je právě skutečnost, že si nejprve dobře nerozmyslí, co </a:t>
            </a:r>
            <a:endParaRPr lang="cs-CZ" dirty="0" smtClean="0"/>
          </a:p>
          <a:p>
            <a:pPr fontAlgn="base"/>
            <a:r>
              <a:rPr lang="cs-CZ" dirty="0" smtClean="0"/>
              <a:t>vlastně </a:t>
            </a:r>
            <a:r>
              <a:rPr lang="cs-CZ" dirty="0"/>
              <a:t>chtějí řešit ani jak přesně bude program pracovat. Pokud je problém složitý, je velmi obtížné uvědomit </a:t>
            </a:r>
            <a:endParaRPr lang="cs-CZ" dirty="0" smtClean="0"/>
          </a:p>
          <a:p>
            <a:pPr fontAlgn="base"/>
            <a:r>
              <a:rPr lang="cs-CZ" dirty="0" smtClean="0"/>
              <a:t>si </a:t>
            </a:r>
            <a:r>
              <a:rPr lang="cs-CZ" dirty="0"/>
              <a:t>všechny souvislosti bez přesného zadání úlohy a kostry postupu řešení.</a:t>
            </a:r>
          </a:p>
          <a:p>
            <a:pPr fontAlgn="base"/>
            <a:r>
              <a:rPr lang="cs-CZ" dirty="0"/>
              <a:t>Vývojový diagram je grafickým vyjádřením algoritmu. Jedná se o posloupnost geometrických obrazců, které </a:t>
            </a:r>
            <a:endParaRPr lang="cs-CZ" dirty="0" smtClean="0"/>
          </a:p>
          <a:p>
            <a:pPr fontAlgn="base"/>
            <a:r>
              <a:rPr lang="cs-CZ" dirty="0" smtClean="0"/>
              <a:t>jsou </a:t>
            </a:r>
            <a:r>
              <a:rPr lang="cs-CZ" dirty="0"/>
              <a:t>propojeny spojnicemi. Které obrazce to mohou být, popisuje následující stránka.</a:t>
            </a:r>
          </a:p>
          <a:p>
            <a:pPr fontAlgn="base"/>
            <a:endParaRPr lang="cs-CZ" dirty="0"/>
          </a:p>
          <a:p>
            <a:endParaRPr lang="cs-CZ" sz="1100" dirty="0"/>
          </a:p>
        </p:txBody>
      </p:sp>
    </p:spTree>
    <p:extLst>
      <p:ext uri="{BB962C8B-B14F-4D97-AF65-F5344CB8AC3E}">
        <p14:creationId xmlns:p14="http://schemas.microsoft.com/office/powerpoint/2010/main" val="174524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ázek 1"/>
          <p:cNvPicPr>
            <a:picLocks noChangeAspect="1"/>
          </p:cNvPicPr>
          <p:nvPr/>
        </p:nvPicPr>
        <p:blipFill rotWithShape="1">
          <a:blip r:embed="rId3"/>
          <a:srcRect l="19613" t="13645" r="45171" b="12820"/>
          <a:stretch/>
        </p:blipFill>
        <p:spPr>
          <a:xfrm>
            <a:off x="1004375" y="645590"/>
            <a:ext cx="3801979" cy="4796590"/>
          </a:xfrm>
          <a:prstGeom prst="rect">
            <a:avLst/>
          </a:prstGeom>
        </p:spPr>
      </p:pic>
      <p:pic>
        <p:nvPicPr>
          <p:cNvPr id="3" name="Obrázek 2"/>
          <p:cNvPicPr>
            <a:picLocks noChangeAspect="1"/>
          </p:cNvPicPr>
          <p:nvPr/>
        </p:nvPicPr>
        <p:blipFill rotWithShape="1">
          <a:blip r:embed="rId4"/>
          <a:srcRect l="19054" t="8556" r="40711" b="8886"/>
          <a:stretch/>
        </p:blipFill>
        <p:spPr>
          <a:xfrm>
            <a:off x="5498177" y="490731"/>
            <a:ext cx="4619217" cy="5726443"/>
          </a:xfrm>
          <a:prstGeom prst="rect">
            <a:avLst/>
          </a:prstGeom>
        </p:spPr>
      </p:pic>
    </p:spTree>
    <p:extLst>
      <p:ext uri="{BB962C8B-B14F-4D97-AF65-F5344CB8AC3E}">
        <p14:creationId xmlns:p14="http://schemas.microsoft.com/office/powerpoint/2010/main" val="332447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1094154" y="844062"/>
            <a:ext cx="6759479" cy="5262979"/>
          </a:xfrm>
          <a:prstGeom prst="rect">
            <a:avLst/>
          </a:prstGeom>
          <a:noFill/>
        </p:spPr>
        <p:txBody>
          <a:bodyPr wrap="none" rtlCol="0">
            <a:spAutoFit/>
          </a:bodyPr>
          <a:lstStyle/>
          <a:p>
            <a:r>
              <a:rPr lang="cs-CZ" dirty="0" smtClean="0"/>
              <a:t>STYL PROGRAMOVÁNÍ</a:t>
            </a:r>
          </a:p>
          <a:p>
            <a:endParaRPr lang="cs-CZ" dirty="0"/>
          </a:p>
          <a:p>
            <a:pPr marL="285750" indent="-285750">
              <a:buFontTx/>
              <a:buChar char="-"/>
            </a:pPr>
            <a:r>
              <a:rPr lang="cs-CZ" dirty="0" smtClean="0"/>
              <a:t>Snadno čitelné a </a:t>
            </a:r>
            <a:r>
              <a:rPr lang="cs-CZ" dirty="0" err="1"/>
              <a:t>o</a:t>
            </a:r>
            <a:r>
              <a:rPr lang="cs-CZ" dirty="0" err="1" smtClean="0"/>
              <a:t>pravovatelné</a:t>
            </a:r>
            <a:endParaRPr lang="cs-CZ" dirty="0" smtClean="0"/>
          </a:p>
          <a:p>
            <a:pPr marL="285750" indent="-285750">
              <a:buFontTx/>
              <a:buChar char="-"/>
            </a:pPr>
            <a:r>
              <a:rPr lang="cs-CZ" dirty="0" smtClean="0"/>
              <a:t>Co nejméně chyb</a:t>
            </a:r>
          </a:p>
          <a:p>
            <a:pPr marL="285750" indent="-285750">
              <a:buFontTx/>
              <a:buChar char="-"/>
            </a:pPr>
            <a:r>
              <a:rPr lang="cs-CZ" dirty="0" smtClean="0"/>
              <a:t>Využívat rutiny pro zachycování možných chyb při běhu (</a:t>
            </a:r>
            <a:r>
              <a:rPr lang="cs-CZ" dirty="0" err="1" smtClean="0"/>
              <a:t>try</a:t>
            </a:r>
            <a:r>
              <a:rPr lang="cs-CZ" dirty="0" smtClean="0"/>
              <a:t> - </a:t>
            </a:r>
            <a:r>
              <a:rPr lang="cs-CZ" dirty="0" err="1" smtClean="0"/>
              <a:t>catch</a:t>
            </a:r>
            <a:r>
              <a:rPr lang="cs-CZ" dirty="0" smtClean="0"/>
              <a:t>)</a:t>
            </a:r>
          </a:p>
          <a:p>
            <a:pPr marL="285750" indent="-285750">
              <a:buFontTx/>
              <a:buChar char="-"/>
            </a:pPr>
            <a:r>
              <a:rPr lang="cs-CZ" dirty="0" smtClean="0"/>
              <a:t>A hlavně. Efektivní a rychlý algoritmus</a:t>
            </a:r>
          </a:p>
          <a:p>
            <a:pPr marL="285750" indent="-285750">
              <a:buFontTx/>
              <a:buChar char="-"/>
            </a:pPr>
            <a:endParaRPr lang="cs-CZ" dirty="0"/>
          </a:p>
          <a:p>
            <a:r>
              <a:rPr lang="cs-CZ" dirty="0" smtClean="0"/>
              <a:t>Přehledně:</a:t>
            </a:r>
            <a:endParaRPr lang="cs-CZ" sz="1400" dirty="0" smtClean="0"/>
          </a:p>
          <a:p>
            <a:r>
              <a:rPr lang="cs-CZ" sz="1000" dirty="0" err="1" smtClean="0">
                <a:latin typeface="Courier New" panose="02070309020205020404" pitchFamily="49" charset="0"/>
                <a:cs typeface="Courier New" panose="02070309020205020404" pitchFamily="49" charset="0"/>
              </a:rPr>
              <a:t>Namespace</a:t>
            </a:r>
            <a:r>
              <a:rPr lang="cs-CZ" sz="1000" dirty="0" smtClean="0">
                <a:latin typeface="Courier New" panose="02070309020205020404" pitchFamily="49" charset="0"/>
                <a:cs typeface="Courier New" panose="02070309020205020404" pitchFamily="49" charset="0"/>
              </a:rPr>
              <a:t> Test</a:t>
            </a:r>
          </a:p>
          <a:p>
            <a:r>
              <a:rPr lang="cs-CZ" sz="1000" dirty="0">
                <a:latin typeface="Courier New" panose="02070309020205020404" pitchFamily="49" charset="0"/>
                <a:cs typeface="Courier New" panose="02070309020205020404" pitchFamily="49" charset="0"/>
              </a:rPr>
              <a:t>{</a:t>
            </a:r>
          </a:p>
          <a:p>
            <a:r>
              <a:rPr lang="cs-CZ" sz="1000" dirty="0" smtClean="0">
                <a:latin typeface="Courier New" panose="02070309020205020404" pitchFamily="49" charset="0"/>
                <a:cs typeface="Courier New" panose="02070309020205020404" pitchFamily="49" charset="0"/>
              </a:rPr>
              <a:t>   public </a:t>
            </a:r>
            <a:r>
              <a:rPr lang="cs-CZ" sz="1000" dirty="0" err="1" smtClean="0">
                <a:latin typeface="Courier New" panose="02070309020205020404" pitchFamily="49" charset="0"/>
                <a:cs typeface="Courier New" panose="02070309020205020404" pitchFamily="49" charset="0"/>
              </a:rPr>
              <a:t>class</a:t>
            </a:r>
            <a:r>
              <a:rPr lang="cs-CZ" sz="1000" dirty="0" smtClean="0">
                <a:latin typeface="Courier New" panose="02070309020205020404" pitchFamily="49" charset="0"/>
                <a:cs typeface="Courier New" panose="02070309020205020404" pitchFamily="49" charset="0"/>
              </a:rPr>
              <a:t> </a:t>
            </a:r>
            <a:r>
              <a:rPr lang="cs-CZ" sz="1000" dirty="0" err="1" smtClean="0">
                <a:latin typeface="Courier New" panose="02070309020205020404" pitchFamily="49" charset="0"/>
                <a:cs typeface="Courier New" panose="02070309020205020404" pitchFamily="49" charset="0"/>
              </a:rPr>
              <a:t>MainClass</a:t>
            </a:r>
            <a:endParaRPr lang="cs-CZ" sz="1000" dirty="0" smtClean="0">
              <a:latin typeface="Courier New" panose="02070309020205020404" pitchFamily="49" charset="0"/>
              <a:cs typeface="Courier New" panose="02070309020205020404" pitchFamily="49" charset="0"/>
            </a:endParaRPr>
          </a:p>
          <a:p>
            <a:r>
              <a:rPr lang="cs-CZ" sz="1000" dirty="0">
                <a:latin typeface="Courier New" panose="02070309020205020404" pitchFamily="49" charset="0"/>
                <a:cs typeface="Courier New" panose="02070309020205020404" pitchFamily="49" charset="0"/>
              </a:rPr>
              <a:t> </a:t>
            </a:r>
            <a:r>
              <a:rPr lang="cs-CZ" sz="1000" dirty="0" smtClean="0">
                <a:latin typeface="Courier New" panose="02070309020205020404" pitchFamily="49" charset="0"/>
                <a:cs typeface="Courier New" panose="02070309020205020404" pitchFamily="49" charset="0"/>
              </a:rPr>
              <a:t>  {</a:t>
            </a:r>
          </a:p>
          <a:p>
            <a:r>
              <a:rPr lang="cs-CZ" sz="1000" dirty="0" smtClean="0">
                <a:latin typeface="Courier New" panose="02070309020205020404" pitchFamily="49" charset="0"/>
                <a:cs typeface="Courier New" panose="02070309020205020404" pitchFamily="49" charset="0"/>
              </a:rPr>
              <a:t>      public static </a:t>
            </a:r>
            <a:r>
              <a:rPr lang="cs-CZ" sz="1000" dirty="0" err="1" smtClean="0">
                <a:latin typeface="Courier New" panose="02070309020205020404" pitchFamily="49" charset="0"/>
                <a:cs typeface="Courier New" panose="02070309020205020404" pitchFamily="49" charset="0"/>
              </a:rPr>
              <a:t>void</a:t>
            </a:r>
            <a:r>
              <a:rPr lang="cs-CZ" sz="1000" dirty="0" smtClean="0">
                <a:latin typeface="Courier New" panose="02070309020205020404" pitchFamily="49" charset="0"/>
                <a:cs typeface="Courier New" panose="02070309020205020404" pitchFamily="49" charset="0"/>
              </a:rPr>
              <a:t> </a:t>
            </a:r>
            <a:r>
              <a:rPr lang="cs-CZ" sz="1000" dirty="0" err="1" smtClean="0">
                <a:latin typeface="Courier New" panose="02070309020205020404" pitchFamily="49" charset="0"/>
                <a:cs typeface="Courier New" panose="02070309020205020404" pitchFamily="49" charset="0"/>
              </a:rPr>
              <a:t>Main</a:t>
            </a:r>
            <a:r>
              <a:rPr lang="cs-CZ" sz="1000" dirty="0" smtClean="0">
                <a:latin typeface="Courier New" panose="02070309020205020404" pitchFamily="49" charset="0"/>
                <a:cs typeface="Courier New" panose="02070309020205020404" pitchFamily="49" charset="0"/>
              </a:rPr>
              <a:t>()</a:t>
            </a:r>
          </a:p>
          <a:p>
            <a:r>
              <a:rPr lang="cs-CZ" sz="1000" dirty="0" smtClean="0">
                <a:latin typeface="Courier New" panose="02070309020205020404" pitchFamily="49" charset="0"/>
                <a:cs typeface="Courier New" panose="02070309020205020404" pitchFamily="49" charset="0"/>
              </a:rPr>
              <a:t>      {         </a:t>
            </a:r>
          </a:p>
          <a:p>
            <a:r>
              <a:rPr lang="cs-CZ" sz="1000" dirty="0" smtClean="0">
                <a:latin typeface="Courier New" panose="02070309020205020404" pitchFamily="49" charset="0"/>
                <a:cs typeface="Courier New" panose="02070309020205020404" pitchFamily="49" charset="0"/>
              </a:rPr>
              <a:t>         </a:t>
            </a:r>
            <a:r>
              <a:rPr lang="cs-CZ" sz="1000" dirty="0" err="1" smtClean="0">
                <a:latin typeface="Courier New" panose="02070309020205020404" pitchFamily="49" charset="0"/>
                <a:cs typeface="Courier New" panose="02070309020205020404" pitchFamily="49" charset="0"/>
              </a:rPr>
              <a:t>int</a:t>
            </a:r>
            <a:r>
              <a:rPr lang="cs-CZ" sz="1000" dirty="0" smtClean="0">
                <a:latin typeface="Courier New" panose="02070309020205020404" pitchFamily="49" charset="0"/>
                <a:cs typeface="Courier New" panose="02070309020205020404" pitchFamily="49" charset="0"/>
              </a:rPr>
              <a:t> x;</a:t>
            </a:r>
          </a:p>
          <a:p>
            <a:r>
              <a:rPr lang="cs-CZ" sz="1000" dirty="0" smtClean="0">
                <a:latin typeface="Courier New" panose="02070309020205020404" pitchFamily="49" charset="0"/>
                <a:cs typeface="Courier New" panose="02070309020205020404" pitchFamily="49" charset="0"/>
              </a:rPr>
              <a:t>         </a:t>
            </a:r>
            <a:r>
              <a:rPr lang="cs-CZ" sz="1000" dirty="0" err="1" smtClean="0">
                <a:latin typeface="Courier New" panose="02070309020205020404" pitchFamily="49" charset="0"/>
                <a:cs typeface="Courier New" panose="02070309020205020404" pitchFamily="49" charset="0"/>
              </a:rPr>
              <a:t>int</a:t>
            </a:r>
            <a:r>
              <a:rPr lang="cs-CZ" sz="1000" dirty="0" smtClean="0">
                <a:latin typeface="Courier New" panose="02070309020205020404" pitchFamily="49" charset="0"/>
                <a:cs typeface="Courier New" panose="02070309020205020404" pitchFamily="49" charset="0"/>
              </a:rPr>
              <a:t> y;</a:t>
            </a:r>
          </a:p>
          <a:p>
            <a:r>
              <a:rPr lang="cs-CZ" sz="1000" dirty="0" smtClean="0">
                <a:latin typeface="Courier New" panose="02070309020205020404" pitchFamily="49" charset="0"/>
                <a:cs typeface="Courier New" panose="02070309020205020404" pitchFamily="49" charset="0"/>
              </a:rPr>
              <a:t>         </a:t>
            </a:r>
            <a:r>
              <a:rPr lang="cs-CZ" sz="1000" dirty="0" err="1" smtClean="0">
                <a:latin typeface="Courier New" panose="02070309020205020404" pitchFamily="49" charset="0"/>
                <a:cs typeface="Courier New" panose="02070309020205020404" pitchFamily="49" charset="0"/>
              </a:rPr>
              <a:t>int</a:t>
            </a:r>
            <a:r>
              <a:rPr lang="cs-CZ" sz="1000" dirty="0" smtClean="0">
                <a:latin typeface="Courier New" panose="02070309020205020404" pitchFamily="49" charset="0"/>
                <a:cs typeface="Courier New" panose="02070309020205020404" pitchFamily="49" charset="0"/>
              </a:rPr>
              <a:t> z;</a:t>
            </a:r>
          </a:p>
          <a:p>
            <a:r>
              <a:rPr lang="cs-CZ" sz="1000" dirty="0" smtClean="0">
                <a:latin typeface="Courier New" panose="02070309020205020404" pitchFamily="49" charset="0"/>
                <a:cs typeface="Courier New" panose="02070309020205020404" pitchFamily="49" charset="0"/>
              </a:rPr>
              <a:t>         x = Convert.ToInt32( </a:t>
            </a:r>
            <a:r>
              <a:rPr lang="cs-CZ" sz="1000" dirty="0" err="1" smtClean="0">
                <a:latin typeface="Courier New" panose="02070309020205020404" pitchFamily="49" charset="0"/>
                <a:cs typeface="Courier New" panose="02070309020205020404" pitchFamily="49" charset="0"/>
              </a:rPr>
              <a:t>Console.ReadLine</a:t>
            </a:r>
            <a:r>
              <a:rPr lang="cs-CZ" sz="1000" dirty="0" smtClean="0">
                <a:latin typeface="Courier New" panose="02070309020205020404" pitchFamily="49" charset="0"/>
                <a:cs typeface="Courier New" panose="02070309020205020404" pitchFamily="49" charset="0"/>
              </a:rPr>
              <a:t>() );</a:t>
            </a:r>
          </a:p>
          <a:p>
            <a:r>
              <a:rPr lang="cs-CZ" sz="1000" dirty="0">
                <a:latin typeface="Courier New" panose="02070309020205020404" pitchFamily="49" charset="0"/>
                <a:cs typeface="Courier New" panose="02070309020205020404" pitchFamily="49" charset="0"/>
              </a:rPr>
              <a:t> </a:t>
            </a:r>
            <a:r>
              <a:rPr lang="cs-CZ" sz="1000" dirty="0" smtClean="0">
                <a:latin typeface="Courier New" panose="02070309020205020404" pitchFamily="49" charset="0"/>
                <a:cs typeface="Courier New" panose="02070309020205020404" pitchFamily="49" charset="0"/>
              </a:rPr>
              <a:t>        y = Convert.ToInt32( </a:t>
            </a:r>
            <a:r>
              <a:rPr lang="cs-CZ" sz="1000" dirty="0" err="1" smtClean="0">
                <a:latin typeface="Courier New" panose="02070309020205020404" pitchFamily="49" charset="0"/>
                <a:cs typeface="Courier New" panose="02070309020205020404" pitchFamily="49" charset="0"/>
              </a:rPr>
              <a:t>Console.ReadLine</a:t>
            </a:r>
            <a:r>
              <a:rPr lang="cs-CZ" sz="1000" dirty="0" smtClean="0">
                <a:latin typeface="Courier New" panose="02070309020205020404" pitchFamily="49" charset="0"/>
                <a:cs typeface="Courier New" panose="02070309020205020404" pitchFamily="49" charset="0"/>
              </a:rPr>
              <a:t>() );</a:t>
            </a:r>
          </a:p>
          <a:p>
            <a:r>
              <a:rPr lang="cs-CZ" sz="1000" dirty="0">
                <a:latin typeface="Courier New" panose="02070309020205020404" pitchFamily="49" charset="0"/>
                <a:cs typeface="Courier New" panose="02070309020205020404" pitchFamily="49" charset="0"/>
              </a:rPr>
              <a:t> </a:t>
            </a:r>
            <a:r>
              <a:rPr lang="cs-CZ" sz="1000" dirty="0" smtClean="0">
                <a:latin typeface="Courier New" panose="02070309020205020404" pitchFamily="49" charset="0"/>
                <a:cs typeface="Courier New" panose="02070309020205020404" pitchFamily="49" charset="0"/>
              </a:rPr>
              <a:t>        z = x/y;</a:t>
            </a:r>
          </a:p>
          <a:p>
            <a:r>
              <a:rPr lang="cs-CZ" sz="1000" dirty="0" smtClean="0">
                <a:latin typeface="Courier New" panose="02070309020205020404" pitchFamily="49" charset="0"/>
                <a:cs typeface="Courier New" panose="02070309020205020404" pitchFamily="49" charset="0"/>
              </a:rPr>
              <a:t>         </a:t>
            </a:r>
            <a:r>
              <a:rPr lang="cs-CZ" sz="1000" dirty="0" err="1" smtClean="0">
                <a:latin typeface="Courier New" panose="02070309020205020404" pitchFamily="49" charset="0"/>
                <a:cs typeface="Courier New" panose="02070309020205020404" pitchFamily="49" charset="0"/>
              </a:rPr>
              <a:t>Console.WriteLine</a:t>
            </a:r>
            <a:r>
              <a:rPr lang="cs-CZ" sz="1000" dirty="0" smtClean="0">
                <a:latin typeface="Courier New" panose="02070309020205020404" pitchFamily="49" charset="0"/>
                <a:cs typeface="Courier New" panose="02070309020205020404" pitchFamily="49" charset="0"/>
              </a:rPr>
              <a:t>(“</a:t>
            </a:r>
            <a:r>
              <a:rPr lang="cs-CZ" sz="1000" dirty="0" err="1" smtClean="0">
                <a:latin typeface="Courier New" panose="02070309020205020404" pitchFamily="49" charset="0"/>
                <a:cs typeface="Courier New" panose="02070309020205020404" pitchFamily="49" charset="0"/>
              </a:rPr>
              <a:t>Vysledek</a:t>
            </a:r>
            <a:r>
              <a:rPr lang="cs-CZ" sz="1000" dirty="0" smtClean="0">
                <a:latin typeface="Courier New" panose="02070309020205020404" pitchFamily="49" charset="0"/>
                <a:cs typeface="Courier New" panose="02070309020205020404" pitchFamily="49" charset="0"/>
              </a:rPr>
              <a:t>: {0}“,z);</a:t>
            </a:r>
          </a:p>
          <a:p>
            <a:r>
              <a:rPr lang="cs-CZ" sz="1000" dirty="0">
                <a:latin typeface="Courier New" panose="02070309020205020404" pitchFamily="49" charset="0"/>
                <a:cs typeface="Courier New" panose="02070309020205020404" pitchFamily="49" charset="0"/>
              </a:rPr>
              <a:t> </a:t>
            </a:r>
            <a:r>
              <a:rPr lang="cs-CZ" sz="1000" dirty="0" smtClean="0">
                <a:latin typeface="Courier New" panose="02070309020205020404" pitchFamily="49" charset="0"/>
                <a:cs typeface="Courier New" panose="02070309020205020404" pitchFamily="49" charset="0"/>
              </a:rPr>
              <a:t>     }</a:t>
            </a:r>
            <a:endParaRPr lang="cs-CZ" sz="1000" dirty="0">
              <a:latin typeface="Courier New" panose="02070309020205020404" pitchFamily="49" charset="0"/>
              <a:cs typeface="Courier New" panose="02070309020205020404" pitchFamily="49" charset="0"/>
            </a:endParaRPr>
          </a:p>
          <a:p>
            <a:r>
              <a:rPr lang="cs-CZ" sz="1000" dirty="0" smtClean="0">
                <a:latin typeface="Courier New" panose="02070309020205020404" pitchFamily="49" charset="0"/>
                <a:cs typeface="Courier New" panose="02070309020205020404" pitchFamily="49" charset="0"/>
              </a:rPr>
              <a:t>   }</a:t>
            </a:r>
            <a:endParaRPr lang="cs-CZ" sz="1000" dirty="0">
              <a:latin typeface="Courier New" panose="02070309020205020404" pitchFamily="49" charset="0"/>
              <a:cs typeface="Courier New" panose="02070309020205020404" pitchFamily="49" charset="0"/>
            </a:endParaRPr>
          </a:p>
          <a:p>
            <a:r>
              <a:rPr lang="cs-CZ" sz="1000" dirty="0">
                <a:latin typeface="Courier New" panose="02070309020205020404" pitchFamily="49" charset="0"/>
                <a:cs typeface="Courier New" panose="02070309020205020404" pitchFamily="49" charset="0"/>
              </a:rPr>
              <a:t>}</a:t>
            </a:r>
          </a:p>
          <a:p>
            <a:pPr marL="285750" indent="-285750">
              <a:buFontTx/>
              <a:buChar char="-"/>
            </a:pPr>
            <a:endParaRPr lang="cs-CZ" sz="1400" dirty="0">
              <a:latin typeface="Courier New" panose="02070309020205020404" pitchFamily="49" charset="0"/>
              <a:cs typeface="Courier New" panose="02070309020205020404" pitchFamily="49" charset="0"/>
            </a:endParaRPr>
          </a:p>
          <a:p>
            <a:pPr marL="285750" indent="-285750">
              <a:buFontTx/>
              <a:buChar char="-"/>
            </a:pPr>
            <a:endParaRPr lang="cs-CZ" dirty="0"/>
          </a:p>
        </p:txBody>
      </p:sp>
      <p:sp>
        <p:nvSpPr>
          <p:cNvPr id="5" name="TextovéPole 4"/>
          <p:cNvSpPr txBox="1"/>
          <p:nvPr/>
        </p:nvSpPr>
        <p:spPr>
          <a:xfrm>
            <a:off x="6017847" y="2829168"/>
            <a:ext cx="5142522" cy="1938992"/>
          </a:xfrm>
          <a:prstGeom prst="rect">
            <a:avLst/>
          </a:prstGeom>
          <a:noFill/>
        </p:spPr>
        <p:txBody>
          <a:bodyPr wrap="square" rtlCol="0">
            <a:spAutoFit/>
          </a:bodyPr>
          <a:lstStyle/>
          <a:p>
            <a:r>
              <a:rPr lang="cs-CZ" dirty="0"/>
              <a:t>Nepřehledně:</a:t>
            </a:r>
          </a:p>
          <a:p>
            <a:endParaRPr lang="cs-CZ" sz="1050" dirty="0" smtClean="0">
              <a:latin typeface="Courier New" panose="02070309020205020404" pitchFamily="49" charset="0"/>
              <a:cs typeface="Courier New" panose="02070309020205020404" pitchFamily="49" charset="0"/>
            </a:endParaRPr>
          </a:p>
          <a:p>
            <a:endParaRPr lang="cs-CZ" sz="1050" dirty="0">
              <a:latin typeface="Courier New" panose="02070309020205020404" pitchFamily="49" charset="0"/>
              <a:cs typeface="Courier New" panose="02070309020205020404" pitchFamily="49" charset="0"/>
            </a:endParaRPr>
          </a:p>
          <a:p>
            <a:r>
              <a:rPr lang="cs-CZ" sz="1050" dirty="0" err="1" smtClean="0">
                <a:latin typeface="Courier New" panose="02070309020205020404" pitchFamily="49" charset="0"/>
                <a:cs typeface="Courier New" panose="02070309020205020404" pitchFamily="49" charset="0"/>
              </a:rPr>
              <a:t>Namespace</a:t>
            </a:r>
            <a:r>
              <a:rPr lang="cs-CZ" sz="1050" dirty="0" smtClean="0">
                <a:latin typeface="Courier New" panose="02070309020205020404" pitchFamily="49" charset="0"/>
                <a:cs typeface="Courier New" panose="02070309020205020404" pitchFamily="49" charset="0"/>
              </a:rPr>
              <a:t> Test {</a:t>
            </a:r>
            <a:endParaRPr lang="cs-CZ" sz="1050" dirty="0">
              <a:latin typeface="Courier New" panose="02070309020205020404" pitchFamily="49" charset="0"/>
              <a:cs typeface="Courier New" panose="02070309020205020404" pitchFamily="49" charset="0"/>
            </a:endParaRPr>
          </a:p>
          <a:p>
            <a:r>
              <a:rPr lang="cs-CZ" sz="1050" dirty="0" smtClean="0">
                <a:latin typeface="Courier New" panose="02070309020205020404" pitchFamily="49" charset="0"/>
                <a:cs typeface="Courier New" panose="02070309020205020404" pitchFamily="49" charset="0"/>
              </a:rPr>
              <a:t>public </a:t>
            </a:r>
            <a:r>
              <a:rPr lang="cs-CZ" sz="1050" dirty="0" err="1">
                <a:latin typeface="Courier New" panose="02070309020205020404" pitchFamily="49" charset="0"/>
                <a:cs typeface="Courier New" panose="02070309020205020404" pitchFamily="49" charset="0"/>
              </a:rPr>
              <a:t>class</a:t>
            </a:r>
            <a:r>
              <a:rPr lang="cs-CZ" sz="1050" dirty="0">
                <a:latin typeface="Courier New" panose="02070309020205020404" pitchFamily="49" charset="0"/>
                <a:cs typeface="Courier New" panose="02070309020205020404" pitchFamily="49" charset="0"/>
              </a:rPr>
              <a:t> </a:t>
            </a:r>
            <a:r>
              <a:rPr lang="cs-CZ" sz="1050" dirty="0" err="1" smtClean="0">
                <a:latin typeface="Courier New" panose="02070309020205020404" pitchFamily="49" charset="0"/>
                <a:cs typeface="Courier New" panose="02070309020205020404" pitchFamily="49" charset="0"/>
              </a:rPr>
              <a:t>MainClass</a:t>
            </a:r>
            <a:r>
              <a:rPr lang="cs-CZ" sz="1050" dirty="0" smtClean="0">
                <a:latin typeface="Courier New" panose="02070309020205020404" pitchFamily="49" charset="0"/>
                <a:cs typeface="Courier New" panose="02070309020205020404" pitchFamily="49" charset="0"/>
              </a:rPr>
              <a:t> {</a:t>
            </a:r>
            <a:endParaRPr lang="cs-CZ" sz="1050" dirty="0">
              <a:latin typeface="Courier New" panose="02070309020205020404" pitchFamily="49" charset="0"/>
              <a:cs typeface="Courier New" panose="02070309020205020404" pitchFamily="49" charset="0"/>
            </a:endParaRPr>
          </a:p>
          <a:p>
            <a:r>
              <a:rPr lang="cs-CZ" sz="1050" dirty="0" smtClean="0">
                <a:latin typeface="Courier New" panose="02070309020205020404" pitchFamily="49" charset="0"/>
                <a:cs typeface="Courier New" panose="02070309020205020404" pitchFamily="49" charset="0"/>
              </a:rPr>
              <a:t>public </a:t>
            </a:r>
            <a:r>
              <a:rPr lang="cs-CZ" sz="1050" dirty="0">
                <a:latin typeface="Courier New" panose="02070309020205020404" pitchFamily="49" charset="0"/>
                <a:cs typeface="Courier New" panose="02070309020205020404" pitchFamily="49" charset="0"/>
              </a:rPr>
              <a:t>static </a:t>
            </a:r>
            <a:r>
              <a:rPr lang="cs-CZ" sz="1050" dirty="0" err="1">
                <a:latin typeface="Courier New" panose="02070309020205020404" pitchFamily="49" charset="0"/>
                <a:cs typeface="Courier New" panose="02070309020205020404" pitchFamily="49" charset="0"/>
              </a:rPr>
              <a:t>void</a:t>
            </a:r>
            <a:r>
              <a:rPr lang="cs-CZ" sz="1050" dirty="0">
                <a:latin typeface="Courier New" panose="02070309020205020404" pitchFamily="49" charset="0"/>
                <a:cs typeface="Courier New" panose="02070309020205020404" pitchFamily="49" charset="0"/>
              </a:rPr>
              <a:t> </a:t>
            </a:r>
            <a:r>
              <a:rPr lang="cs-CZ" sz="1050" dirty="0" err="1">
                <a:latin typeface="Courier New" panose="02070309020205020404" pitchFamily="49" charset="0"/>
                <a:cs typeface="Courier New" panose="02070309020205020404" pitchFamily="49" charset="0"/>
              </a:rPr>
              <a:t>Main</a:t>
            </a:r>
            <a:r>
              <a:rPr lang="cs-CZ" sz="1050" dirty="0" smtClean="0">
                <a:latin typeface="Courier New" panose="02070309020205020404" pitchFamily="49" charset="0"/>
                <a:cs typeface="Courier New" panose="02070309020205020404" pitchFamily="49" charset="0"/>
              </a:rPr>
              <a:t>() </a:t>
            </a:r>
            <a:r>
              <a:rPr lang="cs-CZ" sz="1050" dirty="0">
                <a:latin typeface="Courier New" panose="02070309020205020404" pitchFamily="49" charset="0"/>
                <a:cs typeface="Courier New" panose="02070309020205020404" pitchFamily="49" charset="0"/>
              </a:rPr>
              <a:t>{         </a:t>
            </a:r>
          </a:p>
          <a:p>
            <a:r>
              <a:rPr lang="cs-CZ" sz="1050" dirty="0" err="1" smtClean="0">
                <a:latin typeface="Courier New" panose="02070309020205020404" pitchFamily="49" charset="0"/>
                <a:cs typeface="Courier New" panose="02070309020205020404" pitchFamily="49" charset="0"/>
              </a:rPr>
              <a:t>int</a:t>
            </a:r>
            <a:r>
              <a:rPr lang="cs-CZ" sz="1050" dirty="0" smtClean="0">
                <a:latin typeface="Courier New" panose="02070309020205020404" pitchFamily="49" charset="0"/>
                <a:cs typeface="Courier New" panose="02070309020205020404" pitchFamily="49" charset="0"/>
              </a:rPr>
              <a:t> </a:t>
            </a:r>
            <a:r>
              <a:rPr lang="cs-CZ" sz="1050" dirty="0" err="1" smtClean="0">
                <a:latin typeface="Courier New" panose="02070309020205020404" pitchFamily="49" charset="0"/>
                <a:cs typeface="Courier New" panose="02070309020205020404" pitchFamily="49" charset="0"/>
              </a:rPr>
              <a:t>x;int</a:t>
            </a:r>
            <a:r>
              <a:rPr lang="cs-CZ" sz="1050" dirty="0" smtClean="0">
                <a:latin typeface="Courier New" panose="02070309020205020404" pitchFamily="49" charset="0"/>
                <a:cs typeface="Courier New" panose="02070309020205020404" pitchFamily="49" charset="0"/>
              </a:rPr>
              <a:t> </a:t>
            </a:r>
            <a:r>
              <a:rPr lang="cs-CZ" sz="1050" dirty="0" err="1" smtClean="0">
                <a:latin typeface="Courier New" panose="02070309020205020404" pitchFamily="49" charset="0"/>
                <a:cs typeface="Courier New" panose="02070309020205020404" pitchFamily="49" charset="0"/>
              </a:rPr>
              <a:t>y;int</a:t>
            </a:r>
            <a:r>
              <a:rPr lang="cs-CZ" sz="1050" dirty="0" smtClean="0">
                <a:latin typeface="Courier New" panose="02070309020205020404" pitchFamily="49" charset="0"/>
                <a:cs typeface="Courier New" panose="02070309020205020404" pitchFamily="49" charset="0"/>
              </a:rPr>
              <a:t> </a:t>
            </a:r>
            <a:r>
              <a:rPr lang="cs-CZ" sz="1050" dirty="0" err="1" smtClean="0">
                <a:latin typeface="Courier New" panose="02070309020205020404" pitchFamily="49" charset="0"/>
                <a:cs typeface="Courier New" panose="02070309020205020404" pitchFamily="49" charset="0"/>
              </a:rPr>
              <a:t>z;x</a:t>
            </a:r>
            <a:r>
              <a:rPr lang="cs-CZ" sz="1050" dirty="0" smtClean="0">
                <a:latin typeface="Courier New" panose="02070309020205020404" pitchFamily="49" charset="0"/>
                <a:cs typeface="Courier New" panose="02070309020205020404" pitchFamily="49" charset="0"/>
              </a:rPr>
              <a:t> </a:t>
            </a:r>
            <a:r>
              <a:rPr lang="cs-CZ" sz="1050" dirty="0">
                <a:latin typeface="Courier New" panose="02070309020205020404" pitchFamily="49" charset="0"/>
                <a:cs typeface="Courier New" panose="02070309020205020404" pitchFamily="49" charset="0"/>
              </a:rPr>
              <a:t>= Convert.ToInt32( </a:t>
            </a:r>
            <a:r>
              <a:rPr lang="cs-CZ" sz="1050" dirty="0" err="1">
                <a:latin typeface="Courier New" panose="02070309020205020404" pitchFamily="49" charset="0"/>
                <a:cs typeface="Courier New" panose="02070309020205020404" pitchFamily="49" charset="0"/>
              </a:rPr>
              <a:t>Console.ReadLine</a:t>
            </a:r>
            <a:r>
              <a:rPr lang="cs-CZ" sz="1050" dirty="0">
                <a:latin typeface="Courier New" panose="02070309020205020404" pitchFamily="49" charset="0"/>
                <a:cs typeface="Courier New" panose="02070309020205020404" pitchFamily="49" charset="0"/>
              </a:rPr>
              <a:t>() );</a:t>
            </a:r>
          </a:p>
          <a:p>
            <a:r>
              <a:rPr lang="cs-CZ" sz="1050" dirty="0" smtClean="0">
                <a:latin typeface="Courier New" panose="02070309020205020404" pitchFamily="49" charset="0"/>
                <a:cs typeface="Courier New" panose="02070309020205020404" pitchFamily="49" charset="0"/>
              </a:rPr>
              <a:t>y </a:t>
            </a:r>
            <a:r>
              <a:rPr lang="cs-CZ" sz="1050" dirty="0">
                <a:latin typeface="Courier New" panose="02070309020205020404" pitchFamily="49" charset="0"/>
                <a:cs typeface="Courier New" panose="02070309020205020404" pitchFamily="49" charset="0"/>
              </a:rPr>
              <a:t>= Convert.ToInt32( </a:t>
            </a:r>
            <a:r>
              <a:rPr lang="cs-CZ" sz="1050" dirty="0" err="1">
                <a:latin typeface="Courier New" panose="02070309020205020404" pitchFamily="49" charset="0"/>
                <a:cs typeface="Courier New" panose="02070309020205020404" pitchFamily="49" charset="0"/>
              </a:rPr>
              <a:t>Console.ReadLine</a:t>
            </a:r>
            <a:r>
              <a:rPr lang="cs-CZ" sz="1050" dirty="0">
                <a:latin typeface="Courier New" panose="02070309020205020404" pitchFamily="49" charset="0"/>
                <a:cs typeface="Courier New" panose="02070309020205020404" pitchFamily="49" charset="0"/>
              </a:rPr>
              <a:t>() </a:t>
            </a:r>
            <a:r>
              <a:rPr lang="cs-CZ" sz="1050" dirty="0" smtClean="0">
                <a:latin typeface="Courier New" panose="02070309020205020404" pitchFamily="49" charset="0"/>
                <a:cs typeface="Courier New" panose="02070309020205020404" pitchFamily="49" charset="0"/>
              </a:rPr>
              <a:t>);z </a:t>
            </a:r>
            <a:r>
              <a:rPr lang="cs-CZ" sz="1050" dirty="0">
                <a:latin typeface="Courier New" panose="02070309020205020404" pitchFamily="49" charset="0"/>
                <a:cs typeface="Courier New" panose="02070309020205020404" pitchFamily="49" charset="0"/>
              </a:rPr>
              <a:t>= x/y;</a:t>
            </a:r>
          </a:p>
          <a:p>
            <a:r>
              <a:rPr lang="cs-CZ" sz="1050" dirty="0" err="1" smtClean="0">
                <a:latin typeface="Courier New" panose="02070309020205020404" pitchFamily="49" charset="0"/>
                <a:cs typeface="Courier New" panose="02070309020205020404" pitchFamily="49" charset="0"/>
              </a:rPr>
              <a:t>Console.WriteLine</a:t>
            </a:r>
            <a:r>
              <a:rPr lang="cs-CZ" sz="1050" dirty="0">
                <a:latin typeface="Courier New" panose="02070309020205020404" pitchFamily="49" charset="0"/>
                <a:cs typeface="Courier New" panose="02070309020205020404" pitchFamily="49" charset="0"/>
              </a:rPr>
              <a:t>(“</a:t>
            </a:r>
            <a:r>
              <a:rPr lang="cs-CZ" sz="1050" dirty="0" err="1">
                <a:latin typeface="Courier New" panose="02070309020205020404" pitchFamily="49" charset="0"/>
                <a:cs typeface="Courier New" panose="02070309020205020404" pitchFamily="49" charset="0"/>
              </a:rPr>
              <a:t>Vysledek</a:t>
            </a:r>
            <a:r>
              <a:rPr lang="cs-CZ" sz="1050" dirty="0">
                <a:latin typeface="Courier New" panose="02070309020205020404" pitchFamily="49" charset="0"/>
                <a:cs typeface="Courier New" panose="02070309020205020404" pitchFamily="49" charset="0"/>
              </a:rPr>
              <a:t>: {0}“,z</a:t>
            </a:r>
            <a:r>
              <a:rPr lang="cs-CZ" sz="1050" dirty="0" smtClean="0">
                <a:latin typeface="Courier New" panose="02070309020205020404" pitchFamily="49" charset="0"/>
                <a:cs typeface="Courier New" panose="02070309020205020404" pitchFamily="49" charset="0"/>
              </a:rPr>
              <a:t>);}}}</a:t>
            </a:r>
            <a:endParaRPr lang="cs-CZ" sz="1050" dirty="0">
              <a:latin typeface="Courier New" panose="02070309020205020404" pitchFamily="49" charset="0"/>
              <a:cs typeface="Courier New" panose="02070309020205020404" pitchFamily="49" charset="0"/>
            </a:endParaRPr>
          </a:p>
          <a:p>
            <a:endParaRPr lang="cs-CZ" dirty="0"/>
          </a:p>
        </p:txBody>
      </p:sp>
    </p:spTree>
    <p:extLst>
      <p:ext uri="{BB962C8B-B14F-4D97-AF65-F5344CB8AC3E}">
        <p14:creationId xmlns:p14="http://schemas.microsoft.com/office/powerpoint/2010/main" val="1335931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1000368" y="523631"/>
            <a:ext cx="6010032" cy="6063198"/>
          </a:xfrm>
          <a:prstGeom prst="rect">
            <a:avLst/>
          </a:prstGeom>
          <a:noFill/>
        </p:spPr>
        <p:txBody>
          <a:bodyPr wrap="square" rtlCol="0">
            <a:spAutoFit/>
          </a:bodyPr>
          <a:lstStyle/>
          <a:p>
            <a:r>
              <a:rPr lang="cs-CZ" sz="1200" dirty="0" smtClean="0"/>
              <a:t>Odstraňování chyb</a:t>
            </a:r>
          </a:p>
          <a:p>
            <a:pPr marL="171450" indent="-171450">
              <a:buFontTx/>
              <a:buChar char="-"/>
            </a:pPr>
            <a:r>
              <a:rPr lang="cs-CZ" sz="1200" dirty="0" smtClean="0"/>
              <a:t>Existence </a:t>
            </a:r>
            <a:r>
              <a:rPr lang="cs-CZ" sz="1200" dirty="0" err="1" smtClean="0"/>
              <a:t>Betaverze</a:t>
            </a:r>
            <a:r>
              <a:rPr lang="cs-CZ" sz="1200" dirty="0" smtClean="0"/>
              <a:t> u složitějších aplikací – rozdat mezi testovací osoby</a:t>
            </a:r>
          </a:p>
          <a:p>
            <a:pPr marL="171450" indent="-171450">
              <a:buFontTx/>
              <a:buChar char="-"/>
            </a:pPr>
            <a:r>
              <a:rPr lang="cs-CZ" sz="1200" dirty="0" smtClean="0"/>
              <a:t>Záplaty (</a:t>
            </a:r>
            <a:r>
              <a:rPr lang="cs-CZ" sz="1200" dirty="0" err="1" smtClean="0"/>
              <a:t>patches</a:t>
            </a:r>
            <a:r>
              <a:rPr lang="cs-CZ" sz="1200" dirty="0" smtClean="0"/>
              <a:t>) a servis </a:t>
            </a:r>
            <a:r>
              <a:rPr lang="cs-CZ" sz="1200" dirty="0" err="1" smtClean="0"/>
              <a:t>packs</a:t>
            </a:r>
            <a:r>
              <a:rPr lang="cs-CZ" sz="1200" dirty="0" smtClean="0"/>
              <a:t> reagují na poukázané chyby</a:t>
            </a:r>
          </a:p>
          <a:p>
            <a:pPr marL="171450" indent="-171450">
              <a:buFontTx/>
              <a:buChar char="-"/>
            </a:pPr>
            <a:endParaRPr lang="cs-CZ" sz="1200" dirty="0"/>
          </a:p>
          <a:p>
            <a:r>
              <a:rPr lang="cs-CZ" sz="1200" dirty="0" smtClean="0"/>
              <a:t>Opakovaná použitelnost</a:t>
            </a:r>
          </a:p>
          <a:p>
            <a:pPr marL="171450" indent="-171450">
              <a:buFontTx/>
              <a:buChar char="-"/>
            </a:pPr>
            <a:r>
              <a:rPr lang="cs-CZ" sz="1200" dirty="0" smtClean="0"/>
              <a:t>Mnoho tříd na platformě .Net, DLL lze využívat</a:t>
            </a:r>
          </a:p>
          <a:p>
            <a:endParaRPr lang="cs-CZ" sz="1200" dirty="0"/>
          </a:p>
          <a:p>
            <a:r>
              <a:rPr lang="cs-CZ" sz="1200" dirty="0" smtClean="0"/>
              <a:t>Bloky</a:t>
            </a:r>
          </a:p>
          <a:p>
            <a:pPr marL="171450" indent="-171450">
              <a:buFontTx/>
              <a:buChar char="-"/>
            </a:pPr>
            <a:r>
              <a:rPr lang="cs-CZ" sz="1200" dirty="0" smtClean="0"/>
              <a:t>V jazycích z rodiny C jsou uloženy ve složených závorkách:	{	}</a:t>
            </a:r>
          </a:p>
          <a:p>
            <a:pPr marL="171450" indent="-171450">
              <a:buFontTx/>
              <a:buChar char="-"/>
            </a:pPr>
            <a:r>
              <a:rPr lang="cs-CZ" sz="1200" dirty="0" smtClean="0"/>
              <a:t>Oddělujeme: jmenné třídy, prostory, třídy, cykly, podmínky, metody (=funkce)</a:t>
            </a:r>
          </a:p>
          <a:p>
            <a:pPr marL="171450" indent="-171450">
              <a:buFontTx/>
              <a:buChar char="-"/>
            </a:pPr>
            <a:endParaRPr lang="cs-CZ" sz="1200" dirty="0" smtClean="0"/>
          </a:p>
          <a:p>
            <a:r>
              <a:rPr lang="cs-CZ" sz="1200" dirty="0" smtClean="0"/>
              <a:t>Komentáře</a:t>
            </a:r>
          </a:p>
          <a:p>
            <a:pPr marL="171450" indent="-171450">
              <a:buFontTx/>
              <a:buChar char="-"/>
            </a:pPr>
            <a:r>
              <a:rPr lang="cs-CZ" sz="1200" dirty="0" smtClean="0"/>
              <a:t>Úseky mezi:</a:t>
            </a:r>
          </a:p>
          <a:p>
            <a:pPr lvl="1"/>
            <a:r>
              <a:rPr lang="cs-CZ" sz="1200" dirty="0" smtClean="0"/>
              <a:t>/* text </a:t>
            </a:r>
            <a:r>
              <a:rPr lang="cs-CZ" sz="1200" dirty="0" err="1" smtClean="0"/>
              <a:t>text</a:t>
            </a:r>
            <a:r>
              <a:rPr lang="cs-CZ" sz="1200" dirty="0" smtClean="0"/>
              <a:t> </a:t>
            </a:r>
            <a:r>
              <a:rPr lang="cs-CZ" sz="1200" dirty="0" err="1" smtClean="0"/>
              <a:t>text</a:t>
            </a:r>
            <a:r>
              <a:rPr lang="cs-CZ" sz="1200" dirty="0" smtClean="0"/>
              <a:t> */</a:t>
            </a:r>
          </a:p>
          <a:p>
            <a:pPr lvl="1"/>
            <a:r>
              <a:rPr lang="cs-CZ" sz="1200" dirty="0" smtClean="0"/>
              <a:t>/* text r1 víceřádková poznámka</a:t>
            </a:r>
          </a:p>
          <a:p>
            <a:pPr lvl="1"/>
            <a:r>
              <a:rPr lang="cs-CZ" sz="1200" dirty="0" smtClean="0"/>
              <a:t>     text r2</a:t>
            </a:r>
          </a:p>
          <a:p>
            <a:pPr lvl="1"/>
            <a:r>
              <a:rPr lang="cs-CZ" sz="1200" dirty="0" smtClean="0"/>
              <a:t>     text r3 */</a:t>
            </a:r>
          </a:p>
          <a:p>
            <a:pPr lvl="1"/>
            <a:r>
              <a:rPr lang="cs-CZ" sz="1200" dirty="0" smtClean="0"/>
              <a:t>// text do konce řádku je považován za komentář</a:t>
            </a:r>
          </a:p>
          <a:p>
            <a:pPr lvl="1"/>
            <a:endParaRPr lang="cs-CZ" sz="1200" dirty="0" smtClean="0"/>
          </a:p>
          <a:p>
            <a:r>
              <a:rPr lang="cs-CZ" sz="1200" dirty="0" smtClean="0"/>
              <a:t>Metoda </a:t>
            </a:r>
            <a:r>
              <a:rPr lang="cs-CZ" sz="1600" b="1" dirty="0" err="1" smtClean="0"/>
              <a:t>main</a:t>
            </a:r>
            <a:r>
              <a:rPr lang="cs-CZ" sz="1600" b="1" dirty="0" smtClean="0"/>
              <a:t>()</a:t>
            </a:r>
            <a:endParaRPr lang="cs-CZ" sz="1200" b="1" dirty="0" smtClean="0"/>
          </a:p>
          <a:p>
            <a:r>
              <a:rPr lang="cs-CZ" sz="1200" dirty="0" smtClean="0"/>
              <a:t>- Hlavní metoda a startovací bod programů z rodiny jazyka C: tedy C, C++, C#, apod.</a:t>
            </a:r>
          </a:p>
          <a:p>
            <a:pPr marL="171450" indent="-171450">
              <a:buFontTx/>
              <a:buChar char="-"/>
            </a:pPr>
            <a:r>
              <a:rPr lang="cs-CZ" sz="1200" dirty="0" smtClean="0"/>
              <a:t>Je veřejná a statická:</a:t>
            </a:r>
          </a:p>
          <a:p>
            <a:endParaRPr lang="cs-CZ" sz="1200" dirty="0" smtClean="0"/>
          </a:p>
          <a:p>
            <a:r>
              <a:rPr lang="cs-CZ" sz="1200" dirty="0" smtClean="0"/>
              <a:t>Funkce:</a:t>
            </a:r>
            <a:endParaRPr lang="cs-CZ" sz="1200" dirty="0"/>
          </a:p>
          <a:p>
            <a:endParaRPr lang="cs-CZ" sz="1200" dirty="0"/>
          </a:p>
          <a:p>
            <a:r>
              <a:rPr lang="cs-CZ" sz="1200" dirty="0">
                <a:latin typeface="Courier New" panose="02070309020205020404" pitchFamily="49" charset="0"/>
                <a:cs typeface="Courier New" panose="02070309020205020404" pitchFamily="49" charset="0"/>
              </a:rPr>
              <a:t>p</a:t>
            </a:r>
            <a:r>
              <a:rPr lang="cs-CZ" sz="1200" dirty="0" smtClean="0">
                <a:latin typeface="Courier New" panose="02070309020205020404" pitchFamily="49" charset="0"/>
                <a:cs typeface="Courier New" panose="02070309020205020404" pitchFamily="49" charset="0"/>
              </a:rPr>
              <a:t>ublic static </a:t>
            </a:r>
            <a:r>
              <a:rPr lang="cs-CZ" sz="1200" dirty="0" err="1" smtClean="0">
                <a:latin typeface="Courier New" panose="02070309020205020404" pitchFamily="49" charset="0"/>
                <a:cs typeface="Courier New" panose="02070309020205020404" pitchFamily="49" charset="0"/>
              </a:rPr>
              <a:t>int</a:t>
            </a:r>
            <a:r>
              <a:rPr lang="cs-CZ" sz="1200" dirty="0" smtClean="0">
                <a:latin typeface="Courier New" panose="02070309020205020404" pitchFamily="49" charset="0"/>
                <a:cs typeface="Courier New" panose="02070309020205020404" pitchFamily="49" charset="0"/>
              </a:rPr>
              <a:t> </a:t>
            </a:r>
            <a:r>
              <a:rPr lang="cs-CZ" sz="1200" dirty="0" err="1" smtClean="0">
                <a:latin typeface="Courier New" panose="02070309020205020404" pitchFamily="49" charset="0"/>
                <a:cs typeface="Courier New" panose="02070309020205020404" pitchFamily="49" charset="0"/>
              </a:rPr>
              <a:t>main</a:t>
            </a:r>
            <a:r>
              <a:rPr lang="cs-CZ" sz="1200" dirty="0" smtClean="0">
                <a:latin typeface="Courier New" panose="02070309020205020404" pitchFamily="49" charset="0"/>
                <a:cs typeface="Courier New" panose="02070309020205020404" pitchFamily="49" charset="0"/>
              </a:rPr>
              <a:t>()</a:t>
            </a:r>
          </a:p>
          <a:p>
            <a:r>
              <a:rPr lang="cs-CZ" sz="1200" dirty="0" smtClean="0">
                <a:latin typeface="Courier New" panose="02070309020205020404" pitchFamily="49" charset="0"/>
                <a:cs typeface="Courier New" panose="02070309020205020404" pitchFamily="49" charset="0"/>
              </a:rPr>
              <a:t>{</a:t>
            </a:r>
          </a:p>
          <a:p>
            <a:r>
              <a:rPr lang="cs-CZ" sz="1200" dirty="0" smtClean="0">
                <a:latin typeface="Courier New" panose="02070309020205020404" pitchFamily="49" charset="0"/>
                <a:cs typeface="Courier New" panose="02070309020205020404" pitchFamily="49" charset="0"/>
              </a:rPr>
              <a:t>	kód funkce</a:t>
            </a:r>
          </a:p>
          <a:p>
            <a:r>
              <a:rPr lang="cs-CZ" sz="1200" dirty="0" smtClean="0">
                <a:latin typeface="Courier New" panose="02070309020205020404" pitchFamily="49" charset="0"/>
                <a:cs typeface="Courier New" panose="02070309020205020404" pitchFamily="49" charset="0"/>
              </a:rPr>
              <a:t>	return (</a:t>
            </a:r>
            <a:r>
              <a:rPr lang="cs-CZ" sz="1200" dirty="0" err="1" smtClean="0">
                <a:latin typeface="Courier New" panose="02070309020205020404" pitchFamily="49" charset="0"/>
                <a:cs typeface="Courier New" panose="02070309020205020404" pitchFamily="49" charset="0"/>
              </a:rPr>
              <a:t>int</a:t>
            </a:r>
            <a:r>
              <a:rPr lang="cs-CZ" sz="1200" dirty="0" smtClean="0">
                <a:latin typeface="Courier New" panose="02070309020205020404" pitchFamily="49" charset="0"/>
                <a:cs typeface="Courier New" panose="02070309020205020404" pitchFamily="49" charset="0"/>
              </a:rPr>
              <a:t>);</a:t>
            </a:r>
            <a:endParaRPr lang="cs-CZ" sz="1200" dirty="0">
              <a:latin typeface="Courier New" panose="02070309020205020404" pitchFamily="49" charset="0"/>
              <a:cs typeface="Courier New" panose="02070309020205020404" pitchFamily="49" charset="0"/>
            </a:endParaRPr>
          </a:p>
          <a:p>
            <a:r>
              <a:rPr lang="cs-CZ" sz="1200" dirty="0" smtClean="0">
                <a:latin typeface="Courier New" panose="02070309020205020404" pitchFamily="49" charset="0"/>
                <a:cs typeface="Courier New" panose="02070309020205020404" pitchFamily="49" charset="0"/>
              </a:rPr>
              <a:t>}</a:t>
            </a:r>
          </a:p>
          <a:p>
            <a:endParaRPr lang="cs-CZ" sz="1200" dirty="0" smtClean="0"/>
          </a:p>
          <a:p>
            <a:pPr marL="171450" indent="-171450">
              <a:buFontTx/>
              <a:buChar char="-"/>
            </a:pPr>
            <a:endParaRPr lang="cs-CZ" sz="1200" dirty="0"/>
          </a:p>
        </p:txBody>
      </p:sp>
      <p:sp>
        <p:nvSpPr>
          <p:cNvPr id="5" name="TextovéPole 4"/>
          <p:cNvSpPr txBox="1"/>
          <p:nvPr/>
        </p:nvSpPr>
        <p:spPr>
          <a:xfrm>
            <a:off x="5340712" y="4798646"/>
            <a:ext cx="3339376" cy="1661993"/>
          </a:xfrm>
          <a:prstGeom prst="rect">
            <a:avLst/>
          </a:prstGeom>
          <a:noFill/>
        </p:spPr>
        <p:txBody>
          <a:bodyPr wrap="none" rtlCol="0">
            <a:spAutoFit/>
          </a:bodyPr>
          <a:lstStyle/>
          <a:p>
            <a:r>
              <a:rPr lang="cs-CZ" sz="1200" dirty="0"/>
              <a:t>Procedura (bez návratové hodnoty)</a:t>
            </a:r>
          </a:p>
          <a:p>
            <a:endParaRPr lang="cs-CZ" sz="1200" dirty="0">
              <a:latin typeface="Courier New" panose="02070309020205020404" pitchFamily="49" charset="0"/>
              <a:cs typeface="Courier New" panose="02070309020205020404" pitchFamily="49" charset="0"/>
            </a:endParaRPr>
          </a:p>
          <a:p>
            <a:r>
              <a:rPr lang="cs-CZ" sz="1200" dirty="0" smtClean="0">
                <a:latin typeface="Courier New" panose="02070309020205020404" pitchFamily="49" charset="0"/>
                <a:cs typeface="Courier New" panose="02070309020205020404" pitchFamily="49" charset="0"/>
              </a:rPr>
              <a:t>public </a:t>
            </a:r>
            <a:r>
              <a:rPr lang="cs-CZ" sz="1200" dirty="0">
                <a:latin typeface="Courier New" panose="02070309020205020404" pitchFamily="49" charset="0"/>
                <a:cs typeface="Courier New" panose="02070309020205020404" pitchFamily="49" charset="0"/>
              </a:rPr>
              <a:t>static </a:t>
            </a:r>
            <a:r>
              <a:rPr lang="cs-CZ" sz="1200" dirty="0" err="1" smtClean="0">
                <a:latin typeface="Courier New" panose="02070309020205020404" pitchFamily="49" charset="0"/>
                <a:cs typeface="Courier New" panose="02070309020205020404" pitchFamily="49" charset="0"/>
              </a:rPr>
              <a:t>void</a:t>
            </a:r>
            <a:r>
              <a:rPr lang="cs-CZ" sz="1200" dirty="0" smtClean="0">
                <a:latin typeface="Courier New" panose="02070309020205020404" pitchFamily="49" charset="0"/>
                <a:cs typeface="Courier New" panose="02070309020205020404" pitchFamily="49" charset="0"/>
              </a:rPr>
              <a:t> </a:t>
            </a:r>
            <a:r>
              <a:rPr lang="cs-CZ" sz="1200" dirty="0" err="1">
                <a:latin typeface="Courier New" panose="02070309020205020404" pitchFamily="49" charset="0"/>
                <a:cs typeface="Courier New" panose="02070309020205020404" pitchFamily="49" charset="0"/>
              </a:rPr>
              <a:t>main</a:t>
            </a:r>
            <a:r>
              <a:rPr lang="cs-CZ" sz="1200" dirty="0">
                <a:latin typeface="Courier New" panose="02070309020205020404" pitchFamily="49" charset="0"/>
                <a:cs typeface="Courier New" panose="02070309020205020404" pitchFamily="49" charset="0"/>
              </a:rPr>
              <a:t>()</a:t>
            </a:r>
          </a:p>
          <a:p>
            <a:r>
              <a:rPr lang="cs-CZ" sz="1200" dirty="0">
                <a:latin typeface="Courier New" panose="02070309020205020404" pitchFamily="49" charset="0"/>
                <a:cs typeface="Courier New" panose="02070309020205020404" pitchFamily="49" charset="0"/>
              </a:rPr>
              <a:t>{</a:t>
            </a:r>
          </a:p>
          <a:p>
            <a:r>
              <a:rPr lang="cs-CZ" sz="1200" dirty="0">
                <a:latin typeface="Courier New" panose="02070309020205020404" pitchFamily="49" charset="0"/>
                <a:cs typeface="Courier New" panose="02070309020205020404" pitchFamily="49" charset="0"/>
              </a:rPr>
              <a:t>	kód funkce</a:t>
            </a:r>
          </a:p>
          <a:p>
            <a:r>
              <a:rPr lang="cs-CZ" sz="1200" dirty="0">
                <a:latin typeface="Courier New" panose="02070309020205020404" pitchFamily="49" charset="0"/>
                <a:cs typeface="Courier New" panose="02070309020205020404" pitchFamily="49" charset="0"/>
              </a:rPr>
              <a:t>	</a:t>
            </a:r>
            <a:r>
              <a:rPr lang="cs-CZ" sz="1200" dirty="0" smtClean="0">
                <a:latin typeface="Courier New" panose="02070309020205020404" pitchFamily="49" charset="0"/>
                <a:cs typeface="Courier New" panose="02070309020205020404" pitchFamily="49" charset="0"/>
              </a:rPr>
              <a:t>neobsahuje příkaz return</a:t>
            </a:r>
            <a:endParaRPr lang="cs-CZ" sz="1200" dirty="0">
              <a:latin typeface="Courier New" panose="02070309020205020404" pitchFamily="49" charset="0"/>
              <a:cs typeface="Courier New" panose="02070309020205020404" pitchFamily="49" charset="0"/>
            </a:endParaRPr>
          </a:p>
          <a:p>
            <a:r>
              <a:rPr lang="cs-CZ" sz="1200" dirty="0">
                <a:latin typeface="Courier New" panose="02070309020205020404" pitchFamily="49" charset="0"/>
                <a:cs typeface="Courier New" panose="02070309020205020404" pitchFamily="49" charset="0"/>
              </a:rPr>
              <a:t>}</a:t>
            </a:r>
          </a:p>
          <a:p>
            <a:endParaRPr lang="cs-CZ" dirty="0"/>
          </a:p>
        </p:txBody>
      </p:sp>
    </p:spTree>
    <p:extLst>
      <p:ext uri="{BB962C8B-B14F-4D97-AF65-F5344CB8AC3E}">
        <p14:creationId xmlns:p14="http://schemas.microsoft.com/office/powerpoint/2010/main" val="1640144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484554" y="476739"/>
            <a:ext cx="11484169" cy="5801588"/>
          </a:xfrm>
          <a:prstGeom prst="rect">
            <a:avLst/>
          </a:prstGeom>
          <a:noFill/>
        </p:spPr>
        <p:txBody>
          <a:bodyPr wrap="none" rtlCol="0">
            <a:spAutoFit/>
          </a:bodyPr>
          <a:lstStyle/>
          <a:p>
            <a:pPr fontAlgn="base"/>
            <a:r>
              <a:rPr lang="cs-CZ" b="1" dirty="0"/>
              <a:t>Úvod do algoritmizace a základní </a:t>
            </a:r>
            <a:r>
              <a:rPr lang="cs-CZ" b="1" dirty="0" smtClean="0"/>
              <a:t>struktury</a:t>
            </a:r>
          </a:p>
          <a:p>
            <a:pPr fontAlgn="base"/>
            <a:endParaRPr lang="cs-CZ" b="1" dirty="0"/>
          </a:p>
          <a:p>
            <a:pPr fontAlgn="base"/>
            <a:r>
              <a:rPr lang="cs-CZ" b="1" dirty="0"/>
              <a:t>1. Úvod algoritmus a programovací jazyky</a:t>
            </a:r>
          </a:p>
          <a:p>
            <a:pPr fontAlgn="base"/>
            <a:r>
              <a:rPr lang="cs-CZ" dirty="0"/>
              <a:t>Počítačové programy (neboli software) umožňují počítačům, aby přestaly být pouhou stavebnicí elektronických a jiných </a:t>
            </a:r>
            <a:endParaRPr lang="cs-CZ" dirty="0" smtClean="0"/>
          </a:p>
          <a:p>
            <a:pPr fontAlgn="base"/>
            <a:r>
              <a:rPr lang="cs-CZ" dirty="0" smtClean="0"/>
              <a:t>součástek </a:t>
            </a:r>
            <a:r>
              <a:rPr lang="cs-CZ" dirty="0"/>
              <a:t>a staly se pomocníkem v mnoha lidských </a:t>
            </a:r>
            <a:r>
              <a:rPr lang="cs-CZ" dirty="0" smtClean="0"/>
              <a:t>činnostech. Uživatelé </a:t>
            </a:r>
            <a:r>
              <a:rPr lang="cs-CZ" dirty="0"/>
              <a:t>počítače obvykle neovládají počítač přímo, ale </a:t>
            </a:r>
            <a:endParaRPr lang="cs-CZ" dirty="0" smtClean="0"/>
          </a:p>
          <a:p>
            <a:pPr fontAlgn="base"/>
            <a:r>
              <a:rPr lang="cs-CZ" dirty="0" smtClean="0"/>
              <a:t>využívají </a:t>
            </a:r>
            <a:r>
              <a:rPr lang="cs-CZ" dirty="0"/>
              <a:t>k tomu různé programy. (Příkladem lze uvést textový editor, operační systém nebo počítačovou hru.) </a:t>
            </a:r>
            <a:endParaRPr lang="cs-CZ" dirty="0" smtClean="0"/>
          </a:p>
          <a:p>
            <a:pPr fontAlgn="base"/>
            <a:r>
              <a:rPr lang="cs-CZ" dirty="0" smtClean="0"/>
              <a:t>Tento </a:t>
            </a:r>
            <a:r>
              <a:rPr lang="cs-CZ" dirty="0"/>
              <a:t>software musí být vytvořen jinými lidmi, ale ačkoli jsou programy určeny pro různé oblasti, existují společné </a:t>
            </a:r>
            <a:endParaRPr lang="cs-CZ" dirty="0" smtClean="0"/>
          </a:p>
          <a:p>
            <a:pPr fontAlgn="base"/>
            <a:r>
              <a:rPr lang="cs-CZ" dirty="0" smtClean="0"/>
              <a:t>základy</a:t>
            </a:r>
            <a:r>
              <a:rPr lang="cs-CZ" dirty="0"/>
              <a:t>, které se při tvorbě programů obvykle využívají. </a:t>
            </a:r>
          </a:p>
          <a:p>
            <a:pPr fontAlgn="base"/>
            <a:r>
              <a:rPr lang="cs-CZ" dirty="0"/>
              <a:t>Tvorba programů je činností, které se většinou věnují vysoce specializovaní jednotlivci v rámci různých softwarových </a:t>
            </a:r>
            <a:endParaRPr lang="cs-CZ" dirty="0" smtClean="0"/>
          </a:p>
          <a:p>
            <a:pPr fontAlgn="base"/>
            <a:r>
              <a:rPr lang="cs-CZ" dirty="0" smtClean="0"/>
              <a:t>společností</a:t>
            </a:r>
            <a:r>
              <a:rPr lang="cs-CZ" dirty="0"/>
              <a:t>. Po absolvování výuky základů algoritmizace se proto pravděpodobně nestanete skvělými tvůrci programů, </a:t>
            </a:r>
            <a:endParaRPr lang="cs-CZ" dirty="0" smtClean="0"/>
          </a:p>
          <a:p>
            <a:pPr fontAlgn="base"/>
            <a:r>
              <a:rPr lang="cs-CZ" dirty="0" smtClean="0"/>
              <a:t>pokud </a:t>
            </a:r>
            <a:r>
              <a:rPr lang="cs-CZ" dirty="0"/>
              <a:t>však pochopíte principy, bude cíl výuky naplněn. V tom případě totiž budete mít předpoklady pro případné další </a:t>
            </a:r>
            <a:endParaRPr lang="cs-CZ" dirty="0" smtClean="0"/>
          </a:p>
          <a:p>
            <a:pPr fontAlgn="base"/>
            <a:r>
              <a:rPr lang="cs-CZ" dirty="0" smtClean="0"/>
              <a:t>(</a:t>
            </a:r>
            <a:r>
              <a:rPr lang="cs-CZ" dirty="0"/>
              <a:t>a již konkrétnější) studium této oblasti a ani základní pojmy programování vám již nebudou cizí.</a:t>
            </a:r>
          </a:p>
          <a:p>
            <a:pPr fontAlgn="base"/>
            <a:r>
              <a:rPr lang="cs-CZ" dirty="0"/>
              <a:t>Dnes již počítače pronikly téměř do všech oblastí lidské činnosti, používají se k řešení nejrůznějších úkolů. Postup, který </a:t>
            </a:r>
            <a:endParaRPr lang="cs-CZ" dirty="0" smtClean="0"/>
          </a:p>
          <a:p>
            <a:pPr fontAlgn="base"/>
            <a:r>
              <a:rPr lang="cs-CZ" dirty="0" smtClean="0"/>
              <a:t>je </a:t>
            </a:r>
            <a:r>
              <a:rPr lang="cs-CZ" dirty="0"/>
              <a:t>v počítači prováděn nějakým programem se nazývá </a:t>
            </a:r>
            <a:r>
              <a:rPr lang="cs-CZ" b="1" dirty="0"/>
              <a:t>algoritmus (program)</a:t>
            </a:r>
            <a:r>
              <a:rPr lang="cs-CZ" dirty="0"/>
              <a:t> a jeho tvorba </a:t>
            </a:r>
            <a:r>
              <a:rPr lang="cs-CZ" b="1" dirty="0"/>
              <a:t>algoritmizace (programování)</a:t>
            </a:r>
            <a:r>
              <a:rPr lang="cs-CZ" dirty="0"/>
              <a:t>.</a:t>
            </a:r>
          </a:p>
          <a:p>
            <a:pPr fontAlgn="base"/>
            <a:endParaRPr lang="cs-CZ" b="1" dirty="0" smtClean="0"/>
          </a:p>
          <a:p>
            <a:pPr fontAlgn="base"/>
            <a:r>
              <a:rPr lang="cs-CZ" b="1" dirty="0" smtClean="0"/>
              <a:t>Historie</a:t>
            </a:r>
            <a:endParaRPr lang="cs-CZ" b="1" dirty="0"/>
          </a:p>
          <a:p>
            <a:pPr fontAlgn="base"/>
            <a:r>
              <a:rPr lang="cs-CZ" dirty="0"/>
              <a:t>Algoritmy vznikaly už dávno před zkonstruováním prvních počítačů. Slovo „algoritmus“ vzniklo ze jména perského </a:t>
            </a:r>
            <a:endParaRPr lang="cs-CZ" dirty="0" smtClean="0"/>
          </a:p>
          <a:p>
            <a:pPr fontAlgn="base"/>
            <a:r>
              <a:rPr lang="cs-CZ" dirty="0" smtClean="0"/>
              <a:t>matematika</a:t>
            </a:r>
            <a:r>
              <a:rPr lang="cs-CZ" dirty="0"/>
              <a:t>, který žil v 9. století a jmenoval se Mohammed al-</a:t>
            </a:r>
            <a:r>
              <a:rPr lang="cs-CZ" dirty="0" err="1"/>
              <a:t>Khowarizmí</a:t>
            </a:r>
            <a:r>
              <a:rPr lang="cs-CZ" dirty="0"/>
              <a:t> (v latinském přepise Algoritmus). Zabýval se </a:t>
            </a:r>
            <a:endParaRPr lang="cs-CZ" dirty="0" smtClean="0"/>
          </a:p>
          <a:p>
            <a:pPr fontAlgn="base"/>
            <a:r>
              <a:rPr lang="cs-CZ" dirty="0" smtClean="0"/>
              <a:t>především </a:t>
            </a:r>
            <a:r>
              <a:rPr lang="cs-CZ" dirty="0"/>
              <a:t>pravidly pro aritmetické operace s čísly. Například </a:t>
            </a:r>
            <a:r>
              <a:rPr lang="cs-CZ" dirty="0" err="1"/>
              <a:t>Eukleidův</a:t>
            </a:r>
            <a:r>
              <a:rPr lang="cs-CZ" dirty="0"/>
              <a:t> algoritmus pro výpočet největšího společného </a:t>
            </a:r>
            <a:endParaRPr lang="cs-CZ" dirty="0" smtClean="0"/>
          </a:p>
          <a:p>
            <a:pPr fontAlgn="base"/>
            <a:r>
              <a:rPr lang="cs-CZ" dirty="0" smtClean="0"/>
              <a:t>dělitele </a:t>
            </a:r>
            <a:r>
              <a:rPr lang="cs-CZ" dirty="0"/>
              <a:t>dvou přirozených čísel pochází už z 4. až 3. století před naším letopočtem.</a:t>
            </a:r>
          </a:p>
          <a:p>
            <a:endParaRPr lang="cs-CZ" sz="1100" dirty="0"/>
          </a:p>
        </p:txBody>
      </p:sp>
    </p:spTree>
    <p:extLst>
      <p:ext uri="{BB962C8B-B14F-4D97-AF65-F5344CB8AC3E}">
        <p14:creationId xmlns:p14="http://schemas.microsoft.com/office/powerpoint/2010/main" val="389062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500184" y="445477"/>
            <a:ext cx="11687046" cy="6355586"/>
          </a:xfrm>
          <a:prstGeom prst="rect">
            <a:avLst/>
          </a:prstGeom>
          <a:noFill/>
        </p:spPr>
        <p:txBody>
          <a:bodyPr wrap="none" rtlCol="0">
            <a:spAutoFit/>
          </a:bodyPr>
          <a:lstStyle/>
          <a:p>
            <a:pPr fontAlgn="base"/>
            <a:r>
              <a:rPr lang="cs-CZ" b="1" dirty="0"/>
              <a:t>Algoritmus </a:t>
            </a:r>
          </a:p>
          <a:p>
            <a:pPr fontAlgn="base"/>
            <a:r>
              <a:rPr lang="cs-CZ" dirty="0"/>
              <a:t>Algoritmus je přesný popis, popisující určitý proces, který vede od měnitelných vstupních údajů k požadovaným výsledkům.</a:t>
            </a:r>
            <a:br>
              <a:rPr lang="cs-CZ" dirty="0"/>
            </a:br>
            <a:r>
              <a:rPr lang="cs-CZ" dirty="0"/>
              <a:t>Jinými slovy – algoritmus je jednoznačný a přesný popis řešení problému.</a:t>
            </a:r>
          </a:p>
          <a:p>
            <a:pPr fontAlgn="base"/>
            <a:r>
              <a:rPr lang="cs-CZ" b="1" dirty="0"/>
              <a:t>Použití:</a:t>
            </a:r>
            <a:endParaRPr lang="cs-CZ" dirty="0"/>
          </a:p>
          <a:p>
            <a:pPr fontAlgn="base"/>
            <a:r>
              <a:rPr lang="cs-CZ" dirty="0"/>
              <a:t>při konstrukci či analýze algoritmů</a:t>
            </a:r>
          </a:p>
          <a:p>
            <a:pPr fontAlgn="base"/>
            <a:r>
              <a:rPr lang="cs-CZ" dirty="0"/>
              <a:t>pro dokumentaci, pro zachycení myšlenky</a:t>
            </a:r>
          </a:p>
          <a:p>
            <a:pPr fontAlgn="base"/>
            <a:r>
              <a:rPr lang="cs-CZ" b="1" dirty="0"/>
              <a:t>Účel:</a:t>
            </a:r>
            <a:endParaRPr lang="cs-CZ" dirty="0"/>
          </a:p>
          <a:p>
            <a:pPr fontAlgn="base"/>
            <a:r>
              <a:rPr lang="cs-CZ" dirty="0"/>
              <a:t>názornost a přehlednost pro pochopení při algoritmizaci</a:t>
            </a:r>
          </a:p>
          <a:p>
            <a:pPr fontAlgn="base"/>
            <a:r>
              <a:rPr lang="cs-CZ" dirty="0"/>
              <a:t>jednoznačný převod z textu programu do vývojového diagramu a naopak</a:t>
            </a:r>
          </a:p>
          <a:p>
            <a:pPr fontAlgn="base"/>
            <a:r>
              <a:rPr lang="cs-CZ" dirty="0"/>
              <a:t>spíše nevhodné při návrhu celého (složitějšího) programu</a:t>
            </a:r>
          </a:p>
          <a:p>
            <a:pPr fontAlgn="base"/>
            <a:r>
              <a:rPr lang="cs-CZ" b="1" dirty="0"/>
              <a:t>Vstupní údaje</a:t>
            </a:r>
            <a:endParaRPr lang="cs-CZ" dirty="0"/>
          </a:p>
          <a:p>
            <a:pPr fontAlgn="base"/>
            <a:r>
              <a:rPr lang="cs-CZ" dirty="0"/>
              <a:t>informace, ze kterých při řešení úlohy vycházíme, musí splňovat vstupní podmínku</a:t>
            </a:r>
          </a:p>
          <a:p>
            <a:pPr fontAlgn="base"/>
            <a:r>
              <a:rPr lang="cs-CZ" b="1" dirty="0"/>
              <a:t>Výstupní údaje</a:t>
            </a:r>
            <a:endParaRPr lang="cs-CZ" dirty="0"/>
          </a:p>
          <a:p>
            <a:pPr fontAlgn="base"/>
            <a:r>
              <a:rPr lang="cs-CZ" dirty="0"/>
              <a:t>nově získané informace, které jsou výsledkem realizace algoritmu, musí splňovat výstupní </a:t>
            </a:r>
            <a:r>
              <a:rPr lang="cs-CZ" dirty="0" smtClean="0"/>
              <a:t>podmínku</a:t>
            </a:r>
            <a:endParaRPr lang="cs-CZ" dirty="0"/>
          </a:p>
          <a:p>
            <a:pPr fontAlgn="base"/>
            <a:r>
              <a:rPr lang="cs-CZ" b="1" dirty="0"/>
              <a:t>Každý algoritmus musí mít tyto vlastnosti:</a:t>
            </a:r>
            <a:endParaRPr lang="cs-CZ" dirty="0"/>
          </a:p>
          <a:p>
            <a:pPr fontAlgn="base"/>
            <a:r>
              <a:rPr lang="cs-CZ" b="1" dirty="0"/>
              <a:t>správnost:</a:t>
            </a:r>
            <a:r>
              <a:rPr lang="cs-CZ" dirty="0"/>
              <a:t> výsledek, který vznikne použitím algoritmu, musí být správný</a:t>
            </a:r>
          </a:p>
          <a:p>
            <a:pPr fontAlgn="base"/>
            <a:r>
              <a:rPr lang="cs-CZ" b="1" dirty="0"/>
              <a:t>resultativnost:</a:t>
            </a:r>
            <a:r>
              <a:rPr lang="cs-CZ" dirty="0"/>
              <a:t> po konečném počtu kroků dospěje k řešení (vrátí třeba jen chybové hlášení)</a:t>
            </a:r>
          </a:p>
          <a:p>
            <a:pPr fontAlgn="base"/>
            <a:r>
              <a:rPr lang="cs-CZ" b="1" dirty="0"/>
              <a:t>konečnost: </a:t>
            </a:r>
            <a:r>
              <a:rPr lang="cs-CZ" dirty="0"/>
              <a:t>algoritmus se nezacyklí, po určitém počtu kroků skončí</a:t>
            </a:r>
          </a:p>
          <a:p>
            <a:pPr fontAlgn="base"/>
            <a:r>
              <a:rPr lang="cs-CZ" b="1" dirty="0"/>
              <a:t>determinovanost:</a:t>
            </a:r>
            <a:r>
              <a:rPr lang="cs-CZ" dirty="0"/>
              <a:t> v každém kroku je jednoznačně určen způsob pokračování práce algoritmu</a:t>
            </a:r>
          </a:p>
          <a:p>
            <a:pPr fontAlgn="base"/>
            <a:r>
              <a:rPr lang="cs-CZ" b="1" dirty="0"/>
              <a:t>hromadnost:</a:t>
            </a:r>
            <a:r>
              <a:rPr lang="cs-CZ" dirty="0"/>
              <a:t> znamená, že algoritmus lze použít pro řešení obecné úlohy, tj. že nepopisujeme postup jedné úlohy, ale </a:t>
            </a:r>
            <a:endParaRPr lang="cs-CZ" dirty="0" smtClean="0"/>
          </a:p>
          <a:p>
            <a:pPr fontAlgn="base"/>
            <a:r>
              <a:rPr lang="cs-CZ" dirty="0" smtClean="0"/>
              <a:t>poslouží </a:t>
            </a:r>
            <a:r>
              <a:rPr lang="cs-CZ" dirty="0"/>
              <a:t>k řešení libovolné úlohy, která patří do jisté třídy úloh</a:t>
            </a:r>
          </a:p>
          <a:p>
            <a:pPr fontAlgn="base"/>
            <a:r>
              <a:rPr lang="cs-CZ" b="1" dirty="0"/>
              <a:t>opakovatelnost:</a:t>
            </a:r>
            <a:r>
              <a:rPr lang="cs-CZ" dirty="0"/>
              <a:t> algoritmus vede vždy ke stejným výsledkům, jsou-li zadána stejná data</a:t>
            </a:r>
          </a:p>
          <a:p>
            <a:endParaRPr lang="cs-CZ" sz="1100" dirty="0"/>
          </a:p>
        </p:txBody>
      </p:sp>
    </p:spTree>
    <p:extLst>
      <p:ext uri="{BB962C8B-B14F-4D97-AF65-F5344CB8AC3E}">
        <p14:creationId xmlns:p14="http://schemas.microsoft.com/office/powerpoint/2010/main" val="284793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617415" y="453292"/>
            <a:ext cx="10982174" cy="5801588"/>
          </a:xfrm>
          <a:prstGeom prst="rect">
            <a:avLst/>
          </a:prstGeom>
          <a:noFill/>
        </p:spPr>
        <p:txBody>
          <a:bodyPr wrap="none" rtlCol="0">
            <a:spAutoFit/>
          </a:bodyPr>
          <a:lstStyle/>
          <a:p>
            <a:pPr fontAlgn="base"/>
            <a:r>
              <a:rPr lang="cs-CZ" dirty="0"/>
              <a:t>Algoritmus nemusí nutně vyžadovat vstupní údaje a vracet výstupní.</a:t>
            </a:r>
          </a:p>
          <a:p>
            <a:pPr fontAlgn="base"/>
            <a:r>
              <a:rPr lang="cs-CZ" dirty="0"/>
              <a:t>Některé problémy lze řešit více způsoby – různými algoritmy, které se mohou svým postupem značně lišit, ale vždy </a:t>
            </a:r>
            <a:endParaRPr lang="cs-CZ" dirty="0" smtClean="0"/>
          </a:p>
          <a:p>
            <a:pPr fontAlgn="base"/>
            <a:r>
              <a:rPr lang="cs-CZ" dirty="0" smtClean="0"/>
              <a:t>musí </a:t>
            </a:r>
            <a:r>
              <a:rPr lang="cs-CZ" dirty="0"/>
              <a:t>vést ke stejným výsledkům.</a:t>
            </a:r>
          </a:p>
          <a:p>
            <a:pPr fontAlgn="base"/>
            <a:r>
              <a:rPr lang="cs-CZ" dirty="0"/>
              <a:t>Naší snahou je vybrat pro řešení problému co nejefektivnější algoritmus, který řeší problém v co nejkratším čase, je </a:t>
            </a:r>
            <a:endParaRPr lang="cs-CZ" dirty="0" smtClean="0"/>
          </a:p>
          <a:p>
            <a:pPr fontAlgn="base"/>
            <a:r>
              <a:rPr lang="cs-CZ" dirty="0" smtClean="0"/>
              <a:t>přehledný </a:t>
            </a:r>
            <a:r>
              <a:rPr lang="cs-CZ" dirty="0"/>
              <a:t>a srozumitelný</a:t>
            </a:r>
            <a:r>
              <a:rPr lang="cs-CZ" dirty="0" smtClean="0"/>
              <a:t>.</a:t>
            </a:r>
          </a:p>
          <a:p>
            <a:pPr fontAlgn="base"/>
            <a:endParaRPr lang="cs-CZ" dirty="0"/>
          </a:p>
          <a:p>
            <a:pPr fontAlgn="base"/>
            <a:r>
              <a:rPr lang="cs-CZ" b="1" dirty="0"/>
              <a:t>Algoritmus lze vyjádřit:</a:t>
            </a:r>
            <a:endParaRPr lang="cs-CZ" dirty="0"/>
          </a:p>
          <a:p>
            <a:pPr fontAlgn="base"/>
            <a:r>
              <a:rPr lang="cs-CZ" b="1" dirty="0"/>
              <a:t>slovně:</a:t>
            </a:r>
            <a:r>
              <a:rPr lang="cs-CZ" dirty="0"/>
              <a:t> jednotlivé kroky postupu jsou vyjádřeny větami v přirozeném jazyce</a:t>
            </a:r>
          </a:p>
          <a:p>
            <a:pPr fontAlgn="base"/>
            <a:r>
              <a:rPr lang="cs-CZ" b="1" dirty="0"/>
              <a:t>graficky:</a:t>
            </a:r>
            <a:r>
              <a:rPr lang="cs-CZ" dirty="0"/>
              <a:t> jednotlivé kroky jsou popsány grafickými značkami se slovním popisem, například pomocí tzv. vývojových </a:t>
            </a:r>
            <a:endParaRPr lang="cs-CZ" dirty="0" smtClean="0"/>
          </a:p>
          <a:p>
            <a:pPr fontAlgn="base"/>
            <a:r>
              <a:rPr lang="cs-CZ" dirty="0" smtClean="0"/>
              <a:t>diagramů</a:t>
            </a:r>
            <a:endParaRPr lang="cs-CZ" dirty="0"/>
          </a:p>
          <a:p>
            <a:pPr fontAlgn="base"/>
            <a:r>
              <a:rPr lang="cs-CZ" b="1" dirty="0"/>
              <a:t>matematicky:</a:t>
            </a:r>
            <a:r>
              <a:rPr lang="cs-CZ" dirty="0"/>
              <a:t> soustavou rovnic, vztahem mezi veličinami</a:t>
            </a:r>
          </a:p>
          <a:p>
            <a:pPr fontAlgn="base"/>
            <a:r>
              <a:rPr lang="cs-CZ" b="1" dirty="0"/>
              <a:t>programem:</a:t>
            </a:r>
            <a:r>
              <a:rPr lang="cs-CZ" dirty="0"/>
              <a:t> jednotlivé kroky jsou popsány instrukcemi určitého procesoru</a:t>
            </a:r>
          </a:p>
          <a:p>
            <a:pPr fontAlgn="base"/>
            <a:r>
              <a:rPr lang="cs-CZ" b="1" dirty="0"/>
              <a:t>Programování</a:t>
            </a:r>
            <a:r>
              <a:rPr lang="cs-CZ" dirty="0"/>
              <a:t> = zakódování algoritmu do zvoleného programovacího jazyka</a:t>
            </a:r>
          </a:p>
          <a:p>
            <a:pPr fontAlgn="base"/>
            <a:r>
              <a:rPr lang="cs-CZ" b="1" dirty="0"/>
              <a:t>Algoritmizace</a:t>
            </a:r>
            <a:r>
              <a:rPr lang="cs-CZ" dirty="0"/>
              <a:t> = proces vytváření a sestavování </a:t>
            </a:r>
            <a:r>
              <a:rPr lang="cs-CZ" dirty="0" smtClean="0"/>
              <a:t>algoritmů</a:t>
            </a:r>
          </a:p>
          <a:p>
            <a:pPr fontAlgn="base"/>
            <a:endParaRPr lang="cs-CZ" dirty="0"/>
          </a:p>
          <a:p>
            <a:pPr fontAlgn="base"/>
            <a:r>
              <a:rPr lang="cs-CZ" b="1" dirty="0"/>
              <a:t>Efektivnost algoritmu</a:t>
            </a:r>
            <a:endParaRPr lang="cs-CZ" dirty="0"/>
          </a:p>
          <a:p>
            <a:pPr fontAlgn="base"/>
            <a:r>
              <a:rPr lang="cs-CZ" dirty="0"/>
              <a:t>danou úlohu řeší více algoritmů, vybíráme </a:t>
            </a:r>
            <a:r>
              <a:rPr lang="cs-CZ" dirty="0" err="1"/>
              <a:t>efektivnějsší</a:t>
            </a:r>
            <a:r>
              <a:rPr lang="cs-CZ" dirty="0"/>
              <a:t> podle určitých kritérií:</a:t>
            </a:r>
          </a:p>
          <a:p>
            <a:pPr fontAlgn="base"/>
            <a:r>
              <a:rPr lang="cs-CZ" b="1" dirty="0"/>
              <a:t>časové:</a:t>
            </a:r>
            <a:r>
              <a:rPr lang="cs-CZ" dirty="0"/>
              <a:t> úloha vyřešena v kratším čase (uvažujeme strojový čas tj. počet instrukcí procesoru)</a:t>
            </a:r>
          </a:p>
          <a:p>
            <a:pPr fontAlgn="base"/>
            <a:r>
              <a:rPr lang="cs-CZ" b="1" dirty="0"/>
              <a:t>paměťové: </a:t>
            </a:r>
            <a:r>
              <a:rPr lang="cs-CZ" dirty="0"/>
              <a:t>spotřeba paměti</a:t>
            </a:r>
          </a:p>
          <a:p>
            <a:pPr fontAlgn="base"/>
            <a:r>
              <a:rPr lang="cs-CZ" b="1" dirty="0"/>
              <a:t>přehlednost, srozumitelnost:</a:t>
            </a:r>
            <a:r>
              <a:rPr lang="cs-CZ" dirty="0"/>
              <a:t> (důležité pro další vývoj a úpravy)</a:t>
            </a:r>
          </a:p>
          <a:p>
            <a:endParaRPr lang="cs-CZ" sz="1100" dirty="0"/>
          </a:p>
        </p:txBody>
      </p:sp>
    </p:spTree>
    <p:extLst>
      <p:ext uri="{BB962C8B-B14F-4D97-AF65-F5344CB8AC3E}">
        <p14:creationId xmlns:p14="http://schemas.microsoft.com/office/powerpoint/2010/main" val="361953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endParaRPr lang="cs-CZ" dirty="0" smtClean="0"/>
          </a:p>
          <a:p>
            <a:endParaRPr lang="cs-CZ" dirty="0"/>
          </a:p>
        </p:txBody>
      </p:sp>
      <p:sp>
        <p:nvSpPr>
          <p:cNvPr id="7" name="TextovéPole 6"/>
          <p:cNvSpPr txBox="1"/>
          <p:nvPr/>
        </p:nvSpPr>
        <p:spPr>
          <a:xfrm>
            <a:off x="390769" y="539262"/>
            <a:ext cx="11467948" cy="4693593"/>
          </a:xfrm>
          <a:prstGeom prst="rect">
            <a:avLst/>
          </a:prstGeom>
          <a:noFill/>
        </p:spPr>
        <p:txBody>
          <a:bodyPr wrap="none" rtlCol="0">
            <a:spAutoFit/>
          </a:bodyPr>
          <a:lstStyle/>
          <a:p>
            <a:pPr fontAlgn="base"/>
            <a:r>
              <a:rPr lang="cs-CZ" b="1" dirty="0"/>
              <a:t>Programovací jazyk</a:t>
            </a:r>
            <a:r>
              <a:rPr lang="cs-CZ" dirty="0"/>
              <a:t> = umělý jazyk jenž se používá pro definování sekvence programových příkazů, které lze zpracovat </a:t>
            </a:r>
            <a:endParaRPr lang="cs-CZ" dirty="0" smtClean="0"/>
          </a:p>
          <a:p>
            <a:pPr fontAlgn="base"/>
            <a:r>
              <a:rPr lang="cs-CZ" dirty="0" smtClean="0"/>
              <a:t>na </a:t>
            </a:r>
            <a:r>
              <a:rPr lang="cs-CZ" dirty="0"/>
              <a:t>počítači. Algoritmus má obecnou povahu, zatímco implementace algoritmu v určitém programovacím jazyku je </a:t>
            </a:r>
            <a:endParaRPr lang="cs-CZ" dirty="0" smtClean="0"/>
          </a:p>
          <a:p>
            <a:pPr fontAlgn="base"/>
            <a:r>
              <a:rPr lang="cs-CZ" dirty="0" smtClean="0"/>
              <a:t>ryze </a:t>
            </a:r>
            <a:r>
              <a:rPr lang="cs-CZ" dirty="0"/>
              <a:t>konkrétní.</a:t>
            </a:r>
          </a:p>
          <a:p>
            <a:pPr fontAlgn="base"/>
            <a:endParaRPr lang="cs-CZ" b="1" dirty="0" smtClean="0"/>
          </a:p>
          <a:p>
            <a:pPr fontAlgn="base"/>
            <a:r>
              <a:rPr lang="cs-CZ" b="1" dirty="0" smtClean="0"/>
              <a:t>Dělení </a:t>
            </a:r>
            <a:r>
              <a:rPr lang="cs-CZ" b="1" dirty="0"/>
              <a:t>programovacích jazyků</a:t>
            </a:r>
          </a:p>
          <a:p>
            <a:pPr fontAlgn="base"/>
            <a:endParaRPr lang="cs-CZ" b="1" dirty="0" smtClean="0"/>
          </a:p>
          <a:p>
            <a:pPr fontAlgn="base"/>
            <a:r>
              <a:rPr lang="cs-CZ" b="1" dirty="0" smtClean="0"/>
              <a:t>Nižší </a:t>
            </a:r>
            <a:r>
              <a:rPr lang="cs-CZ" b="1" dirty="0"/>
              <a:t>programovací jazyky</a:t>
            </a:r>
          </a:p>
          <a:p>
            <a:pPr fontAlgn="base"/>
            <a:r>
              <a:rPr lang="cs-CZ" dirty="0"/>
              <a:t>jsou jazyky primitivní, jejichž </a:t>
            </a:r>
            <a:r>
              <a:rPr lang="cs-CZ" b="1" dirty="0"/>
              <a:t>instrukce odpovídají příkazům procesoru</a:t>
            </a:r>
            <a:r>
              <a:rPr lang="cs-CZ" dirty="0"/>
              <a:t>. To znamená, že procesor bude vykonávat ty </a:t>
            </a:r>
            <a:endParaRPr lang="cs-CZ" dirty="0" smtClean="0"/>
          </a:p>
          <a:p>
            <a:pPr fontAlgn="base"/>
            <a:r>
              <a:rPr lang="cs-CZ" dirty="0" smtClean="0"/>
              <a:t>instrukce</a:t>
            </a:r>
            <a:r>
              <a:rPr lang="cs-CZ" dirty="0"/>
              <a:t>, které programátor napíše. Jsou </a:t>
            </a:r>
            <a:r>
              <a:rPr lang="cs-CZ" b="1" dirty="0"/>
              <a:t>závislé na svém procesoru</a:t>
            </a:r>
            <a:r>
              <a:rPr lang="cs-CZ" dirty="0"/>
              <a:t> a nepřenositelné na jiný procesor.</a:t>
            </a:r>
            <a:br>
              <a:rPr lang="cs-CZ" dirty="0"/>
            </a:br>
            <a:r>
              <a:rPr lang="cs-CZ" dirty="0"/>
              <a:t>V praxi to vypadá tak, že programátor musí vypisovat vše. Pak i jednoduchý program má </a:t>
            </a:r>
            <a:r>
              <a:rPr lang="cs-CZ" b="1" dirty="0"/>
              <a:t>neúměrně složitý zdrojový kód</a:t>
            </a:r>
            <a:r>
              <a:rPr lang="cs-CZ" dirty="0"/>
              <a:t>. </a:t>
            </a:r>
            <a:endParaRPr lang="cs-CZ" dirty="0" smtClean="0"/>
          </a:p>
          <a:p>
            <a:pPr fontAlgn="base"/>
            <a:r>
              <a:rPr lang="cs-CZ" dirty="0" smtClean="0"/>
              <a:t>Výhodou </a:t>
            </a:r>
            <a:r>
              <a:rPr lang="cs-CZ" dirty="0"/>
              <a:t>je, že programátor má takto přístup i k funkcím počítače, které by měl ve vyšším programovacím jazyce </a:t>
            </a:r>
            <a:endParaRPr lang="cs-CZ" dirty="0" smtClean="0"/>
          </a:p>
          <a:p>
            <a:pPr fontAlgn="base"/>
            <a:r>
              <a:rPr lang="cs-CZ" dirty="0" smtClean="0"/>
              <a:t>nedosažitelné</a:t>
            </a:r>
            <a:r>
              <a:rPr lang="cs-CZ" dirty="0"/>
              <a:t>. Lépe tedy využije jeho schopnosti.</a:t>
            </a:r>
          </a:p>
          <a:p>
            <a:pPr fontAlgn="base"/>
            <a:endParaRPr lang="cs-CZ" b="1" dirty="0" smtClean="0"/>
          </a:p>
          <a:p>
            <a:pPr fontAlgn="base"/>
            <a:r>
              <a:rPr lang="cs-CZ" b="1" dirty="0" smtClean="0"/>
              <a:t>Patří </a:t>
            </a:r>
            <a:r>
              <a:rPr lang="cs-CZ" b="1" dirty="0"/>
              <a:t>sem:</a:t>
            </a:r>
          </a:p>
          <a:p>
            <a:pPr fontAlgn="base"/>
            <a:r>
              <a:rPr lang="cs-CZ" b="1" dirty="0"/>
              <a:t>strojový kód</a:t>
            </a:r>
            <a:r>
              <a:rPr lang="cs-CZ" dirty="0"/>
              <a:t> (to, co uvidíte, když otevřete obsah „</a:t>
            </a:r>
            <a:r>
              <a:rPr lang="cs-CZ" dirty="0" err="1"/>
              <a:t>exe</a:t>
            </a:r>
            <a:r>
              <a:rPr lang="cs-CZ" dirty="0"/>
              <a:t>“ souboru v textovém editoru). Strojový kód = Soubor </a:t>
            </a:r>
            <a:endParaRPr lang="cs-CZ" dirty="0" smtClean="0"/>
          </a:p>
          <a:p>
            <a:pPr fontAlgn="base"/>
            <a:r>
              <a:rPr lang="cs-CZ" dirty="0" smtClean="0"/>
              <a:t>číslicových </a:t>
            </a:r>
            <a:r>
              <a:rPr lang="cs-CZ" dirty="0"/>
              <a:t>instrukcí, které je procesor počítače schopen rozpoznat a uskutečnit.</a:t>
            </a:r>
          </a:p>
          <a:p>
            <a:endParaRPr lang="cs-CZ" sz="1100" dirty="0"/>
          </a:p>
        </p:txBody>
      </p:sp>
    </p:spTree>
    <p:extLst>
      <p:ext uri="{BB962C8B-B14F-4D97-AF65-F5344CB8AC3E}">
        <p14:creationId xmlns:p14="http://schemas.microsoft.com/office/powerpoint/2010/main" val="346426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508000" y="601785"/>
            <a:ext cx="11146321" cy="6078587"/>
          </a:xfrm>
          <a:prstGeom prst="rect">
            <a:avLst/>
          </a:prstGeom>
          <a:noFill/>
        </p:spPr>
        <p:txBody>
          <a:bodyPr wrap="none" rtlCol="0">
            <a:spAutoFit/>
          </a:bodyPr>
          <a:lstStyle/>
          <a:p>
            <a:pPr fontAlgn="base"/>
            <a:r>
              <a:rPr lang="cs-CZ" dirty="0"/>
              <a:t>j</a:t>
            </a:r>
            <a:r>
              <a:rPr lang="cs-CZ" b="1" dirty="0"/>
              <a:t>azyk symbolických adres (</a:t>
            </a:r>
            <a:r>
              <a:rPr lang="cs-CZ" b="1" dirty="0">
                <a:hlinkClick r:id="rId3"/>
              </a:rPr>
              <a:t>Assembler</a:t>
            </a:r>
            <a:r>
              <a:rPr lang="cs-CZ" b="1" dirty="0"/>
              <a:t>)</a:t>
            </a:r>
            <a:r>
              <a:rPr lang="cs-CZ" dirty="0"/>
              <a:t> – je velice blízký strojovému </a:t>
            </a:r>
            <a:r>
              <a:rPr lang="cs-CZ" dirty="0" smtClean="0"/>
              <a:t>kódu</a:t>
            </a:r>
          </a:p>
          <a:p>
            <a:pPr fontAlgn="base"/>
            <a:endParaRPr lang="cs-CZ" dirty="0"/>
          </a:p>
          <a:p>
            <a:pPr fontAlgn="base"/>
            <a:r>
              <a:rPr lang="cs-CZ" b="1" dirty="0"/>
              <a:t>Vyšší programovací jazyky</a:t>
            </a:r>
          </a:p>
          <a:p>
            <a:pPr fontAlgn="base"/>
            <a:r>
              <a:rPr lang="cs-CZ" dirty="0"/>
              <a:t>jsou podstatně srozumitelnější, jejich struktura je logická, </a:t>
            </a:r>
            <a:r>
              <a:rPr lang="cs-CZ" b="1" dirty="0"/>
              <a:t>nejsou závislé na strojových principech počítače</a:t>
            </a:r>
            <a:r>
              <a:rPr lang="cs-CZ" dirty="0"/>
              <a:t>. </a:t>
            </a:r>
            <a:endParaRPr lang="cs-CZ" dirty="0" smtClean="0"/>
          </a:p>
          <a:p>
            <a:pPr fontAlgn="base"/>
            <a:r>
              <a:rPr lang="cs-CZ" dirty="0" smtClean="0"/>
              <a:t>Do </a:t>
            </a:r>
            <a:r>
              <a:rPr lang="cs-CZ" dirty="0"/>
              <a:t>strojového kódu se převádějí </a:t>
            </a:r>
            <a:r>
              <a:rPr lang="cs-CZ" b="1" dirty="0"/>
              <a:t>kompilátorem</a:t>
            </a:r>
            <a:r>
              <a:rPr lang="cs-CZ" dirty="0"/>
              <a:t> (případně se rovnou spouštějí</a:t>
            </a:r>
            <a:r>
              <a:rPr lang="cs-CZ" b="1" dirty="0"/>
              <a:t> </a:t>
            </a:r>
            <a:r>
              <a:rPr lang="cs-CZ" b="1" dirty="0" err="1"/>
              <a:t>interpretrem</a:t>
            </a:r>
            <a:r>
              <a:rPr lang="cs-CZ" dirty="0"/>
              <a:t>). V praxi je vyšší </a:t>
            </a:r>
            <a:endParaRPr lang="cs-CZ" dirty="0" smtClean="0"/>
          </a:p>
          <a:p>
            <a:pPr fontAlgn="base"/>
            <a:r>
              <a:rPr lang="cs-CZ" dirty="0" smtClean="0"/>
              <a:t>programovací </a:t>
            </a:r>
            <a:r>
              <a:rPr lang="cs-CZ" dirty="0"/>
              <a:t>jazyk vše, co není Assembler (například jazyk C++, Pascal, Basic, </a:t>
            </a:r>
            <a:r>
              <a:rPr lang="cs-CZ" dirty="0" err="1"/>
              <a:t>Delphi</a:t>
            </a:r>
            <a:r>
              <a:rPr lang="cs-CZ" dirty="0" smtClean="0"/>
              <a:t>..)</a:t>
            </a:r>
          </a:p>
          <a:p>
            <a:pPr fontAlgn="base"/>
            <a:endParaRPr lang="cs-CZ" dirty="0"/>
          </a:p>
          <a:p>
            <a:pPr fontAlgn="base"/>
            <a:r>
              <a:rPr lang="cs-CZ" b="1" dirty="0"/>
              <a:t>Programovací jazyky dále dělíme na :</a:t>
            </a:r>
          </a:p>
          <a:p>
            <a:pPr fontAlgn="base"/>
            <a:r>
              <a:rPr lang="cs-CZ" dirty="0" smtClean="0"/>
              <a:t>- kompilované</a:t>
            </a:r>
            <a:endParaRPr lang="cs-CZ" dirty="0"/>
          </a:p>
          <a:p>
            <a:pPr fontAlgn="base"/>
            <a:r>
              <a:rPr lang="cs-CZ" dirty="0" smtClean="0"/>
              <a:t>- interpretované</a:t>
            </a:r>
            <a:endParaRPr lang="cs-CZ" dirty="0"/>
          </a:p>
          <a:p>
            <a:pPr fontAlgn="base"/>
            <a:endParaRPr lang="cs-CZ" b="1" dirty="0" smtClean="0"/>
          </a:p>
          <a:p>
            <a:pPr fontAlgn="base"/>
            <a:r>
              <a:rPr lang="cs-CZ" b="1" dirty="0" smtClean="0"/>
              <a:t>Kompilované </a:t>
            </a:r>
            <a:r>
              <a:rPr lang="cs-CZ" b="1" dirty="0"/>
              <a:t>jazyky</a:t>
            </a:r>
          </a:p>
          <a:p>
            <a:pPr fontAlgn="base"/>
            <a:r>
              <a:rPr lang="cs-CZ" dirty="0"/>
              <a:t>jsou </a:t>
            </a:r>
            <a:r>
              <a:rPr lang="cs-CZ" b="1" dirty="0"/>
              <a:t>nejdříve celé přeloženy</a:t>
            </a:r>
            <a:r>
              <a:rPr lang="cs-CZ" dirty="0"/>
              <a:t> a až </a:t>
            </a:r>
            <a:r>
              <a:rPr lang="cs-CZ" b="1" dirty="0"/>
              <a:t>potom mohou být spuštěny</a:t>
            </a:r>
            <a:r>
              <a:rPr lang="cs-CZ" dirty="0"/>
              <a:t>. Jsou rychlejší, mají vyšší nároky na formální správnost </a:t>
            </a:r>
            <a:endParaRPr lang="cs-CZ" dirty="0" smtClean="0"/>
          </a:p>
          <a:p>
            <a:pPr fontAlgn="base"/>
            <a:r>
              <a:rPr lang="cs-CZ" dirty="0" smtClean="0"/>
              <a:t>kódu</a:t>
            </a:r>
            <a:r>
              <a:rPr lang="cs-CZ" dirty="0"/>
              <a:t>. Překládají se </a:t>
            </a:r>
            <a:r>
              <a:rPr lang="cs-CZ" b="1" dirty="0"/>
              <a:t>kompilátorem</a:t>
            </a:r>
            <a:r>
              <a:rPr lang="cs-CZ" dirty="0"/>
              <a:t>, výsledkem překladu je (většinou) .</a:t>
            </a:r>
            <a:r>
              <a:rPr lang="cs-CZ" dirty="0" err="1"/>
              <a:t>exe</a:t>
            </a:r>
            <a:r>
              <a:rPr lang="cs-CZ" dirty="0"/>
              <a:t> soubor. Patří sem většina klasických </a:t>
            </a:r>
            <a:endParaRPr lang="cs-CZ" dirty="0" smtClean="0"/>
          </a:p>
          <a:p>
            <a:pPr fontAlgn="base"/>
            <a:r>
              <a:rPr lang="cs-CZ" dirty="0" smtClean="0"/>
              <a:t>programovacích </a:t>
            </a:r>
            <a:r>
              <a:rPr lang="cs-CZ" dirty="0"/>
              <a:t>jazyků.</a:t>
            </a:r>
            <a:br>
              <a:rPr lang="cs-CZ" dirty="0"/>
            </a:br>
            <a:r>
              <a:rPr lang="cs-CZ" dirty="0"/>
              <a:t>Teoreticky může mít jeden programovací jazyk verzi jak  interpretovanou, tak i kompilovanou.</a:t>
            </a:r>
          </a:p>
          <a:p>
            <a:pPr fontAlgn="base"/>
            <a:endParaRPr lang="cs-CZ" b="1" dirty="0" smtClean="0"/>
          </a:p>
          <a:p>
            <a:pPr fontAlgn="base"/>
            <a:r>
              <a:rPr lang="cs-CZ" b="1" dirty="0" smtClean="0"/>
              <a:t>Interpretované </a:t>
            </a:r>
            <a:r>
              <a:rPr lang="cs-CZ" b="1" dirty="0"/>
              <a:t>jazyky</a:t>
            </a:r>
          </a:p>
          <a:p>
            <a:pPr fontAlgn="base"/>
            <a:r>
              <a:rPr lang="cs-CZ" dirty="0"/>
              <a:t>jsou </a:t>
            </a:r>
            <a:r>
              <a:rPr lang="cs-CZ" b="1" dirty="0"/>
              <a:t>překládány až za běhu programu</a:t>
            </a:r>
            <a:r>
              <a:rPr lang="cs-CZ" dirty="0"/>
              <a:t>. Jsou pomalejší, ale nemají tak velké požadavky. Překládají se </a:t>
            </a:r>
            <a:r>
              <a:rPr lang="cs-CZ" b="1" dirty="0"/>
              <a:t>interpretem</a:t>
            </a:r>
            <a:r>
              <a:rPr lang="cs-CZ" dirty="0"/>
              <a:t>, ten </a:t>
            </a:r>
            <a:endParaRPr lang="cs-CZ" dirty="0" smtClean="0"/>
          </a:p>
          <a:p>
            <a:pPr fontAlgn="base"/>
            <a:r>
              <a:rPr lang="cs-CZ" b="1" dirty="0" smtClean="0"/>
              <a:t>instrukce</a:t>
            </a:r>
            <a:r>
              <a:rPr lang="cs-CZ" dirty="0"/>
              <a:t> zároveň při překladu </a:t>
            </a:r>
            <a:r>
              <a:rPr lang="cs-CZ" b="1" dirty="0"/>
              <a:t>provádí</a:t>
            </a:r>
            <a:r>
              <a:rPr lang="cs-CZ" dirty="0"/>
              <a:t>. Hlavní nevýhodou těchto jazyků je, že se musejí vždy spouštět v interpretu. </a:t>
            </a:r>
            <a:endParaRPr lang="cs-CZ" dirty="0" smtClean="0"/>
          </a:p>
          <a:p>
            <a:pPr fontAlgn="base"/>
            <a:r>
              <a:rPr lang="cs-CZ" dirty="0" smtClean="0"/>
              <a:t>Do </a:t>
            </a:r>
            <a:r>
              <a:rPr lang="cs-CZ" dirty="0"/>
              <a:t>této skupiny patří například Basic, skriptovací jazyky (PHP, Python, Perl …).</a:t>
            </a:r>
          </a:p>
          <a:p>
            <a:endParaRPr lang="cs-CZ" sz="1100" dirty="0"/>
          </a:p>
        </p:txBody>
      </p:sp>
    </p:spTree>
    <p:extLst>
      <p:ext uri="{BB962C8B-B14F-4D97-AF65-F5344CB8AC3E}">
        <p14:creationId xmlns:p14="http://schemas.microsoft.com/office/powerpoint/2010/main" val="299057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1524000" y="976923"/>
            <a:ext cx="7766678" cy="2031325"/>
          </a:xfrm>
          <a:prstGeom prst="rect">
            <a:avLst/>
          </a:prstGeom>
          <a:noFill/>
        </p:spPr>
        <p:txBody>
          <a:bodyPr wrap="none" rtlCol="0">
            <a:spAutoFit/>
          </a:bodyPr>
          <a:lstStyle/>
          <a:p>
            <a:pPr fontAlgn="base"/>
            <a:r>
              <a:rPr lang="cs-CZ" b="1" dirty="0"/>
              <a:t>Další způsoby dělení programovacích </a:t>
            </a:r>
            <a:r>
              <a:rPr lang="cs-CZ" b="1" dirty="0" smtClean="0"/>
              <a:t>jazyků</a:t>
            </a:r>
          </a:p>
          <a:p>
            <a:pPr fontAlgn="base"/>
            <a:endParaRPr lang="cs-CZ" b="1" dirty="0"/>
          </a:p>
          <a:p>
            <a:pPr fontAlgn="base"/>
            <a:r>
              <a:rPr lang="cs-CZ" dirty="0"/>
              <a:t>Programovací jazyky můžeme dále dělit na jazyky, které podporují</a:t>
            </a:r>
            <a:r>
              <a:rPr lang="cs-CZ" dirty="0" smtClean="0"/>
              <a:t>:</a:t>
            </a:r>
          </a:p>
          <a:p>
            <a:pPr fontAlgn="base"/>
            <a:endParaRPr lang="cs-CZ" dirty="0"/>
          </a:p>
          <a:p>
            <a:pPr fontAlgn="base"/>
            <a:r>
              <a:rPr lang="cs-CZ" dirty="0" smtClean="0"/>
              <a:t>- programování </a:t>
            </a:r>
            <a:r>
              <a:rPr lang="cs-CZ" dirty="0"/>
              <a:t>strukturované (např. Pascal)</a:t>
            </a:r>
          </a:p>
          <a:p>
            <a:pPr fontAlgn="base"/>
            <a:r>
              <a:rPr lang="cs-CZ" dirty="0" smtClean="0"/>
              <a:t>- objektově </a:t>
            </a:r>
            <a:r>
              <a:rPr lang="cs-CZ" dirty="0"/>
              <a:t>orientované programování (OOP) – např. </a:t>
            </a:r>
            <a:r>
              <a:rPr lang="cs-CZ" dirty="0" smtClean="0"/>
              <a:t>C++, C#, </a:t>
            </a:r>
            <a:r>
              <a:rPr lang="cs-CZ" dirty="0" err="1" smtClean="0"/>
              <a:t>Visual</a:t>
            </a:r>
            <a:r>
              <a:rPr lang="cs-CZ" dirty="0" smtClean="0"/>
              <a:t> </a:t>
            </a:r>
            <a:r>
              <a:rPr lang="cs-CZ" dirty="0"/>
              <a:t>Basic, </a:t>
            </a:r>
            <a:r>
              <a:rPr lang="cs-CZ" dirty="0" err="1"/>
              <a:t>Delphi</a:t>
            </a:r>
            <a:endParaRPr lang="cs-CZ" dirty="0"/>
          </a:p>
          <a:p>
            <a:endParaRPr lang="cs-CZ" dirty="0"/>
          </a:p>
        </p:txBody>
      </p:sp>
    </p:spTree>
    <p:extLst>
      <p:ext uri="{BB962C8B-B14F-4D97-AF65-F5344CB8AC3E}">
        <p14:creationId xmlns:p14="http://schemas.microsoft.com/office/powerpoint/2010/main" val="307322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382955" y="155077"/>
            <a:ext cx="11077584" cy="6632585"/>
          </a:xfrm>
          <a:prstGeom prst="rect">
            <a:avLst/>
          </a:prstGeom>
          <a:noFill/>
        </p:spPr>
        <p:txBody>
          <a:bodyPr wrap="none" rtlCol="0">
            <a:spAutoFit/>
          </a:bodyPr>
          <a:lstStyle/>
          <a:p>
            <a:pPr fontAlgn="base"/>
            <a:r>
              <a:rPr lang="cs-CZ" b="1" dirty="0"/>
              <a:t>2. Algoritmizace</a:t>
            </a:r>
          </a:p>
          <a:p>
            <a:pPr fontAlgn="base"/>
            <a:r>
              <a:rPr lang="cs-CZ" dirty="0"/>
              <a:t>Algoritmizace je přesný postup, který se používá při tvorbě programu pro počítač, jehož prostřednictvím lze  řešit </a:t>
            </a:r>
            <a:endParaRPr lang="cs-CZ" dirty="0" smtClean="0"/>
          </a:p>
          <a:p>
            <a:pPr fontAlgn="base"/>
            <a:r>
              <a:rPr lang="cs-CZ" dirty="0" smtClean="0"/>
              <a:t>nějaký </a:t>
            </a:r>
            <a:r>
              <a:rPr lang="cs-CZ" dirty="0"/>
              <a:t>konkrétní problém.</a:t>
            </a:r>
          </a:p>
          <a:p>
            <a:pPr fontAlgn="base"/>
            <a:r>
              <a:rPr lang="cs-CZ" dirty="0"/>
              <a:t> </a:t>
            </a:r>
          </a:p>
          <a:p>
            <a:pPr fontAlgn="base"/>
            <a:r>
              <a:rPr lang="cs-CZ" b="1" dirty="0"/>
              <a:t>Algoritmizaci lze rozdělit do několika kroků:</a:t>
            </a:r>
          </a:p>
          <a:p>
            <a:pPr fontAlgn="base"/>
            <a:r>
              <a:rPr lang="cs-CZ" dirty="0" smtClean="0"/>
              <a:t>- Formulace </a:t>
            </a:r>
            <a:r>
              <a:rPr lang="cs-CZ" dirty="0"/>
              <a:t>problému</a:t>
            </a:r>
          </a:p>
          <a:p>
            <a:pPr fontAlgn="base"/>
            <a:r>
              <a:rPr lang="cs-CZ" dirty="0" smtClean="0"/>
              <a:t>- Analýza </a:t>
            </a:r>
            <a:r>
              <a:rPr lang="cs-CZ" dirty="0"/>
              <a:t>úlohy</a:t>
            </a:r>
          </a:p>
          <a:p>
            <a:pPr fontAlgn="base"/>
            <a:r>
              <a:rPr lang="cs-CZ" dirty="0" smtClean="0"/>
              <a:t>- Vytvoření </a:t>
            </a:r>
            <a:r>
              <a:rPr lang="cs-CZ" dirty="0"/>
              <a:t>algoritmu</a:t>
            </a:r>
          </a:p>
          <a:p>
            <a:pPr fontAlgn="base"/>
            <a:r>
              <a:rPr lang="cs-CZ" dirty="0" smtClean="0"/>
              <a:t>- Sestavení </a:t>
            </a:r>
            <a:r>
              <a:rPr lang="cs-CZ" dirty="0"/>
              <a:t>programu</a:t>
            </a:r>
          </a:p>
          <a:p>
            <a:pPr fontAlgn="base"/>
            <a:r>
              <a:rPr lang="cs-CZ" dirty="0" smtClean="0"/>
              <a:t>- Odladění </a:t>
            </a:r>
            <a:r>
              <a:rPr lang="cs-CZ" dirty="0"/>
              <a:t>programu</a:t>
            </a:r>
          </a:p>
          <a:p>
            <a:pPr fontAlgn="base"/>
            <a:endParaRPr lang="cs-CZ" b="1" dirty="0" smtClean="0"/>
          </a:p>
          <a:p>
            <a:pPr fontAlgn="base"/>
            <a:r>
              <a:rPr lang="cs-CZ" b="1" dirty="0" smtClean="0"/>
              <a:t>Formulace </a:t>
            </a:r>
            <a:r>
              <a:rPr lang="cs-CZ" b="1" dirty="0"/>
              <a:t>problému</a:t>
            </a:r>
          </a:p>
          <a:p>
            <a:pPr fontAlgn="base"/>
            <a:r>
              <a:rPr lang="cs-CZ" dirty="0"/>
              <a:t>V této etapě je třeba přesně formulovat požadavky, určit výchozí hodnoty, požadované výsledky, jejich formu </a:t>
            </a:r>
            <a:endParaRPr lang="cs-CZ" dirty="0" smtClean="0"/>
          </a:p>
          <a:p>
            <a:pPr fontAlgn="base"/>
            <a:r>
              <a:rPr lang="cs-CZ" dirty="0" smtClean="0"/>
              <a:t>a </a:t>
            </a:r>
            <a:r>
              <a:rPr lang="cs-CZ" dirty="0"/>
              <a:t>přesnost řešení. Tvůrce algoritmu musí dokonale rozumět řešenému problému, jinak nemůže algoritmus sestavit – </a:t>
            </a:r>
            <a:endParaRPr lang="cs-CZ" dirty="0" smtClean="0"/>
          </a:p>
          <a:p>
            <a:pPr fontAlgn="base"/>
            <a:r>
              <a:rPr lang="cs-CZ" dirty="0" smtClean="0"/>
              <a:t>v </a:t>
            </a:r>
            <a:r>
              <a:rPr lang="cs-CZ" dirty="0"/>
              <a:t>praxi programátoři spolupracují s odborníky z oblastí, pro které mají vytvořit algoritmus.</a:t>
            </a:r>
          </a:p>
          <a:p>
            <a:pPr fontAlgn="base"/>
            <a:r>
              <a:rPr lang="cs-CZ" b="1" dirty="0" smtClean="0"/>
              <a:t>Analýza </a:t>
            </a:r>
            <a:r>
              <a:rPr lang="cs-CZ" b="1" dirty="0"/>
              <a:t>úlohy</a:t>
            </a:r>
          </a:p>
          <a:p>
            <a:pPr fontAlgn="base"/>
            <a:r>
              <a:rPr lang="cs-CZ" dirty="0"/>
              <a:t>Při analýze úlohy si ověříme, zda je úloha řešitelná a uděláme si první představu o jejím řešení. Dále zjistíme, zda </a:t>
            </a:r>
            <a:endParaRPr lang="cs-CZ" dirty="0" smtClean="0"/>
          </a:p>
          <a:p>
            <a:pPr fontAlgn="base"/>
            <a:r>
              <a:rPr lang="cs-CZ" dirty="0" smtClean="0"/>
              <a:t>výchozí </a:t>
            </a:r>
            <a:r>
              <a:rPr lang="cs-CZ" dirty="0"/>
              <a:t>hodnoty jsou k řešení postačující a zda má úloha více řešení. Podle charakteru úlohy vybereme nejvhodnější </a:t>
            </a:r>
            <a:endParaRPr lang="cs-CZ" dirty="0" smtClean="0"/>
          </a:p>
          <a:p>
            <a:pPr fontAlgn="base"/>
            <a:r>
              <a:rPr lang="cs-CZ" dirty="0" smtClean="0"/>
              <a:t>a </a:t>
            </a:r>
            <a:r>
              <a:rPr lang="cs-CZ" dirty="0"/>
              <a:t>pokud možno nejjednodušší řešení.</a:t>
            </a:r>
          </a:p>
          <a:p>
            <a:pPr fontAlgn="base"/>
            <a:r>
              <a:rPr lang="cs-CZ" b="1" dirty="0"/>
              <a:t>Vytvoření algoritmu úlohy</a:t>
            </a:r>
          </a:p>
          <a:p>
            <a:pPr fontAlgn="base"/>
            <a:r>
              <a:rPr lang="cs-CZ" dirty="0"/>
              <a:t>Sestavíme jednoznačný sled jednotlivých instrukcí (příkazů), které je třeba provést, aby byl úkol správně vyřešen. </a:t>
            </a:r>
            <a:endParaRPr lang="cs-CZ" dirty="0" smtClean="0"/>
          </a:p>
          <a:p>
            <a:pPr fontAlgn="base"/>
            <a:r>
              <a:rPr lang="cs-CZ" dirty="0" smtClean="0"/>
              <a:t>Algoritmus </a:t>
            </a:r>
            <a:r>
              <a:rPr lang="cs-CZ" dirty="0"/>
              <a:t>přesně popisuje postup zpracování daného úkolu, nedává však odpověď na daný problém, ale pouze </a:t>
            </a:r>
            <a:endParaRPr lang="cs-CZ" dirty="0" smtClean="0"/>
          </a:p>
          <a:p>
            <a:pPr fontAlgn="base"/>
            <a:r>
              <a:rPr lang="cs-CZ" dirty="0" smtClean="0"/>
              <a:t>postup</a:t>
            </a:r>
            <a:r>
              <a:rPr lang="cs-CZ" dirty="0"/>
              <a:t>, jak ji získat.</a:t>
            </a:r>
          </a:p>
          <a:p>
            <a:endParaRPr lang="cs-CZ" sz="1100" dirty="0"/>
          </a:p>
        </p:txBody>
      </p:sp>
    </p:spTree>
    <p:extLst>
      <p:ext uri="{BB962C8B-B14F-4D97-AF65-F5344CB8AC3E}">
        <p14:creationId xmlns:p14="http://schemas.microsoft.com/office/powerpoint/2010/main" val="138922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véPole 1"/>
          <p:cNvSpPr txBox="1"/>
          <p:nvPr/>
        </p:nvSpPr>
        <p:spPr>
          <a:xfrm>
            <a:off x="648677" y="773723"/>
            <a:ext cx="10938251" cy="5247590"/>
          </a:xfrm>
          <a:prstGeom prst="rect">
            <a:avLst/>
          </a:prstGeom>
          <a:noFill/>
        </p:spPr>
        <p:txBody>
          <a:bodyPr wrap="none" rtlCol="0">
            <a:spAutoFit/>
          </a:bodyPr>
          <a:lstStyle/>
          <a:p>
            <a:pPr fontAlgn="base"/>
            <a:r>
              <a:rPr lang="cs-CZ" b="1" dirty="0"/>
              <a:t>Sestavení programu</a:t>
            </a:r>
          </a:p>
          <a:p>
            <a:pPr fontAlgn="base"/>
            <a:r>
              <a:rPr lang="cs-CZ" dirty="0"/>
              <a:t>Na základě algoritmu řešené úlohy sestavíme program (zdrojový text) v konkrétním programovacím jazyce. </a:t>
            </a:r>
            <a:endParaRPr lang="cs-CZ" dirty="0" smtClean="0"/>
          </a:p>
          <a:p>
            <a:pPr fontAlgn="base"/>
            <a:r>
              <a:rPr lang="cs-CZ" dirty="0" smtClean="0"/>
              <a:t>Ze </a:t>
            </a:r>
            <a:r>
              <a:rPr lang="cs-CZ" dirty="0"/>
              <a:t>zdrojového textu se pomocí překladače do strojového kódu vytvoří spustitelný program (případně interpretem </a:t>
            </a:r>
            <a:endParaRPr lang="cs-CZ" dirty="0" smtClean="0"/>
          </a:p>
          <a:p>
            <a:pPr fontAlgn="base"/>
            <a:r>
              <a:rPr lang="cs-CZ" dirty="0" smtClean="0"/>
              <a:t>se </a:t>
            </a:r>
            <a:r>
              <a:rPr lang="cs-CZ" dirty="0"/>
              <a:t>přeloží a spustí jednotlivé příkazy programu). Lze říci, že dobře provedená analýza úlohy a algoritmizace je velmi </a:t>
            </a:r>
            <a:endParaRPr lang="cs-CZ" dirty="0" smtClean="0"/>
          </a:p>
          <a:p>
            <a:pPr fontAlgn="base"/>
            <a:r>
              <a:rPr lang="cs-CZ" dirty="0" smtClean="0"/>
              <a:t>důležitá </a:t>
            </a:r>
            <a:r>
              <a:rPr lang="cs-CZ" dirty="0"/>
              <a:t>pro řešení daného problému a je základním předpokladem sestavení programu pro počítač</a:t>
            </a:r>
            <a:r>
              <a:rPr lang="cs-CZ" dirty="0" smtClean="0"/>
              <a:t>.</a:t>
            </a:r>
          </a:p>
          <a:p>
            <a:pPr fontAlgn="base"/>
            <a:endParaRPr lang="cs-CZ" dirty="0"/>
          </a:p>
          <a:p>
            <a:pPr fontAlgn="base"/>
            <a:r>
              <a:rPr lang="cs-CZ" b="1" dirty="0"/>
              <a:t>Odladění programu</a:t>
            </a:r>
          </a:p>
          <a:p>
            <a:pPr fontAlgn="base"/>
            <a:r>
              <a:rPr lang="cs-CZ" dirty="0"/>
              <a:t>Odladěním chceme odstranit chyby z programu. Nejčastější chyby jsou chyby v zápise, tzv. </a:t>
            </a:r>
            <a:r>
              <a:rPr lang="cs-CZ" b="1" dirty="0"/>
              <a:t>syntaktické</a:t>
            </a:r>
            <a:r>
              <a:rPr lang="cs-CZ" dirty="0"/>
              <a:t> – ty odhalí </a:t>
            </a:r>
            <a:endParaRPr lang="cs-CZ" dirty="0" smtClean="0"/>
          </a:p>
          <a:p>
            <a:pPr fontAlgn="base"/>
            <a:r>
              <a:rPr lang="cs-CZ" dirty="0" smtClean="0"/>
              <a:t>překladač </a:t>
            </a:r>
            <a:r>
              <a:rPr lang="cs-CZ" dirty="0"/>
              <a:t>a dělají je i zkušení programátoři.</a:t>
            </a:r>
            <a:br>
              <a:rPr lang="cs-CZ" dirty="0"/>
            </a:br>
            <a:r>
              <a:rPr lang="cs-CZ" dirty="0"/>
              <a:t>Horší jsou </a:t>
            </a:r>
            <a:r>
              <a:rPr lang="cs-CZ" b="1" dirty="0"/>
              <a:t>logické</a:t>
            </a:r>
            <a:r>
              <a:rPr lang="cs-CZ" dirty="0"/>
              <a:t> chyby, které vyplývají z nesprávně navrženého algoritmu, nebo chyby, které vzniknou  špatným </a:t>
            </a:r>
            <a:endParaRPr lang="cs-CZ" dirty="0" smtClean="0"/>
          </a:p>
          <a:p>
            <a:pPr fontAlgn="base"/>
            <a:r>
              <a:rPr lang="cs-CZ" dirty="0" smtClean="0"/>
              <a:t>předpokladem </a:t>
            </a:r>
            <a:r>
              <a:rPr lang="cs-CZ" dirty="0"/>
              <a:t>v etapě formulace nebo analýzy úlohy –  projeví se nesprávnou činností programu nebo špatnými </a:t>
            </a:r>
            <a:endParaRPr lang="cs-CZ" dirty="0" smtClean="0"/>
          </a:p>
          <a:p>
            <a:pPr fontAlgn="base"/>
            <a:r>
              <a:rPr lang="cs-CZ" dirty="0" smtClean="0"/>
              <a:t>výsledky </a:t>
            </a:r>
            <a:r>
              <a:rPr lang="cs-CZ" dirty="0"/>
              <a:t>– při odstraňování těchto chyb může pomoci ladící program </a:t>
            </a:r>
            <a:r>
              <a:rPr lang="cs-CZ" i="1" dirty="0"/>
              <a:t>(debugger)</a:t>
            </a:r>
            <a:r>
              <a:rPr lang="cs-CZ" dirty="0"/>
              <a:t> umožňující sledování aktuálního </a:t>
            </a:r>
            <a:endParaRPr lang="cs-CZ" dirty="0" smtClean="0"/>
          </a:p>
          <a:p>
            <a:pPr fontAlgn="base"/>
            <a:r>
              <a:rPr lang="cs-CZ" dirty="0" smtClean="0"/>
              <a:t>stavu </a:t>
            </a:r>
            <a:r>
              <a:rPr lang="cs-CZ" dirty="0"/>
              <a:t>proměnných a krokování.</a:t>
            </a:r>
            <a:br>
              <a:rPr lang="cs-CZ" dirty="0"/>
            </a:br>
            <a:r>
              <a:rPr lang="cs-CZ" dirty="0"/>
              <a:t>Teprve po odstranění všech druhů chyb můžeme program použít k praktickému řešení úloh.</a:t>
            </a:r>
          </a:p>
          <a:p>
            <a:pPr fontAlgn="base"/>
            <a:endParaRPr lang="cs-CZ" b="1" dirty="0" smtClean="0"/>
          </a:p>
          <a:p>
            <a:pPr fontAlgn="base"/>
            <a:r>
              <a:rPr lang="cs-CZ" b="1" dirty="0" smtClean="0"/>
              <a:t>Skutečný </a:t>
            </a:r>
            <a:r>
              <a:rPr lang="cs-CZ" b="1" dirty="0"/>
              <a:t>postup při algoritmizaci v praxi</a:t>
            </a:r>
          </a:p>
          <a:p>
            <a:pPr fontAlgn="base"/>
            <a:r>
              <a:rPr lang="cs-CZ" dirty="0"/>
              <a:t>Proces psaní příkazů v programovacím jazyce se nazývá </a:t>
            </a:r>
            <a:r>
              <a:rPr lang="cs-CZ" b="1" dirty="0"/>
              <a:t>programování</a:t>
            </a:r>
            <a:r>
              <a:rPr lang="cs-CZ" dirty="0"/>
              <a:t>. Aby programování skutečně vedlo </a:t>
            </a:r>
            <a:endParaRPr lang="cs-CZ" dirty="0" smtClean="0"/>
          </a:p>
          <a:p>
            <a:pPr fontAlgn="base"/>
            <a:r>
              <a:rPr lang="cs-CZ" dirty="0" smtClean="0"/>
              <a:t>k</a:t>
            </a:r>
            <a:r>
              <a:rPr lang="cs-CZ" dirty="0"/>
              <a:t> požadovanému výsledku, podílí se na vytvoření programu </a:t>
            </a:r>
            <a:r>
              <a:rPr lang="cs-CZ" b="1" dirty="0"/>
              <a:t>obvykle více osob</a:t>
            </a:r>
            <a:r>
              <a:rPr lang="cs-CZ" dirty="0"/>
              <a:t>.</a:t>
            </a:r>
          </a:p>
          <a:p>
            <a:endParaRPr lang="cs-CZ" sz="1100" dirty="0"/>
          </a:p>
        </p:txBody>
      </p:sp>
    </p:spTree>
    <p:extLst>
      <p:ext uri="{BB962C8B-B14F-4D97-AF65-F5344CB8AC3E}">
        <p14:creationId xmlns:p14="http://schemas.microsoft.com/office/powerpoint/2010/main" val="2815552440"/>
      </p:ext>
    </p:extLst>
  </p:cSld>
  <p:clrMapOvr>
    <a:masterClrMapping/>
  </p:clrMapOvr>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D58F761064C438C2B08902AAE1BA2" ma:contentTypeVersion="0" ma:contentTypeDescription="Create a new document." ma:contentTypeScope="" ma:versionID="3d862d8c5a86e9252c7ccf7b9583b4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883CBF-964B-4F25-8ED2-D4BEEA496188}"/>
</file>

<file path=customXml/itemProps2.xml><?xml version="1.0" encoding="utf-8"?>
<ds:datastoreItem xmlns:ds="http://schemas.openxmlformats.org/officeDocument/2006/customXml" ds:itemID="{53DD4E35-8E4C-4626-BDBC-05FB25768271}"/>
</file>

<file path=customXml/itemProps3.xml><?xml version="1.0" encoding="utf-8"?>
<ds:datastoreItem xmlns:ds="http://schemas.openxmlformats.org/officeDocument/2006/customXml" ds:itemID="{02FEAA43-478F-428A-BC1B-7A1815434DD9}"/>
</file>

<file path=docProps/app.xml><?xml version="1.0" encoding="utf-8"?>
<Properties xmlns="http://schemas.openxmlformats.org/officeDocument/2006/extended-properties" xmlns:vt="http://schemas.openxmlformats.org/officeDocument/2006/docPropsVTypes">
  <TotalTime>236</TotalTime>
  <Words>622</Words>
  <Application>Microsoft Office PowerPoint</Application>
  <PresentationFormat>Širokoúhlá obrazovka</PresentationFormat>
  <Paragraphs>267</Paragraphs>
  <Slides>14</Slides>
  <Notes>14</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14</vt:i4>
      </vt:variant>
    </vt:vector>
  </HeadingPairs>
  <TitlesOfParts>
    <vt:vector size="19" baseType="lpstr">
      <vt:lpstr>Arial</vt:lpstr>
      <vt:lpstr>Calibri</vt:lpstr>
      <vt:lpstr>Calibri Light</vt:lpstr>
      <vt:lpstr>Courier New</vt:lpstr>
      <vt:lpstr>Motiv Office</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Malý Vlastimil</dc:creator>
  <cp:lastModifiedBy>Pat Smal</cp:lastModifiedBy>
  <cp:revision>38</cp:revision>
  <dcterms:created xsi:type="dcterms:W3CDTF">2017-03-06T10:27:33Z</dcterms:created>
  <dcterms:modified xsi:type="dcterms:W3CDTF">2021-10-17T09:10:39Z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0x010100FA9D58F761064C438C2B08902AAE1BA2</vt:lpwstr>
  </property>
</Properties>
</file>