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sldIdLst>
    <p:sldId id="256" r:id="rId5"/>
    <p:sldId id="267" r:id="rId6"/>
    <p:sldId id="352" r:id="rId7"/>
    <p:sldId id="397" r:id="rId8"/>
    <p:sldId id="399" r:id="rId9"/>
    <p:sldId id="400" r:id="rId10"/>
    <p:sldId id="425" r:id="rId11"/>
    <p:sldId id="426" r:id="rId12"/>
    <p:sldId id="428" r:id="rId13"/>
    <p:sldId id="427" r:id="rId14"/>
    <p:sldId id="339" r:id="rId15"/>
    <p:sldId id="434" r:id="rId16"/>
    <p:sldId id="429" r:id="rId17"/>
    <p:sldId id="303" r:id="rId18"/>
    <p:sldId id="419" r:id="rId19"/>
    <p:sldId id="430" r:id="rId20"/>
    <p:sldId id="432" r:id="rId21"/>
    <p:sldId id="438" r:id="rId22"/>
    <p:sldId id="437" r:id="rId23"/>
    <p:sldId id="431" r:id="rId24"/>
    <p:sldId id="440" r:id="rId25"/>
    <p:sldId id="436" r:id="rId26"/>
    <p:sldId id="351" r:id="rId27"/>
    <p:sldId id="435" r:id="rId28"/>
    <p:sldId id="353" r:id="rId29"/>
    <p:sldId id="41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D95"/>
    <a:srgbClr val="00863D"/>
    <a:srgbClr val="FF33CC"/>
    <a:srgbClr val="82A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5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BFF3F-A9D3-412F-B52D-405CFFD97378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E6B15-FA54-44C9-9D56-B6361E6DB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75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919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8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15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667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096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425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904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81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26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33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5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19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319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40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48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5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30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050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08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44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E6B15-FA54-44C9-9D56-B6361E6DB4E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3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75CC-E262-4DD0-9A1C-E0D2F8509E9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54C7-A6F2-49C9-8CE2-0646F873807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 descr="한동대학교 - 위키백과, 우리 모두의 백과사전">
            <a:extLst>
              <a:ext uri="{FF2B5EF4-FFF2-40B4-BE49-F238E27FC236}">
                <a16:creationId xmlns:a16="http://schemas.microsoft.com/office/drawing/2014/main" id="{D4156042-9240-8D76-FCFF-FE154EF1F2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20" y="1022150"/>
            <a:ext cx="3870960" cy="38709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4F4DE61-D691-4C8C-7D24-BFFA936164C6}"/>
              </a:ext>
            </a:extLst>
          </p:cNvPr>
          <p:cNvSpPr/>
          <p:nvPr userDrawn="1"/>
        </p:nvSpPr>
        <p:spPr>
          <a:xfrm>
            <a:off x="0" y="628607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0B2FDD-01A5-105B-169F-98542167476D}"/>
              </a:ext>
            </a:extLst>
          </p:cNvPr>
          <p:cNvSpPr/>
          <p:nvPr userDrawn="1"/>
        </p:nvSpPr>
        <p:spPr>
          <a:xfrm>
            <a:off x="10064" y="53965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12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75CC-E262-4DD0-9A1C-E0D2F8509E9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54C7-A6F2-49C9-8CE2-0646F8738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16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75CC-E262-4DD0-9A1C-E0D2F8509E9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54C7-A6F2-49C9-8CE2-0646F8738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6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75CC-E262-4DD0-9A1C-E0D2F8509E9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54C7-A6F2-49C9-8CE2-0646F8738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709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75CC-E262-4DD0-9A1C-E0D2F8509E9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54C7-A6F2-49C9-8CE2-0646F8738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8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DE055-F613-19F1-6319-A55632EF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" y="58536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41BB83-A131-6AF8-C15E-D0ADE692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75CC-E262-4DD0-9A1C-E0D2F8509E9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8D448B-AA0B-3B40-E627-FACDDEEF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90AC41-0500-BD8B-3570-FAE86B71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54C7-A6F2-49C9-8CE2-0646F873807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8B3D8B-4B65-9367-D22A-0D19CEB8956F}"/>
              </a:ext>
            </a:extLst>
          </p:cNvPr>
          <p:cNvSpPr/>
          <p:nvPr userDrawn="1"/>
        </p:nvSpPr>
        <p:spPr>
          <a:xfrm>
            <a:off x="10064" y="53965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8" descr="한동대학교 logo에 대한 이미지 검색결과">
            <a:extLst>
              <a:ext uri="{FF2B5EF4-FFF2-40B4-BE49-F238E27FC236}">
                <a16:creationId xmlns:a16="http://schemas.microsoft.com/office/drawing/2014/main" id="{3B12F741-B1D3-B9F2-54F5-E11E9850B8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504" y="6398823"/>
            <a:ext cx="1497496" cy="45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78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75CC-E262-4DD0-9A1C-E0D2F8509E9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54C7-A6F2-49C9-8CE2-0646F8738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98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75CC-E262-4DD0-9A1C-E0D2F8509E9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54C7-A6F2-49C9-8CE2-0646F873807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606DF1-505D-8D95-1560-EB9A86C66DD0}"/>
              </a:ext>
            </a:extLst>
          </p:cNvPr>
          <p:cNvSpPr/>
          <p:nvPr userDrawn="1"/>
        </p:nvSpPr>
        <p:spPr>
          <a:xfrm>
            <a:off x="10064" y="53965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49A83D-8617-51FD-8646-D1F206461FBF}"/>
              </a:ext>
            </a:extLst>
          </p:cNvPr>
          <p:cNvSpPr/>
          <p:nvPr userDrawn="1"/>
        </p:nvSpPr>
        <p:spPr>
          <a:xfrm>
            <a:off x="0" y="628607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8" descr="한동대학교 logo에 대한 이미지 검색결과">
            <a:extLst>
              <a:ext uri="{FF2B5EF4-FFF2-40B4-BE49-F238E27FC236}">
                <a16:creationId xmlns:a16="http://schemas.microsoft.com/office/drawing/2014/main" id="{6E364689-6250-9331-94EC-14C0319482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504" y="6398823"/>
            <a:ext cx="1497496" cy="45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56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75CC-E262-4DD0-9A1C-E0D2F8509E9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54C7-A6F2-49C9-8CE2-0646F8738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35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75CC-E262-4DD0-9A1C-E0D2F8509E9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54C7-A6F2-49C9-8CE2-0646F8738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85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75CC-E262-4DD0-9A1C-E0D2F8509E9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54C7-A6F2-49C9-8CE2-0646F8738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13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75CC-E262-4DD0-9A1C-E0D2F8509E9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54C7-A6F2-49C9-8CE2-0646F873807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>
                  <a:solidFill>
                    <a:schemeClr val="bg1"/>
                  </a:solidFill>
                </a:rPr>
                <a:t> </a:t>
              </a:r>
              <a:r>
                <a:rPr lang="en-US" altLang="ko-KR" sz="100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>
                  <a:solidFill>
                    <a:schemeClr val="bg1"/>
                  </a:solidFill>
                </a:rPr>
                <a:t> </a:t>
              </a:r>
              <a:r>
                <a:rPr lang="en-US" altLang="ko-KR" sz="1000">
                  <a:solidFill>
                    <a:schemeClr val="bg1"/>
                  </a:solidFill>
                </a:rPr>
                <a:t>PowerPoint</a:t>
              </a:r>
              <a:endParaRPr lang="ko-KR" altLang="en-US" sz="10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404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75CC-E262-4DD0-9A1C-E0D2F8509E9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54C7-A6F2-49C9-8CE2-0646F8738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9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975CC-E262-4DD0-9A1C-E0D2F8509E91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54C7-A6F2-49C9-8CE2-0646F8738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6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15EB9-6E8C-CDF3-4411-7397B7218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688489"/>
            <a:ext cx="11973261" cy="3933727"/>
          </a:xfrm>
        </p:spPr>
        <p:txBody>
          <a:bodyPr>
            <a:normAutofit/>
          </a:bodyPr>
          <a:lstStyle/>
          <a:p>
            <a:r>
              <a:rPr lang="en-US" altLang="ko-KR" sz="4600" b="1" dirty="0"/>
              <a:t>Power Electronics:</a:t>
            </a:r>
            <a:br>
              <a:rPr lang="en-US" altLang="ko-KR" sz="4600" b="1" dirty="0"/>
            </a:br>
            <a:r>
              <a:rPr lang="en-US" altLang="ko-KR" sz="4400" b="1" dirty="0"/>
              <a:t>Solar Buck Voltage MPPT Controller</a:t>
            </a:r>
            <a:br>
              <a:rPr lang="en-US" altLang="ko-KR" sz="4600" b="1" dirty="0"/>
            </a:br>
            <a:r>
              <a:rPr lang="en-US" altLang="ko-KR" sz="3600" dirty="0"/>
              <a:t> </a:t>
            </a:r>
            <a:endParaRPr lang="ko-KR" altLang="en-US" sz="5400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FE596B86-4C8B-2E1B-4A95-32CAB9CC8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8581"/>
            <a:ext cx="9144000" cy="460781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/>
              <a:t>Improved MPPT Algorithm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45F60A-66DD-A601-07E1-AD73EF46A530}"/>
              </a:ext>
            </a:extLst>
          </p:cNvPr>
          <p:cNvSpPr txBox="1"/>
          <p:nvPr/>
        </p:nvSpPr>
        <p:spPr>
          <a:xfrm>
            <a:off x="10470176" y="5658899"/>
            <a:ext cx="2079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21800330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박현의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21900416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안견힐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4CB86-8825-A4E4-1BE3-97711EC2C84A}"/>
              </a:ext>
            </a:extLst>
          </p:cNvPr>
          <p:cNvSpPr txBox="1"/>
          <p:nvPr/>
        </p:nvSpPr>
        <p:spPr>
          <a:xfrm>
            <a:off x="-73891" y="5920509"/>
            <a:ext cx="279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전력전자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62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5C01063-B8E8-B4B6-90C6-E75286948154}"/>
              </a:ext>
            </a:extLst>
          </p:cNvPr>
          <p:cNvGrpSpPr/>
          <p:nvPr/>
        </p:nvGrpSpPr>
        <p:grpSpPr>
          <a:xfrm>
            <a:off x="347873" y="89962"/>
            <a:ext cx="11597049" cy="409871"/>
            <a:chOff x="347873" y="89962"/>
            <a:chExt cx="11597049" cy="409871"/>
          </a:xfrm>
        </p:grpSpPr>
        <p:sp>
          <p:nvSpPr>
            <p:cNvPr id="6" name="화살표: 오각형 16">
              <a:extLst>
                <a:ext uri="{FF2B5EF4-FFF2-40B4-BE49-F238E27FC236}">
                  <a16:creationId xmlns:a16="http://schemas.microsoft.com/office/drawing/2014/main" id="{D139E514-2192-EF32-E1BE-44F66E8BD999}"/>
                </a:ext>
              </a:extLst>
            </p:cNvPr>
            <p:cNvSpPr/>
            <p:nvPr/>
          </p:nvSpPr>
          <p:spPr>
            <a:xfrm>
              <a:off x="347873" y="89962"/>
              <a:ext cx="2385426" cy="400646"/>
            </a:xfrm>
            <a:prstGeom prst="homePlate">
              <a:avLst/>
            </a:prstGeom>
            <a:solidFill>
              <a:srgbClr val="82A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1. </a:t>
              </a:r>
              <a:endPara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화살표: 갈매기형 수장 5">
              <a:extLst>
                <a:ext uri="{FF2B5EF4-FFF2-40B4-BE49-F238E27FC236}">
                  <a16:creationId xmlns:a16="http://schemas.microsoft.com/office/drawing/2014/main" id="{62B6F5FA-CC9B-F4D9-36DE-615ECC6FF09B}"/>
                </a:ext>
              </a:extLst>
            </p:cNvPr>
            <p:cNvSpPr/>
            <p:nvPr/>
          </p:nvSpPr>
          <p:spPr>
            <a:xfrm>
              <a:off x="2648794" y="93537"/>
              <a:ext cx="2385427" cy="393495"/>
            </a:xfrm>
            <a:prstGeom prst="chevron">
              <a:avLst/>
            </a:prstGeom>
            <a:solidFill>
              <a:srgbClr val="065D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Data Analysis</a:t>
              </a:r>
            </a:p>
          </p:txBody>
        </p:sp>
        <p:sp>
          <p:nvSpPr>
            <p:cNvPr id="8" name="화살표: 갈매기형 수장 5">
              <a:extLst>
                <a:ext uri="{FF2B5EF4-FFF2-40B4-BE49-F238E27FC236}">
                  <a16:creationId xmlns:a16="http://schemas.microsoft.com/office/drawing/2014/main" id="{76701612-B406-8F63-CBDA-B76F9B482072}"/>
                </a:ext>
              </a:extLst>
            </p:cNvPr>
            <p:cNvSpPr/>
            <p:nvPr/>
          </p:nvSpPr>
          <p:spPr>
            <a:xfrm>
              <a:off x="4957651" y="99097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3.</a:t>
              </a:r>
            </a:p>
          </p:txBody>
        </p:sp>
        <p:sp>
          <p:nvSpPr>
            <p:cNvPr id="9" name="화살표: 갈매기형 수장 5">
              <a:extLst>
                <a:ext uri="{FF2B5EF4-FFF2-40B4-BE49-F238E27FC236}">
                  <a16:creationId xmlns:a16="http://schemas.microsoft.com/office/drawing/2014/main" id="{02827C1C-18D1-4334-8342-F6BBE80A4156}"/>
                </a:ext>
              </a:extLst>
            </p:cNvPr>
            <p:cNvSpPr/>
            <p:nvPr/>
          </p:nvSpPr>
          <p:spPr>
            <a:xfrm>
              <a:off x="7258573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4.</a:t>
              </a:r>
            </a:p>
          </p:txBody>
        </p:sp>
        <p:sp>
          <p:nvSpPr>
            <p:cNvPr id="10" name="화살표: 갈매기형 수장 5">
              <a:extLst>
                <a:ext uri="{FF2B5EF4-FFF2-40B4-BE49-F238E27FC236}">
                  <a16:creationId xmlns:a16="http://schemas.microsoft.com/office/drawing/2014/main" id="{C1FDF45B-97BC-D909-9171-1D13B343CDCD}"/>
                </a:ext>
              </a:extLst>
            </p:cNvPr>
            <p:cNvSpPr/>
            <p:nvPr/>
          </p:nvSpPr>
          <p:spPr>
            <a:xfrm>
              <a:off x="9559495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5.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718E3C5-EFFB-C8AA-C60F-5D6CFD35EBF2}"/>
              </a:ext>
            </a:extLst>
          </p:cNvPr>
          <p:cNvSpPr txBox="1"/>
          <p:nvPr/>
        </p:nvSpPr>
        <p:spPr>
          <a:xfrm>
            <a:off x="603682" y="3343626"/>
            <a:ext cx="25242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5-1. 1115 Solar Graph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EF342E-8E83-E24D-57B3-7E79D5A466D2}"/>
              </a:ext>
            </a:extLst>
          </p:cNvPr>
          <p:cNvSpPr txBox="1"/>
          <p:nvPr/>
        </p:nvSpPr>
        <p:spPr>
          <a:xfrm>
            <a:off x="463117" y="6326237"/>
            <a:ext cx="285713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5-2. 1115 Temperature Graph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49D919-B184-C3D2-2E70-E1A551F8B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64" y="668792"/>
            <a:ext cx="3534052" cy="26505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264F5E-AC1F-658E-FF3D-188F6D8DB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9" y="3651403"/>
            <a:ext cx="3534052" cy="2650539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F9759F1-AB75-F684-A92C-52C2DF36AC8B}"/>
              </a:ext>
            </a:extLst>
          </p:cNvPr>
          <p:cNvSpPr/>
          <p:nvPr/>
        </p:nvSpPr>
        <p:spPr>
          <a:xfrm>
            <a:off x="3684233" y="3227588"/>
            <a:ext cx="1349988" cy="92993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595AF6-62DB-A4E7-CB40-2FD4016AE0B9}"/>
              </a:ext>
            </a:extLst>
          </p:cNvPr>
          <p:cNvSpPr/>
          <p:nvPr/>
        </p:nvSpPr>
        <p:spPr>
          <a:xfrm>
            <a:off x="5555476" y="3980814"/>
            <a:ext cx="6305091" cy="22646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2D5C5F-233C-EA02-C96E-5B901D0B0034}"/>
              </a:ext>
            </a:extLst>
          </p:cNvPr>
          <p:cNvSpPr txBox="1"/>
          <p:nvPr/>
        </p:nvSpPr>
        <p:spPr>
          <a:xfrm>
            <a:off x="5883676" y="4234906"/>
            <a:ext cx="5344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r>
              <a:rPr lang="ko-KR" altLang="en-US" dirty="0"/>
              <a:t>태양광 에너지의 변동은 크게 발생하지 않는다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최고 기온이 약 </a:t>
            </a:r>
            <a:r>
              <a:rPr lang="en-US" altLang="ko-KR" dirty="0"/>
              <a:t>21</a:t>
            </a:r>
            <a:r>
              <a:rPr lang="ko-KR" altLang="en-US" dirty="0"/>
              <a:t>도로 측정된다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태양광이 높아지고 기온이 낮아져 </a:t>
            </a:r>
            <a:r>
              <a:rPr lang="en-US" altLang="ko-KR" dirty="0"/>
              <a:t>8</a:t>
            </a:r>
            <a:r>
              <a:rPr lang="ko-KR" altLang="en-US" dirty="0"/>
              <a:t>월에 비하여 출력전력이 높다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E3C8235-4923-3126-6E6F-69FCFD450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492" y="728282"/>
            <a:ext cx="6507057" cy="3009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285407-B7EA-936F-4B42-E16FFFD3B3EA}"/>
              </a:ext>
            </a:extLst>
          </p:cNvPr>
          <p:cNvSpPr txBox="1"/>
          <p:nvPr/>
        </p:nvSpPr>
        <p:spPr>
          <a:xfrm>
            <a:off x="8054278" y="3275111"/>
            <a:ext cx="221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/>
              <a:t>&lt; P&amp;O </a:t>
            </a:r>
            <a:r>
              <a:rPr lang="en-US" altLang="ko-KR" sz="1400" dirty="0"/>
              <a:t>Algorithm</a:t>
            </a:r>
            <a:r>
              <a:rPr lang="en-US" altLang="ko-KR" sz="1400" i="1" dirty="0"/>
              <a:t> &gt;</a:t>
            </a:r>
            <a:endParaRPr lang="ko-KR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78314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81A5C8-0637-FF8F-AF20-97E1DF823D60}"/>
              </a:ext>
            </a:extLst>
          </p:cNvPr>
          <p:cNvSpPr txBox="1"/>
          <p:nvPr/>
        </p:nvSpPr>
        <p:spPr>
          <a:xfrm>
            <a:off x="831849" y="1268188"/>
            <a:ext cx="10549324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50000"/>
                  </a:schemeClr>
                </a:solidFill>
              </a:rPr>
              <a:t>PART 3. </a:t>
            </a:r>
          </a:p>
          <a:p>
            <a:r>
              <a:rPr lang="en-US" altLang="ko-KR" sz="8000" b="1" dirty="0"/>
              <a:t>Research Progress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17869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9">
            <a:extLst>
              <a:ext uri="{FF2B5EF4-FFF2-40B4-BE49-F238E27FC236}">
                <a16:creationId xmlns:a16="http://schemas.microsoft.com/office/drawing/2014/main" id="{3E0ECBB9-9158-23A4-B830-CF43F1E76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73" y="50707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n-lt"/>
              </a:rPr>
              <a:t>In</a:t>
            </a:r>
            <a:r>
              <a:rPr lang="ko-KR" altLang="en-US" sz="3200" b="1" dirty="0">
                <a:latin typeface="+mn-lt"/>
              </a:rPr>
              <a:t> </a:t>
            </a:r>
            <a:r>
              <a:rPr lang="en-US" altLang="ko-KR" sz="3200" b="1" dirty="0">
                <a:latin typeface="+mn-lt"/>
              </a:rPr>
              <a:t>this Research</a:t>
            </a:r>
            <a:endParaRPr lang="ko-KR" altLang="en-US" sz="3200" b="1" dirty="0">
              <a:latin typeface="+mn-lt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BA0DB2B-D8CB-B270-2045-F64C87CF104A}"/>
              </a:ext>
            </a:extLst>
          </p:cNvPr>
          <p:cNvGrpSpPr/>
          <p:nvPr/>
        </p:nvGrpSpPr>
        <p:grpSpPr>
          <a:xfrm>
            <a:off x="347873" y="89962"/>
            <a:ext cx="11597049" cy="409871"/>
            <a:chOff x="347873" y="89962"/>
            <a:chExt cx="11597049" cy="409871"/>
          </a:xfrm>
        </p:grpSpPr>
        <p:sp>
          <p:nvSpPr>
            <p:cNvPr id="26" name="화살표: 오각형 16">
              <a:extLst>
                <a:ext uri="{FF2B5EF4-FFF2-40B4-BE49-F238E27FC236}">
                  <a16:creationId xmlns:a16="http://schemas.microsoft.com/office/drawing/2014/main" id="{D55DAD21-DABA-7DBD-E060-451A52002AD9}"/>
                </a:ext>
              </a:extLst>
            </p:cNvPr>
            <p:cNvSpPr/>
            <p:nvPr/>
          </p:nvSpPr>
          <p:spPr>
            <a:xfrm>
              <a:off x="347873" y="89962"/>
              <a:ext cx="2385426" cy="400646"/>
            </a:xfrm>
            <a:prstGeom prst="homePlate">
              <a:avLst/>
            </a:prstGeom>
            <a:solidFill>
              <a:srgbClr val="82A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1. 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화살표: 갈매기형 수장 5">
              <a:extLst>
                <a:ext uri="{FF2B5EF4-FFF2-40B4-BE49-F238E27FC236}">
                  <a16:creationId xmlns:a16="http://schemas.microsoft.com/office/drawing/2014/main" id="{B5F86497-2AF2-5A3E-67FA-FEA1D9542B67}"/>
                </a:ext>
              </a:extLst>
            </p:cNvPr>
            <p:cNvSpPr/>
            <p:nvPr/>
          </p:nvSpPr>
          <p:spPr>
            <a:xfrm>
              <a:off x="7258573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4.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30" name="화살표: 갈매기형 수장 5">
              <a:extLst>
                <a:ext uri="{FF2B5EF4-FFF2-40B4-BE49-F238E27FC236}">
                  <a16:creationId xmlns:a16="http://schemas.microsoft.com/office/drawing/2014/main" id="{140FB8BD-FC0F-D7B4-16F5-90C5E3D83C01}"/>
                </a:ext>
              </a:extLst>
            </p:cNvPr>
            <p:cNvSpPr/>
            <p:nvPr/>
          </p:nvSpPr>
          <p:spPr>
            <a:xfrm>
              <a:off x="9559495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5.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</p:grpSp>
      <p:sp>
        <p:nvSpPr>
          <p:cNvPr id="2" name="화살표: 갈매기형 수장 5">
            <a:extLst>
              <a:ext uri="{FF2B5EF4-FFF2-40B4-BE49-F238E27FC236}">
                <a16:creationId xmlns:a16="http://schemas.microsoft.com/office/drawing/2014/main" id="{117FC079-F0E8-C9F6-EE8B-5FAD72679B04}"/>
              </a:ext>
            </a:extLst>
          </p:cNvPr>
          <p:cNvSpPr/>
          <p:nvPr/>
        </p:nvSpPr>
        <p:spPr>
          <a:xfrm>
            <a:off x="4953683" y="97113"/>
            <a:ext cx="2385427" cy="393495"/>
          </a:xfrm>
          <a:prstGeom prst="chevron">
            <a:avLst/>
          </a:prstGeom>
          <a:solidFill>
            <a:srgbClr val="065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/>
              </a:rPr>
              <a:t>3. Experimental</a:t>
            </a:r>
          </a:p>
        </p:txBody>
      </p:sp>
      <p:sp>
        <p:nvSpPr>
          <p:cNvPr id="3" name="화살표: 갈매기형 수장 5">
            <a:extLst>
              <a:ext uri="{FF2B5EF4-FFF2-40B4-BE49-F238E27FC236}">
                <a16:creationId xmlns:a16="http://schemas.microsoft.com/office/drawing/2014/main" id="{409A5FED-FB5F-A7A7-D45C-86D88C486935}"/>
              </a:ext>
            </a:extLst>
          </p:cNvPr>
          <p:cNvSpPr/>
          <p:nvPr/>
        </p:nvSpPr>
        <p:spPr>
          <a:xfrm>
            <a:off x="2648793" y="87888"/>
            <a:ext cx="2385427" cy="393495"/>
          </a:xfrm>
          <a:prstGeom prst="chevron">
            <a:avLst/>
          </a:prstGeom>
          <a:solidFill>
            <a:srgbClr val="065D9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PART 2.</a:t>
            </a:r>
            <a:endParaRPr lang="en-US" altLang="ko-KR">
              <a:solidFill>
                <a:schemeClr val="tx1"/>
              </a:solidFill>
              <a:cs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5BBC710-6C38-D39E-C78E-4488E1285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98" y="1774479"/>
            <a:ext cx="7077075" cy="41243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7DD4DA-AE0C-5167-8511-B14844250CAB}"/>
              </a:ext>
            </a:extLst>
          </p:cNvPr>
          <p:cNvSpPr txBox="1"/>
          <p:nvPr/>
        </p:nvSpPr>
        <p:spPr>
          <a:xfrm>
            <a:off x="1664438" y="6043149"/>
            <a:ext cx="41111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6. Flow Chart of P&amp;O Algorithm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A288B-2667-F8A6-EA30-EB5EDEB96C02}"/>
              </a:ext>
            </a:extLst>
          </p:cNvPr>
          <p:cNvSpPr txBox="1"/>
          <p:nvPr/>
        </p:nvSpPr>
        <p:spPr>
          <a:xfrm>
            <a:off x="7533924" y="1959145"/>
            <a:ext cx="4220147" cy="397031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구현이 쉬움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구조가 간단함</a:t>
            </a:r>
            <a:r>
              <a:rPr lang="en-US" altLang="ko-KR" dirty="0"/>
              <a:t>(2</a:t>
            </a:r>
            <a:r>
              <a:rPr lang="ko-KR" altLang="en-US" dirty="0"/>
              <a:t>번의 비교와 </a:t>
            </a:r>
            <a:r>
              <a:rPr lang="en-US" altLang="ko-KR" dirty="0"/>
              <a:t>1</a:t>
            </a:r>
            <a:r>
              <a:rPr lang="ko-KR" altLang="en-US" dirty="0"/>
              <a:t>번의 연산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r>
              <a:rPr lang="en-US" altLang="ko-KR" dirty="0"/>
              <a:t>-MPP </a:t>
            </a:r>
            <a:r>
              <a:rPr lang="ko-KR" altLang="en-US" dirty="0"/>
              <a:t>점 주변에서 </a:t>
            </a:r>
            <a:r>
              <a:rPr lang="ko-KR" altLang="en-US" dirty="0" err="1"/>
              <a:t>오실레이션에</a:t>
            </a:r>
            <a:r>
              <a:rPr lang="ko-KR" altLang="en-US" dirty="0"/>
              <a:t> 의한 손실 발생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연산 속도가 느리다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변동하는 환경</a:t>
            </a:r>
            <a:r>
              <a:rPr lang="en-US" altLang="ko-KR" dirty="0"/>
              <a:t>(</a:t>
            </a:r>
            <a:r>
              <a:rPr lang="ko-KR" altLang="en-US" dirty="0"/>
              <a:t>급변하는 경우</a:t>
            </a:r>
            <a:r>
              <a:rPr lang="en-US" altLang="ko-KR" dirty="0"/>
              <a:t>)</a:t>
            </a:r>
            <a:r>
              <a:rPr lang="ko-KR" altLang="en-US" dirty="0"/>
              <a:t>에 민감하게 </a:t>
            </a:r>
            <a:r>
              <a:rPr lang="ko-KR" altLang="en-US" dirty="0" err="1"/>
              <a:t>반응할수</a:t>
            </a:r>
            <a:r>
              <a:rPr lang="ko-KR" altLang="en-US" dirty="0"/>
              <a:t> 있다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F100D-54E1-EEAF-89ED-BF0285F3F24F}"/>
              </a:ext>
            </a:extLst>
          </p:cNvPr>
          <p:cNvSpPr txBox="1"/>
          <p:nvPr/>
        </p:nvSpPr>
        <p:spPr>
          <a:xfrm>
            <a:off x="7734234" y="1463305"/>
            <a:ext cx="3819525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P&amp;O </a:t>
            </a:r>
            <a:r>
              <a:rPr lang="ko-KR" altLang="en-US" dirty="0"/>
              <a:t>알고리즘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4388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4686873-6D97-6B80-A2B5-F91113FB0745}"/>
              </a:ext>
            </a:extLst>
          </p:cNvPr>
          <p:cNvSpPr/>
          <p:nvPr/>
        </p:nvSpPr>
        <p:spPr>
          <a:xfrm>
            <a:off x="4251770" y="812529"/>
            <a:ext cx="3575203" cy="12209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036F92-1276-0983-6C87-5FEC622BA702}"/>
              </a:ext>
            </a:extLst>
          </p:cNvPr>
          <p:cNvSpPr/>
          <p:nvPr/>
        </p:nvSpPr>
        <p:spPr>
          <a:xfrm>
            <a:off x="4251771" y="2608117"/>
            <a:ext cx="3609975" cy="9971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7A7A44-DBFB-7E1E-C8FD-18F00E5D0661}"/>
              </a:ext>
            </a:extLst>
          </p:cNvPr>
          <p:cNvSpPr/>
          <p:nvPr/>
        </p:nvSpPr>
        <p:spPr>
          <a:xfrm>
            <a:off x="4251771" y="4132296"/>
            <a:ext cx="3575204" cy="8339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FFD519-3FFF-371B-1105-12CAE63ED05F}"/>
              </a:ext>
            </a:extLst>
          </p:cNvPr>
          <p:cNvSpPr/>
          <p:nvPr/>
        </p:nvSpPr>
        <p:spPr>
          <a:xfrm>
            <a:off x="4169353" y="5496316"/>
            <a:ext cx="3872787" cy="11552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E9DBD9-0C5C-8C76-6F51-C792E915C129}"/>
              </a:ext>
            </a:extLst>
          </p:cNvPr>
          <p:cNvSpPr txBox="1"/>
          <p:nvPr/>
        </p:nvSpPr>
        <p:spPr>
          <a:xfrm>
            <a:off x="5224607" y="1083128"/>
            <a:ext cx="1742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Times" pitchFamily="2" charset="0"/>
              </a:rPr>
              <a:t>매초마다 </a:t>
            </a:r>
            <a:endParaRPr kumimoji="1" lang="en-US" altLang="ko-KR" dirty="0">
              <a:latin typeface="Times" pitchFamily="2" charset="0"/>
            </a:endParaRPr>
          </a:p>
          <a:p>
            <a:pPr algn="ctr"/>
            <a:r>
              <a:rPr kumimoji="1" lang="ko-KR" altLang="en-US" dirty="0">
                <a:solidFill>
                  <a:srgbClr val="FF0000"/>
                </a:solidFill>
                <a:latin typeface="Times" pitchFamily="2" charset="0"/>
              </a:rPr>
              <a:t>전압</a:t>
            </a:r>
            <a:r>
              <a:rPr kumimoji="1" lang="en-US" altLang="ko-KR" dirty="0">
                <a:solidFill>
                  <a:srgbClr val="FF0000"/>
                </a:solidFill>
                <a:latin typeface="Times" pitchFamily="2" charset="0"/>
              </a:rPr>
              <a:t>, </a:t>
            </a:r>
            <a:r>
              <a:rPr kumimoji="1" lang="ko-KR" altLang="en-US" dirty="0">
                <a:solidFill>
                  <a:srgbClr val="FF0000"/>
                </a:solidFill>
                <a:latin typeface="Times" pitchFamily="2" charset="0"/>
              </a:rPr>
              <a:t>전력 </a:t>
            </a:r>
            <a:r>
              <a:rPr kumimoji="1" lang="ko-KR" altLang="en-US" dirty="0">
                <a:latin typeface="Times" pitchFamily="2" charset="0"/>
              </a:rPr>
              <a:t>측정</a:t>
            </a:r>
            <a:endParaRPr kumimoji="1" lang="en-US" altLang="ko-Kore-KR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536E07-9B66-6FD1-ABF0-DFF832BA882D}"/>
                  </a:ext>
                </a:extLst>
              </p:cNvPr>
              <p:cNvSpPr txBox="1"/>
              <p:nvPr/>
            </p:nvSpPr>
            <p:spPr>
              <a:xfrm>
                <a:off x="4574511" y="2722490"/>
                <a:ext cx="3074191" cy="768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𝑑𝑃</m:t>
                        </m:r>
                      </m:num>
                      <m:den>
                        <m:r>
                          <a:rPr kumimoji="1" lang="en-US" altLang="ko-Kore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𝑑𝑉</m:t>
                        </m:r>
                      </m:den>
                    </m:f>
                    <m:r>
                      <a:rPr kumimoji="1" lang="en-US" altLang="ko-Kore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ko-KR" altLang="en-US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부</m:t>
                    </m:r>
                  </m:oMath>
                </a14:m>
                <a:r>
                  <a:rPr kumimoji="1" lang="ko-KR" altLang="en-US" dirty="0">
                    <a:solidFill>
                      <a:schemeClr val="tx1"/>
                    </a:solidFill>
                    <a:latin typeface="Times" pitchFamily="2" charset="0"/>
                  </a:rPr>
                  <a:t>호변화량으로 다음 </a:t>
                </a:r>
                <a:endParaRPr kumimoji="1" lang="en-US" altLang="ko-KR" dirty="0">
                  <a:solidFill>
                    <a:schemeClr val="tx1"/>
                  </a:solidFill>
                  <a:latin typeface="Times" pitchFamily="2" charset="0"/>
                </a:endParaRPr>
              </a:p>
              <a:p>
                <a:pPr algn="ctr"/>
                <a:r>
                  <a:rPr kumimoji="1" lang="ko-KR" altLang="en-US" dirty="0">
                    <a:solidFill>
                      <a:schemeClr val="tx1"/>
                    </a:solidFill>
                    <a:latin typeface="Times" pitchFamily="2" charset="0"/>
                  </a:rPr>
                  <a:t>단계 증감을 결정</a:t>
                </a:r>
                <a:r>
                  <a:rPr kumimoji="1" lang="en-US" altLang="ko-Kore-KR" dirty="0">
                    <a:solidFill>
                      <a:schemeClr val="tx1"/>
                    </a:solidFill>
                    <a:latin typeface="Times" pitchFamily="2" charset="0"/>
                  </a:rPr>
                  <a:t> </a:t>
                </a:r>
                <a:endParaRPr kumimoji="1" lang="ko-Kore-KR" alt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E536E07-9B66-6FD1-ABF0-DFF832BA8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11" y="2722490"/>
                <a:ext cx="3074191" cy="768415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0C616F-BA1A-25F8-A466-6B236F5855C1}"/>
                  </a:ext>
                </a:extLst>
              </p:cNvPr>
              <p:cNvSpPr txBox="1"/>
              <p:nvPr/>
            </p:nvSpPr>
            <p:spPr>
              <a:xfrm>
                <a:off x="4471067" y="4357719"/>
                <a:ext cx="3263457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d>
                      <m:dPr>
                        <m:ctrlP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d>
                      <m:dPr>
                        <m:ctrlP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kumimoji="1" lang="en-US" altLang="en-US" dirty="0">
                    <a:solidFill>
                      <a:srgbClr val="FF0000"/>
                    </a:solidFill>
                    <a:latin typeface="Times" pitchFamily="2" charset="0"/>
                  </a:rPr>
                  <a:t>V</a:t>
                </a:r>
                <a:endParaRPr kumimoji="1" lang="ko-Kore-KR" altLang="en-US" dirty="0">
                  <a:solidFill>
                    <a:srgbClr val="C00000"/>
                  </a:solidFill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0C616F-BA1A-25F8-A466-6B236F585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067" y="4357719"/>
                <a:ext cx="3263457" cy="391582"/>
              </a:xfrm>
              <a:prstGeom prst="rect">
                <a:avLst/>
              </a:prstGeom>
              <a:blipFill>
                <a:blip r:embed="rId4"/>
                <a:stretch>
                  <a:fillRect t="-9375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F77AC86-3B12-9335-513A-38ACD37C8405}"/>
              </a:ext>
            </a:extLst>
          </p:cNvPr>
          <p:cNvSpPr txBox="1"/>
          <p:nvPr/>
        </p:nvSpPr>
        <p:spPr>
          <a:xfrm>
            <a:off x="4192186" y="5517398"/>
            <a:ext cx="380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Times" pitchFamily="2" charset="0"/>
              </a:rPr>
              <a:t>다음 단계 동작을 위해</a:t>
            </a:r>
            <a:endParaRPr kumimoji="1" lang="en-US" altLang="ko-KR" dirty="0">
              <a:latin typeface="Times" pitchFamily="2" charset="0"/>
            </a:endParaRPr>
          </a:p>
          <a:p>
            <a:pPr algn="ctr"/>
            <a:r>
              <a:rPr kumimoji="1" lang="ko-KR" altLang="en-US" dirty="0">
                <a:solidFill>
                  <a:srgbClr val="FF0000"/>
                </a:solidFill>
                <a:latin typeface="Times" pitchFamily="2" charset="0"/>
              </a:rPr>
              <a:t>현재 값</a:t>
            </a:r>
            <a:r>
              <a:rPr kumimoji="1" lang="ko-KR" altLang="en-US" dirty="0">
                <a:latin typeface="Times" pitchFamily="2" charset="0"/>
              </a:rPr>
              <a:t>을 </a:t>
            </a:r>
            <a:r>
              <a:rPr kumimoji="1" lang="ko-KR" altLang="en-US" dirty="0">
                <a:solidFill>
                  <a:srgbClr val="FF0000"/>
                </a:solidFill>
                <a:latin typeface="Times" pitchFamily="2" charset="0"/>
              </a:rPr>
              <a:t>전 단계 값</a:t>
            </a:r>
            <a:r>
              <a:rPr kumimoji="1" lang="ko-KR" altLang="en-US" dirty="0">
                <a:latin typeface="Times" pitchFamily="2" charset="0"/>
              </a:rPr>
              <a:t>으로 치환</a:t>
            </a:r>
            <a:endParaRPr kumimoji="1" lang="ko-Kore-KR" altLang="en-US" dirty="0">
              <a:latin typeface="Times" pitchFamily="2" charset="0"/>
            </a:endParaRPr>
          </a:p>
        </p:txBody>
      </p:sp>
      <p:sp>
        <p:nvSpPr>
          <p:cNvPr id="26" name="아래쪽 화살표[D] 25">
            <a:extLst>
              <a:ext uri="{FF2B5EF4-FFF2-40B4-BE49-F238E27FC236}">
                <a16:creationId xmlns:a16="http://schemas.microsoft.com/office/drawing/2014/main" id="{8A70E8A6-A4DB-A471-2D47-AD27E5FF8168}"/>
              </a:ext>
            </a:extLst>
          </p:cNvPr>
          <p:cNvSpPr/>
          <p:nvPr/>
        </p:nvSpPr>
        <p:spPr>
          <a:xfrm>
            <a:off x="5969889" y="5025724"/>
            <a:ext cx="265814" cy="43222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아래쪽 화살표[D] 25">
            <a:extLst>
              <a:ext uri="{FF2B5EF4-FFF2-40B4-BE49-F238E27FC236}">
                <a16:creationId xmlns:a16="http://schemas.microsoft.com/office/drawing/2014/main" id="{27BD9B2C-D143-3010-1FEA-C12C18BF7881}"/>
              </a:ext>
            </a:extLst>
          </p:cNvPr>
          <p:cNvSpPr/>
          <p:nvPr/>
        </p:nvSpPr>
        <p:spPr>
          <a:xfrm>
            <a:off x="5963093" y="3661704"/>
            <a:ext cx="265814" cy="43222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아래쪽 화살표[D] 25">
            <a:extLst>
              <a:ext uri="{FF2B5EF4-FFF2-40B4-BE49-F238E27FC236}">
                <a16:creationId xmlns:a16="http://schemas.microsoft.com/office/drawing/2014/main" id="{1D8708EB-7D12-E370-D81F-1352726F5A7F}"/>
              </a:ext>
            </a:extLst>
          </p:cNvPr>
          <p:cNvSpPr/>
          <p:nvPr/>
        </p:nvSpPr>
        <p:spPr>
          <a:xfrm>
            <a:off x="5963093" y="2106270"/>
            <a:ext cx="265814" cy="43222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3A831B-D056-1CE5-C0B5-C15B7220AAD1}"/>
                  </a:ext>
                </a:extLst>
              </p:cNvPr>
              <p:cNvSpPr txBox="1"/>
              <p:nvPr/>
            </p:nvSpPr>
            <p:spPr>
              <a:xfrm>
                <a:off x="5081580" y="6207586"/>
                <a:ext cx="20600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𝑠𝑎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𝑠𝑎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3A831B-D056-1CE5-C0B5-C15B7220A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580" y="6207586"/>
                <a:ext cx="2060051" cy="276999"/>
              </a:xfrm>
              <a:prstGeom prst="rect">
                <a:avLst/>
              </a:prstGeom>
              <a:blipFill>
                <a:blip r:embed="rId5"/>
                <a:stretch>
                  <a:fillRect l="-4142" t="-28261" r="-592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541A387A-B4D0-3079-4F0C-DDDFD99493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5963" t="30712" r="18301" b="38936"/>
          <a:stretch/>
        </p:blipFill>
        <p:spPr>
          <a:xfrm>
            <a:off x="347873" y="1899963"/>
            <a:ext cx="2532104" cy="2747068"/>
          </a:xfrm>
          <a:prstGeom prst="rect">
            <a:avLst/>
          </a:prstGeom>
        </p:spPr>
      </p:pic>
      <p:sp>
        <p:nvSpPr>
          <p:cNvPr id="19" name="화살표: 왼쪽 18">
            <a:extLst>
              <a:ext uri="{FF2B5EF4-FFF2-40B4-BE49-F238E27FC236}">
                <a16:creationId xmlns:a16="http://schemas.microsoft.com/office/drawing/2014/main" id="{AAF0B294-6623-A54C-066C-036818AB7A67}"/>
              </a:ext>
            </a:extLst>
          </p:cNvPr>
          <p:cNvSpPr/>
          <p:nvPr/>
        </p:nvSpPr>
        <p:spPr>
          <a:xfrm>
            <a:off x="3124940" y="3009530"/>
            <a:ext cx="923277" cy="23082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으로 구부러짐 22">
            <a:extLst>
              <a:ext uri="{FF2B5EF4-FFF2-40B4-BE49-F238E27FC236}">
                <a16:creationId xmlns:a16="http://schemas.microsoft.com/office/drawing/2014/main" id="{DD5E70AB-9CC8-B475-4C78-04483969037B}"/>
              </a:ext>
            </a:extLst>
          </p:cNvPr>
          <p:cNvSpPr/>
          <p:nvPr/>
        </p:nvSpPr>
        <p:spPr>
          <a:xfrm rot="10800000">
            <a:off x="8374521" y="1189608"/>
            <a:ext cx="1279120" cy="4868879"/>
          </a:xfrm>
          <a:prstGeom prst="curvedRightArrow">
            <a:avLst>
              <a:gd name="adj1" fmla="val 13716"/>
              <a:gd name="adj2" fmla="val 43704"/>
              <a:gd name="adj3" fmla="val 2222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BB4B10C-F350-ECFE-BE67-14325098AE8C}"/>
              </a:ext>
            </a:extLst>
          </p:cNvPr>
          <p:cNvGrpSpPr/>
          <p:nvPr/>
        </p:nvGrpSpPr>
        <p:grpSpPr>
          <a:xfrm>
            <a:off x="347873" y="89962"/>
            <a:ext cx="11597049" cy="409871"/>
            <a:chOff x="347873" y="89962"/>
            <a:chExt cx="11597049" cy="409871"/>
          </a:xfrm>
        </p:grpSpPr>
        <p:sp>
          <p:nvSpPr>
            <p:cNvPr id="16" name="화살표: 오각형 16">
              <a:extLst>
                <a:ext uri="{FF2B5EF4-FFF2-40B4-BE49-F238E27FC236}">
                  <a16:creationId xmlns:a16="http://schemas.microsoft.com/office/drawing/2014/main" id="{6FE38598-21A6-A1EC-71DC-84EAD4B27CBB}"/>
                </a:ext>
              </a:extLst>
            </p:cNvPr>
            <p:cNvSpPr/>
            <p:nvPr/>
          </p:nvSpPr>
          <p:spPr>
            <a:xfrm>
              <a:off x="347873" y="89962"/>
              <a:ext cx="2385426" cy="400646"/>
            </a:xfrm>
            <a:prstGeom prst="homePlate">
              <a:avLst/>
            </a:prstGeom>
            <a:solidFill>
              <a:srgbClr val="82A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1. 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화살표: 갈매기형 수장 5">
              <a:extLst>
                <a:ext uri="{FF2B5EF4-FFF2-40B4-BE49-F238E27FC236}">
                  <a16:creationId xmlns:a16="http://schemas.microsoft.com/office/drawing/2014/main" id="{6D7368B2-BB46-DF23-A08B-0DEAF3ADBAA3}"/>
                </a:ext>
              </a:extLst>
            </p:cNvPr>
            <p:cNvSpPr/>
            <p:nvPr/>
          </p:nvSpPr>
          <p:spPr>
            <a:xfrm>
              <a:off x="7258573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4.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20" name="화살표: 갈매기형 수장 5">
              <a:extLst>
                <a:ext uri="{FF2B5EF4-FFF2-40B4-BE49-F238E27FC236}">
                  <a16:creationId xmlns:a16="http://schemas.microsoft.com/office/drawing/2014/main" id="{7CC3073F-8557-4A41-BCE6-CA9BA24DAE18}"/>
                </a:ext>
              </a:extLst>
            </p:cNvPr>
            <p:cNvSpPr/>
            <p:nvPr/>
          </p:nvSpPr>
          <p:spPr>
            <a:xfrm>
              <a:off x="9559495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5.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</p:grpSp>
      <p:sp>
        <p:nvSpPr>
          <p:cNvPr id="27" name="화살표: 갈매기형 수장 5">
            <a:extLst>
              <a:ext uri="{FF2B5EF4-FFF2-40B4-BE49-F238E27FC236}">
                <a16:creationId xmlns:a16="http://schemas.microsoft.com/office/drawing/2014/main" id="{3405C337-C287-3FEE-F89B-11E67B388023}"/>
              </a:ext>
            </a:extLst>
          </p:cNvPr>
          <p:cNvSpPr/>
          <p:nvPr/>
        </p:nvSpPr>
        <p:spPr>
          <a:xfrm>
            <a:off x="2648793" y="87888"/>
            <a:ext cx="2385427" cy="393495"/>
          </a:xfrm>
          <a:prstGeom prst="chevron">
            <a:avLst/>
          </a:prstGeom>
          <a:solidFill>
            <a:srgbClr val="065D9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PART 2.</a:t>
            </a:r>
            <a:endParaRPr lang="en-US" altLang="ko-KR">
              <a:solidFill>
                <a:schemeClr val="tx1"/>
              </a:solidFill>
              <a:cs typeface="Arial"/>
            </a:endParaRPr>
          </a:p>
        </p:txBody>
      </p:sp>
      <p:sp>
        <p:nvSpPr>
          <p:cNvPr id="28" name="화살표: 갈매기형 수장 5">
            <a:extLst>
              <a:ext uri="{FF2B5EF4-FFF2-40B4-BE49-F238E27FC236}">
                <a16:creationId xmlns:a16="http://schemas.microsoft.com/office/drawing/2014/main" id="{4340424A-A1B9-0A1B-9CF0-6B2324F04021}"/>
              </a:ext>
            </a:extLst>
          </p:cNvPr>
          <p:cNvSpPr/>
          <p:nvPr/>
        </p:nvSpPr>
        <p:spPr>
          <a:xfrm>
            <a:off x="4953683" y="97113"/>
            <a:ext cx="2385427" cy="393495"/>
          </a:xfrm>
          <a:prstGeom prst="chevron">
            <a:avLst/>
          </a:prstGeom>
          <a:solidFill>
            <a:srgbClr val="065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/>
              </a:rPr>
              <a:t>3. Research </a:t>
            </a:r>
          </a:p>
        </p:txBody>
      </p:sp>
    </p:spTree>
    <p:extLst>
      <p:ext uri="{BB962C8B-B14F-4D97-AF65-F5344CB8AC3E}">
        <p14:creationId xmlns:p14="http://schemas.microsoft.com/office/powerpoint/2010/main" val="4036522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B3AF69A-A094-C160-FBAC-C54B2E6D0ACC}"/>
              </a:ext>
            </a:extLst>
          </p:cNvPr>
          <p:cNvGrpSpPr/>
          <p:nvPr/>
        </p:nvGrpSpPr>
        <p:grpSpPr>
          <a:xfrm>
            <a:off x="347873" y="87888"/>
            <a:ext cx="11597049" cy="411945"/>
            <a:chOff x="347873" y="87888"/>
            <a:chExt cx="11597049" cy="411945"/>
          </a:xfrm>
        </p:grpSpPr>
        <p:sp>
          <p:nvSpPr>
            <p:cNvPr id="12" name="화살표: 오각형 16">
              <a:extLst>
                <a:ext uri="{FF2B5EF4-FFF2-40B4-BE49-F238E27FC236}">
                  <a16:creationId xmlns:a16="http://schemas.microsoft.com/office/drawing/2014/main" id="{3353DA19-1F64-6CC0-3F9E-4E8A474E8B56}"/>
                </a:ext>
              </a:extLst>
            </p:cNvPr>
            <p:cNvSpPr/>
            <p:nvPr/>
          </p:nvSpPr>
          <p:spPr>
            <a:xfrm>
              <a:off x="347873" y="89962"/>
              <a:ext cx="2385426" cy="400646"/>
            </a:xfrm>
            <a:prstGeom prst="homePlate">
              <a:avLst/>
            </a:prstGeom>
            <a:solidFill>
              <a:srgbClr val="82A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1. 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화살표: 갈매기형 수장 5">
              <a:extLst>
                <a:ext uri="{FF2B5EF4-FFF2-40B4-BE49-F238E27FC236}">
                  <a16:creationId xmlns:a16="http://schemas.microsoft.com/office/drawing/2014/main" id="{D43F4075-7F71-89F2-89BB-F7FD86C858CC}"/>
                </a:ext>
              </a:extLst>
            </p:cNvPr>
            <p:cNvSpPr/>
            <p:nvPr/>
          </p:nvSpPr>
          <p:spPr>
            <a:xfrm>
              <a:off x="4953683" y="97113"/>
              <a:ext cx="2385427" cy="393495"/>
            </a:xfrm>
            <a:prstGeom prst="chevron">
              <a:avLst/>
            </a:prstGeom>
            <a:solidFill>
              <a:srgbClr val="065D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cs typeface="Arial"/>
                </a:rPr>
                <a:t>3. Experimental</a:t>
              </a:r>
            </a:p>
          </p:txBody>
        </p:sp>
        <p:sp>
          <p:nvSpPr>
            <p:cNvPr id="14" name="화살표: 갈매기형 수장 5">
              <a:extLst>
                <a:ext uri="{FF2B5EF4-FFF2-40B4-BE49-F238E27FC236}">
                  <a16:creationId xmlns:a16="http://schemas.microsoft.com/office/drawing/2014/main" id="{F75026EF-E1E2-200B-E463-67D93A34C360}"/>
                </a:ext>
              </a:extLst>
            </p:cNvPr>
            <p:cNvSpPr/>
            <p:nvPr/>
          </p:nvSpPr>
          <p:spPr>
            <a:xfrm>
              <a:off x="2648793" y="8788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2.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5" name="화살표: 갈매기형 수장 5">
              <a:extLst>
                <a:ext uri="{FF2B5EF4-FFF2-40B4-BE49-F238E27FC236}">
                  <a16:creationId xmlns:a16="http://schemas.microsoft.com/office/drawing/2014/main" id="{A4684B65-0D11-B4E6-01FC-F2541C697805}"/>
                </a:ext>
              </a:extLst>
            </p:cNvPr>
            <p:cNvSpPr/>
            <p:nvPr/>
          </p:nvSpPr>
          <p:spPr>
            <a:xfrm>
              <a:off x="7258573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4.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6" name="화살표: 갈매기형 수장 5">
              <a:extLst>
                <a:ext uri="{FF2B5EF4-FFF2-40B4-BE49-F238E27FC236}">
                  <a16:creationId xmlns:a16="http://schemas.microsoft.com/office/drawing/2014/main" id="{E58D6F25-C82B-8FDF-C142-8A3831422077}"/>
                </a:ext>
              </a:extLst>
            </p:cNvPr>
            <p:cNvSpPr/>
            <p:nvPr/>
          </p:nvSpPr>
          <p:spPr>
            <a:xfrm>
              <a:off x="9559495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5.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</p:grpSp>
      <p:sp>
        <p:nvSpPr>
          <p:cNvPr id="6" name="제목 1">
            <a:extLst>
              <a:ext uri="{FF2B5EF4-FFF2-40B4-BE49-F238E27FC236}">
                <a16:creationId xmlns:a16="http://schemas.microsoft.com/office/drawing/2014/main" id="{82AFD925-B5B6-D3D1-C8DA-0D0E44F5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" y="45724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cs typeface="Arial" panose="020B0604020202020204" pitchFamily="34" charset="0"/>
              </a:rPr>
              <a:t>P&amp;O </a:t>
            </a:r>
            <a:r>
              <a:rPr lang="ko-KR" altLang="en-US" sz="3600" b="1" dirty="0">
                <a:cs typeface="Arial" panose="020B0604020202020204" pitchFamily="34" charset="0"/>
              </a:rPr>
              <a:t>알고리즘의 문제점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54142-BD6A-8A4C-F18D-4656920A4A9E}"/>
              </a:ext>
            </a:extLst>
          </p:cNvPr>
          <p:cNvSpPr txBox="1"/>
          <p:nvPr/>
        </p:nvSpPr>
        <p:spPr>
          <a:xfrm>
            <a:off x="0" y="573521"/>
            <a:ext cx="637222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1600">
              <a:solidFill>
                <a:schemeClr val="bg1">
                  <a:lumMod val="50000"/>
                </a:schemeClr>
              </a:solidFill>
              <a:cs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4AF40C-7CE6-19CE-A01F-708E34A0CB2E}"/>
              </a:ext>
            </a:extLst>
          </p:cNvPr>
          <p:cNvGrpSpPr/>
          <p:nvPr/>
        </p:nvGrpSpPr>
        <p:grpSpPr>
          <a:xfrm>
            <a:off x="347873" y="2603734"/>
            <a:ext cx="5726098" cy="3231859"/>
            <a:chOff x="739855" y="3552819"/>
            <a:chExt cx="6301147" cy="327417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D20D0C6-06B6-56F2-23DB-1585FB23E822}"/>
                </a:ext>
              </a:extLst>
            </p:cNvPr>
            <p:cNvSpPr/>
            <p:nvPr/>
          </p:nvSpPr>
          <p:spPr>
            <a:xfrm>
              <a:off x="739855" y="3552819"/>
              <a:ext cx="6023484" cy="2468880"/>
            </a:xfrm>
            <a:prstGeom prst="rect">
              <a:avLst/>
            </a:prstGeom>
            <a:noFill/>
            <a:ln w="28575">
              <a:solidFill>
                <a:srgbClr val="82AE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33912D-151E-27B5-333A-A9603D0FC15B}"/>
                </a:ext>
              </a:extLst>
            </p:cNvPr>
            <p:cNvSpPr txBox="1"/>
            <p:nvPr/>
          </p:nvSpPr>
          <p:spPr>
            <a:xfrm>
              <a:off x="855630" y="3712113"/>
              <a:ext cx="6185372" cy="3114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2000" dirty="0"/>
                <a:t>#1. </a:t>
              </a:r>
              <a:r>
                <a:rPr lang="ko-KR" altLang="en-US" sz="2000" dirty="0" err="1"/>
                <a:t>오실레이션</a:t>
              </a:r>
              <a:r>
                <a:rPr lang="ko-KR" altLang="en-US" sz="2000" dirty="0"/>
                <a:t> 발생 감소</a:t>
              </a:r>
              <a:endParaRPr lang="en-US" altLang="ko-KR" sz="2000" dirty="0"/>
            </a:p>
            <a:p>
              <a:pPr marL="342900" indent="-342900">
                <a:lnSpc>
                  <a:spcPct val="200000"/>
                </a:lnSpc>
                <a:buFont typeface="+mj-ea"/>
                <a:buAutoNum type="circleNumDbPlain"/>
              </a:pPr>
              <a:endParaRPr lang="en-US" altLang="ko-KR" sz="2000" dirty="0"/>
            </a:p>
            <a:p>
              <a:pPr>
                <a:lnSpc>
                  <a:spcPct val="200000"/>
                </a:lnSpc>
              </a:pPr>
              <a:r>
                <a:rPr lang="en-US" altLang="ko-KR" sz="2000" dirty="0"/>
                <a:t>#2. </a:t>
              </a:r>
              <a:r>
                <a:rPr lang="ko-KR" altLang="en-US" sz="2000" dirty="0"/>
                <a:t>급변하는 환경에 추적 경로 이탈 방지</a:t>
              </a:r>
            </a:p>
            <a:p>
              <a:pPr marL="342900" indent="-342900">
                <a:lnSpc>
                  <a:spcPct val="200000"/>
                </a:lnSpc>
                <a:buFont typeface="+mj-ea"/>
                <a:buAutoNum type="circleNumDbPlain"/>
              </a:pPr>
              <a:endParaRPr lang="en-US" altLang="ko-KR" sz="2000" dirty="0"/>
            </a:p>
            <a:p>
              <a:pPr marL="342900" indent="-342900">
                <a:lnSpc>
                  <a:spcPct val="200000"/>
                </a:lnSpc>
                <a:buFont typeface="+mj-ea"/>
                <a:buAutoNum type="circleNumDbPlain"/>
              </a:pPr>
              <a:endParaRPr lang="en-US" altLang="ko-KR" sz="20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B90B8BE-10E6-C347-BF6F-5E63EB2D35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55" t="19935" r="44878" b="31451"/>
          <a:stretch/>
        </p:blipFill>
        <p:spPr>
          <a:xfrm>
            <a:off x="6179180" y="2155239"/>
            <a:ext cx="5726098" cy="3333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544E4D-DE6C-C25A-1E9D-AD3B7D2534D7}"/>
              </a:ext>
            </a:extLst>
          </p:cNvPr>
          <p:cNvSpPr txBox="1"/>
          <p:nvPr/>
        </p:nvSpPr>
        <p:spPr>
          <a:xfrm>
            <a:off x="7915564" y="5335310"/>
            <a:ext cx="2078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 PSIM</a:t>
            </a:r>
            <a:r>
              <a:rPr lang="ko-KR" altLang="en-US" sz="1400" dirty="0"/>
              <a:t> </a:t>
            </a:r>
            <a:r>
              <a:rPr lang="en-US" altLang="ko-KR" sz="1400" dirty="0"/>
              <a:t>Circuit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91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B3AF69A-A094-C160-FBAC-C54B2E6D0ACC}"/>
              </a:ext>
            </a:extLst>
          </p:cNvPr>
          <p:cNvGrpSpPr/>
          <p:nvPr/>
        </p:nvGrpSpPr>
        <p:grpSpPr>
          <a:xfrm>
            <a:off x="347873" y="87888"/>
            <a:ext cx="11597049" cy="411945"/>
            <a:chOff x="347873" y="87888"/>
            <a:chExt cx="11597049" cy="411945"/>
          </a:xfrm>
        </p:grpSpPr>
        <p:sp>
          <p:nvSpPr>
            <p:cNvPr id="12" name="화살표: 오각형 16">
              <a:extLst>
                <a:ext uri="{FF2B5EF4-FFF2-40B4-BE49-F238E27FC236}">
                  <a16:creationId xmlns:a16="http://schemas.microsoft.com/office/drawing/2014/main" id="{3353DA19-1F64-6CC0-3F9E-4E8A474E8B56}"/>
                </a:ext>
              </a:extLst>
            </p:cNvPr>
            <p:cNvSpPr/>
            <p:nvPr/>
          </p:nvSpPr>
          <p:spPr>
            <a:xfrm>
              <a:off x="347873" y="89962"/>
              <a:ext cx="2385426" cy="400646"/>
            </a:xfrm>
            <a:prstGeom prst="homePlate">
              <a:avLst/>
            </a:prstGeom>
            <a:solidFill>
              <a:srgbClr val="82A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1. 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화살표: 갈매기형 수장 5">
              <a:extLst>
                <a:ext uri="{FF2B5EF4-FFF2-40B4-BE49-F238E27FC236}">
                  <a16:creationId xmlns:a16="http://schemas.microsoft.com/office/drawing/2014/main" id="{D43F4075-7F71-89F2-89BB-F7FD86C858CC}"/>
                </a:ext>
              </a:extLst>
            </p:cNvPr>
            <p:cNvSpPr/>
            <p:nvPr/>
          </p:nvSpPr>
          <p:spPr>
            <a:xfrm>
              <a:off x="4953683" y="97113"/>
              <a:ext cx="2385427" cy="393495"/>
            </a:xfrm>
            <a:prstGeom prst="chevron">
              <a:avLst/>
            </a:prstGeom>
            <a:solidFill>
              <a:srgbClr val="065D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cs typeface="Arial"/>
                </a:rPr>
                <a:t>3. Experimental</a:t>
              </a:r>
            </a:p>
          </p:txBody>
        </p:sp>
        <p:sp>
          <p:nvSpPr>
            <p:cNvPr id="14" name="화살표: 갈매기형 수장 5">
              <a:extLst>
                <a:ext uri="{FF2B5EF4-FFF2-40B4-BE49-F238E27FC236}">
                  <a16:creationId xmlns:a16="http://schemas.microsoft.com/office/drawing/2014/main" id="{F75026EF-E1E2-200B-E463-67D93A34C360}"/>
                </a:ext>
              </a:extLst>
            </p:cNvPr>
            <p:cNvSpPr/>
            <p:nvPr/>
          </p:nvSpPr>
          <p:spPr>
            <a:xfrm>
              <a:off x="2648793" y="8788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2.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5" name="화살표: 갈매기형 수장 5">
              <a:extLst>
                <a:ext uri="{FF2B5EF4-FFF2-40B4-BE49-F238E27FC236}">
                  <a16:creationId xmlns:a16="http://schemas.microsoft.com/office/drawing/2014/main" id="{A4684B65-0D11-B4E6-01FC-F2541C697805}"/>
                </a:ext>
              </a:extLst>
            </p:cNvPr>
            <p:cNvSpPr/>
            <p:nvPr/>
          </p:nvSpPr>
          <p:spPr>
            <a:xfrm>
              <a:off x="7258573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4.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6" name="화살표: 갈매기형 수장 5">
              <a:extLst>
                <a:ext uri="{FF2B5EF4-FFF2-40B4-BE49-F238E27FC236}">
                  <a16:creationId xmlns:a16="http://schemas.microsoft.com/office/drawing/2014/main" id="{E58D6F25-C82B-8FDF-C142-8A3831422077}"/>
                </a:ext>
              </a:extLst>
            </p:cNvPr>
            <p:cNvSpPr/>
            <p:nvPr/>
          </p:nvSpPr>
          <p:spPr>
            <a:xfrm>
              <a:off x="9559495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5.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</p:grpSp>
      <p:sp>
        <p:nvSpPr>
          <p:cNvPr id="6" name="제목 1">
            <a:extLst>
              <a:ext uri="{FF2B5EF4-FFF2-40B4-BE49-F238E27FC236}">
                <a16:creationId xmlns:a16="http://schemas.microsoft.com/office/drawing/2014/main" id="{82AFD925-B5B6-D3D1-C8DA-0D0E44F5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" y="5853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+mj-ea"/>
                <a:cs typeface="Arial" panose="020B0604020202020204" pitchFamily="34" charset="0"/>
              </a:rPr>
              <a:t>#1</a:t>
            </a:r>
            <a:r>
              <a:rPr lang="en-US" altLang="ko-KR" sz="3600" b="1" dirty="0">
                <a:latin typeface="+mj-ea"/>
              </a:rPr>
              <a:t>. MPP </a:t>
            </a:r>
            <a:r>
              <a:rPr lang="ko-KR" altLang="en-US" sz="3600" b="1" dirty="0">
                <a:latin typeface="+mj-ea"/>
              </a:rPr>
              <a:t>지점에서의 </a:t>
            </a:r>
            <a:r>
              <a:rPr lang="ko-KR" altLang="en-US" sz="3600" b="1" dirty="0">
                <a:latin typeface="+mj-ea"/>
                <a:cs typeface="Arial" panose="020B0604020202020204" pitchFamily="34" charset="0"/>
              </a:rPr>
              <a:t>미세 진동 발생</a:t>
            </a:r>
            <a:endParaRPr lang="ko-KR" altLang="en-US" sz="3600" b="1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54142-BD6A-8A4C-F18D-4656920A4A9E}"/>
              </a:ext>
            </a:extLst>
          </p:cNvPr>
          <p:cNvSpPr txBox="1"/>
          <p:nvPr/>
        </p:nvSpPr>
        <p:spPr>
          <a:xfrm>
            <a:off x="0" y="573521"/>
            <a:ext cx="637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3.1.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알고리즘 개선을 위한 착안점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0ED8C3-86EE-DCB2-3DBB-BA43707200DB}"/>
              </a:ext>
            </a:extLst>
          </p:cNvPr>
          <p:cNvGrpSpPr/>
          <p:nvPr/>
        </p:nvGrpSpPr>
        <p:grpSpPr>
          <a:xfrm>
            <a:off x="305010" y="4350640"/>
            <a:ext cx="5178439" cy="2285743"/>
            <a:chOff x="401373" y="5008586"/>
            <a:chExt cx="3557398" cy="17093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26A4367-A207-6D31-122C-54CE56DAE697}"/>
                    </a:ext>
                  </a:extLst>
                </p:cNvPr>
                <p:cNvSpPr txBox="1"/>
                <p:nvPr/>
              </p:nvSpPr>
              <p:spPr>
                <a:xfrm>
                  <a:off x="430818" y="5341260"/>
                  <a:ext cx="3473455" cy="11738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just"/>
                  <a:r>
                    <a:rPr lang="en-US" altLang="ko-KR" sz="1600" dirty="0">
                      <a:latin typeface="+mn-ea"/>
                      <a:cs typeface="Arial"/>
                    </a:rPr>
                    <a:t>&lt;</a:t>
                  </a:r>
                  <a:r>
                    <a:rPr lang="ko-KR" altLang="en-US" sz="1600" dirty="0">
                      <a:latin typeface="+mn-ea"/>
                      <a:cs typeface="Arial"/>
                    </a:rPr>
                    <a:t>착안점</a:t>
                  </a:r>
                  <a:r>
                    <a:rPr lang="en-US" altLang="ko-KR" sz="1600" dirty="0">
                      <a:latin typeface="+mn-ea"/>
                      <a:cs typeface="Arial"/>
                    </a:rPr>
                    <a:t>&gt;</a:t>
                  </a:r>
                </a:p>
                <a:p>
                  <a:pPr algn="just"/>
                  <a:endParaRPr lang="en-US" altLang="ko-Kore-KR" sz="1600" dirty="0">
                    <a:latin typeface="+mn-ea"/>
                    <a:cs typeface="Arial"/>
                  </a:endParaRPr>
                </a:p>
                <a:p>
                  <a:pPr algn="just"/>
                  <a14:m>
                    <m:oMath xmlns:m="http://schemas.openxmlformats.org/officeDocument/2006/math">
                      <m:r>
                        <a:rPr kumimoji="1" lang="en-US" altLang="ko-Kore-KR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a14:m>
                  <a:r>
                    <a:rPr kumimoji="1" lang="en-US" altLang="en-US" sz="1600" dirty="0">
                      <a:solidFill>
                        <a:srgbClr val="FF0000"/>
                      </a:solidFill>
                      <a:latin typeface="Times" pitchFamily="2" charset="0"/>
                    </a:rPr>
                    <a:t>V(</a:t>
                  </a:r>
                  <a:r>
                    <a:rPr kumimoji="1" lang="ko-KR" altLang="en-US" sz="1600" dirty="0">
                      <a:solidFill>
                        <a:srgbClr val="FF0000"/>
                      </a:solidFill>
                      <a:latin typeface="Times" pitchFamily="2" charset="0"/>
                    </a:rPr>
                    <a:t>고정</a:t>
                  </a:r>
                  <a:r>
                    <a:rPr kumimoji="1" lang="en-US" altLang="ko-KR" sz="1600" dirty="0">
                      <a:solidFill>
                        <a:srgbClr val="FF0000"/>
                      </a:solidFill>
                      <a:latin typeface="Times" pitchFamily="2" charset="0"/>
                    </a:rPr>
                    <a:t>) </a:t>
                  </a:r>
                  <a:r>
                    <a:rPr kumimoji="1" lang="ko-KR" altLang="en-US" sz="1600" dirty="0">
                      <a:latin typeface="Times" pitchFamily="2" charset="0"/>
                    </a:rPr>
                    <a:t>값을 가변이 가능하도록 설정한다</a:t>
                  </a:r>
                  <a:endParaRPr kumimoji="1" lang="ko-Kore-KR" altLang="en-US" sz="1600" dirty="0">
                    <a:latin typeface="Times" pitchFamily="2" charset="0"/>
                  </a:endParaRPr>
                </a:p>
                <a:p>
                  <a:pPr algn="just"/>
                  <a:endParaRPr lang="en-US" altLang="ko-KR" sz="1600" dirty="0">
                    <a:latin typeface="+mn-ea"/>
                    <a:cs typeface="Arial"/>
                  </a:endParaRPr>
                </a:p>
                <a:p>
                  <a:pPr algn="just"/>
                  <a:r>
                    <a:rPr lang="en-US" altLang="ko-KR" sz="1600" dirty="0">
                      <a:latin typeface="+mn-ea"/>
                      <a:cs typeface="Arial"/>
                    </a:rPr>
                    <a:t>-MPP</a:t>
                  </a:r>
                  <a:r>
                    <a:rPr lang="ko-KR" altLang="en-US" sz="1600" dirty="0">
                      <a:latin typeface="+mn-ea"/>
                      <a:cs typeface="Arial"/>
                    </a:rPr>
                    <a:t>점에 근접 할 수록 작아지도록 한다</a:t>
                  </a:r>
                  <a:endParaRPr lang="en-US" altLang="ko-KR" sz="1600" dirty="0">
                    <a:latin typeface="+mn-ea"/>
                    <a:cs typeface="Arial"/>
                  </a:endParaRPr>
                </a:p>
                <a:p>
                  <a:pPr algn="just"/>
                  <a:endParaRPr lang="ko-KR" altLang="en-US" sz="1600" dirty="0">
                    <a:latin typeface="+mn-ea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26A4367-A207-6D31-122C-54CE56DAE6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18" y="5341260"/>
                  <a:ext cx="3473455" cy="1173857"/>
                </a:xfrm>
                <a:prstGeom prst="rect">
                  <a:avLst/>
                </a:prstGeom>
                <a:blipFill>
                  <a:blip r:embed="rId3"/>
                  <a:stretch>
                    <a:fillRect l="-602" t="-1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D20D0C6-06B6-56F2-23DB-1585FB23E822}"/>
                </a:ext>
              </a:extLst>
            </p:cNvPr>
            <p:cNvSpPr/>
            <p:nvPr/>
          </p:nvSpPr>
          <p:spPr>
            <a:xfrm>
              <a:off x="401373" y="5008586"/>
              <a:ext cx="3557398" cy="1709374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2688C42-B28E-CC78-06BD-FF29C607486D}"/>
              </a:ext>
            </a:extLst>
          </p:cNvPr>
          <p:cNvSpPr txBox="1"/>
          <p:nvPr/>
        </p:nvSpPr>
        <p:spPr>
          <a:xfrm>
            <a:off x="7383571" y="5206743"/>
            <a:ext cx="3142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MPP</a:t>
            </a:r>
            <a:r>
              <a:rPr lang="ko-KR" altLang="en-US" sz="1200" dirty="0"/>
              <a:t>점 인근에서 </a:t>
            </a:r>
            <a:r>
              <a:rPr lang="en-US" altLang="ko-KR" sz="1200" dirty="0"/>
              <a:t>Tracking </a:t>
            </a:r>
            <a:r>
              <a:rPr lang="ko-KR" altLang="en-US" sz="1200" dirty="0"/>
              <a:t>동작</a:t>
            </a:r>
            <a:r>
              <a:rPr lang="en-US" altLang="ko-KR" sz="1200" dirty="0"/>
              <a:t> &gt;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7C4596-F209-4828-27C1-51A80CB70C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984" t="34444" r="8542" b="27864"/>
          <a:stretch/>
        </p:blipFill>
        <p:spPr>
          <a:xfrm>
            <a:off x="6090873" y="2533278"/>
            <a:ext cx="5178439" cy="25848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3A31EB-BA75-5C9B-9CF7-98199FFE3B66}"/>
                  </a:ext>
                </a:extLst>
              </p:cNvPr>
              <p:cNvSpPr txBox="1"/>
              <p:nvPr/>
            </p:nvSpPr>
            <p:spPr>
              <a:xfrm>
                <a:off x="305010" y="1809629"/>
                <a:ext cx="5056245" cy="232807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/>
                <a:r>
                  <a:rPr lang="en-US" altLang="ko-KR" sz="1600" dirty="0">
                    <a:latin typeface="+mn-ea"/>
                    <a:cs typeface="Arial"/>
                  </a:rPr>
                  <a:t>&lt;MPP</a:t>
                </a:r>
                <a:r>
                  <a:rPr lang="ko-KR" altLang="en-US" sz="1600" dirty="0">
                    <a:latin typeface="+mn-ea"/>
                    <a:cs typeface="Arial"/>
                  </a:rPr>
                  <a:t> 부근 진동의 원인</a:t>
                </a:r>
                <a:r>
                  <a:rPr lang="en-US" altLang="ko-KR" sz="1600" dirty="0">
                    <a:latin typeface="+mn-ea"/>
                    <a:cs typeface="Arial"/>
                  </a:rPr>
                  <a:t>&gt;</a:t>
                </a:r>
              </a:p>
              <a:p>
                <a:pPr algn="just"/>
                <a:endParaRPr lang="en-US" altLang="ko-KR" sz="1600" dirty="0">
                  <a:latin typeface="+mn-ea"/>
                  <a:cs typeface="Arial"/>
                </a:endParaRPr>
              </a:p>
              <a:p>
                <a:pPr algn="just"/>
                <a:r>
                  <a:rPr lang="ko-KR" altLang="en-US" sz="1600" dirty="0">
                    <a:latin typeface="+mn-ea"/>
                    <a:cs typeface="Arial"/>
                  </a:rPr>
                  <a:t>알고리즘 동작 과정에서 다음 값을 추정 연산하는 과정에서 </a:t>
                </a:r>
                <a:endParaRPr lang="en-US" altLang="ko-KR" sz="1600" dirty="0">
                  <a:latin typeface="+mn-ea"/>
                  <a:cs typeface="Arial"/>
                </a:endParaRPr>
              </a:p>
              <a:p>
                <a:pPr algn="just"/>
                <a:endParaRPr lang="en-US" altLang="ko-KR" sz="1600" dirty="0">
                  <a:latin typeface="+mn-ea"/>
                  <a:cs typeface="Arial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ko-Kore-KR" sz="1600" b="0" i="1" dirty="0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d>
                      <m:dPr>
                        <m:ctrlPr>
                          <a:rPr kumimoji="1" lang="en-US" altLang="ko-Kore-KR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1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kumimoji="1" lang="en-US" altLang="ko-Kore-KR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ko-Kore-KR" sz="1600" i="1" dirty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d>
                      <m:dPr>
                        <m:ctrlPr>
                          <a:rPr kumimoji="1" lang="en-US" altLang="ko-Kore-KR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16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kumimoji="1" lang="en-US" altLang="ko-Kore-KR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kumimoji="1" lang="en-US" altLang="en-US" sz="1600" dirty="0">
                    <a:solidFill>
                      <a:srgbClr val="FF0000"/>
                    </a:solidFill>
                    <a:latin typeface="Times" pitchFamily="2" charset="0"/>
                  </a:rPr>
                  <a:t>V(</a:t>
                </a:r>
                <a:r>
                  <a:rPr kumimoji="1" lang="ko-KR" altLang="en-US" sz="1600" dirty="0">
                    <a:solidFill>
                      <a:srgbClr val="FF0000"/>
                    </a:solidFill>
                    <a:latin typeface="Times" pitchFamily="2" charset="0"/>
                  </a:rPr>
                  <a:t>고정</a:t>
                </a:r>
                <a:r>
                  <a:rPr kumimoji="1" lang="en-US" altLang="ko-KR" sz="1600" dirty="0">
                    <a:solidFill>
                      <a:srgbClr val="FF0000"/>
                    </a:solidFill>
                    <a:latin typeface="Times" pitchFamily="2" charset="0"/>
                  </a:rPr>
                  <a:t>)</a:t>
                </a:r>
                <a:endParaRPr kumimoji="1" lang="ko-Kore-KR" altLang="en-US" sz="1600" dirty="0">
                  <a:solidFill>
                    <a:srgbClr val="C00000"/>
                  </a:solidFill>
                  <a:latin typeface="Times" pitchFamily="2" charset="0"/>
                </a:endParaRPr>
              </a:p>
              <a:p>
                <a:pPr algn="just"/>
                <a:endParaRPr lang="en-US" altLang="ko-KR" sz="1600" dirty="0">
                  <a:latin typeface="+mn-ea"/>
                  <a:cs typeface="Arial"/>
                </a:endParaRPr>
              </a:p>
              <a:p>
                <a:pPr algn="just"/>
                <a:r>
                  <a:rPr lang="ko-KR" altLang="en-US" sz="1600" dirty="0">
                    <a:latin typeface="+mn-ea"/>
                    <a:cs typeface="Arial"/>
                  </a:rPr>
                  <a:t>고정된 </a:t>
                </a:r>
                <a14:m>
                  <m:oMath xmlns:m="http://schemas.openxmlformats.org/officeDocument/2006/math">
                    <m:r>
                      <a:rPr kumimoji="1" lang="en-US" altLang="ko-Kore-KR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kumimoji="1" lang="en-US" altLang="en-US" sz="1600" dirty="0">
                    <a:solidFill>
                      <a:srgbClr val="FF0000"/>
                    </a:solidFill>
                    <a:latin typeface="Times" pitchFamily="2" charset="0"/>
                  </a:rPr>
                  <a:t>V</a:t>
                </a:r>
                <a:r>
                  <a:rPr kumimoji="1" lang="ko-KR" altLang="en-US" sz="1600" dirty="0">
                    <a:solidFill>
                      <a:srgbClr val="FF0000"/>
                    </a:solidFill>
                    <a:latin typeface="Times" pitchFamily="2" charset="0"/>
                  </a:rPr>
                  <a:t> </a:t>
                </a:r>
                <a:r>
                  <a:rPr kumimoji="1" lang="ko-KR" altLang="en-US" sz="1600" dirty="0">
                    <a:latin typeface="Times" pitchFamily="2" charset="0"/>
                  </a:rPr>
                  <a:t>가 </a:t>
                </a:r>
                <a:r>
                  <a:rPr kumimoji="1" lang="en-US" altLang="ko-KR" sz="1600" dirty="0">
                    <a:latin typeface="Times" pitchFamily="2" charset="0"/>
                  </a:rPr>
                  <a:t>MPP </a:t>
                </a:r>
                <a:r>
                  <a:rPr kumimoji="1" lang="ko-KR" altLang="en-US" sz="1600" dirty="0">
                    <a:latin typeface="Times" pitchFamily="2" charset="0"/>
                  </a:rPr>
                  <a:t>부근 점에서 계산 과정 중 진동 발생</a:t>
                </a:r>
                <a:endParaRPr lang="en-US" altLang="ko-KR" sz="1600" dirty="0">
                  <a:latin typeface="+mn-ea"/>
                  <a:cs typeface="Arial"/>
                </a:endParaRPr>
              </a:p>
              <a:p>
                <a:pPr algn="just"/>
                <a:endParaRPr lang="ko-KR" altLang="en-US" sz="1600" dirty="0">
                  <a:latin typeface="+mn-ea"/>
                  <a:cs typeface="Arial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3A31EB-BA75-5C9B-9CF7-98199FFE3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10" y="1809629"/>
                <a:ext cx="5056245" cy="2328072"/>
              </a:xfrm>
              <a:prstGeom prst="rect">
                <a:avLst/>
              </a:prstGeom>
              <a:blipFill>
                <a:blip r:embed="rId5"/>
                <a:stretch>
                  <a:fillRect l="-603" t="-785" r="-7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설명선: 아래쪽 화살표 20">
            <a:extLst>
              <a:ext uri="{FF2B5EF4-FFF2-40B4-BE49-F238E27FC236}">
                <a16:creationId xmlns:a16="http://schemas.microsoft.com/office/drawing/2014/main" id="{22F68D65-2C63-C8AD-3DD4-9185A410F7E5}"/>
              </a:ext>
            </a:extLst>
          </p:cNvPr>
          <p:cNvSpPr/>
          <p:nvPr/>
        </p:nvSpPr>
        <p:spPr>
          <a:xfrm>
            <a:off x="286775" y="1795402"/>
            <a:ext cx="5178439" cy="2462274"/>
          </a:xfrm>
          <a:prstGeom prst="downArrowCallout">
            <a:avLst>
              <a:gd name="adj1" fmla="val 25000"/>
              <a:gd name="adj2" fmla="val 21486"/>
              <a:gd name="adj3" fmla="val 7835"/>
              <a:gd name="adj4" fmla="val 88928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624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B3AF69A-A094-C160-FBAC-C54B2E6D0ACC}"/>
              </a:ext>
            </a:extLst>
          </p:cNvPr>
          <p:cNvGrpSpPr/>
          <p:nvPr/>
        </p:nvGrpSpPr>
        <p:grpSpPr>
          <a:xfrm>
            <a:off x="347873" y="87888"/>
            <a:ext cx="11597049" cy="411945"/>
            <a:chOff x="347873" y="87888"/>
            <a:chExt cx="11597049" cy="411945"/>
          </a:xfrm>
        </p:grpSpPr>
        <p:sp>
          <p:nvSpPr>
            <p:cNvPr id="12" name="화살표: 오각형 16">
              <a:extLst>
                <a:ext uri="{FF2B5EF4-FFF2-40B4-BE49-F238E27FC236}">
                  <a16:creationId xmlns:a16="http://schemas.microsoft.com/office/drawing/2014/main" id="{3353DA19-1F64-6CC0-3F9E-4E8A474E8B56}"/>
                </a:ext>
              </a:extLst>
            </p:cNvPr>
            <p:cNvSpPr/>
            <p:nvPr/>
          </p:nvSpPr>
          <p:spPr>
            <a:xfrm>
              <a:off x="347873" y="89962"/>
              <a:ext cx="2385426" cy="400646"/>
            </a:xfrm>
            <a:prstGeom prst="homePlate">
              <a:avLst/>
            </a:prstGeom>
            <a:solidFill>
              <a:srgbClr val="82A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1. 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화살표: 갈매기형 수장 5">
              <a:extLst>
                <a:ext uri="{FF2B5EF4-FFF2-40B4-BE49-F238E27FC236}">
                  <a16:creationId xmlns:a16="http://schemas.microsoft.com/office/drawing/2014/main" id="{D43F4075-7F71-89F2-89BB-F7FD86C858CC}"/>
                </a:ext>
              </a:extLst>
            </p:cNvPr>
            <p:cNvSpPr/>
            <p:nvPr/>
          </p:nvSpPr>
          <p:spPr>
            <a:xfrm>
              <a:off x="4953683" y="97113"/>
              <a:ext cx="2385427" cy="393495"/>
            </a:xfrm>
            <a:prstGeom prst="chevron">
              <a:avLst/>
            </a:prstGeom>
            <a:solidFill>
              <a:srgbClr val="065D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cs typeface="Arial"/>
                </a:rPr>
                <a:t>3. Experimental</a:t>
              </a:r>
            </a:p>
          </p:txBody>
        </p:sp>
        <p:sp>
          <p:nvSpPr>
            <p:cNvPr id="14" name="화살표: 갈매기형 수장 5">
              <a:extLst>
                <a:ext uri="{FF2B5EF4-FFF2-40B4-BE49-F238E27FC236}">
                  <a16:creationId xmlns:a16="http://schemas.microsoft.com/office/drawing/2014/main" id="{F75026EF-E1E2-200B-E463-67D93A34C360}"/>
                </a:ext>
              </a:extLst>
            </p:cNvPr>
            <p:cNvSpPr/>
            <p:nvPr/>
          </p:nvSpPr>
          <p:spPr>
            <a:xfrm>
              <a:off x="2648793" y="8788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2.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5" name="화살표: 갈매기형 수장 5">
              <a:extLst>
                <a:ext uri="{FF2B5EF4-FFF2-40B4-BE49-F238E27FC236}">
                  <a16:creationId xmlns:a16="http://schemas.microsoft.com/office/drawing/2014/main" id="{A4684B65-0D11-B4E6-01FC-F2541C697805}"/>
                </a:ext>
              </a:extLst>
            </p:cNvPr>
            <p:cNvSpPr/>
            <p:nvPr/>
          </p:nvSpPr>
          <p:spPr>
            <a:xfrm>
              <a:off x="7258573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4.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6" name="화살표: 갈매기형 수장 5">
              <a:extLst>
                <a:ext uri="{FF2B5EF4-FFF2-40B4-BE49-F238E27FC236}">
                  <a16:creationId xmlns:a16="http://schemas.microsoft.com/office/drawing/2014/main" id="{E58D6F25-C82B-8FDF-C142-8A3831422077}"/>
                </a:ext>
              </a:extLst>
            </p:cNvPr>
            <p:cNvSpPr/>
            <p:nvPr/>
          </p:nvSpPr>
          <p:spPr>
            <a:xfrm>
              <a:off x="9559495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5.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</p:grpSp>
      <p:sp>
        <p:nvSpPr>
          <p:cNvPr id="6" name="제목 1">
            <a:extLst>
              <a:ext uri="{FF2B5EF4-FFF2-40B4-BE49-F238E27FC236}">
                <a16:creationId xmlns:a16="http://schemas.microsoft.com/office/drawing/2014/main" id="{82AFD925-B5B6-D3D1-C8DA-0D0E44F5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" y="5853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+mj-ea"/>
                <a:cs typeface="Arial" panose="020B0604020202020204" pitchFamily="34" charset="0"/>
              </a:rPr>
              <a:t>#1</a:t>
            </a:r>
            <a:r>
              <a:rPr lang="en-US" altLang="ko-KR" sz="3600" b="1" dirty="0">
                <a:latin typeface="+mj-ea"/>
              </a:rPr>
              <a:t>.</a:t>
            </a:r>
            <a:r>
              <a:rPr lang="en-US" altLang="ko-KR" sz="3600" b="1" dirty="0">
                <a:latin typeface="+mj-ea"/>
                <a:cs typeface="Arial" panose="020B0604020202020204" pitchFamily="34" charset="0"/>
              </a:rPr>
              <a:t> </a:t>
            </a:r>
            <a:r>
              <a:rPr lang="en-US" altLang="ko-KR" sz="3600" b="1" dirty="0">
                <a:latin typeface="+mj-ea"/>
              </a:rPr>
              <a:t>MPP </a:t>
            </a:r>
            <a:r>
              <a:rPr lang="ko-KR" altLang="en-US" sz="3600" b="1" dirty="0">
                <a:latin typeface="+mj-ea"/>
              </a:rPr>
              <a:t>지점에서의 </a:t>
            </a:r>
            <a:r>
              <a:rPr lang="ko-KR" altLang="en-US" sz="3600" b="1" dirty="0">
                <a:latin typeface="+mj-ea"/>
                <a:cs typeface="Arial" panose="020B0604020202020204" pitchFamily="34" charset="0"/>
              </a:rPr>
              <a:t>미세 진동 발생</a:t>
            </a:r>
            <a:r>
              <a:rPr lang="en-US" altLang="ko-KR" sz="3600" b="1" dirty="0">
                <a:latin typeface="+mj-ea"/>
                <a:cs typeface="Arial" panose="020B0604020202020204" pitchFamily="34" charset="0"/>
              </a:rPr>
              <a:t>: </a:t>
            </a:r>
            <a:r>
              <a:rPr lang="ko-KR" altLang="en-US" sz="3600" b="1" dirty="0">
                <a:latin typeface="+mj-ea"/>
                <a:cs typeface="Arial" panose="020B0604020202020204" pitchFamily="34" charset="0"/>
              </a:rPr>
              <a:t>고정 </a:t>
            </a:r>
            <a:r>
              <a:rPr lang="en-US" altLang="ko-KR" sz="3600" b="1" dirty="0" err="1">
                <a:latin typeface="+mj-ea"/>
                <a:cs typeface="Arial" panose="020B0604020202020204" pitchFamily="34" charset="0"/>
              </a:rPr>
              <a:t>Stepsize</a:t>
            </a:r>
            <a:endParaRPr lang="ko-KR" altLang="en-US" sz="3600" b="1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54142-BD6A-8A4C-F18D-4656920A4A9E}"/>
              </a:ext>
            </a:extLst>
          </p:cNvPr>
          <p:cNvSpPr txBox="1"/>
          <p:nvPr/>
        </p:nvSpPr>
        <p:spPr>
          <a:xfrm>
            <a:off x="0" y="573521"/>
            <a:ext cx="637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3.1.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알고리즘 개선을 위한 착안점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208F41-D92A-3FE7-8E30-170D85E3572A}"/>
              </a:ext>
            </a:extLst>
          </p:cNvPr>
          <p:cNvSpPr txBox="1"/>
          <p:nvPr/>
        </p:nvSpPr>
        <p:spPr>
          <a:xfrm>
            <a:off x="8677275" y="1600200"/>
            <a:ext cx="3343264" cy="46724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BBA6E6-02C1-7587-8A1E-FD7B06AFE9DB}"/>
                  </a:ext>
                </a:extLst>
              </p:cNvPr>
              <p:cNvSpPr txBox="1"/>
              <p:nvPr/>
            </p:nvSpPr>
            <p:spPr>
              <a:xfrm>
                <a:off x="8836918" y="2054348"/>
                <a:ext cx="3023977" cy="381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kumimoji="1" lang="en-US" altLang="en-US" sz="1600" dirty="0">
                    <a:solidFill>
                      <a:srgbClr val="FF0000"/>
                    </a:solidFill>
                    <a:latin typeface="Times" pitchFamily="2" charset="0"/>
                  </a:rPr>
                  <a:t>V(DV)</a:t>
                </a:r>
                <a:r>
                  <a:rPr kumimoji="1" lang="ko-KR" altLang="en-US" sz="1600" dirty="0">
                    <a:latin typeface="Times" pitchFamily="2" charset="0"/>
                  </a:rPr>
                  <a:t>를 </a:t>
                </a:r>
                <a:endParaRPr kumimoji="1" lang="en-US" altLang="ko-KR" sz="1600" dirty="0">
                  <a:latin typeface="Times" pitchFamily="2" charset="0"/>
                </a:endParaRPr>
              </a:p>
              <a:p>
                <a:r>
                  <a:rPr kumimoji="1" lang="ko-KR" altLang="en-US" sz="1600" dirty="0">
                    <a:latin typeface="Times" pitchFamily="2" charset="0"/>
                  </a:rPr>
                  <a:t>고정된 </a:t>
                </a:r>
                <a:r>
                  <a:rPr kumimoji="1" lang="en-US" altLang="ko-KR" sz="1600" dirty="0" err="1">
                    <a:latin typeface="Times" pitchFamily="2" charset="0"/>
                  </a:rPr>
                  <a:t>stepsize</a:t>
                </a:r>
                <a:r>
                  <a:rPr kumimoji="1" lang="en-US" altLang="ko-KR" sz="1600" dirty="0">
                    <a:latin typeface="Times" pitchFamily="2" charset="0"/>
                  </a:rPr>
                  <a:t> </a:t>
                </a:r>
                <a:r>
                  <a:rPr kumimoji="1" lang="ko-KR" altLang="en-US" sz="1600" dirty="0">
                    <a:latin typeface="Times" pitchFamily="2" charset="0"/>
                  </a:rPr>
                  <a:t>에서 값을 변동</a:t>
                </a:r>
                <a:endParaRPr kumimoji="1" lang="en-US" altLang="ko-KR" sz="1600" dirty="0">
                  <a:latin typeface="Times" pitchFamily="2" charset="0"/>
                </a:endParaRPr>
              </a:p>
              <a:p>
                <a:endParaRPr lang="en-US" altLang="ko-KR" sz="1600" dirty="0"/>
              </a:p>
              <a:p>
                <a:r>
                  <a:rPr lang="en-US" altLang="ko-KR" sz="1600" dirty="0" err="1"/>
                  <a:t>Stepsize</a:t>
                </a:r>
                <a:r>
                  <a:rPr lang="ko-KR" altLang="en-US" sz="1600" dirty="0"/>
                  <a:t> 증가</a:t>
                </a:r>
                <a:r>
                  <a:rPr lang="en-US" altLang="ko-KR" sz="1600" dirty="0"/>
                  <a:t>(1, 3, 5, 7, 10)</a:t>
                </a:r>
                <a:r>
                  <a:rPr lang="ko-KR" altLang="en-US" sz="1600" dirty="0"/>
                  <a:t> </a:t>
                </a:r>
                <a:endParaRPr lang="en-US" altLang="ko-KR" sz="1600" dirty="0"/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1. </a:t>
                </a:r>
                <a:r>
                  <a:rPr lang="ko-KR" altLang="en-US" sz="1600" dirty="0" err="1"/>
                  <a:t>오실레이션</a:t>
                </a:r>
                <a:r>
                  <a:rPr lang="ko-KR" altLang="en-US" sz="1600" dirty="0"/>
                  <a:t> 크게 증가</a:t>
                </a:r>
                <a:endParaRPr lang="en-US" altLang="ko-KR" sz="1600" dirty="0"/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2. </a:t>
                </a:r>
                <a:r>
                  <a:rPr lang="ko-KR" altLang="en-US" sz="1600" dirty="0"/>
                  <a:t>급격한 일사량 구간에서 </a:t>
                </a:r>
                <a:endParaRPr lang="en-US" altLang="ko-KR" sz="1600" dirty="0"/>
              </a:p>
              <a:p>
                <a:r>
                  <a:rPr lang="en-US" altLang="ko-KR" sz="1600" dirty="0"/>
                  <a:t>    </a:t>
                </a:r>
                <a:r>
                  <a:rPr lang="ko-KR" altLang="en-US" sz="1600" dirty="0"/>
                  <a:t>빠른 응답 특성</a:t>
                </a:r>
                <a:endParaRPr lang="en-US" altLang="ko-KR" sz="1600" dirty="0"/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3. </a:t>
                </a:r>
                <a:r>
                  <a:rPr lang="ko-KR" altLang="en-US" sz="1600" dirty="0"/>
                  <a:t>정확도가 감소한다</a:t>
                </a:r>
                <a:endParaRPr lang="en-US" altLang="ko-KR" sz="1600" dirty="0"/>
              </a:p>
              <a:p>
                <a:endParaRPr lang="en-US" altLang="ko-KR" sz="1600" dirty="0"/>
              </a:p>
              <a:p>
                <a:endParaRPr lang="en-US" altLang="ko-KR" sz="1600" dirty="0"/>
              </a:p>
              <a:p>
                <a:r>
                  <a:rPr lang="ko-KR" altLang="en-US" sz="1600" dirty="0"/>
                  <a:t>구간에 따른 </a:t>
                </a:r>
                <a:r>
                  <a:rPr lang="en-US" altLang="ko-KR" sz="1600" dirty="0" err="1"/>
                  <a:t>Stepsize</a:t>
                </a:r>
                <a:r>
                  <a:rPr lang="ko-KR" altLang="en-US" sz="1600" dirty="0"/>
                  <a:t> 가변 필요</a:t>
                </a:r>
                <a:endParaRPr lang="en-US" altLang="ko-KR" sz="1600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BBA6E6-02C1-7587-8A1E-FD7B06AFE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918" y="2054348"/>
                <a:ext cx="3023977" cy="3816429"/>
              </a:xfrm>
              <a:prstGeom prst="rect">
                <a:avLst/>
              </a:prstGeom>
              <a:blipFill>
                <a:blip r:embed="rId3"/>
                <a:stretch>
                  <a:fillRect l="-1210" t="-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7DD1D011-5D0A-279A-4FD3-1D5997888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42" y="1600200"/>
            <a:ext cx="8511056" cy="472472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34811B5-4936-3BA0-CD4C-F59456B40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334" y="1996468"/>
            <a:ext cx="1009791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59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B3AF69A-A094-C160-FBAC-C54B2E6D0ACC}"/>
              </a:ext>
            </a:extLst>
          </p:cNvPr>
          <p:cNvGrpSpPr/>
          <p:nvPr/>
        </p:nvGrpSpPr>
        <p:grpSpPr>
          <a:xfrm>
            <a:off x="347873" y="87888"/>
            <a:ext cx="11597049" cy="411945"/>
            <a:chOff x="347873" y="87888"/>
            <a:chExt cx="11597049" cy="411945"/>
          </a:xfrm>
        </p:grpSpPr>
        <p:sp>
          <p:nvSpPr>
            <p:cNvPr id="12" name="화살표: 오각형 16">
              <a:extLst>
                <a:ext uri="{FF2B5EF4-FFF2-40B4-BE49-F238E27FC236}">
                  <a16:creationId xmlns:a16="http://schemas.microsoft.com/office/drawing/2014/main" id="{3353DA19-1F64-6CC0-3F9E-4E8A474E8B56}"/>
                </a:ext>
              </a:extLst>
            </p:cNvPr>
            <p:cNvSpPr/>
            <p:nvPr/>
          </p:nvSpPr>
          <p:spPr>
            <a:xfrm>
              <a:off x="347873" y="89962"/>
              <a:ext cx="2385426" cy="400646"/>
            </a:xfrm>
            <a:prstGeom prst="homePlate">
              <a:avLst/>
            </a:prstGeom>
            <a:solidFill>
              <a:srgbClr val="82A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1. 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화살표: 갈매기형 수장 5">
              <a:extLst>
                <a:ext uri="{FF2B5EF4-FFF2-40B4-BE49-F238E27FC236}">
                  <a16:creationId xmlns:a16="http://schemas.microsoft.com/office/drawing/2014/main" id="{D43F4075-7F71-89F2-89BB-F7FD86C858CC}"/>
                </a:ext>
              </a:extLst>
            </p:cNvPr>
            <p:cNvSpPr/>
            <p:nvPr/>
          </p:nvSpPr>
          <p:spPr>
            <a:xfrm>
              <a:off x="4953683" y="97113"/>
              <a:ext cx="2385427" cy="393495"/>
            </a:xfrm>
            <a:prstGeom prst="chevron">
              <a:avLst/>
            </a:prstGeom>
            <a:solidFill>
              <a:srgbClr val="065D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cs typeface="Arial"/>
                </a:rPr>
                <a:t>3. Experimental</a:t>
              </a:r>
            </a:p>
          </p:txBody>
        </p:sp>
        <p:sp>
          <p:nvSpPr>
            <p:cNvPr id="14" name="화살표: 갈매기형 수장 5">
              <a:extLst>
                <a:ext uri="{FF2B5EF4-FFF2-40B4-BE49-F238E27FC236}">
                  <a16:creationId xmlns:a16="http://schemas.microsoft.com/office/drawing/2014/main" id="{F75026EF-E1E2-200B-E463-67D93A34C360}"/>
                </a:ext>
              </a:extLst>
            </p:cNvPr>
            <p:cNvSpPr/>
            <p:nvPr/>
          </p:nvSpPr>
          <p:spPr>
            <a:xfrm>
              <a:off x="2648793" y="8788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2.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5" name="화살표: 갈매기형 수장 5">
              <a:extLst>
                <a:ext uri="{FF2B5EF4-FFF2-40B4-BE49-F238E27FC236}">
                  <a16:creationId xmlns:a16="http://schemas.microsoft.com/office/drawing/2014/main" id="{A4684B65-0D11-B4E6-01FC-F2541C697805}"/>
                </a:ext>
              </a:extLst>
            </p:cNvPr>
            <p:cNvSpPr/>
            <p:nvPr/>
          </p:nvSpPr>
          <p:spPr>
            <a:xfrm>
              <a:off x="7258573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4.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6" name="화살표: 갈매기형 수장 5">
              <a:extLst>
                <a:ext uri="{FF2B5EF4-FFF2-40B4-BE49-F238E27FC236}">
                  <a16:creationId xmlns:a16="http://schemas.microsoft.com/office/drawing/2014/main" id="{E58D6F25-C82B-8FDF-C142-8A3831422077}"/>
                </a:ext>
              </a:extLst>
            </p:cNvPr>
            <p:cNvSpPr/>
            <p:nvPr/>
          </p:nvSpPr>
          <p:spPr>
            <a:xfrm>
              <a:off x="9559495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5.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</p:grpSp>
      <p:sp>
        <p:nvSpPr>
          <p:cNvPr id="6" name="제목 1">
            <a:extLst>
              <a:ext uri="{FF2B5EF4-FFF2-40B4-BE49-F238E27FC236}">
                <a16:creationId xmlns:a16="http://schemas.microsoft.com/office/drawing/2014/main" id="{82AFD925-B5B6-D3D1-C8DA-0D0E44F5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" y="5853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+mj-ea"/>
                <a:cs typeface="Arial" panose="020B0604020202020204" pitchFamily="34" charset="0"/>
              </a:rPr>
              <a:t>#1</a:t>
            </a:r>
            <a:r>
              <a:rPr lang="en-US" altLang="ko-KR" sz="3600" b="1" dirty="0">
                <a:latin typeface="+mj-ea"/>
              </a:rPr>
              <a:t>.</a:t>
            </a:r>
            <a:r>
              <a:rPr lang="en-US" altLang="ko-KR" sz="3600" b="1" dirty="0">
                <a:latin typeface="+mj-ea"/>
                <a:cs typeface="Arial" panose="020B0604020202020204" pitchFamily="34" charset="0"/>
              </a:rPr>
              <a:t> </a:t>
            </a:r>
            <a:r>
              <a:rPr lang="ko-KR" altLang="en-US" sz="3600" b="1" dirty="0">
                <a:latin typeface="+mj-ea"/>
                <a:cs typeface="Arial" panose="020B0604020202020204" pitchFamily="34" charset="0"/>
              </a:rPr>
              <a:t>미세 진동 발생 솔루션</a:t>
            </a:r>
            <a:r>
              <a:rPr lang="en-US" altLang="ko-KR" sz="3600" b="1" dirty="0">
                <a:latin typeface="+mj-ea"/>
                <a:cs typeface="Arial" panose="020B0604020202020204" pitchFamily="34" charset="0"/>
              </a:rPr>
              <a:t>: </a:t>
            </a:r>
            <a:r>
              <a:rPr lang="ko-KR" altLang="en-US" sz="3600" b="1" dirty="0">
                <a:latin typeface="+mj-ea"/>
                <a:cs typeface="Arial" panose="020B0604020202020204" pitchFamily="34" charset="0"/>
              </a:rPr>
              <a:t>가변 </a:t>
            </a:r>
            <a:r>
              <a:rPr lang="en-US" altLang="ko-KR" sz="3600" b="1" dirty="0" err="1">
                <a:latin typeface="+mj-ea"/>
                <a:cs typeface="Arial" panose="020B0604020202020204" pitchFamily="34" charset="0"/>
              </a:rPr>
              <a:t>Stepsize</a:t>
            </a:r>
            <a:endParaRPr lang="ko-KR" altLang="en-US" sz="3600" b="1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54142-BD6A-8A4C-F18D-4656920A4A9E}"/>
              </a:ext>
            </a:extLst>
          </p:cNvPr>
          <p:cNvSpPr txBox="1"/>
          <p:nvPr/>
        </p:nvSpPr>
        <p:spPr>
          <a:xfrm>
            <a:off x="0" y="573521"/>
            <a:ext cx="637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3.1.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알고리즘 개선을 위한 착안점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096933-ACEE-80DC-D0D5-70A7FBC0E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90" y="1675645"/>
            <a:ext cx="4570020" cy="513101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E0243D-F4D2-3776-56F0-76F9FB006961}"/>
              </a:ext>
            </a:extLst>
          </p:cNvPr>
          <p:cNvSpPr txBox="1"/>
          <p:nvPr/>
        </p:nvSpPr>
        <p:spPr>
          <a:xfrm>
            <a:off x="4908738" y="2198508"/>
            <a:ext cx="70842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Transient </a:t>
            </a:r>
            <a:r>
              <a:rPr lang="ko-KR" altLang="en-US" sz="1600" b="1" dirty="0"/>
              <a:t>구간</a:t>
            </a:r>
            <a:r>
              <a:rPr lang="en-US" altLang="ko-KR" sz="1600" b="1" dirty="0"/>
              <a:t> : </a:t>
            </a:r>
          </a:p>
          <a:p>
            <a:endParaRPr lang="en-US" altLang="ko-KR" sz="1600" dirty="0"/>
          </a:p>
          <a:p>
            <a:r>
              <a:rPr lang="en-US" altLang="ko-KR" sz="1600" dirty="0"/>
              <a:t>4</a:t>
            </a:r>
            <a:r>
              <a:rPr lang="ko-KR" altLang="en-US" sz="1600" dirty="0"/>
              <a:t>주기에 대한 </a:t>
            </a:r>
            <a:r>
              <a:rPr lang="en-US" altLang="ko-KR" sz="1600" dirty="0" err="1"/>
              <a:t>dP</a:t>
            </a:r>
            <a:r>
              <a:rPr lang="ko-KR" altLang="en-US" sz="1600" dirty="0"/>
              <a:t>의 합이 계속 커지므로 </a:t>
            </a:r>
            <a:r>
              <a:rPr lang="en-US" altLang="ko-KR" sz="1600" dirty="0" err="1"/>
              <a:t>Stepsize</a:t>
            </a:r>
            <a:r>
              <a:rPr lang="en-US" altLang="ko-KR" sz="1600" dirty="0"/>
              <a:t> </a:t>
            </a:r>
            <a:r>
              <a:rPr lang="ko-KR" altLang="en-US" sz="1600" dirty="0"/>
              <a:t>증가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/>
              <a:t>Steady State </a:t>
            </a:r>
            <a:r>
              <a:rPr lang="ko-KR" altLang="en-US" sz="1600" b="1" dirty="0"/>
              <a:t>구간</a:t>
            </a:r>
            <a:r>
              <a:rPr lang="en-US" altLang="ko-KR" sz="1600" b="1" dirty="0"/>
              <a:t> : </a:t>
            </a:r>
          </a:p>
          <a:p>
            <a:endParaRPr lang="en-US" altLang="ko-KR" sz="1600" dirty="0"/>
          </a:p>
          <a:p>
            <a:r>
              <a:rPr lang="en-US" altLang="ko-KR" sz="1600" dirty="0"/>
              <a:t>4</a:t>
            </a:r>
            <a:r>
              <a:rPr lang="ko-KR" altLang="en-US" sz="1600" dirty="0"/>
              <a:t>주기에 대한 </a:t>
            </a:r>
            <a:r>
              <a:rPr lang="en-US" altLang="ko-KR" sz="1600" dirty="0" err="1"/>
              <a:t>dP</a:t>
            </a:r>
            <a:r>
              <a:rPr lang="ko-KR" altLang="en-US" sz="1600" dirty="0"/>
              <a:t>의 합이 양수와 음수가 교차되며 </a:t>
            </a:r>
            <a:r>
              <a:rPr lang="en-US" altLang="ko-KR" sz="1600" dirty="0"/>
              <a:t>0</a:t>
            </a:r>
            <a:r>
              <a:rPr lang="ko-KR" altLang="en-US" sz="1600" dirty="0"/>
              <a:t>에 가까워지므로 </a:t>
            </a:r>
            <a:r>
              <a:rPr lang="en-US" altLang="ko-KR" sz="1600" dirty="0" err="1"/>
              <a:t>Stepsize</a:t>
            </a:r>
            <a:r>
              <a:rPr lang="en-US" altLang="ko-KR" sz="1600" dirty="0"/>
              <a:t> </a:t>
            </a:r>
            <a:r>
              <a:rPr lang="ko-KR" altLang="en-US" sz="1600" dirty="0"/>
              <a:t>감소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1DDDC3-8DFF-6AAE-7EC4-628E53600B10}"/>
                  </a:ext>
                </a:extLst>
              </p:cNvPr>
              <p:cNvSpPr txBox="1"/>
              <p:nvPr/>
            </p:nvSpPr>
            <p:spPr>
              <a:xfrm>
                <a:off x="5284702" y="4348149"/>
                <a:ext cx="6126436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d>
                      <m:dPr>
                        <m:ctrlP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d>
                      <m:dPr>
                        <m:ctrlP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kumimoji="1" lang="en-US" altLang="en-US" dirty="0">
                    <a:solidFill>
                      <a:srgbClr val="FF0000"/>
                    </a:solidFill>
                    <a:latin typeface="Times" pitchFamily="2" charset="0"/>
                  </a:rPr>
                  <a:t>V</a:t>
                </a:r>
                <a:endParaRPr kumimoji="1" lang="ko-Kore-KR" altLang="en-US" dirty="0">
                  <a:solidFill>
                    <a:srgbClr val="C0000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1DDDC3-8DFF-6AAE-7EC4-628E53600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702" y="4348149"/>
                <a:ext cx="6126436" cy="391582"/>
              </a:xfrm>
              <a:prstGeom prst="rect">
                <a:avLst/>
              </a:prstGeom>
              <a:blipFill>
                <a:blip r:embed="rId4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48CE7E-99AD-1FBD-5DD2-2AB333FF9FEA}"/>
                  </a:ext>
                </a:extLst>
              </p:cNvPr>
              <p:cNvSpPr txBox="1"/>
              <p:nvPr/>
            </p:nvSpPr>
            <p:spPr>
              <a:xfrm>
                <a:off x="5554642" y="5226714"/>
                <a:ext cx="5197566" cy="97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ko-Kore-K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ko-Kore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ko-Kore-K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1" lang="en-US" altLang="ko-Kore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ore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ko-Kore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kumimoji="1" lang="en-US" altLang="ko-Kore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kumimoji="1" lang="en-US" altLang="ko-Kore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ko-Kore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ore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ko-Kore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ko-Kore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kumimoji="1" lang="ko-Kore-KR" altLang="en-US" dirty="0">
                  <a:solidFill>
                    <a:srgbClr val="C0000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48CE7E-99AD-1FBD-5DD2-2AB333FF9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642" y="5226714"/>
                <a:ext cx="5197566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702C670-18C7-751E-9085-22AC0BDD6B5C}"/>
              </a:ext>
            </a:extLst>
          </p:cNvPr>
          <p:cNvCxnSpPr>
            <a:cxnSpLocks/>
          </p:cNvCxnSpPr>
          <p:nvPr/>
        </p:nvCxnSpPr>
        <p:spPr>
          <a:xfrm>
            <a:off x="8292577" y="4909461"/>
            <a:ext cx="0" cy="2532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D74CEE25-258B-7A66-3194-AD722FC2A7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8404" y="674516"/>
            <a:ext cx="1214625" cy="172185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241162F-5D07-CD68-FB2C-608572AB2850}"/>
              </a:ext>
            </a:extLst>
          </p:cNvPr>
          <p:cNvSpPr txBox="1"/>
          <p:nvPr/>
        </p:nvSpPr>
        <p:spPr>
          <a:xfrm>
            <a:off x="11011860" y="2280955"/>
            <a:ext cx="798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참고 논문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9446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411EF6A-8BBF-1F2C-E244-CCD17AB9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" y="5853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+mj-ea"/>
                <a:cs typeface="Arial" panose="020B0604020202020204" pitchFamily="34" charset="0"/>
              </a:rPr>
              <a:t>#1</a:t>
            </a:r>
            <a:r>
              <a:rPr lang="en-US" altLang="ko-KR" sz="3600" b="1" dirty="0">
                <a:latin typeface="+mj-ea"/>
              </a:rPr>
              <a:t>.</a:t>
            </a:r>
            <a:r>
              <a:rPr lang="en-US" altLang="ko-KR" sz="3600" b="1" dirty="0">
                <a:latin typeface="+mj-ea"/>
                <a:cs typeface="Arial" panose="020B0604020202020204" pitchFamily="34" charset="0"/>
              </a:rPr>
              <a:t> </a:t>
            </a:r>
            <a:r>
              <a:rPr lang="ko-KR" altLang="en-US" sz="3600" b="1" dirty="0">
                <a:latin typeface="+mj-ea"/>
                <a:cs typeface="Arial" panose="020B0604020202020204" pitchFamily="34" charset="0"/>
              </a:rPr>
              <a:t>미세 진동 발생 솔루션</a:t>
            </a:r>
            <a:r>
              <a:rPr lang="en-US" altLang="ko-KR" sz="3600" b="1" dirty="0">
                <a:latin typeface="+mj-ea"/>
                <a:cs typeface="Arial" panose="020B0604020202020204" pitchFamily="34" charset="0"/>
              </a:rPr>
              <a:t>: </a:t>
            </a:r>
            <a:r>
              <a:rPr lang="ko-KR" altLang="en-US" sz="3600" b="1" dirty="0">
                <a:latin typeface="+mj-ea"/>
                <a:cs typeface="Arial" panose="020B0604020202020204" pitchFamily="34" charset="0"/>
              </a:rPr>
              <a:t>가변 </a:t>
            </a:r>
            <a:r>
              <a:rPr lang="en-US" altLang="ko-KR" sz="3600" b="1" dirty="0" err="1">
                <a:latin typeface="+mj-ea"/>
                <a:cs typeface="Arial" panose="020B0604020202020204" pitchFamily="34" charset="0"/>
              </a:rPr>
              <a:t>Stepsize</a:t>
            </a:r>
            <a:endParaRPr lang="ko-KR" altLang="en-US" sz="3600" b="1" dirty="0"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7324B4-C5AF-4EB5-7AA1-2959E1ED8E7B}"/>
              </a:ext>
            </a:extLst>
          </p:cNvPr>
          <p:cNvSpPr txBox="1"/>
          <p:nvPr/>
        </p:nvSpPr>
        <p:spPr>
          <a:xfrm>
            <a:off x="0" y="573521"/>
            <a:ext cx="637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3.1.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알고리즘 개선을 위한 착안점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DF516AD-A03D-35DC-C05B-E46CF6D3B15B}"/>
              </a:ext>
            </a:extLst>
          </p:cNvPr>
          <p:cNvGrpSpPr/>
          <p:nvPr/>
        </p:nvGrpSpPr>
        <p:grpSpPr>
          <a:xfrm>
            <a:off x="347873" y="87888"/>
            <a:ext cx="11597049" cy="411945"/>
            <a:chOff x="347873" y="87888"/>
            <a:chExt cx="11597049" cy="411945"/>
          </a:xfrm>
        </p:grpSpPr>
        <p:sp>
          <p:nvSpPr>
            <p:cNvPr id="17" name="화살표: 오각형 16">
              <a:extLst>
                <a:ext uri="{FF2B5EF4-FFF2-40B4-BE49-F238E27FC236}">
                  <a16:creationId xmlns:a16="http://schemas.microsoft.com/office/drawing/2014/main" id="{CF30A7B1-67D7-178A-2023-6BBEB200DBD7}"/>
                </a:ext>
              </a:extLst>
            </p:cNvPr>
            <p:cNvSpPr/>
            <p:nvPr/>
          </p:nvSpPr>
          <p:spPr>
            <a:xfrm>
              <a:off x="347873" y="89962"/>
              <a:ext cx="2385426" cy="400646"/>
            </a:xfrm>
            <a:prstGeom prst="homePlate">
              <a:avLst/>
            </a:prstGeom>
            <a:solidFill>
              <a:srgbClr val="82A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1. 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화살표: 갈매기형 수장 5">
              <a:extLst>
                <a:ext uri="{FF2B5EF4-FFF2-40B4-BE49-F238E27FC236}">
                  <a16:creationId xmlns:a16="http://schemas.microsoft.com/office/drawing/2014/main" id="{2F8A14D9-A312-786C-1301-A0ABDCF41CBE}"/>
                </a:ext>
              </a:extLst>
            </p:cNvPr>
            <p:cNvSpPr/>
            <p:nvPr/>
          </p:nvSpPr>
          <p:spPr>
            <a:xfrm>
              <a:off x="4953683" y="97113"/>
              <a:ext cx="2385427" cy="393495"/>
            </a:xfrm>
            <a:prstGeom prst="chevron">
              <a:avLst/>
            </a:prstGeom>
            <a:solidFill>
              <a:srgbClr val="065D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cs typeface="Arial"/>
                </a:rPr>
                <a:t>3. Experimental</a:t>
              </a:r>
            </a:p>
          </p:txBody>
        </p:sp>
        <p:sp>
          <p:nvSpPr>
            <p:cNvPr id="19" name="화살표: 갈매기형 수장 5">
              <a:extLst>
                <a:ext uri="{FF2B5EF4-FFF2-40B4-BE49-F238E27FC236}">
                  <a16:creationId xmlns:a16="http://schemas.microsoft.com/office/drawing/2014/main" id="{1ACEBBCA-4C2E-DE12-22E8-6D4E3A7A8073}"/>
                </a:ext>
              </a:extLst>
            </p:cNvPr>
            <p:cNvSpPr/>
            <p:nvPr/>
          </p:nvSpPr>
          <p:spPr>
            <a:xfrm>
              <a:off x="2648793" y="8788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2.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20" name="화살표: 갈매기형 수장 5">
              <a:extLst>
                <a:ext uri="{FF2B5EF4-FFF2-40B4-BE49-F238E27FC236}">
                  <a16:creationId xmlns:a16="http://schemas.microsoft.com/office/drawing/2014/main" id="{8A52177E-945E-DA60-38AA-D1950CC24044}"/>
                </a:ext>
              </a:extLst>
            </p:cNvPr>
            <p:cNvSpPr/>
            <p:nvPr/>
          </p:nvSpPr>
          <p:spPr>
            <a:xfrm>
              <a:off x="7258573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4.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21" name="화살표: 갈매기형 수장 5">
              <a:extLst>
                <a:ext uri="{FF2B5EF4-FFF2-40B4-BE49-F238E27FC236}">
                  <a16:creationId xmlns:a16="http://schemas.microsoft.com/office/drawing/2014/main" id="{5F9FDD7D-DB7B-E056-78D1-A162AD1C3A80}"/>
                </a:ext>
              </a:extLst>
            </p:cNvPr>
            <p:cNvSpPr/>
            <p:nvPr/>
          </p:nvSpPr>
          <p:spPr>
            <a:xfrm>
              <a:off x="9559495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5.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3769423-6B83-E7D3-E013-DDAAADC2ACE3}"/>
              </a:ext>
            </a:extLst>
          </p:cNvPr>
          <p:cNvGrpSpPr/>
          <p:nvPr/>
        </p:nvGrpSpPr>
        <p:grpSpPr>
          <a:xfrm>
            <a:off x="7116636" y="1705356"/>
            <a:ext cx="4539050" cy="5219094"/>
            <a:chOff x="5667047" y="2053166"/>
            <a:chExt cx="6277875" cy="521909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F2DD419-385C-929E-E066-85949286B761}"/>
                </a:ext>
              </a:extLst>
            </p:cNvPr>
            <p:cNvGrpSpPr/>
            <p:nvPr/>
          </p:nvGrpSpPr>
          <p:grpSpPr>
            <a:xfrm>
              <a:off x="5667047" y="2053166"/>
              <a:ext cx="6277875" cy="5219094"/>
              <a:chOff x="8596605" y="1679942"/>
              <a:chExt cx="3344126" cy="5219094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C5D44C-F9D1-3037-1FC5-8AA92333289A}"/>
                  </a:ext>
                </a:extLst>
              </p:cNvPr>
              <p:cNvSpPr txBox="1"/>
              <p:nvPr/>
            </p:nvSpPr>
            <p:spPr>
              <a:xfrm>
                <a:off x="8596605" y="1679942"/>
                <a:ext cx="3343264" cy="46724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11137E0F-43D3-07AA-89ED-8B8253A755F2}"/>
                      </a:ext>
                    </a:extLst>
                  </p:cNvPr>
                  <p:cNvSpPr txBox="1"/>
                  <p:nvPr/>
                </p:nvSpPr>
                <p:spPr>
                  <a:xfrm>
                    <a:off x="8677274" y="1726989"/>
                    <a:ext cx="3263457" cy="3915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ko-Kore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ko-Kore-KR" i="1" dirty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ko-Kore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ore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oMath>
                    </a14:m>
                    <a:r>
                      <a:rPr kumimoji="1" lang="en-US" altLang="en-US" dirty="0">
                        <a:solidFill>
                          <a:srgbClr val="FF0000"/>
                        </a:solidFill>
                        <a:latin typeface="Times" pitchFamily="2" charset="0"/>
                      </a:rPr>
                      <a:t>V</a:t>
                    </a:r>
                    <a:endParaRPr kumimoji="1" lang="ko-Kore-KR" altLang="en-US" dirty="0">
                      <a:solidFill>
                        <a:srgbClr val="C00000"/>
                      </a:solidFill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11137E0F-43D3-07AA-89ED-8B8253A755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7274" y="1726989"/>
                    <a:ext cx="3263457" cy="39158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7692" b="-1692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27073454-8D08-E647-98EE-AA7AB4380FAC}"/>
                      </a:ext>
                    </a:extLst>
                  </p:cNvPr>
                  <p:cNvSpPr txBox="1"/>
                  <p:nvPr/>
                </p:nvSpPr>
                <p:spPr>
                  <a:xfrm>
                    <a:off x="8938950" y="2403040"/>
                    <a:ext cx="2768662" cy="9727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ore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ko-Kore-KR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-US" altLang="ko-Kore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ore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ko-Kore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ko-Kore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ko-Kore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ko-Kore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r>
                                    <a:rPr kumimoji="1" lang="en-US" altLang="ko-Kore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ⅆ</m:t>
                                  </m:r>
                                  <m:r>
                                    <a:rPr kumimoji="1" lang="en-US" altLang="ko-Kore-K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kumimoji="1" lang="en-US" altLang="ko-Kore-KR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ore-KR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ko-Kore-KR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ko-Kore-KR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oMath>
                      </m:oMathPara>
                    </a14:m>
                    <a:endParaRPr kumimoji="1" lang="ko-Kore-KR" altLang="en-US" dirty="0">
                      <a:solidFill>
                        <a:srgbClr val="C00000"/>
                      </a:solidFill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27073454-8D08-E647-98EE-AA7AB4380F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8950" y="2403040"/>
                    <a:ext cx="2768662" cy="97270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6FC8B302-CAF5-DB29-FC86-86FC911BB00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2576" y="3482716"/>
                    <a:ext cx="3171321" cy="34163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/>
                      <a:t>4</a:t>
                    </a:r>
                    <a:r>
                      <a:rPr lang="ko-KR" altLang="en-US" dirty="0"/>
                      <a:t>주기 전력 변화율을 통해 </a:t>
                    </a:r>
                    <a:r>
                      <a:rPr lang="en-US" altLang="ko-KR" dirty="0" err="1"/>
                      <a:t>Stepsize</a:t>
                    </a:r>
                    <a:r>
                      <a:rPr lang="ko-KR" altLang="en-US" dirty="0"/>
                      <a:t>를 가변</a:t>
                    </a:r>
                    <a:endParaRPr lang="en-US" altLang="ko-KR" dirty="0"/>
                  </a:p>
                  <a:p>
                    <a:endParaRPr lang="en-US" altLang="ko-KR" dirty="0"/>
                  </a:p>
                  <a:p>
                    <a:pPr algn="ctr"/>
                    <a:r>
                      <a:rPr lang="en-US" altLang="ko-KR" b="0" dirty="0"/>
                      <a:t>&lt;</a:t>
                    </a:r>
                    <a14:m>
                      <m:oMath xmlns:m="http://schemas.openxmlformats.org/officeDocument/2006/math"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a14:m>
                    <a:r>
                      <a:rPr lang="ko-KR" altLang="en-US" dirty="0"/>
                      <a:t>가 작을 수록 </a:t>
                    </a:r>
                    <a:r>
                      <a:rPr lang="en-US" altLang="ko-KR" dirty="0"/>
                      <a:t>&gt;</a:t>
                    </a:r>
                  </a:p>
                  <a:p>
                    <a:endParaRPr lang="en-US" altLang="ko-KR" dirty="0"/>
                  </a:p>
                  <a:p>
                    <a:pPr algn="ctr"/>
                    <a:r>
                      <a:rPr lang="en-US" altLang="ko-KR" dirty="0"/>
                      <a:t>MPP</a:t>
                    </a:r>
                    <a:r>
                      <a:rPr lang="ko-KR" altLang="en-US" dirty="0"/>
                      <a:t>에서 미세 진동 감소</a:t>
                    </a:r>
                    <a:endParaRPr lang="en-US" altLang="ko-KR" dirty="0"/>
                  </a:p>
                  <a:p>
                    <a:endParaRPr lang="en-US" altLang="ko-KR" dirty="0"/>
                  </a:p>
                  <a:p>
                    <a:pPr algn="ctr"/>
                    <a:r>
                      <a:rPr lang="en-US" altLang="ko-KR" b="0" dirty="0"/>
                      <a:t>&lt;</a:t>
                    </a:r>
                    <a14:m>
                      <m:oMath xmlns:m="http://schemas.openxmlformats.org/officeDocument/2006/math"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a14:m>
                    <a:r>
                      <a:rPr lang="ko-KR" altLang="en-US" dirty="0"/>
                      <a:t>가 클 수록 </a:t>
                    </a:r>
                    <a:r>
                      <a:rPr lang="en-US" altLang="ko-KR" dirty="0"/>
                      <a:t>&gt;</a:t>
                    </a:r>
                  </a:p>
                  <a:p>
                    <a:endParaRPr lang="en-US" altLang="ko-KR" dirty="0"/>
                  </a:p>
                  <a:p>
                    <a:pPr algn="ctr"/>
                    <a:r>
                      <a:rPr lang="ko-KR" altLang="en-US" dirty="0"/>
                      <a:t>직선에 가까운 추적</a:t>
                    </a:r>
                    <a:endParaRPr lang="en-US" altLang="ko-KR" dirty="0"/>
                  </a:p>
                  <a:p>
                    <a:endParaRPr lang="en-US" altLang="ko-KR" dirty="0"/>
                  </a:p>
                  <a:p>
                    <a:endParaRPr lang="en-US" altLang="ko-KR" dirty="0"/>
                  </a:p>
                  <a:p>
                    <a:endParaRPr lang="en-US" altLang="ko-KR" dirty="0"/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6FC8B302-CAF5-DB29-FC86-86FC911BB0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2576" y="3482716"/>
                    <a:ext cx="3171321" cy="34163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275" t="-107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01B1A358-C6E1-C824-9C0C-B560E4877BED}"/>
                </a:ext>
              </a:extLst>
            </p:cNvPr>
            <p:cNvCxnSpPr>
              <a:cxnSpLocks/>
            </p:cNvCxnSpPr>
            <p:nvPr/>
          </p:nvCxnSpPr>
          <p:spPr>
            <a:xfrm>
              <a:off x="8884543" y="2522979"/>
              <a:ext cx="0" cy="25328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E027CC0A-4D4A-BBC9-DC3A-C49898F0A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784" y="4218735"/>
            <a:ext cx="4722788" cy="218435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FD06CC3-3D82-1343-4395-26C57FDA1D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9415" y="1615707"/>
            <a:ext cx="4722787" cy="218435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2EF44AF-CE49-2BA5-257F-9973F4F9D25A}"/>
              </a:ext>
            </a:extLst>
          </p:cNvPr>
          <p:cNvSpPr txBox="1"/>
          <p:nvPr/>
        </p:nvSpPr>
        <p:spPr>
          <a:xfrm>
            <a:off x="2717376" y="6464170"/>
            <a:ext cx="1625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&lt;Improved P&amp;O&gt;</a:t>
            </a:r>
            <a:endParaRPr lang="ko-KR" altLang="en-US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C15EB3-2185-BD91-3E2B-B9810FF0BE8B}"/>
              </a:ext>
            </a:extLst>
          </p:cNvPr>
          <p:cNvSpPr txBox="1"/>
          <p:nvPr/>
        </p:nvSpPr>
        <p:spPr>
          <a:xfrm>
            <a:off x="3112652" y="3910958"/>
            <a:ext cx="82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&lt;P&amp;O&gt;</a:t>
            </a:r>
            <a:endParaRPr lang="ko-KR" alt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24E08F-26C1-246E-D705-B8EAB2009DE3}"/>
                  </a:ext>
                </a:extLst>
              </p:cNvPr>
              <p:cNvSpPr txBox="1"/>
              <p:nvPr/>
            </p:nvSpPr>
            <p:spPr>
              <a:xfrm>
                <a:off x="6089892" y="6446406"/>
                <a:ext cx="4722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BUT!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b="1" i="0" dirty="0">
                    <a:solidFill>
                      <a:srgbClr val="FF0000"/>
                    </a:solidFill>
                    <a:latin typeface="+mj-lt"/>
                  </a:rPr>
                  <a:t>정확한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ko-KR" altLang="en-US" b="1" i="0" dirty="0">
                    <a:solidFill>
                      <a:srgbClr val="FF0000"/>
                    </a:solidFill>
                    <a:latin typeface="+mj-lt"/>
                  </a:rPr>
                  <a:t>값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을 통해 정확한 추적이 요구됨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24E08F-26C1-246E-D705-B8EAB2009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92" y="6446406"/>
                <a:ext cx="4722788" cy="369332"/>
              </a:xfrm>
              <a:prstGeom prst="rect">
                <a:avLst/>
              </a:prstGeom>
              <a:blipFill>
                <a:blip r:embed="rId7"/>
                <a:stretch>
                  <a:fillRect l="-1161" t="-9836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416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0C97A6-869E-2ECC-6716-980A0D17B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4" y="95437"/>
            <a:ext cx="5943600" cy="32311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3E7D52-CBE3-F5EA-2135-2986E3A9E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630" y="95437"/>
            <a:ext cx="5943600" cy="32961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9FD3F8-F403-F6AA-1EC7-EDACB6B2A2B7}"/>
                  </a:ext>
                </a:extLst>
              </p:cNvPr>
              <p:cNvSpPr txBox="1"/>
              <p:nvPr/>
            </p:nvSpPr>
            <p:spPr>
              <a:xfrm>
                <a:off x="2273879" y="2671618"/>
                <a:ext cx="14905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=0.5&gt;</m:t>
                      </m:r>
                    </m:oMath>
                  </m:oMathPara>
                </a14:m>
                <a:endParaRPr kumimoji="1" lang="ko-Kore-KR" altLang="en-US" dirty="0">
                  <a:solidFill>
                    <a:srgbClr val="C0000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9FD3F8-F403-F6AA-1EC7-EDACB6B2A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879" y="2671618"/>
                <a:ext cx="14905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6A7B03-3B2E-A2E5-4111-A4F05D959C24}"/>
                  </a:ext>
                </a:extLst>
              </p:cNvPr>
              <p:cNvSpPr txBox="1"/>
              <p:nvPr/>
            </p:nvSpPr>
            <p:spPr>
              <a:xfrm>
                <a:off x="8464665" y="2671618"/>
                <a:ext cx="14905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=1&gt;</m:t>
                      </m:r>
                    </m:oMath>
                  </m:oMathPara>
                </a14:m>
                <a:endParaRPr kumimoji="1" lang="ko-Kore-KR" altLang="en-US" dirty="0">
                  <a:solidFill>
                    <a:srgbClr val="C0000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6A7B03-3B2E-A2E5-4111-A4F05D959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665" y="2671618"/>
                <a:ext cx="1490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7CDE9CA8-62A5-83E0-369D-88B81E72E8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38" y="3492585"/>
            <a:ext cx="5943533" cy="33061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A490304-1982-0F95-B68A-A98117A47F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3664" y="3528746"/>
            <a:ext cx="5943533" cy="32338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38BE68-610B-7404-BDF1-E5C963A9743E}"/>
                  </a:ext>
                </a:extLst>
              </p:cNvPr>
              <p:cNvSpPr txBox="1"/>
              <p:nvPr/>
            </p:nvSpPr>
            <p:spPr>
              <a:xfrm>
                <a:off x="2321314" y="6070599"/>
                <a:ext cx="14905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=3&gt;</m:t>
                      </m:r>
                    </m:oMath>
                  </m:oMathPara>
                </a14:m>
                <a:endParaRPr kumimoji="1" lang="ko-Kore-KR" altLang="en-US" dirty="0">
                  <a:solidFill>
                    <a:srgbClr val="C0000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38BE68-610B-7404-BDF1-E5C963A97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314" y="6070599"/>
                <a:ext cx="14905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BA3F97-9359-1CAE-C51E-6ABC840FA711}"/>
                  </a:ext>
                </a:extLst>
              </p:cNvPr>
              <p:cNvSpPr txBox="1"/>
              <p:nvPr/>
            </p:nvSpPr>
            <p:spPr>
              <a:xfrm>
                <a:off x="8380140" y="6070599"/>
                <a:ext cx="14905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=5&gt;</m:t>
                      </m:r>
                    </m:oMath>
                  </m:oMathPara>
                </a14:m>
                <a:endParaRPr kumimoji="1" lang="ko-Kore-KR" altLang="en-US" dirty="0">
                  <a:solidFill>
                    <a:srgbClr val="C0000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BA3F97-9359-1CAE-C51E-6ABC840FA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140" y="6070599"/>
                <a:ext cx="14905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79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6AF2D-2B8F-B888-58EC-63E4C662C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2365"/>
            <a:ext cx="3048000" cy="1023749"/>
          </a:xfrm>
        </p:spPr>
        <p:txBody>
          <a:bodyPr>
            <a:normAutofit/>
          </a:bodyPr>
          <a:lstStyle/>
          <a:p>
            <a:r>
              <a:rPr lang="en-US" altLang="ko-KR" sz="2800">
                <a:latin typeface="+mn-lt"/>
                <a:ea typeface="+mn-ea"/>
              </a:rPr>
              <a:t>CONTENTS</a:t>
            </a:r>
            <a:endParaRPr lang="ko-KR" altLang="en-US" sz="2800">
              <a:latin typeface="+mn-lt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4E1C0-3699-84D3-A85D-C5B47A8D38A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87" y="671492"/>
            <a:ext cx="12109807" cy="62518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b="1" dirty="0">
              <a:latin typeface="+mj-lt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b="1" dirty="0">
                <a:latin typeface="+mj-lt"/>
                <a:cs typeface="Arial"/>
              </a:rPr>
              <a:t>Introduction</a:t>
            </a:r>
          </a:p>
          <a:p>
            <a:pPr>
              <a:lnSpc>
                <a:spcPct val="100000"/>
              </a:lnSpc>
            </a:pPr>
            <a:endParaRPr lang="en-US" altLang="ko-KR" b="1" dirty="0">
              <a:latin typeface="+mj-lt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b="1" dirty="0">
                <a:latin typeface="+mj-lt"/>
                <a:cs typeface="Arial"/>
              </a:rPr>
              <a:t>Data Analysis</a:t>
            </a:r>
          </a:p>
          <a:p>
            <a:pPr>
              <a:lnSpc>
                <a:spcPct val="100000"/>
              </a:lnSpc>
            </a:pPr>
            <a:endParaRPr lang="en-US" altLang="ko-KR" b="1" dirty="0">
              <a:latin typeface="+mj-lt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b="1" dirty="0">
                <a:latin typeface="+mj-lt"/>
                <a:cs typeface="Arial"/>
              </a:rPr>
              <a:t>Research Progress</a:t>
            </a:r>
          </a:p>
          <a:p>
            <a:pPr>
              <a:lnSpc>
                <a:spcPct val="100000"/>
              </a:lnSpc>
            </a:pPr>
            <a:endParaRPr lang="en-US" altLang="ko-KR" b="1" dirty="0">
              <a:latin typeface="+mj-lt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b="1" dirty="0">
                <a:latin typeface="+mj-lt"/>
                <a:cs typeface="Arial"/>
              </a:rPr>
              <a:t>Planned Research Progress</a:t>
            </a:r>
          </a:p>
          <a:p>
            <a:pPr>
              <a:lnSpc>
                <a:spcPct val="100000"/>
              </a:lnSpc>
            </a:pPr>
            <a:endParaRPr lang="en-US" altLang="ko-KR" b="1" dirty="0">
              <a:latin typeface="+mj-lt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b="1" dirty="0" err="1">
                <a:latin typeface="+mj-lt"/>
                <a:cs typeface="Arial"/>
              </a:rPr>
              <a:t>QnA</a:t>
            </a:r>
            <a:endParaRPr lang="en-US" altLang="ko-KR" b="1" dirty="0">
              <a:latin typeface="+mj-lt"/>
              <a:cs typeface="Arial"/>
            </a:endParaRPr>
          </a:p>
          <a:p>
            <a:pPr>
              <a:lnSpc>
                <a:spcPct val="100000"/>
              </a:lnSpc>
            </a:pPr>
            <a:endParaRPr lang="en-US" altLang="ko-KR" b="1" dirty="0">
              <a:latin typeface="+mj-lt"/>
              <a:cs typeface="Arial"/>
            </a:endParaRPr>
          </a:p>
          <a:p>
            <a:pPr>
              <a:lnSpc>
                <a:spcPct val="100000"/>
              </a:lnSpc>
            </a:pPr>
            <a:endParaRPr lang="en-US" altLang="ko-KR" b="1" dirty="0">
              <a:latin typeface="+mj-lt"/>
              <a:cs typeface="Arial"/>
            </a:endParaRPr>
          </a:p>
          <a:p>
            <a:pPr>
              <a:lnSpc>
                <a:spcPct val="100000"/>
              </a:lnSpc>
            </a:pPr>
            <a:endParaRPr lang="en-US" altLang="ko-KR" b="1" dirty="0">
              <a:latin typeface="+mj-lt"/>
              <a:cs typeface="Arial"/>
            </a:endParaRPr>
          </a:p>
          <a:p>
            <a:pPr>
              <a:lnSpc>
                <a:spcPct val="100000"/>
              </a:lnSpc>
            </a:pPr>
            <a:endParaRPr lang="en-US" altLang="ko-KR" b="1" dirty="0">
              <a:latin typeface="+mj-lt"/>
              <a:cs typeface="Arial"/>
            </a:endParaRPr>
          </a:p>
          <a:p>
            <a:pPr>
              <a:lnSpc>
                <a:spcPct val="100000"/>
              </a:lnSpc>
            </a:pPr>
            <a:endParaRPr lang="en-US" altLang="ko-KR" b="1" dirty="0">
              <a:latin typeface="+mj-lt"/>
              <a:cs typeface="Arial"/>
            </a:endParaRPr>
          </a:p>
          <a:p>
            <a:pPr>
              <a:lnSpc>
                <a:spcPct val="100000"/>
              </a:lnSpc>
            </a:pPr>
            <a:endParaRPr lang="en-US" altLang="ko-KR" b="1" dirty="0">
              <a:latin typeface="+mj-lt"/>
              <a:cs typeface="Arial"/>
            </a:endParaRPr>
          </a:p>
          <a:p>
            <a:pPr>
              <a:lnSpc>
                <a:spcPct val="100000"/>
              </a:lnSpc>
            </a:pPr>
            <a:endParaRPr lang="en-US" altLang="ko-KR" b="1" dirty="0">
              <a:latin typeface="+mj-lt"/>
              <a:cs typeface="Arial"/>
            </a:endParaRPr>
          </a:p>
          <a:p>
            <a:pPr>
              <a:lnSpc>
                <a:spcPct val="100000"/>
              </a:lnSpc>
            </a:pPr>
            <a:endParaRPr lang="en-US" altLang="ko-KR" b="1" dirty="0">
              <a:latin typeface="+mj-lt"/>
              <a:cs typeface="Arial"/>
            </a:endParaRPr>
          </a:p>
          <a:p>
            <a:pPr>
              <a:lnSpc>
                <a:spcPct val="100000"/>
              </a:lnSpc>
            </a:pPr>
            <a:endParaRPr lang="en-US" altLang="ko-KR" b="1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843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B3AF69A-A094-C160-FBAC-C54B2E6D0ACC}"/>
              </a:ext>
            </a:extLst>
          </p:cNvPr>
          <p:cNvGrpSpPr/>
          <p:nvPr/>
        </p:nvGrpSpPr>
        <p:grpSpPr>
          <a:xfrm>
            <a:off x="347873" y="87888"/>
            <a:ext cx="11597049" cy="411945"/>
            <a:chOff x="347873" y="87888"/>
            <a:chExt cx="11597049" cy="411945"/>
          </a:xfrm>
        </p:grpSpPr>
        <p:sp>
          <p:nvSpPr>
            <p:cNvPr id="12" name="화살표: 오각형 16">
              <a:extLst>
                <a:ext uri="{FF2B5EF4-FFF2-40B4-BE49-F238E27FC236}">
                  <a16:creationId xmlns:a16="http://schemas.microsoft.com/office/drawing/2014/main" id="{3353DA19-1F64-6CC0-3F9E-4E8A474E8B56}"/>
                </a:ext>
              </a:extLst>
            </p:cNvPr>
            <p:cNvSpPr/>
            <p:nvPr/>
          </p:nvSpPr>
          <p:spPr>
            <a:xfrm>
              <a:off x="347873" y="89962"/>
              <a:ext cx="2385426" cy="400646"/>
            </a:xfrm>
            <a:prstGeom prst="homePlate">
              <a:avLst/>
            </a:prstGeom>
            <a:solidFill>
              <a:srgbClr val="82A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1. 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화살표: 갈매기형 수장 5">
              <a:extLst>
                <a:ext uri="{FF2B5EF4-FFF2-40B4-BE49-F238E27FC236}">
                  <a16:creationId xmlns:a16="http://schemas.microsoft.com/office/drawing/2014/main" id="{D43F4075-7F71-89F2-89BB-F7FD86C858CC}"/>
                </a:ext>
              </a:extLst>
            </p:cNvPr>
            <p:cNvSpPr/>
            <p:nvPr/>
          </p:nvSpPr>
          <p:spPr>
            <a:xfrm>
              <a:off x="4953683" y="97113"/>
              <a:ext cx="2385427" cy="393495"/>
            </a:xfrm>
            <a:prstGeom prst="chevron">
              <a:avLst/>
            </a:prstGeom>
            <a:solidFill>
              <a:srgbClr val="065D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cs typeface="Arial"/>
                </a:rPr>
                <a:t>3. Experimental</a:t>
              </a:r>
            </a:p>
          </p:txBody>
        </p:sp>
        <p:sp>
          <p:nvSpPr>
            <p:cNvPr id="14" name="화살표: 갈매기형 수장 5">
              <a:extLst>
                <a:ext uri="{FF2B5EF4-FFF2-40B4-BE49-F238E27FC236}">
                  <a16:creationId xmlns:a16="http://schemas.microsoft.com/office/drawing/2014/main" id="{F75026EF-E1E2-200B-E463-67D93A34C360}"/>
                </a:ext>
              </a:extLst>
            </p:cNvPr>
            <p:cNvSpPr/>
            <p:nvPr/>
          </p:nvSpPr>
          <p:spPr>
            <a:xfrm>
              <a:off x="2648793" y="8788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2.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5" name="화살표: 갈매기형 수장 5">
              <a:extLst>
                <a:ext uri="{FF2B5EF4-FFF2-40B4-BE49-F238E27FC236}">
                  <a16:creationId xmlns:a16="http://schemas.microsoft.com/office/drawing/2014/main" id="{A4684B65-0D11-B4E6-01FC-F2541C697805}"/>
                </a:ext>
              </a:extLst>
            </p:cNvPr>
            <p:cNvSpPr/>
            <p:nvPr/>
          </p:nvSpPr>
          <p:spPr>
            <a:xfrm>
              <a:off x="7258573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4.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6" name="화살표: 갈매기형 수장 5">
              <a:extLst>
                <a:ext uri="{FF2B5EF4-FFF2-40B4-BE49-F238E27FC236}">
                  <a16:creationId xmlns:a16="http://schemas.microsoft.com/office/drawing/2014/main" id="{E58D6F25-C82B-8FDF-C142-8A3831422077}"/>
                </a:ext>
              </a:extLst>
            </p:cNvPr>
            <p:cNvSpPr/>
            <p:nvPr/>
          </p:nvSpPr>
          <p:spPr>
            <a:xfrm>
              <a:off x="9559495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5.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</p:grpSp>
      <p:sp>
        <p:nvSpPr>
          <p:cNvPr id="6" name="제목 1">
            <a:extLst>
              <a:ext uri="{FF2B5EF4-FFF2-40B4-BE49-F238E27FC236}">
                <a16:creationId xmlns:a16="http://schemas.microsoft.com/office/drawing/2014/main" id="{82AFD925-B5B6-D3D1-C8DA-0D0E44F5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" y="585369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+mj-ea"/>
                <a:cs typeface="Arial" panose="020B0604020202020204" pitchFamily="34" charset="0"/>
              </a:rPr>
              <a:t>솔루션 </a:t>
            </a:r>
            <a:r>
              <a:rPr lang="en-US" altLang="ko-KR" sz="3600" b="1" dirty="0">
                <a:latin typeface="+mj-ea"/>
                <a:cs typeface="Arial" panose="020B0604020202020204" pitchFamily="34" charset="0"/>
              </a:rPr>
              <a:t>#2. </a:t>
            </a:r>
            <a:r>
              <a:rPr lang="ko-KR" altLang="en-US" sz="3600" b="1" dirty="0">
                <a:latin typeface="+mj-ea"/>
                <a:cs typeface="Arial" panose="020B0604020202020204" pitchFamily="34" charset="0"/>
              </a:rPr>
              <a:t>급변하는 환경</a:t>
            </a:r>
            <a:endParaRPr lang="ko-KR" altLang="en-US" sz="3600" b="1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54142-BD6A-8A4C-F18D-4656920A4A9E}"/>
              </a:ext>
            </a:extLst>
          </p:cNvPr>
          <p:cNvSpPr txBox="1"/>
          <p:nvPr/>
        </p:nvSpPr>
        <p:spPr>
          <a:xfrm>
            <a:off x="0" y="573521"/>
            <a:ext cx="637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3.1.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알고리즘 개선을 위한 착안점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0ED8C3-86EE-DCB2-3DBB-BA43707200DB}"/>
              </a:ext>
            </a:extLst>
          </p:cNvPr>
          <p:cNvGrpSpPr/>
          <p:nvPr/>
        </p:nvGrpSpPr>
        <p:grpSpPr>
          <a:xfrm>
            <a:off x="305010" y="4350640"/>
            <a:ext cx="5966481" cy="2285743"/>
            <a:chOff x="401373" y="5008586"/>
            <a:chExt cx="3557398" cy="170937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26A4367-A207-6D31-122C-54CE56DAE697}"/>
                </a:ext>
              </a:extLst>
            </p:cNvPr>
            <p:cNvSpPr txBox="1"/>
            <p:nvPr/>
          </p:nvSpPr>
          <p:spPr>
            <a:xfrm>
              <a:off x="443344" y="5491838"/>
              <a:ext cx="3473455" cy="805589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600" dirty="0">
                  <a:latin typeface="+mn-ea"/>
                  <a:cs typeface="Arial"/>
                </a:rPr>
                <a:t>&lt;</a:t>
              </a:r>
              <a:r>
                <a:rPr lang="ko-KR" altLang="en-US" sz="1600" dirty="0">
                  <a:latin typeface="+mn-ea"/>
                  <a:cs typeface="Arial"/>
                </a:rPr>
                <a:t>착안점</a:t>
              </a:r>
              <a:r>
                <a:rPr lang="en-US" altLang="ko-KR" sz="1600" dirty="0">
                  <a:latin typeface="+mn-ea"/>
                  <a:cs typeface="Arial"/>
                </a:rPr>
                <a:t>&gt;</a:t>
              </a:r>
            </a:p>
            <a:p>
              <a:pPr algn="ctr"/>
              <a:endParaRPr lang="en-US" altLang="ko-Kore-KR" sz="1600" dirty="0">
                <a:latin typeface="+mn-ea"/>
                <a:cs typeface="Arial"/>
              </a:endParaRPr>
            </a:p>
            <a:p>
              <a:pPr algn="ctr"/>
              <a:r>
                <a:rPr lang="en-US" altLang="ko-KR" sz="1600" dirty="0">
                  <a:latin typeface="+mn-ea"/>
                  <a:cs typeface="Arial"/>
                </a:rPr>
                <a:t>Tracking</a:t>
              </a:r>
              <a:r>
                <a:rPr lang="ko-KR" altLang="en-US" sz="1600" dirty="0">
                  <a:latin typeface="+mn-ea"/>
                  <a:cs typeface="Arial"/>
                </a:rPr>
                <a:t>이 안되는 구간의 분석을 통하여 새로운 알고리즘 제시</a:t>
              </a:r>
              <a:endParaRPr lang="en-US" altLang="ko-KR" sz="1600" dirty="0">
                <a:latin typeface="+mn-ea"/>
                <a:cs typeface="Arial"/>
              </a:endParaRPr>
            </a:p>
            <a:p>
              <a:pPr algn="ctr"/>
              <a:endParaRPr lang="ko-KR" altLang="en-US" sz="1600" dirty="0">
                <a:latin typeface="+mn-ea"/>
                <a:cs typeface="Arial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D20D0C6-06B6-56F2-23DB-1585FB23E822}"/>
                </a:ext>
              </a:extLst>
            </p:cNvPr>
            <p:cNvSpPr/>
            <p:nvPr/>
          </p:nvSpPr>
          <p:spPr>
            <a:xfrm>
              <a:off x="401373" y="5008586"/>
              <a:ext cx="3557398" cy="1709374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13A31EB-BA75-5C9B-9CF7-98199FFE3B66}"/>
              </a:ext>
            </a:extLst>
          </p:cNvPr>
          <p:cNvSpPr txBox="1"/>
          <p:nvPr/>
        </p:nvSpPr>
        <p:spPr>
          <a:xfrm>
            <a:off x="305010" y="2250691"/>
            <a:ext cx="579099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600" dirty="0">
                <a:latin typeface="+mn-ea"/>
                <a:cs typeface="Arial"/>
              </a:rPr>
              <a:t>&lt;</a:t>
            </a:r>
            <a:r>
              <a:rPr lang="ko-KR" altLang="en-US" sz="1600" dirty="0">
                <a:latin typeface="+mn-ea"/>
                <a:cs typeface="Arial"/>
              </a:rPr>
              <a:t>일사량이 급변하는 경우</a:t>
            </a:r>
            <a:r>
              <a:rPr lang="en-US" altLang="ko-KR" sz="1600" dirty="0">
                <a:latin typeface="+mn-ea"/>
                <a:cs typeface="Arial"/>
              </a:rPr>
              <a:t>&gt;</a:t>
            </a:r>
          </a:p>
          <a:p>
            <a:pPr algn="ctr"/>
            <a:endParaRPr lang="en-US" altLang="ko-KR" sz="1600" dirty="0">
              <a:latin typeface="+mn-ea"/>
              <a:cs typeface="Arial"/>
            </a:endParaRPr>
          </a:p>
          <a:p>
            <a:pPr algn="ctr"/>
            <a:r>
              <a:rPr lang="ko-KR" altLang="en-US" sz="1600" dirty="0">
                <a:latin typeface="+mn-ea"/>
                <a:cs typeface="Arial"/>
              </a:rPr>
              <a:t>일사량이 급변하는 경우 </a:t>
            </a:r>
            <a:r>
              <a:rPr lang="en-US" altLang="ko-KR" sz="1600" dirty="0">
                <a:latin typeface="+mn-ea"/>
                <a:cs typeface="Arial"/>
              </a:rPr>
              <a:t>P&amp;O</a:t>
            </a:r>
            <a:r>
              <a:rPr lang="ko-KR" altLang="en-US" sz="1600" dirty="0">
                <a:latin typeface="+mn-ea"/>
                <a:cs typeface="Arial"/>
              </a:rPr>
              <a:t>알고리즘이</a:t>
            </a:r>
            <a:endParaRPr lang="en-US" altLang="ko-KR" sz="1600" dirty="0">
              <a:latin typeface="+mn-ea"/>
              <a:cs typeface="Arial"/>
            </a:endParaRPr>
          </a:p>
          <a:p>
            <a:pPr algn="ctr"/>
            <a:r>
              <a:rPr lang="ko-KR" altLang="en-US" sz="1600" dirty="0">
                <a:latin typeface="+mn-ea"/>
                <a:cs typeface="Arial"/>
              </a:rPr>
              <a:t> </a:t>
            </a:r>
            <a:endParaRPr lang="en-US" altLang="ko-KR" sz="1600" dirty="0">
              <a:latin typeface="+mn-ea"/>
              <a:cs typeface="Arial"/>
            </a:endParaRPr>
          </a:p>
          <a:p>
            <a:pPr algn="ctr"/>
            <a:r>
              <a:rPr lang="en-US" altLang="ko-KR" sz="1600" dirty="0">
                <a:latin typeface="+mn-ea"/>
                <a:cs typeface="Arial"/>
              </a:rPr>
              <a:t>Tracking </a:t>
            </a:r>
            <a:r>
              <a:rPr lang="ko-KR" altLang="en-US" sz="1600" dirty="0">
                <a:latin typeface="+mn-ea"/>
                <a:cs typeface="Arial"/>
              </a:rPr>
              <a:t>과정에서 멀어지는 경우가 발생한다</a:t>
            </a:r>
            <a:r>
              <a:rPr lang="en-US" altLang="ko-KR" sz="1600" dirty="0">
                <a:latin typeface="+mn-ea"/>
                <a:cs typeface="Arial"/>
              </a:rPr>
              <a:t>(</a:t>
            </a:r>
            <a:r>
              <a:rPr lang="ko-KR" altLang="en-US" sz="1600" dirty="0">
                <a:latin typeface="+mn-ea"/>
                <a:cs typeface="Arial"/>
              </a:rPr>
              <a:t>정확도 하락</a:t>
            </a:r>
            <a:r>
              <a:rPr lang="en-US" altLang="ko-KR" sz="1600" dirty="0">
                <a:latin typeface="+mn-ea"/>
                <a:cs typeface="Arial"/>
              </a:rPr>
              <a:t>)</a:t>
            </a:r>
            <a:endParaRPr lang="ko-KR" altLang="en-US" sz="1600" dirty="0">
              <a:latin typeface="+mn-ea"/>
              <a:cs typeface="Arial"/>
            </a:endParaRPr>
          </a:p>
        </p:txBody>
      </p:sp>
      <p:sp>
        <p:nvSpPr>
          <p:cNvPr id="21" name="설명선: 아래쪽 화살표 20">
            <a:extLst>
              <a:ext uri="{FF2B5EF4-FFF2-40B4-BE49-F238E27FC236}">
                <a16:creationId xmlns:a16="http://schemas.microsoft.com/office/drawing/2014/main" id="{22F68D65-2C63-C8AD-3DD4-9185A410F7E5}"/>
              </a:ext>
            </a:extLst>
          </p:cNvPr>
          <p:cNvSpPr/>
          <p:nvPr/>
        </p:nvSpPr>
        <p:spPr>
          <a:xfrm>
            <a:off x="286775" y="1795402"/>
            <a:ext cx="5984716" cy="2462274"/>
          </a:xfrm>
          <a:prstGeom prst="downArrowCallout">
            <a:avLst>
              <a:gd name="adj1" fmla="val 25000"/>
              <a:gd name="adj2" fmla="val 21486"/>
              <a:gd name="adj3" fmla="val 7835"/>
              <a:gd name="adj4" fmla="val 88928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826C0A9-1AD6-1B12-4E7F-690D699916FE}"/>
              </a:ext>
            </a:extLst>
          </p:cNvPr>
          <p:cNvGrpSpPr/>
          <p:nvPr/>
        </p:nvGrpSpPr>
        <p:grpSpPr>
          <a:xfrm>
            <a:off x="7138844" y="1958730"/>
            <a:ext cx="4206984" cy="4433986"/>
            <a:chOff x="7437116" y="1978622"/>
            <a:chExt cx="3142093" cy="321383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688C42-B28E-CC78-06BD-FF29C607486D}"/>
                </a:ext>
              </a:extLst>
            </p:cNvPr>
            <p:cNvSpPr txBox="1"/>
            <p:nvPr/>
          </p:nvSpPr>
          <p:spPr>
            <a:xfrm>
              <a:off x="7437116" y="4947068"/>
              <a:ext cx="3142093" cy="245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&lt; P&amp;O</a:t>
              </a:r>
              <a:r>
                <a:rPr lang="ko-KR" altLang="en-US" sz="1600" dirty="0"/>
                <a:t>에서 </a:t>
              </a:r>
              <a:r>
                <a:rPr lang="en-US" altLang="ko-KR" sz="1600" dirty="0"/>
                <a:t>Tracking</a:t>
              </a:r>
              <a:r>
                <a:rPr lang="ko-KR" altLang="en-US" sz="1600" dirty="0"/>
                <a:t>이 안되는 경우</a:t>
              </a:r>
              <a:r>
                <a:rPr lang="en-US" altLang="ko-KR" sz="1600" dirty="0"/>
                <a:t> &gt;</a:t>
              </a:r>
              <a:endParaRPr lang="ko-KR" altLang="en-US" sz="1600" dirty="0"/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EF1817F-BA9B-C36F-613C-923031148B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86" t="6798" r="89036" b="37302"/>
            <a:stretch/>
          </p:blipFill>
          <p:spPr>
            <a:xfrm>
              <a:off x="7820025" y="1978622"/>
              <a:ext cx="2218949" cy="290075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5473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B3AF69A-A094-C160-FBAC-C54B2E6D0ACC}"/>
              </a:ext>
            </a:extLst>
          </p:cNvPr>
          <p:cNvGrpSpPr/>
          <p:nvPr/>
        </p:nvGrpSpPr>
        <p:grpSpPr>
          <a:xfrm>
            <a:off x="347873" y="87888"/>
            <a:ext cx="11597049" cy="411945"/>
            <a:chOff x="347873" y="87888"/>
            <a:chExt cx="11597049" cy="411945"/>
          </a:xfrm>
        </p:grpSpPr>
        <p:sp>
          <p:nvSpPr>
            <p:cNvPr id="12" name="화살표: 오각형 16">
              <a:extLst>
                <a:ext uri="{FF2B5EF4-FFF2-40B4-BE49-F238E27FC236}">
                  <a16:creationId xmlns:a16="http://schemas.microsoft.com/office/drawing/2014/main" id="{3353DA19-1F64-6CC0-3F9E-4E8A474E8B56}"/>
                </a:ext>
              </a:extLst>
            </p:cNvPr>
            <p:cNvSpPr/>
            <p:nvPr/>
          </p:nvSpPr>
          <p:spPr>
            <a:xfrm>
              <a:off x="347873" y="89962"/>
              <a:ext cx="2385426" cy="400646"/>
            </a:xfrm>
            <a:prstGeom prst="homePlate">
              <a:avLst/>
            </a:prstGeom>
            <a:solidFill>
              <a:srgbClr val="82A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1. 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화살표: 갈매기형 수장 5">
              <a:extLst>
                <a:ext uri="{FF2B5EF4-FFF2-40B4-BE49-F238E27FC236}">
                  <a16:creationId xmlns:a16="http://schemas.microsoft.com/office/drawing/2014/main" id="{D43F4075-7F71-89F2-89BB-F7FD86C858CC}"/>
                </a:ext>
              </a:extLst>
            </p:cNvPr>
            <p:cNvSpPr/>
            <p:nvPr/>
          </p:nvSpPr>
          <p:spPr>
            <a:xfrm>
              <a:off x="4953683" y="97113"/>
              <a:ext cx="2385427" cy="393495"/>
            </a:xfrm>
            <a:prstGeom prst="chevron">
              <a:avLst/>
            </a:prstGeom>
            <a:solidFill>
              <a:srgbClr val="065D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cs typeface="Arial"/>
                </a:rPr>
                <a:t>3. Experimental</a:t>
              </a:r>
            </a:p>
          </p:txBody>
        </p:sp>
        <p:sp>
          <p:nvSpPr>
            <p:cNvPr id="14" name="화살표: 갈매기형 수장 5">
              <a:extLst>
                <a:ext uri="{FF2B5EF4-FFF2-40B4-BE49-F238E27FC236}">
                  <a16:creationId xmlns:a16="http://schemas.microsoft.com/office/drawing/2014/main" id="{F75026EF-E1E2-200B-E463-67D93A34C360}"/>
                </a:ext>
              </a:extLst>
            </p:cNvPr>
            <p:cNvSpPr/>
            <p:nvPr/>
          </p:nvSpPr>
          <p:spPr>
            <a:xfrm>
              <a:off x="2648793" y="8788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2.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5" name="화살표: 갈매기형 수장 5">
              <a:extLst>
                <a:ext uri="{FF2B5EF4-FFF2-40B4-BE49-F238E27FC236}">
                  <a16:creationId xmlns:a16="http://schemas.microsoft.com/office/drawing/2014/main" id="{A4684B65-0D11-B4E6-01FC-F2541C697805}"/>
                </a:ext>
              </a:extLst>
            </p:cNvPr>
            <p:cNvSpPr/>
            <p:nvPr/>
          </p:nvSpPr>
          <p:spPr>
            <a:xfrm>
              <a:off x="7258573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4.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6" name="화살표: 갈매기형 수장 5">
              <a:extLst>
                <a:ext uri="{FF2B5EF4-FFF2-40B4-BE49-F238E27FC236}">
                  <a16:creationId xmlns:a16="http://schemas.microsoft.com/office/drawing/2014/main" id="{E58D6F25-C82B-8FDF-C142-8A3831422077}"/>
                </a:ext>
              </a:extLst>
            </p:cNvPr>
            <p:cNvSpPr/>
            <p:nvPr/>
          </p:nvSpPr>
          <p:spPr>
            <a:xfrm>
              <a:off x="9559495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5.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</p:grpSp>
      <p:sp>
        <p:nvSpPr>
          <p:cNvPr id="6" name="제목 1">
            <a:extLst>
              <a:ext uri="{FF2B5EF4-FFF2-40B4-BE49-F238E27FC236}">
                <a16:creationId xmlns:a16="http://schemas.microsoft.com/office/drawing/2014/main" id="{82AFD925-B5B6-D3D1-C8DA-0D0E44F5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" y="5853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+mj-ea"/>
                <a:cs typeface="Arial" panose="020B0604020202020204" pitchFamily="34" charset="0"/>
              </a:rPr>
              <a:t>#2 </a:t>
            </a:r>
            <a:r>
              <a:rPr lang="ko-KR" altLang="en-US" sz="3600" b="1" dirty="0">
                <a:latin typeface="+mj-ea"/>
                <a:cs typeface="Arial" panose="020B0604020202020204" pitchFamily="34" charset="0"/>
              </a:rPr>
              <a:t>급변하는 환경 솔루션 </a:t>
            </a:r>
            <a:r>
              <a:rPr lang="en-US" altLang="ko-KR" sz="3600" b="1" dirty="0">
                <a:latin typeface="+mj-ea"/>
                <a:cs typeface="Arial" panose="020B0604020202020204" pitchFamily="34" charset="0"/>
              </a:rPr>
              <a:t>: Drift Avoidance</a:t>
            </a:r>
            <a:endParaRPr lang="ko-KR" altLang="en-US" sz="3600" b="1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54142-BD6A-8A4C-F18D-4656920A4A9E}"/>
              </a:ext>
            </a:extLst>
          </p:cNvPr>
          <p:cNvSpPr txBox="1"/>
          <p:nvPr/>
        </p:nvSpPr>
        <p:spPr>
          <a:xfrm>
            <a:off x="0" y="573521"/>
            <a:ext cx="637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3.1.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알고리즘 개선을 위한 착안점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542333EA-84CA-06B6-6D83-0C335C819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76056"/>
              </p:ext>
            </p:extLst>
          </p:nvPr>
        </p:nvGraphicFramePr>
        <p:xfrm>
          <a:off x="8451286" y="989070"/>
          <a:ext cx="364457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858">
                  <a:extLst>
                    <a:ext uri="{9D8B030D-6E8A-4147-A177-3AD203B41FA5}">
                      <a16:colId xmlns:a16="http://schemas.microsoft.com/office/drawing/2014/main" val="2278881019"/>
                    </a:ext>
                  </a:extLst>
                </a:gridCol>
                <a:gridCol w="1214858">
                  <a:extLst>
                    <a:ext uri="{9D8B030D-6E8A-4147-A177-3AD203B41FA5}">
                      <a16:colId xmlns:a16="http://schemas.microsoft.com/office/drawing/2014/main" val="740705494"/>
                    </a:ext>
                  </a:extLst>
                </a:gridCol>
                <a:gridCol w="1214858">
                  <a:extLst>
                    <a:ext uri="{9D8B030D-6E8A-4147-A177-3AD203B41FA5}">
                      <a16:colId xmlns:a16="http://schemas.microsoft.com/office/drawing/2014/main" val="4262699377"/>
                    </a:ext>
                  </a:extLst>
                </a:gridCol>
              </a:tblGrid>
              <a:tr h="2123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기존 </a:t>
                      </a:r>
                      <a:r>
                        <a:rPr lang="en-US" altLang="ko-KR" sz="1100" b="1" dirty="0"/>
                        <a:t>P&amp;O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Drift Avoidance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913751"/>
                  </a:ext>
                </a:extLst>
              </a:tr>
              <a:tr h="212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손실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7367.6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ym typeface="Wingdings" panose="05000000000000000000" pitchFamily="2" charset="2"/>
                        </a:rPr>
                        <a:t>6762.8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56815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84A46CD-02F4-DE2E-A12E-458E62C6C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6" y="2631784"/>
            <a:ext cx="7483730" cy="405522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4F378C5-8D6D-ADBF-B0CB-803912F80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3428999"/>
            <a:ext cx="4" cy="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D478BA6-B140-367E-2674-957225FDE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714" y="2495279"/>
            <a:ext cx="4281350" cy="2140675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F78C7D40-09A2-DBAC-C6D2-A59FA8053706}"/>
              </a:ext>
            </a:extLst>
          </p:cNvPr>
          <p:cNvSpPr/>
          <p:nvPr/>
        </p:nvSpPr>
        <p:spPr>
          <a:xfrm>
            <a:off x="8617528" y="3565616"/>
            <a:ext cx="563418" cy="5168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393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B3AF69A-A094-C160-FBAC-C54B2E6D0ACC}"/>
              </a:ext>
            </a:extLst>
          </p:cNvPr>
          <p:cNvGrpSpPr/>
          <p:nvPr/>
        </p:nvGrpSpPr>
        <p:grpSpPr>
          <a:xfrm>
            <a:off x="347873" y="87888"/>
            <a:ext cx="11597049" cy="411945"/>
            <a:chOff x="347873" y="87888"/>
            <a:chExt cx="11597049" cy="411945"/>
          </a:xfrm>
        </p:grpSpPr>
        <p:sp>
          <p:nvSpPr>
            <p:cNvPr id="12" name="화살표: 오각형 16">
              <a:extLst>
                <a:ext uri="{FF2B5EF4-FFF2-40B4-BE49-F238E27FC236}">
                  <a16:creationId xmlns:a16="http://schemas.microsoft.com/office/drawing/2014/main" id="{3353DA19-1F64-6CC0-3F9E-4E8A474E8B56}"/>
                </a:ext>
              </a:extLst>
            </p:cNvPr>
            <p:cNvSpPr/>
            <p:nvPr/>
          </p:nvSpPr>
          <p:spPr>
            <a:xfrm>
              <a:off x="347873" y="89962"/>
              <a:ext cx="2385426" cy="400646"/>
            </a:xfrm>
            <a:prstGeom prst="homePlate">
              <a:avLst/>
            </a:prstGeom>
            <a:solidFill>
              <a:srgbClr val="82A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1. 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화살표: 갈매기형 수장 5">
              <a:extLst>
                <a:ext uri="{FF2B5EF4-FFF2-40B4-BE49-F238E27FC236}">
                  <a16:creationId xmlns:a16="http://schemas.microsoft.com/office/drawing/2014/main" id="{D43F4075-7F71-89F2-89BB-F7FD86C858CC}"/>
                </a:ext>
              </a:extLst>
            </p:cNvPr>
            <p:cNvSpPr/>
            <p:nvPr/>
          </p:nvSpPr>
          <p:spPr>
            <a:xfrm>
              <a:off x="4953683" y="97113"/>
              <a:ext cx="2385427" cy="393495"/>
            </a:xfrm>
            <a:prstGeom prst="chevron">
              <a:avLst/>
            </a:prstGeom>
            <a:solidFill>
              <a:srgbClr val="065D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bg1"/>
                  </a:solidFill>
                  <a:cs typeface="Arial"/>
                </a:rPr>
                <a:t>3. Experimental</a:t>
              </a:r>
            </a:p>
          </p:txBody>
        </p:sp>
        <p:sp>
          <p:nvSpPr>
            <p:cNvPr id="14" name="화살표: 갈매기형 수장 5">
              <a:extLst>
                <a:ext uri="{FF2B5EF4-FFF2-40B4-BE49-F238E27FC236}">
                  <a16:creationId xmlns:a16="http://schemas.microsoft.com/office/drawing/2014/main" id="{F75026EF-E1E2-200B-E463-67D93A34C360}"/>
                </a:ext>
              </a:extLst>
            </p:cNvPr>
            <p:cNvSpPr/>
            <p:nvPr/>
          </p:nvSpPr>
          <p:spPr>
            <a:xfrm>
              <a:off x="2648793" y="8788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2.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5" name="화살표: 갈매기형 수장 5">
              <a:extLst>
                <a:ext uri="{FF2B5EF4-FFF2-40B4-BE49-F238E27FC236}">
                  <a16:creationId xmlns:a16="http://schemas.microsoft.com/office/drawing/2014/main" id="{A4684B65-0D11-B4E6-01FC-F2541C697805}"/>
                </a:ext>
              </a:extLst>
            </p:cNvPr>
            <p:cNvSpPr/>
            <p:nvPr/>
          </p:nvSpPr>
          <p:spPr>
            <a:xfrm>
              <a:off x="7258573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4.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6" name="화살표: 갈매기형 수장 5">
              <a:extLst>
                <a:ext uri="{FF2B5EF4-FFF2-40B4-BE49-F238E27FC236}">
                  <a16:creationId xmlns:a16="http://schemas.microsoft.com/office/drawing/2014/main" id="{E58D6F25-C82B-8FDF-C142-8A3831422077}"/>
                </a:ext>
              </a:extLst>
            </p:cNvPr>
            <p:cNvSpPr/>
            <p:nvPr/>
          </p:nvSpPr>
          <p:spPr>
            <a:xfrm>
              <a:off x="9559495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5.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</p:grpSp>
      <p:sp>
        <p:nvSpPr>
          <p:cNvPr id="6" name="제목 1">
            <a:extLst>
              <a:ext uri="{FF2B5EF4-FFF2-40B4-BE49-F238E27FC236}">
                <a16:creationId xmlns:a16="http://schemas.microsoft.com/office/drawing/2014/main" id="{82AFD925-B5B6-D3D1-C8DA-0D0E44F5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" y="5853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+mj-ea"/>
                <a:cs typeface="Arial" panose="020B0604020202020204" pitchFamily="34" charset="0"/>
              </a:rPr>
              <a:t>#2 </a:t>
            </a:r>
            <a:r>
              <a:rPr lang="ko-KR" altLang="en-US" sz="3600" b="1" dirty="0">
                <a:latin typeface="+mj-ea"/>
                <a:cs typeface="Arial" panose="020B0604020202020204" pitchFamily="34" charset="0"/>
              </a:rPr>
              <a:t>급변하는 환경 솔루션 </a:t>
            </a:r>
            <a:r>
              <a:rPr lang="en-US" altLang="ko-KR" sz="3600" b="1" dirty="0">
                <a:latin typeface="+mj-ea"/>
                <a:cs typeface="Arial" panose="020B0604020202020204" pitchFamily="34" charset="0"/>
              </a:rPr>
              <a:t>: </a:t>
            </a:r>
            <a:r>
              <a:rPr lang="en-US" altLang="ko-KR" sz="3600" b="1" dirty="0" err="1">
                <a:latin typeface="+mj-ea"/>
                <a:cs typeface="Arial" panose="020B0604020202020204" pitchFamily="34" charset="0"/>
              </a:rPr>
              <a:t>dP</a:t>
            </a:r>
            <a:r>
              <a:rPr lang="ko-KR" altLang="en-US" sz="3600" b="1" dirty="0">
                <a:latin typeface="+mj-ea"/>
                <a:cs typeface="Arial" panose="020B0604020202020204" pitchFamily="34" charset="0"/>
              </a:rPr>
              <a:t> 비교 알고리즘</a:t>
            </a:r>
            <a:endParaRPr lang="ko-KR" altLang="en-US" sz="3600" b="1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54142-BD6A-8A4C-F18D-4656920A4A9E}"/>
              </a:ext>
            </a:extLst>
          </p:cNvPr>
          <p:cNvSpPr txBox="1"/>
          <p:nvPr/>
        </p:nvSpPr>
        <p:spPr>
          <a:xfrm>
            <a:off x="0" y="573521"/>
            <a:ext cx="637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3.1.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알고리즘 개선을 위한 착안점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D15A53A-47C6-E5F4-181A-A2D2B314D6C1}"/>
              </a:ext>
            </a:extLst>
          </p:cNvPr>
          <p:cNvGrpSpPr/>
          <p:nvPr/>
        </p:nvGrpSpPr>
        <p:grpSpPr>
          <a:xfrm>
            <a:off x="65335" y="1922780"/>
            <a:ext cx="8512105" cy="4873650"/>
            <a:chOff x="84635" y="1727184"/>
            <a:chExt cx="9151729" cy="502447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46E0BAE-A0A1-DE3D-B30E-0150DDEE0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635" y="1727184"/>
              <a:ext cx="9151729" cy="5024478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39AB95B2-433A-A604-6BB8-27FF1E873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6317" y="2930768"/>
              <a:ext cx="3883384" cy="271791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A2042F25-00E0-601C-73AF-0963A88C4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0400" y="5173967"/>
              <a:ext cx="501189" cy="39556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FB14D2E-1E36-1E92-93C7-CC31AFF88629}"/>
              </a:ext>
            </a:extLst>
          </p:cNvPr>
          <p:cNvGrpSpPr/>
          <p:nvPr/>
        </p:nvGrpSpPr>
        <p:grpSpPr>
          <a:xfrm>
            <a:off x="8577440" y="1562116"/>
            <a:ext cx="3644573" cy="4524315"/>
            <a:chOff x="8672037" y="1188116"/>
            <a:chExt cx="3644573" cy="45243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43C36EB-0F31-C667-7C44-CDF7CD451551}"/>
                    </a:ext>
                  </a:extLst>
                </p:cNvPr>
                <p:cNvSpPr txBox="1"/>
                <p:nvPr/>
              </p:nvSpPr>
              <p:spPr>
                <a:xfrm>
                  <a:off x="8672037" y="1188116"/>
                  <a:ext cx="3644573" cy="4524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0" dirty="0">
                      <a:latin typeface="Cambria Math" panose="02040503050406030204" pitchFamily="18" charset="0"/>
                    </a:rPr>
                    <a:t>급격한 일사량 변화</a:t>
                  </a:r>
                  <a:endParaRPr lang="en-US" altLang="ko-KR" b="0" dirty="0">
                    <a:latin typeface="Cambria Math" panose="02040503050406030204" pitchFamily="18" charset="0"/>
                  </a:endParaRPr>
                </a:p>
                <a:p>
                  <a:pPr algn="ctr"/>
                  <a:endParaRPr lang="en-US" altLang="ko-KR" b="0" dirty="0">
                    <a:latin typeface="Cambria Math" panose="02040503050406030204" pitchFamily="18" charset="0"/>
                  </a:endParaRPr>
                </a:p>
                <a:p>
                  <a:pPr algn="ctr"/>
                  <a:endParaRPr lang="en-US" altLang="ko-KR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ko-KR" altLang="en-US" b="0" dirty="0">
                      <a:latin typeface="Cambria Math" panose="02040503050406030204" pitchFamily="18" charset="0"/>
                    </a:rPr>
                    <a:t>패널 출력 전압</a:t>
                  </a:r>
                  <a:r>
                    <a:rPr lang="en-US" altLang="ko-KR" b="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𝑠𝑎</m:t>
                          </m:r>
                        </m:sub>
                      </m:sSub>
                    </m:oMath>
                  </a14:m>
                  <a:r>
                    <a:rPr lang="en-US" altLang="ko-KR" b="0" dirty="0">
                      <a:latin typeface="Cambria Math" panose="02040503050406030204" pitchFamily="18" charset="0"/>
                    </a:rPr>
                    <a:t>)</a:t>
                  </a:r>
                  <a:r>
                    <a:rPr lang="ko-KR" altLang="en-US" b="0" dirty="0">
                      <a:latin typeface="Cambria Math" panose="02040503050406030204" pitchFamily="18" charset="0"/>
                    </a:rPr>
                    <a:t> 증가</a:t>
                  </a:r>
                  <a:endParaRPr lang="en-US" altLang="ko-KR" b="0" dirty="0">
                    <a:latin typeface="Cambria Math" panose="02040503050406030204" pitchFamily="18" charset="0"/>
                  </a:endParaRPr>
                </a:p>
                <a:p>
                  <a:pPr algn="ctr"/>
                  <a:endParaRPr lang="en-US" altLang="ko-KR" b="0" dirty="0">
                    <a:latin typeface="Cambria Math" panose="02040503050406030204" pitchFamily="18" charset="0"/>
                  </a:endParaRPr>
                </a:p>
                <a:p>
                  <a:pPr algn="ctr"/>
                  <a:endParaRPr lang="en-US" altLang="ko-KR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altLang="ko-KR" b="0" dirty="0">
                      <a:latin typeface="Cambria Math" panose="02040503050406030204" pitchFamily="18" charset="0"/>
                    </a:rPr>
                    <a:t>MPPT </a:t>
                  </a:r>
                  <a:r>
                    <a:rPr lang="ko-KR" altLang="en-US" b="0" dirty="0">
                      <a:latin typeface="Cambria Math" panose="02040503050406030204" pitchFamily="18" charset="0"/>
                    </a:rPr>
                    <a:t>알고리즘에서 전류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𝑠𝑎</m:t>
                          </m:r>
                        </m:sub>
                      </m:sSub>
                    </m:oMath>
                  </a14:m>
                  <a:r>
                    <a:rPr lang="en-US" altLang="ko-KR" b="0" dirty="0">
                      <a:latin typeface="Cambria Math" panose="02040503050406030204" pitchFamily="18" charset="0"/>
                    </a:rPr>
                    <a:t>)</a:t>
                  </a:r>
                  <a:r>
                    <a:rPr lang="ko-KR" altLang="en-US" b="0" dirty="0">
                      <a:latin typeface="Cambria Math" panose="02040503050406030204" pitchFamily="18" charset="0"/>
                    </a:rPr>
                    <a:t> 감소</a:t>
                  </a:r>
                  <a:endParaRPr lang="en-US" altLang="ko-KR" b="0" dirty="0">
                    <a:latin typeface="Cambria Math" panose="02040503050406030204" pitchFamily="18" charset="0"/>
                  </a:endParaRPr>
                </a:p>
                <a:p>
                  <a:pPr algn="ctr"/>
                  <a:endParaRPr lang="en-US" altLang="ko-KR" b="0" dirty="0">
                    <a:latin typeface="Cambria Math" panose="02040503050406030204" pitchFamily="18" charset="0"/>
                  </a:endParaRPr>
                </a:p>
                <a:p>
                  <a:pPr algn="ctr"/>
                  <a:endParaRPr lang="en-US" altLang="ko-KR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𝑠𝑎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𝑠𝑎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𝑠𝑎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≅0</m:t>
                        </m:r>
                      </m:oMath>
                    </m:oMathPara>
                  </a14:m>
                  <a:endParaRPr lang="en-US" altLang="ko-KR" b="0" dirty="0">
                    <a:latin typeface="Cambria Math" panose="02040503050406030204" pitchFamily="18" charset="0"/>
                  </a:endParaRPr>
                </a:p>
                <a:p>
                  <a:pPr algn="ctr"/>
                  <a:endParaRPr lang="en-US" altLang="ko-KR" b="0" dirty="0">
                    <a:latin typeface="Cambria Math" panose="02040503050406030204" pitchFamily="18" charset="0"/>
                  </a:endParaRPr>
                </a:p>
                <a:p>
                  <a:pPr algn="ctr"/>
                  <a:endParaRPr lang="en-US" altLang="ko-KR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𝑠𝑎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𝑠𝑎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≅0</m:t>
                        </m:r>
                      </m:oMath>
                    </m:oMathPara>
                  </a14:m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:endParaRPr lang="en-US" altLang="ko-KR" dirty="0"/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</m:t>
                          </m:r>
                        </m:sub>
                      </m:sSub>
                    </m:oMath>
                  </a14:m>
                  <a:r>
                    <a:rPr lang="ko-KR" altLang="en-US" dirty="0"/>
                    <a:t>를 통해서 </a:t>
                  </a:r>
                  <a:r>
                    <a:rPr lang="en-US" altLang="ko-KR" dirty="0"/>
                    <a:t>MPP </a:t>
                  </a:r>
                  <a:r>
                    <a:rPr lang="ko-KR" altLang="en-US" dirty="0"/>
                    <a:t>추적</a:t>
                  </a: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43C36EB-0F31-C667-7C44-CDF7CD4515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037" y="1188116"/>
                  <a:ext cx="3644573" cy="4524315"/>
                </a:xfrm>
                <a:prstGeom prst="rect">
                  <a:avLst/>
                </a:prstGeom>
                <a:blipFill>
                  <a:blip r:embed="rId5"/>
                  <a:stretch>
                    <a:fillRect t="-539" b="-13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7FF6601-D484-5308-7589-A90472AFB8F6}"/>
                </a:ext>
              </a:extLst>
            </p:cNvPr>
            <p:cNvCxnSpPr>
              <a:cxnSpLocks/>
            </p:cNvCxnSpPr>
            <p:nvPr/>
          </p:nvCxnSpPr>
          <p:spPr>
            <a:xfrm>
              <a:off x="10494323" y="1642355"/>
              <a:ext cx="0" cy="25328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5DD2A7B-906F-36FE-EB6C-1A1DF5BA5129}"/>
                </a:ext>
              </a:extLst>
            </p:cNvPr>
            <p:cNvCxnSpPr>
              <a:cxnSpLocks/>
            </p:cNvCxnSpPr>
            <p:nvPr/>
          </p:nvCxnSpPr>
          <p:spPr>
            <a:xfrm>
              <a:off x="10494323" y="2483519"/>
              <a:ext cx="0" cy="25328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D882D78F-AC4E-BCEF-78BB-229B2E818EED}"/>
                </a:ext>
              </a:extLst>
            </p:cNvPr>
            <p:cNvCxnSpPr>
              <a:cxnSpLocks/>
            </p:cNvCxnSpPr>
            <p:nvPr/>
          </p:nvCxnSpPr>
          <p:spPr>
            <a:xfrm>
              <a:off x="10494323" y="3323630"/>
              <a:ext cx="0" cy="25328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FA1D065-88DD-26BF-EB7E-0D667A4EF4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25663" y="4160934"/>
              <a:ext cx="0" cy="25328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E33A2497-A0EC-8ED0-E2E7-7BC46188B0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43716" y="4977607"/>
              <a:ext cx="0" cy="25328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id="{542333EA-84CA-06B6-6D83-0C335C819C4B}"/>
              </a:ext>
            </a:extLst>
          </p:cNvPr>
          <p:cNvGraphicFramePr>
            <a:graphicFrameLocks noGrp="1"/>
          </p:cNvGraphicFramePr>
          <p:nvPr/>
        </p:nvGraphicFramePr>
        <p:xfrm>
          <a:off x="8451286" y="785257"/>
          <a:ext cx="364457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858">
                  <a:extLst>
                    <a:ext uri="{9D8B030D-6E8A-4147-A177-3AD203B41FA5}">
                      <a16:colId xmlns:a16="http://schemas.microsoft.com/office/drawing/2014/main" val="2278881019"/>
                    </a:ext>
                  </a:extLst>
                </a:gridCol>
                <a:gridCol w="1214858">
                  <a:extLst>
                    <a:ext uri="{9D8B030D-6E8A-4147-A177-3AD203B41FA5}">
                      <a16:colId xmlns:a16="http://schemas.microsoft.com/office/drawing/2014/main" val="740705494"/>
                    </a:ext>
                  </a:extLst>
                </a:gridCol>
                <a:gridCol w="1214858">
                  <a:extLst>
                    <a:ext uri="{9D8B030D-6E8A-4147-A177-3AD203B41FA5}">
                      <a16:colId xmlns:a16="http://schemas.microsoft.com/office/drawing/2014/main" val="4262699377"/>
                    </a:ext>
                  </a:extLst>
                </a:gridCol>
              </a:tblGrid>
              <a:tr h="2123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기존 </a:t>
                      </a:r>
                      <a:r>
                        <a:rPr lang="en-US" altLang="ko-KR" sz="1100" b="1" dirty="0"/>
                        <a:t>P&amp;O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Dp</a:t>
                      </a:r>
                      <a:r>
                        <a:rPr lang="en-US" altLang="ko-KR" sz="1100" b="1" dirty="0"/>
                        <a:t> </a:t>
                      </a:r>
                      <a:r>
                        <a:rPr lang="ko-KR" altLang="en-US" sz="1100" b="1" dirty="0"/>
                        <a:t>비교 알고리즘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913751"/>
                  </a:ext>
                </a:extLst>
              </a:tr>
              <a:tr h="2123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손실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7367.6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ym typeface="Wingdings" panose="05000000000000000000" pitchFamily="2" charset="2"/>
                        </a:rPr>
                        <a:t>4638.0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56815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B0845D5-13F6-5790-151C-DAA360267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873" y="1613743"/>
            <a:ext cx="1114581" cy="9240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8778428-1FFB-8162-EAF8-4444968F5B87}"/>
              </a:ext>
            </a:extLst>
          </p:cNvPr>
          <p:cNvCxnSpPr>
            <a:cxnSpLocks/>
          </p:cNvCxnSpPr>
          <p:nvPr/>
        </p:nvCxnSpPr>
        <p:spPr>
          <a:xfrm flipH="1" flipV="1">
            <a:off x="1143000" y="2608729"/>
            <a:ext cx="174414" cy="2387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F9E692-F81A-4B4A-E864-8842EA066DDC}"/>
              </a:ext>
            </a:extLst>
          </p:cNvPr>
          <p:cNvSpPr txBox="1"/>
          <p:nvPr/>
        </p:nvSpPr>
        <p:spPr>
          <a:xfrm>
            <a:off x="8577440" y="6087965"/>
            <a:ext cx="364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BUT! </a:t>
            </a:r>
            <a:r>
              <a:rPr lang="ko-KR" altLang="en-US" b="1" dirty="0">
                <a:solidFill>
                  <a:srgbClr val="FF0000"/>
                </a:solidFill>
              </a:rPr>
              <a:t>정확한 </a:t>
            </a:r>
            <a:r>
              <a:rPr lang="en-US" altLang="ko-KR" b="1" dirty="0">
                <a:solidFill>
                  <a:srgbClr val="FF0000"/>
                </a:solidFill>
              </a:rPr>
              <a:t>Boost </a:t>
            </a:r>
            <a:r>
              <a:rPr lang="ko-KR" altLang="en-US" b="1" dirty="0">
                <a:solidFill>
                  <a:srgbClr val="FF0000"/>
                </a:solidFill>
              </a:rPr>
              <a:t>값</a:t>
            </a:r>
            <a:r>
              <a:rPr lang="en-US" altLang="ko-KR" b="1" dirty="0">
                <a:solidFill>
                  <a:srgbClr val="FF0000"/>
                </a:solidFill>
              </a:rPr>
              <a:t>(C)</a:t>
            </a:r>
            <a:r>
              <a:rPr lang="ko-KR" altLang="en-US" b="1" dirty="0">
                <a:solidFill>
                  <a:srgbClr val="FF0000"/>
                </a:solidFill>
              </a:rPr>
              <a:t>계산 필요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118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13DAEE-31F6-EADB-FDE2-C4A32740D4B4}"/>
              </a:ext>
            </a:extLst>
          </p:cNvPr>
          <p:cNvSpPr txBox="1"/>
          <p:nvPr/>
        </p:nvSpPr>
        <p:spPr>
          <a:xfrm>
            <a:off x="831850" y="1268188"/>
            <a:ext cx="10735754" cy="32932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50000"/>
                  </a:schemeClr>
                </a:solidFill>
              </a:rPr>
              <a:t>PART 4. </a:t>
            </a:r>
          </a:p>
          <a:p>
            <a:r>
              <a:rPr lang="en-US" altLang="ko-KR" sz="8000" b="1" dirty="0"/>
              <a:t>Planned</a:t>
            </a:r>
          </a:p>
          <a:p>
            <a:r>
              <a:rPr lang="en-US" altLang="ko-KR" sz="8000" b="1" dirty="0"/>
              <a:t>Research Progress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424115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B3AF69A-A094-C160-FBAC-C54B2E6D0ACC}"/>
              </a:ext>
            </a:extLst>
          </p:cNvPr>
          <p:cNvGrpSpPr/>
          <p:nvPr/>
        </p:nvGrpSpPr>
        <p:grpSpPr>
          <a:xfrm>
            <a:off x="347873" y="87888"/>
            <a:ext cx="11597049" cy="411945"/>
            <a:chOff x="347873" y="87888"/>
            <a:chExt cx="11597049" cy="411945"/>
          </a:xfrm>
        </p:grpSpPr>
        <p:sp>
          <p:nvSpPr>
            <p:cNvPr id="12" name="화살표: 오각형 16">
              <a:extLst>
                <a:ext uri="{FF2B5EF4-FFF2-40B4-BE49-F238E27FC236}">
                  <a16:creationId xmlns:a16="http://schemas.microsoft.com/office/drawing/2014/main" id="{3353DA19-1F64-6CC0-3F9E-4E8A474E8B56}"/>
                </a:ext>
              </a:extLst>
            </p:cNvPr>
            <p:cNvSpPr/>
            <p:nvPr/>
          </p:nvSpPr>
          <p:spPr>
            <a:xfrm>
              <a:off x="347873" y="89962"/>
              <a:ext cx="2385426" cy="400646"/>
            </a:xfrm>
            <a:prstGeom prst="homePlate">
              <a:avLst/>
            </a:prstGeom>
            <a:solidFill>
              <a:srgbClr val="82A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+mj-lt"/>
                </a:rPr>
                <a:t>PART 1. </a:t>
              </a:r>
              <a:endParaRPr lang="ko-KR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화살표: 갈매기형 수장 5">
              <a:extLst>
                <a:ext uri="{FF2B5EF4-FFF2-40B4-BE49-F238E27FC236}">
                  <a16:creationId xmlns:a16="http://schemas.microsoft.com/office/drawing/2014/main" id="{F75026EF-E1E2-200B-E463-67D93A34C360}"/>
                </a:ext>
              </a:extLst>
            </p:cNvPr>
            <p:cNvSpPr/>
            <p:nvPr/>
          </p:nvSpPr>
          <p:spPr>
            <a:xfrm>
              <a:off x="2648793" y="8788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+mj-lt"/>
                </a:rPr>
                <a:t>PART 2.</a:t>
              </a:r>
              <a:endParaRPr lang="en-US" altLang="ko-KR">
                <a:solidFill>
                  <a:schemeClr val="tx1"/>
                </a:solidFill>
                <a:latin typeface="+mj-lt"/>
                <a:cs typeface="Arial"/>
              </a:endParaRPr>
            </a:p>
          </p:txBody>
        </p:sp>
        <p:sp>
          <p:nvSpPr>
            <p:cNvPr id="16" name="화살표: 갈매기형 수장 5">
              <a:extLst>
                <a:ext uri="{FF2B5EF4-FFF2-40B4-BE49-F238E27FC236}">
                  <a16:creationId xmlns:a16="http://schemas.microsoft.com/office/drawing/2014/main" id="{E58D6F25-C82B-8FDF-C142-8A3831422077}"/>
                </a:ext>
              </a:extLst>
            </p:cNvPr>
            <p:cNvSpPr/>
            <p:nvPr/>
          </p:nvSpPr>
          <p:spPr>
            <a:xfrm>
              <a:off x="9559495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+mj-lt"/>
                </a:rPr>
                <a:t>PART 5.</a:t>
              </a:r>
              <a:endParaRPr lang="en-US" altLang="ko-KR">
                <a:solidFill>
                  <a:schemeClr val="tx1"/>
                </a:solidFill>
                <a:latin typeface="+mj-lt"/>
                <a:cs typeface="Arial"/>
              </a:endParaRPr>
            </a:p>
          </p:txBody>
        </p:sp>
      </p:grpSp>
      <p:sp>
        <p:nvSpPr>
          <p:cNvPr id="6" name="제목 1">
            <a:extLst>
              <a:ext uri="{FF2B5EF4-FFF2-40B4-BE49-F238E27FC236}">
                <a16:creationId xmlns:a16="http://schemas.microsoft.com/office/drawing/2014/main" id="{82AFD925-B5B6-D3D1-C8DA-0D0E44F5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" y="585369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cs typeface="Arial" panose="020B0604020202020204" pitchFamily="34" charset="0"/>
              </a:rPr>
              <a:t>추후 연구 진행 방향성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54142-BD6A-8A4C-F18D-4656920A4A9E}"/>
              </a:ext>
            </a:extLst>
          </p:cNvPr>
          <p:cNvSpPr txBox="1"/>
          <p:nvPr/>
        </p:nvSpPr>
        <p:spPr>
          <a:xfrm>
            <a:off x="0" y="573521"/>
            <a:ext cx="6372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4.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j-lt"/>
                <a:ea typeface="+mn-lt"/>
                <a:cs typeface="+mn-lt"/>
              </a:rPr>
              <a:t>추후 연구 진행 방향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0ED8C3-86EE-DCB2-3DBB-BA43707200DB}"/>
              </a:ext>
            </a:extLst>
          </p:cNvPr>
          <p:cNvGrpSpPr/>
          <p:nvPr/>
        </p:nvGrpSpPr>
        <p:grpSpPr>
          <a:xfrm>
            <a:off x="286775" y="4410377"/>
            <a:ext cx="11212498" cy="2693847"/>
            <a:chOff x="401373" y="5008586"/>
            <a:chExt cx="3557398" cy="20145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26A4367-A207-6D31-122C-54CE56DAE697}"/>
                    </a:ext>
                  </a:extLst>
                </p:cNvPr>
                <p:cNvSpPr txBox="1"/>
                <p:nvPr/>
              </p:nvSpPr>
              <p:spPr>
                <a:xfrm>
                  <a:off x="421585" y="5112762"/>
                  <a:ext cx="3473455" cy="191039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just"/>
                  <a:r>
                    <a:rPr lang="en-US" altLang="ko-KR" sz="1600" dirty="0">
                      <a:latin typeface="+mj-lt"/>
                      <a:cs typeface="Arial"/>
                    </a:rPr>
                    <a:t>&lt;</a:t>
                  </a:r>
                  <a:r>
                    <a:rPr lang="ko-KR" altLang="en-US" sz="1600" dirty="0">
                      <a:latin typeface="+mj-lt"/>
                      <a:cs typeface="Arial"/>
                    </a:rPr>
                    <a:t>예정 사항</a:t>
                  </a:r>
                  <a:r>
                    <a:rPr lang="en-US" altLang="ko-KR" sz="1600" dirty="0">
                      <a:latin typeface="+mj-lt"/>
                      <a:cs typeface="Arial"/>
                    </a:rPr>
                    <a:t>&gt;</a:t>
                  </a:r>
                </a:p>
                <a:p>
                  <a:pPr algn="just"/>
                  <a:endParaRPr lang="en-US" altLang="ko-KR" sz="1600" dirty="0">
                    <a:latin typeface="+mj-lt"/>
                    <a:cs typeface="Arial"/>
                  </a:endParaRPr>
                </a:p>
                <a:p>
                  <a:pPr marL="342900" indent="-342900" algn="just">
                    <a:buAutoNum type="arabicPeriod"/>
                  </a:pPr>
                  <a:r>
                    <a:rPr lang="ko-KR" altLang="en-US" sz="1600" dirty="0">
                      <a:latin typeface="+mj-lt"/>
                      <a:cs typeface="Arial"/>
                    </a:rPr>
                    <a:t>가변 </a:t>
                  </a:r>
                  <a:r>
                    <a:rPr lang="en-US" altLang="ko-KR" sz="1600" dirty="0" err="1">
                      <a:latin typeface="+mj-lt"/>
                      <a:cs typeface="Arial"/>
                    </a:rPr>
                    <a:t>Stepsize</a:t>
                  </a:r>
                  <a:r>
                    <a:rPr lang="en-US" altLang="ko-KR" sz="1600" dirty="0">
                      <a:latin typeface="+mj-lt"/>
                      <a:cs typeface="Arial"/>
                    </a:rPr>
                    <a:t> </a:t>
                  </a:r>
                  <a:r>
                    <a:rPr lang="ko-KR" altLang="en-US" sz="1600" dirty="0">
                      <a:latin typeface="+mj-lt"/>
                      <a:cs typeface="Arial"/>
                    </a:rPr>
                    <a:t>알고리즘 변수 </a:t>
                  </a:r>
                  <a14:m>
                    <m:oMath xmlns:m="http://schemas.openxmlformats.org/officeDocument/2006/math">
                      <m:r>
                        <a:rPr kumimoji="1" lang="en-US" altLang="ko-Kore-KR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ko-KR" altLang="en-US" sz="1600" dirty="0">
                      <a:latin typeface="+mj-lt"/>
                      <a:cs typeface="Arial"/>
                    </a:rPr>
                    <a:t> 에 대한 계산</a:t>
                  </a:r>
                  <a:endParaRPr lang="en-US" altLang="ko-KR" sz="1600" dirty="0">
                    <a:latin typeface="+mj-lt"/>
                    <a:cs typeface="Arial"/>
                  </a:endParaRPr>
                </a:p>
                <a:p>
                  <a:pPr marL="342900" indent="-342900" algn="just">
                    <a:buAutoNum type="arabicPeriod"/>
                  </a:pPr>
                  <a:endParaRPr lang="en-US" altLang="ko-KR" sz="1600" dirty="0">
                    <a:latin typeface="+mj-lt"/>
                    <a:cs typeface="Arial"/>
                  </a:endParaRPr>
                </a:p>
                <a:p>
                  <a:pPr marL="342900" indent="-342900" algn="just">
                    <a:buAutoNum type="arabicPeriod"/>
                  </a:pPr>
                  <a:r>
                    <a:rPr lang="en-US" altLang="ko-KR" sz="1600" dirty="0" err="1">
                      <a:latin typeface="+mj-lt"/>
                      <a:cs typeface="Arial"/>
                    </a:rPr>
                    <a:t>dP</a:t>
                  </a:r>
                  <a:r>
                    <a:rPr lang="en-US" altLang="ko-KR" sz="1600" dirty="0">
                      <a:latin typeface="+mj-lt"/>
                      <a:cs typeface="Arial"/>
                    </a:rPr>
                    <a:t> </a:t>
                  </a:r>
                  <a:r>
                    <a:rPr lang="ko-KR" altLang="en-US" sz="1600" dirty="0">
                      <a:latin typeface="+mj-lt"/>
                      <a:cs typeface="Arial"/>
                    </a:rPr>
                    <a:t>비교</a:t>
                  </a:r>
                  <a:r>
                    <a:rPr lang="en-US" altLang="ko-KR" sz="1600" dirty="0">
                      <a:latin typeface="+mj-lt"/>
                      <a:cs typeface="Arial"/>
                    </a:rPr>
                    <a:t> </a:t>
                  </a:r>
                  <a:r>
                    <a:rPr lang="ko-KR" altLang="en-US" sz="1600" dirty="0">
                      <a:latin typeface="+mj-lt"/>
                      <a:cs typeface="Arial"/>
                    </a:rPr>
                    <a:t>알고리즘에서</a:t>
                  </a:r>
                  <a:r>
                    <a:rPr lang="en-US" altLang="ko-KR" sz="1600" dirty="0">
                      <a:latin typeface="+mj-lt"/>
                      <a:cs typeface="Arial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𝑠𝑎</m:t>
                          </m:r>
                        </m:sub>
                      </m:sSub>
                    </m:oMath>
                  </a14:m>
                  <a:r>
                    <a:rPr lang="ko-KR" altLang="en-US" sz="1600" dirty="0">
                      <a:latin typeface="+mj-lt"/>
                      <a:cs typeface="Arial"/>
                    </a:rPr>
                    <a:t>를 증가시키는 </a:t>
                  </a:r>
                  <a:r>
                    <a:rPr lang="en-US" altLang="ko-KR" sz="1600" dirty="0">
                      <a:latin typeface="+mj-lt"/>
                      <a:cs typeface="Arial"/>
                    </a:rPr>
                    <a:t>Boost </a:t>
                  </a:r>
                  <a:r>
                    <a:rPr lang="ko-KR" altLang="en-US" sz="1600" dirty="0">
                      <a:latin typeface="+mj-lt"/>
                      <a:cs typeface="Arial"/>
                    </a:rPr>
                    <a:t>계수 </a:t>
                  </a:r>
                  <a:r>
                    <a:rPr lang="en-US" altLang="ko-KR" sz="1600" dirty="0">
                      <a:latin typeface="+mj-lt"/>
                      <a:cs typeface="Arial"/>
                    </a:rPr>
                    <a:t>(C)</a:t>
                  </a:r>
                  <a:r>
                    <a:rPr lang="ko-KR" altLang="en-US" sz="1600" dirty="0">
                      <a:latin typeface="+mj-lt"/>
                      <a:cs typeface="Arial"/>
                    </a:rPr>
                    <a:t> 수치를 정확히 계산하고 </a:t>
                  </a:r>
                  <a:r>
                    <a:rPr lang="en-US" altLang="ko-KR" sz="1600" dirty="0">
                      <a:latin typeface="+mj-lt"/>
                      <a:cs typeface="Arial"/>
                    </a:rPr>
                    <a:t>Duty</a:t>
                  </a:r>
                  <a:r>
                    <a:rPr lang="ko-KR" altLang="en-US" sz="1600" dirty="0">
                      <a:latin typeface="+mj-lt"/>
                      <a:cs typeface="Arial"/>
                    </a:rPr>
                    <a:t>로 조정하는 알고리즘 </a:t>
                  </a:r>
                  <a:r>
                    <a:rPr lang="en-US" altLang="ko-KR" sz="1600" dirty="0">
                      <a:latin typeface="+mj-lt"/>
                      <a:cs typeface="Arial"/>
                    </a:rPr>
                    <a:t>C</a:t>
                  </a:r>
                  <a:r>
                    <a:rPr lang="ko-KR" altLang="en-US" sz="1600" dirty="0">
                      <a:latin typeface="+mj-lt"/>
                      <a:cs typeface="Arial"/>
                    </a:rPr>
                    <a:t>언어로 구현 </a:t>
                  </a:r>
                  <a:endParaRPr lang="en-US" altLang="ko-KR" sz="1600" dirty="0">
                    <a:latin typeface="+mj-lt"/>
                    <a:cs typeface="Arial"/>
                  </a:endParaRPr>
                </a:p>
                <a:p>
                  <a:pPr marL="342900" indent="-342900" algn="just">
                    <a:buAutoNum type="arabicPeriod"/>
                  </a:pPr>
                  <a:endParaRPr lang="en-US" altLang="ko-KR" sz="1600" dirty="0">
                    <a:latin typeface="+mj-lt"/>
                    <a:cs typeface="Arial"/>
                  </a:endParaRPr>
                </a:p>
                <a:p>
                  <a:pPr marL="342900" indent="-342900" algn="just">
                    <a:buAutoNum type="arabicPeriod"/>
                  </a:pPr>
                  <a:r>
                    <a:rPr lang="en-US" altLang="ko-KR" sz="1600" dirty="0">
                      <a:latin typeface="+mj-lt"/>
                      <a:cs typeface="Arial"/>
                    </a:rPr>
                    <a:t>Tracking </a:t>
                  </a:r>
                  <a:r>
                    <a:rPr lang="ko-KR" altLang="en-US" sz="1600" dirty="0">
                      <a:latin typeface="+mj-lt"/>
                      <a:cs typeface="Arial"/>
                    </a:rPr>
                    <a:t>알고리즘 개선 </a:t>
                  </a:r>
                  <a:endParaRPr lang="en-US" altLang="ko-KR" sz="1600" dirty="0">
                    <a:latin typeface="+mj-lt"/>
                    <a:cs typeface="Arial"/>
                  </a:endParaRPr>
                </a:p>
                <a:p>
                  <a:pPr algn="just"/>
                  <a:endParaRPr lang="en-US" altLang="ko-Kore-KR" sz="1600" dirty="0">
                    <a:latin typeface="+mj-lt"/>
                    <a:cs typeface="Arial"/>
                  </a:endParaRPr>
                </a:p>
                <a:p>
                  <a:pPr algn="just"/>
                  <a:endParaRPr lang="ko-KR" altLang="en-US" sz="1600" dirty="0">
                    <a:latin typeface="+mj-lt"/>
                    <a:cs typeface="Arial"/>
                  </a:endParaRP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26A4367-A207-6D31-122C-54CE56DAE6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585" y="5112762"/>
                  <a:ext cx="3473455" cy="1910394"/>
                </a:xfrm>
                <a:prstGeom prst="rect">
                  <a:avLst/>
                </a:prstGeom>
                <a:blipFill>
                  <a:blip r:embed="rId3"/>
                  <a:stretch>
                    <a:fillRect l="-278" t="-95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D20D0C6-06B6-56F2-23DB-1585FB23E822}"/>
                </a:ext>
              </a:extLst>
            </p:cNvPr>
            <p:cNvSpPr/>
            <p:nvPr/>
          </p:nvSpPr>
          <p:spPr>
            <a:xfrm>
              <a:off x="401373" y="5008586"/>
              <a:ext cx="3557398" cy="1709374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3A31EB-BA75-5C9B-9CF7-98199FFE3B66}"/>
                  </a:ext>
                </a:extLst>
              </p:cNvPr>
              <p:cNvSpPr txBox="1"/>
              <p:nvPr/>
            </p:nvSpPr>
            <p:spPr>
              <a:xfrm>
                <a:off x="286775" y="1903606"/>
                <a:ext cx="5056245" cy="181588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just"/>
                <a:r>
                  <a:rPr lang="en-US" altLang="ko-KR" sz="1600" dirty="0">
                    <a:latin typeface="+mj-lt"/>
                    <a:cs typeface="Arial"/>
                  </a:rPr>
                  <a:t>&lt;</a:t>
                </a:r>
                <a:r>
                  <a:rPr lang="ko-KR" altLang="en-US" sz="1600" dirty="0">
                    <a:latin typeface="+mj-lt"/>
                    <a:cs typeface="Arial"/>
                  </a:rPr>
                  <a:t>문제</a:t>
                </a:r>
                <a:r>
                  <a:rPr lang="en-US" altLang="ko-KR" sz="1600" dirty="0">
                    <a:latin typeface="+mj-lt"/>
                    <a:cs typeface="Arial"/>
                  </a:rPr>
                  <a:t>#1. </a:t>
                </a:r>
                <a:r>
                  <a:rPr lang="ko-KR" altLang="en-US" sz="1600" dirty="0" err="1">
                    <a:latin typeface="+mj-lt"/>
                    <a:cs typeface="Arial"/>
                  </a:rPr>
                  <a:t>오실레이션</a:t>
                </a:r>
                <a:r>
                  <a:rPr lang="ko-KR" altLang="en-US" sz="1600" dirty="0">
                    <a:latin typeface="+mj-lt"/>
                    <a:cs typeface="Arial"/>
                  </a:rPr>
                  <a:t> 발생</a:t>
                </a:r>
                <a:r>
                  <a:rPr lang="en-US" altLang="ko-KR" sz="1600" dirty="0">
                    <a:latin typeface="+mj-lt"/>
                    <a:cs typeface="Arial"/>
                  </a:rPr>
                  <a:t>&gt;</a:t>
                </a:r>
              </a:p>
              <a:p>
                <a:pPr algn="just"/>
                <a:endParaRPr lang="en-US" altLang="ko-KR" sz="1600" dirty="0">
                  <a:latin typeface="+mj-lt"/>
                  <a:cs typeface="Arial"/>
                </a:endParaRPr>
              </a:p>
              <a:p>
                <a:pPr algn="just"/>
                <a:r>
                  <a:rPr lang="ko-KR" altLang="en-US" sz="1600" dirty="0">
                    <a:latin typeface="+mj-lt"/>
                    <a:cs typeface="Arial"/>
                  </a:rPr>
                  <a:t>진행 사항</a:t>
                </a:r>
                <a:endParaRPr lang="en-US" altLang="ko-KR" sz="1600" dirty="0">
                  <a:latin typeface="+mj-lt"/>
                  <a:cs typeface="Arial"/>
                </a:endParaRPr>
              </a:p>
              <a:p>
                <a:pPr algn="just"/>
                <a:r>
                  <a:rPr lang="en-US" altLang="ko-KR" sz="1600" dirty="0">
                    <a:latin typeface="+mj-lt"/>
                    <a:cs typeface="Arial"/>
                  </a:rPr>
                  <a:t>-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+mj-lt"/>
                    <a:cs typeface="Arial"/>
                  </a:rPr>
                  <a:t>가변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+mj-lt"/>
                    <a:cs typeface="Arial"/>
                  </a:rPr>
                  <a:t>step size </a:t>
                </a:r>
                <a:r>
                  <a:rPr lang="ko-KR" altLang="en-US" sz="1600" b="1" dirty="0">
                    <a:solidFill>
                      <a:srgbClr val="FF0000"/>
                    </a:solidFill>
                    <a:latin typeface="+mj-lt"/>
                    <a:cs typeface="Arial"/>
                  </a:rPr>
                  <a:t>알고리즘 </a:t>
                </a:r>
                <a:r>
                  <a:rPr lang="ko-KR" altLang="en-US" sz="1600" dirty="0">
                    <a:latin typeface="+mj-lt"/>
                    <a:cs typeface="Arial"/>
                  </a:rPr>
                  <a:t>제시</a:t>
                </a:r>
                <a:endParaRPr lang="en-US" altLang="ko-KR" sz="1600" dirty="0">
                  <a:latin typeface="+mj-lt"/>
                  <a:cs typeface="Arial"/>
                </a:endParaRPr>
              </a:p>
              <a:p>
                <a:pPr algn="just"/>
                <a:endParaRPr lang="en-US" altLang="ko-KR" sz="1600" dirty="0">
                  <a:latin typeface="+mj-lt"/>
                  <a:cs typeface="Arial"/>
                </a:endParaRPr>
              </a:p>
              <a:p>
                <a:pPr algn="just"/>
                <a:r>
                  <a:rPr lang="ko-KR" altLang="en-US" sz="1600" dirty="0">
                    <a:latin typeface="+mj-lt"/>
                    <a:cs typeface="Arial"/>
                  </a:rPr>
                  <a:t>문제점</a:t>
                </a:r>
                <a:endParaRPr lang="en-US" altLang="ko-KR" sz="1600" dirty="0">
                  <a:latin typeface="+mj-lt"/>
                  <a:cs typeface="Arial"/>
                </a:endParaRPr>
              </a:p>
              <a:p>
                <a:pPr algn="just"/>
                <a:r>
                  <a:rPr lang="en-US" altLang="ko-KR" sz="1600" dirty="0">
                    <a:latin typeface="+mj-lt"/>
                    <a:cs typeface="Arial"/>
                  </a:rPr>
                  <a:t>- </a:t>
                </a:r>
                <a:r>
                  <a:rPr lang="ko-KR" altLang="en-US" sz="1600" dirty="0">
                    <a:latin typeface="+mj-lt"/>
                    <a:cs typeface="Arial"/>
                  </a:rPr>
                  <a:t>계수</a:t>
                </a:r>
                <a:r>
                  <a:rPr lang="en-US" altLang="ko-KR" sz="1600" dirty="0">
                    <a:latin typeface="+mj-lt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ko-Kore-K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latin typeface="+mj-lt"/>
                    <a:cs typeface="Arial"/>
                  </a:rPr>
                  <a:t>의</a:t>
                </a:r>
                <a:r>
                  <a:rPr lang="en-US" altLang="ko-KR" sz="1600" dirty="0">
                    <a:latin typeface="+mj-lt"/>
                    <a:cs typeface="Arial"/>
                  </a:rPr>
                  <a:t> </a:t>
                </a:r>
                <a:r>
                  <a:rPr lang="ko-KR" altLang="en-US" sz="1600" dirty="0">
                    <a:latin typeface="+mj-lt"/>
                    <a:cs typeface="Arial"/>
                  </a:rPr>
                  <a:t>정확한 수치 필요</a:t>
                </a:r>
                <a:endParaRPr lang="en-US" altLang="ko-KR" sz="1600" dirty="0">
                  <a:latin typeface="+mj-lt"/>
                  <a:cs typeface="Arial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3A31EB-BA75-5C9B-9CF7-98199FFE3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75" y="1903606"/>
                <a:ext cx="5056245" cy="1815882"/>
              </a:xfrm>
              <a:prstGeom prst="rect">
                <a:avLst/>
              </a:prstGeom>
              <a:blipFill>
                <a:blip r:embed="rId4"/>
                <a:stretch>
                  <a:fillRect l="-603" t="-1342" b="-3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설명선: 아래쪽 화살표 20">
            <a:extLst>
              <a:ext uri="{FF2B5EF4-FFF2-40B4-BE49-F238E27FC236}">
                <a16:creationId xmlns:a16="http://schemas.microsoft.com/office/drawing/2014/main" id="{22F68D65-2C63-C8AD-3DD4-9185A410F7E5}"/>
              </a:ext>
            </a:extLst>
          </p:cNvPr>
          <p:cNvSpPr/>
          <p:nvPr/>
        </p:nvSpPr>
        <p:spPr>
          <a:xfrm>
            <a:off x="286775" y="1795402"/>
            <a:ext cx="5178439" cy="2462274"/>
          </a:xfrm>
          <a:prstGeom prst="downArrowCallout">
            <a:avLst>
              <a:gd name="adj1" fmla="val 25000"/>
              <a:gd name="adj2" fmla="val 21486"/>
              <a:gd name="adj3" fmla="val 7835"/>
              <a:gd name="adj4" fmla="val 88928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설명선: 아래쪽 화살표 3">
            <a:extLst>
              <a:ext uri="{FF2B5EF4-FFF2-40B4-BE49-F238E27FC236}">
                <a16:creationId xmlns:a16="http://schemas.microsoft.com/office/drawing/2014/main" id="{69503009-B948-486D-E4B2-C437AD08B9D9}"/>
              </a:ext>
            </a:extLst>
          </p:cNvPr>
          <p:cNvSpPr/>
          <p:nvPr/>
        </p:nvSpPr>
        <p:spPr>
          <a:xfrm>
            <a:off x="5862066" y="1795402"/>
            <a:ext cx="5178439" cy="2462274"/>
          </a:xfrm>
          <a:prstGeom prst="downArrowCallout">
            <a:avLst>
              <a:gd name="adj1" fmla="val 25000"/>
              <a:gd name="adj2" fmla="val 21486"/>
              <a:gd name="adj3" fmla="val 7835"/>
              <a:gd name="adj4" fmla="val 88928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화살표: 갈매기형 수장 5">
            <a:extLst>
              <a:ext uri="{FF2B5EF4-FFF2-40B4-BE49-F238E27FC236}">
                <a16:creationId xmlns:a16="http://schemas.microsoft.com/office/drawing/2014/main" id="{DD740BC7-F779-706D-8B48-833F177B8677}"/>
              </a:ext>
            </a:extLst>
          </p:cNvPr>
          <p:cNvSpPr/>
          <p:nvPr/>
        </p:nvSpPr>
        <p:spPr>
          <a:xfrm>
            <a:off x="7254604" y="87888"/>
            <a:ext cx="2385427" cy="393495"/>
          </a:xfrm>
          <a:prstGeom prst="chevron">
            <a:avLst/>
          </a:prstGeom>
          <a:solidFill>
            <a:srgbClr val="065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  <a:cs typeface="Arial"/>
              </a:rPr>
              <a:t>4. Planned</a:t>
            </a:r>
          </a:p>
        </p:txBody>
      </p:sp>
      <p:sp>
        <p:nvSpPr>
          <p:cNvPr id="8" name="화살표: 갈매기형 수장 5">
            <a:extLst>
              <a:ext uri="{FF2B5EF4-FFF2-40B4-BE49-F238E27FC236}">
                <a16:creationId xmlns:a16="http://schemas.microsoft.com/office/drawing/2014/main" id="{33CC77CB-0039-33FB-1B82-590133F25409}"/>
              </a:ext>
            </a:extLst>
          </p:cNvPr>
          <p:cNvSpPr/>
          <p:nvPr/>
        </p:nvSpPr>
        <p:spPr>
          <a:xfrm>
            <a:off x="4953683" y="87888"/>
            <a:ext cx="2385427" cy="393495"/>
          </a:xfrm>
          <a:prstGeom prst="chevron">
            <a:avLst/>
          </a:prstGeom>
          <a:solidFill>
            <a:srgbClr val="065D9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PART 3.</a:t>
            </a:r>
            <a:endParaRPr lang="en-US" altLang="ko-KR" dirty="0">
              <a:solidFill>
                <a:schemeClr val="tx1"/>
              </a:solidFill>
              <a:latin typeface="+mj-lt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97F559-A1A3-C72D-2D00-9DFCD54D313C}"/>
              </a:ext>
            </a:extLst>
          </p:cNvPr>
          <p:cNvSpPr txBox="1"/>
          <p:nvPr/>
        </p:nvSpPr>
        <p:spPr>
          <a:xfrm>
            <a:off x="5878798" y="1943833"/>
            <a:ext cx="5056245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ko-KR" sz="1600" dirty="0">
                <a:latin typeface="+mj-lt"/>
                <a:cs typeface="Arial"/>
              </a:rPr>
              <a:t>&lt;</a:t>
            </a:r>
            <a:r>
              <a:rPr lang="ko-KR" altLang="en-US" sz="1600" dirty="0">
                <a:latin typeface="+mj-lt"/>
                <a:cs typeface="Arial"/>
              </a:rPr>
              <a:t>문제</a:t>
            </a:r>
            <a:r>
              <a:rPr lang="en-US" altLang="ko-KR" sz="1600" dirty="0">
                <a:latin typeface="+mj-lt"/>
                <a:cs typeface="Arial"/>
              </a:rPr>
              <a:t>#2. </a:t>
            </a:r>
            <a:r>
              <a:rPr lang="ko-KR" altLang="en-US" sz="1600" dirty="0">
                <a:latin typeface="+mj-lt"/>
                <a:cs typeface="Arial"/>
              </a:rPr>
              <a:t>일사량이 급변하는 경우</a:t>
            </a:r>
            <a:r>
              <a:rPr lang="en-US" altLang="ko-KR" sz="1600" dirty="0">
                <a:latin typeface="+mj-lt"/>
                <a:cs typeface="Arial"/>
              </a:rPr>
              <a:t>&gt;</a:t>
            </a:r>
          </a:p>
          <a:p>
            <a:pPr algn="just"/>
            <a:endParaRPr lang="en-US" altLang="ko-KR" sz="1600" dirty="0">
              <a:latin typeface="+mj-lt"/>
              <a:cs typeface="Arial"/>
            </a:endParaRPr>
          </a:p>
          <a:p>
            <a:pPr algn="just"/>
            <a:r>
              <a:rPr lang="ko-KR" altLang="en-US" sz="1600" dirty="0">
                <a:latin typeface="+mj-lt"/>
                <a:cs typeface="Arial"/>
              </a:rPr>
              <a:t>진행 사항</a:t>
            </a:r>
            <a:endParaRPr lang="en-US" altLang="ko-KR" sz="1600" dirty="0">
              <a:latin typeface="+mj-lt"/>
              <a:cs typeface="Arial"/>
            </a:endParaRPr>
          </a:p>
          <a:p>
            <a:pPr algn="just"/>
            <a:r>
              <a:rPr lang="en-US" altLang="ko-KR" sz="1600" dirty="0">
                <a:latin typeface="+mj-lt"/>
                <a:cs typeface="Arial"/>
              </a:rPr>
              <a:t>-</a:t>
            </a:r>
            <a:r>
              <a:rPr lang="en-US" altLang="ko-KR" sz="1600" b="1" dirty="0">
                <a:solidFill>
                  <a:srgbClr val="FF0000"/>
                </a:solidFill>
                <a:latin typeface="+mj-lt"/>
                <a:cs typeface="Arial"/>
              </a:rPr>
              <a:t>Drift Avoidance </a:t>
            </a:r>
            <a:r>
              <a:rPr lang="ko-KR" altLang="en-US" sz="1600" b="1" dirty="0">
                <a:solidFill>
                  <a:srgbClr val="FF0000"/>
                </a:solidFill>
                <a:latin typeface="+mj-lt"/>
                <a:cs typeface="Arial"/>
              </a:rPr>
              <a:t>알고리즘</a:t>
            </a:r>
            <a:r>
              <a:rPr lang="ko-KR" altLang="en-US" sz="1600" dirty="0">
                <a:latin typeface="+mj-lt"/>
                <a:cs typeface="Arial"/>
              </a:rPr>
              <a:t>과 </a:t>
            </a:r>
            <a:r>
              <a:rPr lang="en-US" altLang="ko-KR" sz="1600" b="1" dirty="0" err="1">
                <a:solidFill>
                  <a:srgbClr val="FF0000"/>
                </a:solidFill>
                <a:latin typeface="+mj-lt"/>
                <a:cs typeface="Arial"/>
              </a:rPr>
              <a:t>dP</a:t>
            </a:r>
            <a:r>
              <a:rPr lang="ko-KR" altLang="en-US" sz="1600" b="1" dirty="0">
                <a:solidFill>
                  <a:srgbClr val="FF0000"/>
                </a:solidFill>
                <a:latin typeface="+mj-lt"/>
                <a:cs typeface="Arial"/>
              </a:rPr>
              <a:t> 비교 알고리즘</a:t>
            </a:r>
            <a:r>
              <a:rPr lang="ko-KR" altLang="en-US" sz="1600" dirty="0">
                <a:latin typeface="+mj-lt"/>
                <a:cs typeface="Arial"/>
              </a:rPr>
              <a:t> 제시</a:t>
            </a:r>
            <a:endParaRPr lang="en-US" altLang="ko-KR" sz="1600" dirty="0">
              <a:latin typeface="+mj-lt"/>
              <a:cs typeface="Arial"/>
            </a:endParaRPr>
          </a:p>
          <a:p>
            <a:pPr algn="just"/>
            <a:endParaRPr lang="en-US" altLang="ko-KR" sz="1600" dirty="0">
              <a:latin typeface="+mj-lt"/>
              <a:cs typeface="Arial"/>
            </a:endParaRPr>
          </a:p>
          <a:p>
            <a:pPr algn="just"/>
            <a:r>
              <a:rPr lang="ko-KR" altLang="en-US" sz="1600" dirty="0">
                <a:latin typeface="+mj-lt"/>
                <a:cs typeface="Arial"/>
              </a:rPr>
              <a:t>문제점</a:t>
            </a:r>
            <a:endParaRPr lang="en-US" altLang="ko-KR" sz="1600" dirty="0">
              <a:latin typeface="+mj-lt"/>
              <a:cs typeface="Arial"/>
            </a:endParaRPr>
          </a:p>
          <a:p>
            <a:pPr algn="just"/>
            <a:r>
              <a:rPr lang="en-US" altLang="ko-KR" sz="1600" dirty="0">
                <a:latin typeface="+mj-lt"/>
                <a:cs typeface="Arial"/>
              </a:rPr>
              <a:t>- </a:t>
            </a:r>
            <a:r>
              <a:rPr lang="ko-KR" altLang="en-US" sz="1600" dirty="0">
                <a:latin typeface="+mj-lt"/>
                <a:cs typeface="Arial"/>
              </a:rPr>
              <a:t>예</a:t>
            </a:r>
            <a:r>
              <a:rPr lang="en-US" altLang="ko-KR" sz="1600" dirty="0">
                <a:latin typeface="+mj-lt"/>
                <a:cs typeface="Arial"/>
              </a:rPr>
              <a:t> </a:t>
            </a:r>
            <a:r>
              <a:rPr lang="ko-KR" altLang="en-US" sz="1600" dirty="0">
                <a:latin typeface="+mj-lt"/>
                <a:cs typeface="Arial"/>
              </a:rPr>
              <a:t>비교 알고리즘의 정확한 </a:t>
            </a:r>
            <a:r>
              <a:rPr lang="en-US" altLang="ko-KR" sz="1600" dirty="0">
                <a:latin typeface="+mj-lt"/>
                <a:cs typeface="Arial"/>
              </a:rPr>
              <a:t>Boost </a:t>
            </a:r>
            <a:r>
              <a:rPr lang="ko-KR" altLang="en-US" sz="1600" dirty="0">
                <a:latin typeface="+mj-lt"/>
                <a:cs typeface="Arial"/>
              </a:rPr>
              <a:t>값</a:t>
            </a:r>
            <a:r>
              <a:rPr lang="en-US" altLang="ko-KR" sz="1600" dirty="0">
                <a:latin typeface="+mj-lt"/>
                <a:cs typeface="Arial"/>
              </a:rPr>
              <a:t>(C) </a:t>
            </a:r>
            <a:r>
              <a:rPr lang="ko-KR" altLang="en-US" sz="1600" dirty="0">
                <a:latin typeface="+mj-lt"/>
                <a:cs typeface="Arial"/>
              </a:rPr>
              <a:t>계산 필요</a:t>
            </a:r>
            <a:endParaRPr lang="en-US" altLang="ko-KR" sz="160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2002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BE514E-EF54-3042-488B-78D1AFF9A66B}"/>
              </a:ext>
            </a:extLst>
          </p:cNvPr>
          <p:cNvSpPr txBox="1"/>
          <p:nvPr/>
        </p:nvSpPr>
        <p:spPr>
          <a:xfrm>
            <a:off x="831850" y="1268188"/>
            <a:ext cx="7337460" cy="21544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50000"/>
                  </a:schemeClr>
                </a:solidFill>
              </a:rPr>
              <a:t>PART 5.</a:t>
            </a:r>
            <a:r>
              <a:rPr lang="en-US" altLang="ko-KR" sz="54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8000" b="1" dirty="0" err="1"/>
              <a:t>QnA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32842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0E06CB-EC12-9F79-E534-D02280AB798F}"/>
              </a:ext>
            </a:extLst>
          </p:cNvPr>
          <p:cNvSpPr txBox="1"/>
          <p:nvPr/>
        </p:nvSpPr>
        <p:spPr>
          <a:xfrm>
            <a:off x="73891" y="73891"/>
            <a:ext cx="181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References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0CD184-5A64-1CEE-1F1E-8F4E94026D85}"/>
              </a:ext>
            </a:extLst>
          </p:cNvPr>
          <p:cNvSpPr txBox="1"/>
          <p:nvPr/>
        </p:nvSpPr>
        <p:spPr>
          <a:xfrm>
            <a:off x="0" y="609660"/>
            <a:ext cx="11785600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j-lt"/>
                <a:ea typeface="Adobe Ming Std L" panose="02020300000000000000" pitchFamily="18" charset="-128"/>
              </a:rPr>
              <a:t>1.</a:t>
            </a:r>
            <a:r>
              <a:rPr lang="en-US" altLang="ko-KR" sz="1400" dirty="0">
                <a:latin typeface="+mj-lt"/>
              </a:rPr>
              <a:t> MPPT</a:t>
            </a:r>
            <a:r>
              <a:rPr lang="ko-KR" altLang="en-US" sz="1400" dirty="0">
                <a:latin typeface="+mj-lt"/>
              </a:rPr>
              <a:t> </a:t>
            </a:r>
            <a:r>
              <a:rPr lang="ko-KR" altLang="en-US" sz="1400" dirty="0" err="1">
                <a:latin typeface="+mj-lt"/>
              </a:rPr>
              <a:t>동작점</a:t>
            </a:r>
            <a:r>
              <a:rPr lang="ko-KR" altLang="en-US" sz="1400" dirty="0">
                <a:latin typeface="+mj-lt"/>
              </a:rPr>
              <a:t> </a:t>
            </a:r>
            <a:endParaRPr lang="en-US" altLang="ko-KR" sz="1400" dirty="0">
              <a:latin typeface="+mj-lt"/>
              <a:ea typeface="Adobe Ming Std L" panose="02020300000000000000" pitchFamily="18" charset="-128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lt"/>
              </a:rPr>
              <a:t>-A Novel Voltage Control MPPT Algorithm using Variable Step Size based on P&amp;O Method (</a:t>
            </a:r>
            <a:r>
              <a:rPr lang="en-US" altLang="ko-KR" sz="1400" dirty="0" err="1">
                <a:latin typeface="+mj-lt"/>
              </a:rPr>
              <a:t>Jichan</a:t>
            </a:r>
            <a:r>
              <a:rPr lang="en-US" altLang="ko-KR" sz="1400" dirty="0">
                <a:latin typeface="+mj-lt"/>
              </a:rPr>
              <a:t> Kim and </a:t>
            </a:r>
            <a:r>
              <a:rPr lang="en-US" altLang="ko-KR" sz="1400" dirty="0" err="1">
                <a:latin typeface="+mj-lt"/>
              </a:rPr>
              <a:t>Hanju</a:t>
            </a:r>
            <a:r>
              <a:rPr lang="en-US" altLang="ko-KR" sz="1400" dirty="0">
                <a:latin typeface="+mj-lt"/>
              </a:rPr>
              <a:t> Ch)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lt"/>
              </a:rPr>
              <a:t>2. </a:t>
            </a:r>
            <a:r>
              <a:rPr lang="ko-KR" altLang="en-US" sz="1400" dirty="0">
                <a:latin typeface="+mj-lt"/>
              </a:rPr>
              <a:t>가변 </a:t>
            </a:r>
            <a:r>
              <a:rPr lang="en-US" altLang="ko-KR" sz="1400" dirty="0" err="1">
                <a:latin typeface="+mj-lt"/>
              </a:rPr>
              <a:t>stepsize</a:t>
            </a:r>
            <a:r>
              <a:rPr lang="ko-KR" altLang="en-US" sz="1400" dirty="0">
                <a:latin typeface="+mj-lt"/>
              </a:rPr>
              <a:t> 수식 유도</a:t>
            </a:r>
            <a:endParaRPr lang="en-US" altLang="ko-KR" sz="1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lt"/>
              </a:rPr>
              <a:t>-</a:t>
            </a:r>
            <a:r>
              <a:rPr lang="ko-KR" altLang="en-US" sz="1400" dirty="0">
                <a:latin typeface="+mj-lt"/>
              </a:rPr>
              <a:t>태양광 발전 시스템의 효율 향상을 위한 개선된 가변 스텝을 적용한</a:t>
            </a:r>
            <a:r>
              <a:rPr lang="en-US" altLang="ko-KR" sz="1400" dirty="0">
                <a:latin typeface="+mj-lt"/>
              </a:rPr>
              <a:t>P&amp;OMPPT </a:t>
            </a:r>
            <a:r>
              <a:rPr lang="ko-KR" altLang="en-US" sz="1400" dirty="0">
                <a:latin typeface="+mj-lt"/>
              </a:rPr>
              <a:t>알고리즘 연구 </a:t>
            </a:r>
            <a:r>
              <a:rPr lang="en-US" altLang="ko-KR" sz="1400" dirty="0">
                <a:latin typeface="+mj-lt"/>
              </a:rPr>
              <a:t>(</a:t>
            </a:r>
            <a:r>
              <a:rPr lang="ko-KR" altLang="en-US" sz="1400" dirty="0">
                <a:latin typeface="+mj-lt"/>
              </a:rPr>
              <a:t>조 인권</a:t>
            </a:r>
            <a:r>
              <a:rPr lang="en-US" altLang="ko-KR" sz="1400" dirty="0">
                <a:latin typeface="+mj-lt"/>
              </a:rPr>
              <a:t>, </a:t>
            </a:r>
            <a:r>
              <a:rPr lang="ko-KR" altLang="en-US" sz="1400" dirty="0">
                <a:latin typeface="+mj-lt"/>
              </a:rPr>
              <a:t>남 광희</a:t>
            </a:r>
            <a:r>
              <a:rPr lang="en-US" altLang="ko-KR" sz="1400" dirty="0">
                <a:latin typeface="+mj-lt"/>
              </a:rPr>
              <a:t>)</a:t>
            </a:r>
            <a:r>
              <a:rPr lang="ko-KR" altLang="en-US" sz="1400" dirty="0">
                <a:latin typeface="+mj-lt"/>
              </a:rPr>
              <a:t> 포항공과대학교</a:t>
            </a:r>
            <a:endParaRPr lang="en-US" altLang="ko-KR" sz="14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lt"/>
              </a:rPr>
              <a:t>3. Drift</a:t>
            </a:r>
            <a:r>
              <a:rPr lang="ko-KR" altLang="en-US" sz="1400" dirty="0">
                <a:latin typeface="+mj-lt"/>
              </a:rPr>
              <a:t> 알고리즘</a:t>
            </a:r>
            <a:endParaRPr lang="en-US" altLang="ko-KR" sz="1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lt"/>
              </a:rPr>
              <a:t>-Modified Perturb and Observe MPPT Algorithm for Drift Avoidance in Photovoltaic Systems Muralidhar </a:t>
            </a:r>
            <a:r>
              <a:rPr lang="en-US" altLang="ko-KR" sz="1400" dirty="0" err="1">
                <a:latin typeface="+mj-lt"/>
              </a:rPr>
              <a:t>Killi</a:t>
            </a:r>
            <a:r>
              <a:rPr lang="en-US" altLang="ko-KR" sz="1400" dirty="0">
                <a:latin typeface="+mj-lt"/>
              </a:rPr>
              <a:t> and </a:t>
            </a:r>
            <a:r>
              <a:rPr lang="en-US" altLang="ko-KR" sz="1400" dirty="0" err="1">
                <a:latin typeface="+mj-lt"/>
              </a:rPr>
              <a:t>Susovon</a:t>
            </a:r>
            <a:r>
              <a:rPr lang="en-US" altLang="ko-KR" sz="1400" dirty="0">
                <a:latin typeface="+mj-lt"/>
              </a:rPr>
              <a:t> Samanta, Member, IEEE</a:t>
            </a:r>
          </a:p>
        </p:txBody>
      </p:sp>
    </p:spTree>
    <p:extLst>
      <p:ext uri="{BB962C8B-B14F-4D97-AF65-F5344CB8AC3E}">
        <p14:creationId xmlns:p14="http://schemas.microsoft.com/office/powerpoint/2010/main" val="151927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CE4983-94DA-0ECE-21A0-F27E71308D66}"/>
              </a:ext>
            </a:extLst>
          </p:cNvPr>
          <p:cNvSpPr txBox="1"/>
          <p:nvPr/>
        </p:nvSpPr>
        <p:spPr>
          <a:xfrm>
            <a:off x="831850" y="1268188"/>
            <a:ext cx="8542969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50000"/>
                  </a:schemeClr>
                </a:solidFill>
              </a:rPr>
              <a:t>PART 1. </a:t>
            </a:r>
          </a:p>
          <a:p>
            <a:r>
              <a:rPr lang="en-US" altLang="ko-KR" sz="8000" b="1" dirty="0"/>
              <a:t>Introduction</a:t>
            </a:r>
          </a:p>
          <a:p>
            <a:r>
              <a:rPr lang="en-US" altLang="ko-KR" sz="8000" b="1" dirty="0"/>
              <a:t>:</a:t>
            </a:r>
            <a:r>
              <a:rPr lang="en-US" altLang="ko-KR" sz="8000" b="1" dirty="0" err="1"/>
              <a:t>M</a:t>
            </a:r>
            <a:r>
              <a:rPr lang="en-US" altLang="ko-KR" sz="2800" b="1" dirty="0" err="1"/>
              <a:t>aximum</a:t>
            </a:r>
            <a:r>
              <a:rPr lang="en-US" altLang="ko-KR" sz="8000" b="1" dirty="0" err="1"/>
              <a:t>P</a:t>
            </a:r>
            <a:r>
              <a:rPr lang="en-US" altLang="ko-KR" sz="2800" b="1" dirty="0" err="1"/>
              <a:t>ower</a:t>
            </a:r>
            <a:r>
              <a:rPr lang="en-US" altLang="ko-KR" sz="8000" b="1" dirty="0" err="1"/>
              <a:t>P</a:t>
            </a:r>
            <a:r>
              <a:rPr lang="en-US" altLang="ko-KR" sz="2800" b="1" dirty="0" err="1"/>
              <a:t>oint</a:t>
            </a:r>
            <a:r>
              <a:rPr lang="en-US" altLang="ko-KR" sz="8000" b="1" dirty="0" err="1"/>
              <a:t>T</a:t>
            </a:r>
            <a:r>
              <a:rPr lang="en-US" altLang="ko-KR" sz="2800" b="1" dirty="0" err="1"/>
              <a:t>racking</a:t>
            </a:r>
            <a:r>
              <a:rPr lang="ko-KR" altLang="en-US" sz="8800" b="1" dirty="0"/>
              <a:t>      </a:t>
            </a:r>
            <a:endParaRPr lang="ko-KR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55934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1F8BAB5-B57B-EE15-1EA7-220D42551C30}"/>
              </a:ext>
            </a:extLst>
          </p:cNvPr>
          <p:cNvGrpSpPr/>
          <p:nvPr/>
        </p:nvGrpSpPr>
        <p:grpSpPr>
          <a:xfrm>
            <a:off x="347873" y="89962"/>
            <a:ext cx="11597049" cy="409871"/>
            <a:chOff x="347873" y="89962"/>
            <a:chExt cx="11597049" cy="409871"/>
          </a:xfrm>
        </p:grpSpPr>
        <p:sp>
          <p:nvSpPr>
            <p:cNvPr id="6" name="화살표: 오각형 16">
              <a:extLst>
                <a:ext uri="{FF2B5EF4-FFF2-40B4-BE49-F238E27FC236}">
                  <a16:creationId xmlns:a16="http://schemas.microsoft.com/office/drawing/2014/main" id="{4D0E63F6-FC21-A5CE-D804-9040C63F497F}"/>
                </a:ext>
              </a:extLst>
            </p:cNvPr>
            <p:cNvSpPr/>
            <p:nvPr/>
          </p:nvSpPr>
          <p:spPr>
            <a:xfrm>
              <a:off x="347873" y="89962"/>
              <a:ext cx="2385426" cy="400646"/>
            </a:xfrm>
            <a:prstGeom prst="homePlate">
              <a:avLst/>
            </a:prstGeom>
            <a:solidFill>
              <a:srgbClr val="065D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1. Introduction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화살표: 갈매기형 수장 5">
              <a:extLst>
                <a:ext uri="{FF2B5EF4-FFF2-40B4-BE49-F238E27FC236}">
                  <a16:creationId xmlns:a16="http://schemas.microsoft.com/office/drawing/2014/main" id="{412A4630-9936-03B0-6BDB-68D6D803A3B8}"/>
                </a:ext>
              </a:extLst>
            </p:cNvPr>
            <p:cNvSpPr/>
            <p:nvPr/>
          </p:nvSpPr>
          <p:spPr>
            <a:xfrm>
              <a:off x="2648794" y="93537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cs typeface="Arial"/>
                </a:rPr>
                <a:t>PART 2.</a:t>
              </a:r>
            </a:p>
          </p:txBody>
        </p:sp>
        <p:sp>
          <p:nvSpPr>
            <p:cNvPr id="9" name="화살표: 갈매기형 수장 5">
              <a:extLst>
                <a:ext uri="{FF2B5EF4-FFF2-40B4-BE49-F238E27FC236}">
                  <a16:creationId xmlns:a16="http://schemas.microsoft.com/office/drawing/2014/main" id="{6D161CC8-109F-B900-6953-1B082762EB89}"/>
                </a:ext>
              </a:extLst>
            </p:cNvPr>
            <p:cNvSpPr/>
            <p:nvPr/>
          </p:nvSpPr>
          <p:spPr>
            <a:xfrm>
              <a:off x="4957651" y="99097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3.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0" name="화살표: 갈매기형 수장 5">
              <a:extLst>
                <a:ext uri="{FF2B5EF4-FFF2-40B4-BE49-F238E27FC236}">
                  <a16:creationId xmlns:a16="http://schemas.microsoft.com/office/drawing/2014/main" id="{D61A75AC-6617-23A8-BDCB-220880E6BE9B}"/>
                </a:ext>
              </a:extLst>
            </p:cNvPr>
            <p:cNvSpPr/>
            <p:nvPr/>
          </p:nvSpPr>
          <p:spPr>
            <a:xfrm>
              <a:off x="7258573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4.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  <p:sp>
          <p:nvSpPr>
            <p:cNvPr id="11" name="화살표: 갈매기형 수장 5">
              <a:extLst>
                <a:ext uri="{FF2B5EF4-FFF2-40B4-BE49-F238E27FC236}">
                  <a16:creationId xmlns:a16="http://schemas.microsoft.com/office/drawing/2014/main" id="{72133731-DEBA-2329-5999-30BA40254DDE}"/>
                </a:ext>
              </a:extLst>
            </p:cNvPr>
            <p:cNvSpPr/>
            <p:nvPr/>
          </p:nvSpPr>
          <p:spPr>
            <a:xfrm>
              <a:off x="9559495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PART 5.</a:t>
              </a:r>
              <a:endParaRPr lang="en-US" altLang="ko-KR">
                <a:solidFill>
                  <a:schemeClr val="tx1"/>
                </a:solidFill>
                <a:cs typeface="Arial"/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23570A89-E0D7-2307-5225-511AA84C9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048" y="940953"/>
            <a:ext cx="7621903" cy="457314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3D43839-92BA-8D2B-5E94-C1BD814274C3}"/>
              </a:ext>
            </a:extLst>
          </p:cNvPr>
          <p:cNvSpPr txBox="1"/>
          <p:nvPr/>
        </p:nvSpPr>
        <p:spPr>
          <a:xfrm>
            <a:off x="66435" y="5777790"/>
            <a:ext cx="12059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태양광 발전 시스템이나 풍력 발전 시스템과 같이 변동하는 에너지원에서 최대 전력을 효율적으로 추출하기 위해 이를 추적하는 것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8257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2CD928-2C4F-4358-6A48-A1F370B339E3}"/>
              </a:ext>
            </a:extLst>
          </p:cNvPr>
          <p:cNvSpPr txBox="1"/>
          <p:nvPr/>
        </p:nvSpPr>
        <p:spPr>
          <a:xfrm>
            <a:off x="831850" y="1268188"/>
            <a:ext cx="7191873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50000"/>
                  </a:schemeClr>
                </a:solidFill>
              </a:rPr>
              <a:t>PART 2. </a:t>
            </a:r>
            <a:endParaRPr lang="en-US" altLang="ko-KR" sz="8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8000" b="1" dirty="0"/>
              <a:t>Data Analysis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88486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5C01063-B8E8-B4B6-90C6-E75286948154}"/>
              </a:ext>
            </a:extLst>
          </p:cNvPr>
          <p:cNvGrpSpPr/>
          <p:nvPr/>
        </p:nvGrpSpPr>
        <p:grpSpPr>
          <a:xfrm>
            <a:off x="347873" y="89962"/>
            <a:ext cx="11597049" cy="409871"/>
            <a:chOff x="347873" y="89962"/>
            <a:chExt cx="11597049" cy="409871"/>
          </a:xfrm>
        </p:grpSpPr>
        <p:sp>
          <p:nvSpPr>
            <p:cNvPr id="6" name="화살표: 오각형 16">
              <a:extLst>
                <a:ext uri="{FF2B5EF4-FFF2-40B4-BE49-F238E27FC236}">
                  <a16:creationId xmlns:a16="http://schemas.microsoft.com/office/drawing/2014/main" id="{D139E514-2192-EF32-E1BE-44F66E8BD999}"/>
                </a:ext>
              </a:extLst>
            </p:cNvPr>
            <p:cNvSpPr/>
            <p:nvPr/>
          </p:nvSpPr>
          <p:spPr>
            <a:xfrm>
              <a:off x="347873" y="89962"/>
              <a:ext cx="2385426" cy="400646"/>
            </a:xfrm>
            <a:prstGeom prst="homePlate">
              <a:avLst/>
            </a:prstGeom>
            <a:solidFill>
              <a:srgbClr val="82A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1. </a:t>
              </a:r>
              <a:endPara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화살표: 갈매기형 수장 5">
              <a:extLst>
                <a:ext uri="{FF2B5EF4-FFF2-40B4-BE49-F238E27FC236}">
                  <a16:creationId xmlns:a16="http://schemas.microsoft.com/office/drawing/2014/main" id="{62B6F5FA-CC9B-F4D9-36DE-615ECC6FF09B}"/>
                </a:ext>
              </a:extLst>
            </p:cNvPr>
            <p:cNvSpPr/>
            <p:nvPr/>
          </p:nvSpPr>
          <p:spPr>
            <a:xfrm>
              <a:off x="2648794" y="93537"/>
              <a:ext cx="2385427" cy="393495"/>
            </a:xfrm>
            <a:prstGeom prst="chevron">
              <a:avLst/>
            </a:prstGeom>
            <a:solidFill>
              <a:srgbClr val="065D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Data Analysis</a:t>
              </a:r>
            </a:p>
          </p:txBody>
        </p:sp>
        <p:sp>
          <p:nvSpPr>
            <p:cNvPr id="8" name="화살표: 갈매기형 수장 5">
              <a:extLst>
                <a:ext uri="{FF2B5EF4-FFF2-40B4-BE49-F238E27FC236}">
                  <a16:creationId xmlns:a16="http://schemas.microsoft.com/office/drawing/2014/main" id="{76701612-B406-8F63-CBDA-B76F9B482072}"/>
                </a:ext>
              </a:extLst>
            </p:cNvPr>
            <p:cNvSpPr/>
            <p:nvPr/>
          </p:nvSpPr>
          <p:spPr>
            <a:xfrm>
              <a:off x="4957651" y="99097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3.</a:t>
              </a:r>
            </a:p>
          </p:txBody>
        </p:sp>
        <p:sp>
          <p:nvSpPr>
            <p:cNvPr id="9" name="화살표: 갈매기형 수장 5">
              <a:extLst>
                <a:ext uri="{FF2B5EF4-FFF2-40B4-BE49-F238E27FC236}">
                  <a16:creationId xmlns:a16="http://schemas.microsoft.com/office/drawing/2014/main" id="{02827C1C-18D1-4334-8342-F6BBE80A4156}"/>
                </a:ext>
              </a:extLst>
            </p:cNvPr>
            <p:cNvSpPr/>
            <p:nvPr/>
          </p:nvSpPr>
          <p:spPr>
            <a:xfrm>
              <a:off x="7258573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4.</a:t>
              </a:r>
            </a:p>
          </p:txBody>
        </p:sp>
        <p:sp>
          <p:nvSpPr>
            <p:cNvPr id="10" name="화살표: 갈매기형 수장 5">
              <a:extLst>
                <a:ext uri="{FF2B5EF4-FFF2-40B4-BE49-F238E27FC236}">
                  <a16:creationId xmlns:a16="http://schemas.microsoft.com/office/drawing/2014/main" id="{C1FDF45B-97BC-D909-9171-1D13B343CDCD}"/>
                </a:ext>
              </a:extLst>
            </p:cNvPr>
            <p:cNvSpPr/>
            <p:nvPr/>
          </p:nvSpPr>
          <p:spPr>
            <a:xfrm>
              <a:off x="9559495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5.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F2BBBEC-559A-6AD9-6103-135FBC4B2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28" y="612558"/>
            <a:ext cx="3403847" cy="255288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5062B7E-41A3-65C2-0A9F-5D1264552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27" y="3692557"/>
            <a:ext cx="3403847" cy="25528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718E3C5-EFFB-C8AA-C60F-5D6CFD35EBF2}"/>
              </a:ext>
            </a:extLst>
          </p:cNvPr>
          <p:cNvSpPr txBox="1"/>
          <p:nvPr/>
        </p:nvSpPr>
        <p:spPr>
          <a:xfrm>
            <a:off x="532661" y="3165443"/>
            <a:ext cx="27254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1-1. 0101 Solar Graph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EF342E-8E83-E24D-57B3-7E79D5A466D2}"/>
              </a:ext>
            </a:extLst>
          </p:cNvPr>
          <p:cNvSpPr txBox="1"/>
          <p:nvPr/>
        </p:nvSpPr>
        <p:spPr>
          <a:xfrm>
            <a:off x="452761" y="6245442"/>
            <a:ext cx="28053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1-2. 0101 Temperature Graph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EC4B7F42-E36F-7E50-1E8B-D7C228E2B8A3}"/>
              </a:ext>
            </a:extLst>
          </p:cNvPr>
          <p:cNvSpPr/>
          <p:nvPr/>
        </p:nvSpPr>
        <p:spPr>
          <a:xfrm>
            <a:off x="3684233" y="3227588"/>
            <a:ext cx="1349988" cy="92993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FE4585-B0CE-0008-1F0E-297B7D2FD33D}"/>
              </a:ext>
            </a:extLst>
          </p:cNvPr>
          <p:cNvSpPr/>
          <p:nvPr/>
        </p:nvSpPr>
        <p:spPr>
          <a:xfrm>
            <a:off x="5555476" y="3980814"/>
            <a:ext cx="6305091" cy="22646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C0EEE4-4CBF-D89B-225F-B43F5AA9F3ED}"/>
              </a:ext>
            </a:extLst>
          </p:cNvPr>
          <p:cNvSpPr txBox="1"/>
          <p:nvPr/>
        </p:nvSpPr>
        <p:spPr>
          <a:xfrm>
            <a:off x="5883676" y="4234906"/>
            <a:ext cx="5344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r>
              <a:rPr lang="ko-KR" altLang="en-US" dirty="0"/>
              <a:t>태양광 에너지의 변동은 크게 발생하지 않는다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최고 기온이 </a:t>
            </a:r>
            <a:r>
              <a:rPr lang="en-US" altLang="ko-KR" dirty="0"/>
              <a:t>10</a:t>
            </a:r>
            <a:r>
              <a:rPr lang="ko-KR" altLang="en-US" dirty="0"/>
              <a:t>도를 넘지 않는다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날씨와 태양광 크기에 큰 변동이 발생하지 않기에 전력이 변동하지 않고 안정적으로 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C0A3FBC-D350-EFD0-E7A0-167538679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0349" y="868768"/>
            <a:ext cx="6507057" cy="300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EC69CC-D974-20F7-2C6B-F6D95FADCE8F}"/>
              </a:ext>
            </a:extLst>
          </p:cNvPr>
          <p:cNvSpPr txBox="1"/>
          <p:nvPr/>
        </p:nvSpPr>
        <p:spPr>
          <a:xfrm>
            <a:off x="8035805" y="3416828"/>
            <a:ext cx="221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/>
              <a:t>&lt; P&amp;O </a:t>
            </a:r>
            <a:r>
              <a:rPr lang="en-US" altLang="ko-KR" sz="1400" dirty="0"/>
              <a:t>Algorithm</a:t>
            </a:r>
            <a:r>
              <a:rPr lang="en-US" altLang="ko-KR" sz="1400" i="1" dirty="0"/>
              <a:t> &gt;</a:t>
            </a:r>
            <a:endParaRPr lang="ko-KR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50745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5C01063-B8E8-B4B6-90C6-E75286948154}"/>
              </a:ext>
            </a:extLst>
          </p:cNvPr>
          <p:cNvGrpSpPr/>
          <p:nvPr/>
        </p:nvGrpSpPr>
        <p:grpSpPr>
          <a:xfrm>
            <a:off x="347873" y="89962"/>
            <a:ext cx="11597049" cy="409871"/>
            <a:chOff x="347873" y="89962"/>
            <a:chExt cx="11597049" cy="409871"/>
          </a:xfrm>
        </p:grpSpPr>
        <p:sp>
          <p:nvSpPr>
            <p:cNvPr id="6" name="화살표: 오각형 16">
              <a:extLst>
                <a:ext uri="{FF2B5EF4-FFF2-40B4-BE49-F238E27FC236}">
                  <a16:creationId xmlns:a16="http://schemas.microsoft.com/office/drawing/2014/main" id="{D139E514-2192-EF32-E1BE-44F66E8BD999}"/>
                </a:ext>
              </a:extLst>
            </p:cNvPr>
            <p:cNvSpPr/>
            <p:nvPr/>
          </p:nvSpPr>
          <p:spPr>
            <a:xfrm>
              <a:off x="347873" y="89962"/>
              <a:ext cx="2385426" cy="400646"/>
            </a:xfrm>
            <a:prstGeom prst="homePlate">
              <a:avLst/>
            </a:prstGeom>
            <a:solidFill>
              <a:srgbClr val="82A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1. </a:t>
              </a:r>
              <a:endPara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화살표: 갈매기형 수장 5">
              <a:extLst>
                <a:ext uri="{FF2B5EF4-FFF2-40B4-BE49-F238E27FC236}">
                  <a16:creationId xmlns:a16="http://schemas.microsoft.com/office/drawing/2014/main" id="{62B6F5FA-CC9B-F4D9-36DE-615ECC6FF09B}"/>
                </a:ext>
              </a:extLst>
            </p:cNvPr>
            <p:cNvSpPr/>
            <p:nvPr/>
          </p:nvSpPr>
          <p:spPr>
            <a:xfrm>
              <a:off x="2648794" y="93537"/>
              <a:ext cx="2385427" cy="393495"/>
            </a:xfrm>
            <a:prstGeom prst="chevron">
              <a:avLst/>
            </a:prstGeom>
            <a:solidFill>
              <a:srgbClr val="065D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Data Analysis</a:t>
              </a:r>
            </a:p>
          </p:txBody>
        </p:sp>
        <p:sp>
          <p:nvSpPr>
            <p:cNvPr id="8" name="화살표: 갈매기형 수장 5">
              <a:extLst>
                <a:ext uri="{FF2B5EF4-FFF2-40B4-BE49-F238E27FC236}">
                  <a16:creationId xmlns:a16="http://schemas.microsoft.com/office/drawing/2014/main" id="{76701612-B406-8F63-CBDA-B76F9B482072}"/>
                </a:ext>
              </a:extLst>
            </p:cNvPr>
            <p:cNvSpPr/>
            <p:nvPr/>
          </p:nvSpPr>
          <p:spPr>
            <a:xfrm>
              <a:off x="4957651" y="99097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3.</a:t>
              </a:r>
            </a:p>
          </p:txBody>
        </p:sp>
        <p:sp>
          <p:nvSpPr>
            <p:cNvPr id="9" name="화살표: 갈매기형 수장 5">
              <a:extLst>
                <a:ext uri="{FF2B5EF4-FFF2-40B4-BE49-F238E27FC236}">
                  <a16:creationId xmlns:a16="http://schemas.microsoft.com/office/drawing/2014/main" id="{02827C1C-18D1-4334-8342-F6BBE80A4156}"/>
                </a:ext>
              </a:extLst>
            </p:cNvPr>
            <p:cNvSpPr/>
            <p:nvPr/>
          </p:nvSpPr>
          <p:spPr>
            <a:xfrm>
              <a:off x="7258573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4.</a:t>
              </a:r>
            </a:p>
          </p:txBody>
        </p:sp>
        <p:sp>
          <p:nvSpPr>
            <p:cNvPr id="10" name="화살표: 갈매기형 수장 5">
              <a:extLst>
                <a:ext uri="{FF2B5EF4-FFF2-40B4-BE49-F238E27FC236}">
                  <a16:creationId xmlns:a16="http://schemas.microsoft.com/office/drawing/2014/main" id="{C1FDF45B-97BC-D909-9171-1D13B343CDCD}"/>
                </a:ext>
              </a:extLst>
            </p:cNvPr>
            <p:cNvSpPr/>
            <p:nvPr/>
          </p:nvSpPr>
          <p:spPr>
            <a:xfrm>
              <a:off x="9559495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5.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718E3C5-EFFB-C8AA-C60F-5D6CFD35EBF2}"/>
              </a:ext>
            </a:extLst>
          </p:cNvPr>
          <p:cNvSpPr txBox="1"/>
          <p:nvPr/>
        </p:nvSpPr>
        <p:spPr>
          <a:xfrm>
            <a:off x="593325" y="3286440"/>
            <a:ext cx="265590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2-1. 0316 Solar Graph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EF342E-8E83-E24D-57B3-7E79D5A466D2}"/>
              </a:ext>
            </a:extLst>
          </p:cNvPr>
          <p:cNvSpPr txBox="1"/>
          <p:nvPr/>
        </p:nvSpPr>
        <p:spPr>
          <a:xfrm>
            <a:off x="463118" y="6343781"/>
            <a:ext cx="29192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2-2. 0316 Temperature Graph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8BAB35-B2DC-2A13-8DF0-5B9068794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66" y="733554"/>
            <a:ext cx="3403848" cy="25528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121B091-C54B-E6A0-EB7A-157AC48AA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09" y="3692556"/>
            <a:ext cx="3403848" cy="2552886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9423315-06C0-8A8A-0E3E-1D505E3584CB}"/>
              </a:ext>
            </a:extLst>
          </p:cNvPr>
          <p:cNvSpPr/>
          <p:nvPr/>
        </p:nvSpPr>
        <p:spPr>
          <a:xfrm>
            <a:off x="3684233" y="3227588"/>
            <a:ext cx="1349988" cy="92993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E908A-28E3-671A-B676-253384C14963}"/>
              </a:ext>
            </a:extLst>
          </p:cNvPr>
          <p:cNvSpPr/>
          <p:nvPr/>
        </p:nvSpPr>
        <p:spPr>
          <a:xfrm>
            <a:off x="5555476" y="3980814"/>
            <a:ext cx="6305091" cy="22646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A90EA1-26B1-DB66-42B0-A81A2045BAD3}"/>
              </a:ext>
            </a:extLst>
          </p:cNvPr>
          <p:cNvSpPr txBox="1"/>
          <p:nvPr/>
        </p:nvSpPr>
        <p:spPr>
          <a:xfrm>
            <a:off x="5883676" y="4234906"/>
            <a:ext cx="5344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r>
              <a:rPr lang="ko-KR" altLang="en-US" dirty="0"/>
              <a:t>태양광 에너지의 변동은 크게 발생하지 않는다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최고 기온이 약 </a:t>
            </a:r>
            <a:r>
              <a:rPr lang="en-US" altLang="ko-KR" dirty="0"/>
              <a:t>27</a:t>
            </a:r>
            <a:r>
              <a:rPr lang="ko-KR" altLang="en-US" dirty="0"/>
              <a:t>도로 측정된다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기온이 상승하여 출력 전력이 </a:t>
            </a:r>
            <a:r>
              <a:rPr lang="en-US" altLang="ko-KR" dirty="0"/>
              <a:t>1</a:t>
            </a:r>
            <a:r>
              <a:rPr lang="ko-KR" altLang="en-US" dirty="0"/>
              <a:t>월에 비하여 낮아졌다</a:t>
            </a:r>
            <a:r>
              <a:rPr lang="en-US" altLang="ko-KR" dirty="0"/>
              <a:t>. </a:t>
            </a:r>
            <a:r>
              <a:rPr lang="ko-KR" altLang="en-US" dirty="0"/>
              <a:t>변동이 크지 않아 </a:t>
            </a:r>
            <a:r>
              <a:rPr lang="ko-KR" altLang="en-US" dirty="0" err="1"/>
              <a:t>오실레이션</a:t>
            </a:r>
            <a:r>
              <a:rPr lang="ko-KR" altLang="en-US" dirty="0"/>
              <a:t> 발생이 작다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E06B19D-4410-CD2A-8A6E-C84126680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492" y="715005"/>
            <a:ext cx="6507057" cy="3009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743B6B-D3F0-B91D-7A4B-FECF8381473B}"/>
              </a:ext>
            </a:extLst>
          </p:cNvPr>
          <p:cNvSpPr txBox="1"/>
          <p:nvPr/>
        </p:nvSpPr>
        <p:spPr>
          <a:xfrm>
            <a:off x="8035805" y="3181042"/>
            <a:ext cx="221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/>
              <a:t>&lt; P&amp;O </a:t>
            </a:r>
            <a:r>
              <a:rPr lang="en-US" altLang="ko-KR" sz="1400" dirty="0"/>
              <a:t>Algorithm</a:t>
            </a:r>
            <a:r>
              <a:rPr lang="en-US" altLang="ko-KR" sz="1400" i="1" dirty="0"/>
              <a:t> &gt;</a:t>
            </a:r>
            <a:endParaRPr lang="ko-KR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7338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5C01063-B8E8-B4B6-90C6-E75286948154}"/>
              </a:ext>
            </a:extLst>
          </p:cNvPr>
          <p:cNvGrpSpPr/>
          <p:nvPr/>
        </p:nvGrpSpPr>
        <p:grpSpPr>
          <a:xfrm>
            <a:off x="347873" y="89962"/>
            <a:ext cx="11597049" cy="409871"/>
            <a:chOff x="347873" y="89962"/>
            <a:chExt cx="11597049" cy="409871"/>
          </a:xfrm>
        </p:grpSpPr>
        <p:sp>
          <p:nvSpPr>
            <p:cNvPr id="6" name="화살표: 오각형 16">
              <a:extLst>
                <a:ext uri="{FF2B5EF4-FFF2-40B4-BE49-F238E27FC236}">
                  <a16:creationId xmlns:a16="http://schemas.microsoft.com/office/drawing/2014/main" id="{D139E514-2192-EF32-E1BE-44F66E8BD999}"/>
                </a:ext>
              </a:extLst>
            </p:cNvPr>
            <p:cNvSpPr/>
            <p:nvPr/>
          </p:nvSpPr>
          <p:spPr>
            <a:xfrm>
              <a:off x="347873" y="89962"/>
              <a:ext cx="2385426" cy="400646"/>
            </a:xfrm>
            <a:prstGeom prst="homePlate">
              <a:avLst/>
            </a:prstGeom>
            <a:solidFill>
              <a:srgbClr val="82A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1. </a:t>
              </a:r>
              <a:endPara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화살표: 갈매기형 수장 5">
              <a:extLst>
                <a:ext uri="{FF2B5EF4-FFF2-40B4-BE49-F238E27FC236}">
                  <a16:creationId xmlns:a16="http://schemas.microsoft.com/office/drawing/2014/main" id="{62B6F5FA-CC9B-F4D9-36DE-615ECC6FF09B}"/>
                </a:ext>
              </a:extLst>
            </p:cNvPr>
            <p:cNvSpPr/>
            <p:nvPr/>
          </p:nvSpPr>
          <p:spPr>
            <a:xfrm>
              <a:off x="2648794" y="93537"/>
              <a:ext cx="2385427" cy="393495"/>
            </a:xfrm>
            <a:prstGeom prst="chevron">
              <a:avLst/>
            </a:prstGeom>
            <a:solidFill>
              <a:srgbClr val="065D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Data Analysis</a:t>
              </a:r>
            </a:p>
          </p:txBody>
        </p:sp>
        <p:sp>
          <p:nvSpPr>
            <p:cNvPr id="8" name="화살표: 갈매기형 수장 5">
              <a:extLst>
                <a:ext uri="{FF2B5EF4-FFF2-40B4-BE49-F238E27FC236}">
                  <a16:creationId xmlns:a16="http://schemas.microsoft.com/office/drawing/2014/main" id="{76701612-B406-8F63-CBDA-B76F9B482072}"/>
                </a:ext>
              </a:extLst>
            </p:cNvPr>
            <p:cNvSpPr/>
            <p:nvPr/>
          </p:nvSpPr>
          <p:spPr>
            <a:xfrm>
              <a:off x="4957651" y="99097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3.</a:t>
              </a:r>
            </a:p>
          </p:txBody>
        </p:sp>
        <p:sp>
          <p:nvSpPr>
            <p:cNvPr id="9" name="화살표: 갈매기형 수장 5">
              <a:extLst>
                <a:ext uri="{FF2B5EF4-FFF2-40B4-BE49-F238E27FC236}">
                  <a16:creationId xmlns:a16="http://schemas.microsoft.com/office/drawing/2014/main" id="{02827C1C-18D1-4334-8342-F6BBE80A4156}"/>
                </a:ext>
              </a:extLst>
            </p:cNvPr>
            <p:cNvSpPr/>
            <p:nvPr/>
          </p:nvSpPr>
          <p:spPr>
            <a:xfrm>
              <a:off x="7258573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4.</a:t>
              </a:r>
            </a:p>
          </p:txBody>
        </p:sp>
        <p:sp>
          <p:nvSpPr>
            <p:cNvPr id="10" name="화살표: 갈매기형 수장 5">
              <a:extLst>
                <a:ext uri="{FF2B5EF4-FFF2-40B4-BE49-F238E27FC236}">
                  <a16:creationId xmlns:a16="http://schemas.microsoft.com/office/drawing/2014/main" id="{C1FDF45B-97BC-D909-9171-1D13B343CDCD}"/>
                </a:ext>
              </a:extLst>
            </p:cNvPr>
            <p:cNvSpPr/>
            <p:nvPr/>
          </p:nvSpPr>
          <p:spPr>
            <a:xfrm>
              <a:off x="9559495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5.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718E3C5-EFFB-C8AA-C60F-5D6CFD35EBF2}"/>
              </a:ext>
            </a:extLst>
          </p:cNvPr>
          <p:cNvSpPr txBox="1"/>
          <p:nvPr/>
        </p:nvSpPr>
        <p:spPr>
          <a:xfrm>
            <a:off x="603681" y="3165443"/>
            <a:ext cx="259227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3-1. 0628 Solar Graph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EF342E-8E83-E24D-57B3-7E79D5A466D2}"/>
              </a:ext>
            </a:extLst>
          </p:cNvPr>
          <p:cNvSpPr txBox="1"/>
          <p:nvPr/>
        </p:nvSpPr>
        <p:spPr>
          <a:xfrm>
            <a:off x="452760" y="6249882"/>
            <a:ext cx="280534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3-2. 0628 Temperature Graph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59FCFD-0D3B-5F34-E7C5-49C8835C0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28" y="737645"/>
            <a:ext cx="3247009" cy="24352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519AEB-4CF1-5C00-AB24-511496DAE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28" y="3641703"/>
            <a:ext cx="3247008" cy="2435256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4ACB016-636E-5374-8AC5-5DC863B246CD}"/>
              </a:ext>
            </a:extLst>
          </p:cNvPr>
          <p:cNvSpPr/>
          <p:nvPr/>
        </p:nvSpPr>
        <p:spPr>
          <a:xfrm>
            <a:off x="3684233" y="3227588"/>
            <a:ext cx="1349988" cy="92993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2C2CF1-17E2-4CB9-4C3C-A53652863154}"/>
              </a:ext>
            </a:extLst>
          </p:cNvPr>
          <p:cNvSpPr/>
          <p:nvPr/>
        </p:nvSpPr>
        <p:spPr>
          <a:xfrm>
            <a:off x="5555476" y="3980814"/>
            <a:ext cx="6305091" cy="22646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04BD1E-CAE1-E161-0628-1C31109E62A1}"/>
              </a:ext>
            </a:extLst>
          </p:cNvPr>
          <p:cNvSpPr txBox="1"/>
          <p:nvPr/>
        </p:nvSpPr>
        <p:spPr>
          <a:xfrm>
            <a:off x="5883676" y="4234906"/>
            <a:ext cx="5344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r>
              <a:rPr lang="ko-KR" altLang="en-US" dirty="0"/>
              <a:t>태양광 에너지의 변동이 크게 발생한다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최고 기온이 약 </a:t>
            </a:r>
            <a:r>
              <a:rPr lang="en-US" altLang="ko-KR" dirty="0"/>
              <a:t>33</a:t>
            </a:r>
            <a:r>
              <a:rPr lang="ko-KR" altLang="en-US" dirty="0"/>
              <a:t>도로 측정된다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태양광 에너지의 변동이 크며 기온이 높아 </a:t>
            </a:r>
            <a:r>
              <a:rPr lang="en-US" altLang="ko-KR" dirty="0"/>
              <a:t>3</a:t>
            </a:r>
            <a:r>
              <a:rPr lang="ko-KR" altLang="en-US" dirty="0"/>
              <a:t>월에 비하여 출력 전력이 낮으며 진동이 크게 발생한다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D09B12-015E-7D22-F1E8-421FE8777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325" y="715005"/>
            <a:ext cx="6507057" cy="3009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1C9CA1-9F69-A42E-0204-7108DFDB8F3B}"/>
              </a:ext>
            </a:extLst>
          </p:cNvPr>
          <p:cNvSpPr txBox="1"/>
          <p:nvPr/>
        </p:nvSpPr>
        <p:spPr>
          <a:xfrm>
            <a:off x="8072751" y="3202919"/>
            <a:ext cx="221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/>
              <a:t>&lt; P&amp;O </a:t>
            </a:r>
            <a:r>
              <a:rPr lang="en-US" altLang="ko-KR" sz="1400" dirty="0"/>
              <a:t>Algorithm</a:t>
            </a:r>
            <a:r>
              <a:rPr lang="en-US" altLang="ko-KR" sz="1400" i="1" dirty="0"/>
              <a:t> &gt;</a:t>
            </a:r>
            <a:endParaRPr lang="ko-KR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329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5C01063-B8E8-B4B6-90C6-E75286948154}"/>
              </a:ext>
            </a:extLst>
          </p:cNvPr>
          <p:cNvGrpSpPr/>
          <p:nvPr/>
        </p:nvGrpSpPr>
        <p:grpSpPr>
          <a:xfrm>
            <a:off x="347873" y="89962"/>
            <a:ext cx="11597049" cy="409871"/>
            <a:chOff x="347873" y="89962"/>
            <a:chExt cx="11597049" cy="409871"/>
          </a:xfrm>
        </p:grpSpPr>
        <p:sp>
          <p:nvSpPr>
            <p:cNvPr id="6" name="화살표: 오각형 16">
              <a:extLst>
                <a:ext uri="{FF2B5EF4-FFF2-40B4-BE49-F238E27FC236}">
                  <a16:creationId xmlns:a16="http://schemas.microsoft.com/office/drawing/2014/main" id="{D139E514-2192-EF32-E1BE-44F66E8BD999}"/>
                </a:ext>
              </a:extLst>
            </p:cNvPr>
            <p:cNvSpPr/>
            <p:nvPr/>
          </p:nvSpPr>
          <p:spPr>
            <a:xfrm>
              <a:off x="347873" y="89962"/>
              <a:ext cx="2385426" cy="400646"/>
            </a:xfrm>
            <a:prstGeom prst="homePlate">
              <a:avLst/>
            </a:prstGeom>
            <a:solidFill>
              <a:srgbClr val="82AE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1. </a:t>
              </a:r>
              <a:endParaRPr lang="ko-KR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화살표: 갈매기형 수장 5">
              <a:extLst>
                <a:ext uri="{FF2B5EF4-FFF2-40B4-BE49-F238E27FC236}">
                  <a16:creationId xmlns:a16="http://schemas.microsoft.com/office/drawing/2014/main" id="{62B6F5FA-CC9B-F4D9-36DE-615ECC6FF09B}"/>
                </a:ext>
              </a:extLst>
            </p:cNvPr>
            <p:cNvSpPr/>
            <p:nvPr/>
          </p:nvSpPr>
          <p:spPr>
            <a:xfrm>
              <a:off x="2648794" y="93537"/>
              <a:ext cx="2385427" cy="393495"/>
            </a:xfrm>
            <a:prstGeom prst="chevron">
              <a:avLst/>
            </a:prstGeom>
            <a:solidFill>
              <a:srgbClr val="065D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Data Analysis</a:t>
              </a:r>
            </a:p>
          </p:txBody>
        </p:sp>
        <p:sp>
          <p:nvSpPr>
            <p:cNvPr id="8" name="화살표: 갈매기형 수장 5">
              <a:extLst>
                <a:ext uri="{FF2B5EF4-FFF2-40B4-BE49-F238E27FC236}">
                  <a16:creationId xmlns:a16="http://schemas.microsoft.com/office/drawing/2014/main" id="{76701612-B406-8F63-CBDA-B76F9B482072}"/>
                </a:ext>
              </a:extLst>
            </p:cNvPr>
            <p:cNvSpPr/>
            <p:nvPr/>
          </p:nvSpPr>
          <p:spPr>
            <a:xfrm>
              <a:off x="4957651" y="99097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3.</a:t>
              </a:r>
            </a:p>
          </p:txBody>
        </p:sp>
        <p:sp>
          <p:nvSpPr>
            <p:cNvPr id="9" name="화살표: 갈매기형 수장 5">
              <a:extLst>
                <a:ext uri="{FF2B5EF4-FFF2-40B4-BE49-F238E27FC236}">
                  <a16:creationId xmlns:a16="http://schemas.microsoft.com/office/drawing/2014/main" id="{02827C1C-18D1-4334-8342-F6BBE80A4156}"/>
                </a:ext>
              </a:extLst>
            </p:cNvPr>
            <p:cNvSpPr/>
            <p:nvPr/>
          </p:nvSpPr>
          <p:spPr>
            <a:xfrm>
              <a:off x="7258573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4.</a:t>
              </a:r>
            </a:p>
          </p:txBody>
        </p:sp>
        <p:sp>
          <p:nvSpPr>
            <p:cNvPr id="10" name="화살표: 갈매기형 수장 5">
              <a:extLst>
                <a:ext uri="{FF2B5EF4-FFF2-40B4-BE49-F238E27FC236}">
                  <a16:creationId xmlns:a16="http://schemas.microsoft.com/office/drawing/2014/main" id="{C1FDF45B-97BC-D909-9171-1D13B343CDCD}"/>
                </a:ext>
              </a:extLst>
            </p:cNvPr>
            <p:cNvSpPr/>
            <p:nvPr/>
          </p:nvSpPr>
          <p:spPr>
            <a:xfrm>
              <a:off x="9559495" y="106338"/>
              <a:ext cx="2385427" cy="393495"/>
            </a:xfrm>
            <a:prstGeom prst="chevron">
              <a:avLst/>
            </a:prstGeom>
            <a:solidFill>
              <a:srgbClr val="065D9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5.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718E3C5-EFFB-C8AA-C60F-5D6CFD35EBF2}"/>
              </a:ext>
            </a:extLst>
          </p:cNvPr>
          <p:cNvSpPr txBox="1"/>
          <p:nvPr/>
        </p:nvSpPr>
        <p:spPr>
          <a:xfrm>
            <a:off x="603682" y="3165443"/>
            <a:ext cx="252421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4-1. 0810 Solar Graph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EF342E-8E83-E24D-57B3-7E79D5A466D2}"/>
              </a:ext>
            </a:extLst>
          </p:cNvPr>
          <p:cNvSpPr txBox="1"/>
          <p:nvPr/>
        </p:nvSpPr>
        <p:spPr>
          <a:xfrm>
            <a:off x="463118" y="6245441"/>
            <a:ext cx="28748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4-2. 0810 Temperature Graph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541533-2BA4-200D-8512-CE2AD79CA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29" y="730187"/>
            <a:ext cx="3247008" cy="24352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54D85B-ADF6-ECD5-2723-9BC0860A0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28" y="3641702"/>
            <a:ext cx="3247009" cy="2435257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4F178CC-9F8C-F8E4-32BD-2C4F748E9DC1}"/>
              </a:ext>
            </a:extLst>
          </p:cNvPr>
          <p:cNvSpPr/>
          <p:nvPr/>
        </p:nvSpPr>
        <p:spPr>
          <a:xfrm>
            <a:off x="3684233" y="3227588"/>
            <a:ext cx="1349988" cy="92993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69FCF3-8ACA-2640-19C3-6A3CC79F771A}"/>
              </a:ext>
            </a:extLst>
          </p:cNvPr>
          <p:cNvSpPr/>
          <p:nvPr/>
        </p:nvSpPr>
        <p:spPr>
          <a:xfrm>
            <a:off x="5555476" y="3980814"/>
            <a:ext cx="6305091" cy="22646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E5A786-D53A-949F-AFD9-742356D69AFE}"/>
              </a:ext>
            </a:extLst>
          </p:cNvPr>
          <p:cNvSpPr txBox="1"/>
          <p:nvPr/>
        </p:nvSpPr>
        <p:spPr>
          <a:xfrm>
            <a:off x="5883676" y="4234906"/>
            <a:ext cx="5759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r>
              <a:rPr lang="ko-KR" altLang="en-US" dirty="0"/>
              <a:t>태양광 에너지가 낮다</a:t>
            </a:r>
            <a:r>
              <a:rPr lang="en-US" altLang="ko-KR" dirty="0"/>
              <a:t>(</a:t>
            </a:r>
            <a:r>
              <a:rPr lang="ko-KR" altLang="en-US" dirty="0" err="1"/>
              <a:t>흐린날</a:t>
            </a:r>
            <a:r>
              <a:rPr lang="ko-KR" altLang="en-US" dirty="0"/>
              <a:t> 혹은 </a:t>
            </a:r>
            <a:r>
              <a:rPr lang="ko-KR" altLang="en-US" dirty="0" err="1"/>
              <a:t>구름낀</a:t>
            </a:r>
            <a:r>
              <a:rPr lang="ko-KR" altLang="en-US" dirty="0"/>
              <a:t> 날로 추정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최고 기온이 약 </a:t>
            </a:r>
            <a:r>
              <a:rPr lang="en-US" altLang="ko-KR" dirty="0"/>
              <a:t>29.5</a:t>
            </a:r>
            <a:r>
              <a:rPr lang="ko-KR" altLang="en-US" dirty="0"/>
              <a:t>로 측정된다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태양광 에너지가 낮고 기온이 높아 </a:t>
            </a:r>
            <a:r>
              <a:rPr lang="en-US" altLang="ko-KR" dirty="0"/>
              <a:t>6</a:t>
            </a:r>
            <a:r>
              <a:rPr lang="ko-KR" altLang="en-US" dirty="0"/>
              <a:t>월에 비하여 출력 전력이 낮게 측정된다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CCF6BE-D57F-A024-23C5-08F7521E7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998" y="728282"/>
            <a:ext cx="6507057" cy="3009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1417E8-AF5D-9CB9-6F72-8D08D74B32AF}"/>
              </a:ext>
            </a:extLst>
          </p:cNvPr>
          <p:cNvSpPr txBox="1"/>
          <p:nvPr/>
        </p:nvSpPr>
        <p:spPr>
          <a:xfrm>
            <a:off x="8035805" y="3227588"/>
            <a:ext cx="221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/>
              <a:t>&lt; P&amp;O </a:t>
            </a:r>
            <a:r>
              <a:rPr lang="en-US" altLang="ko-KR" sz="1400" dirty="0"/>
              <a:t>Algorithm</a:t>
            </a:r>
            <a:r>
              <a:rPr lang="en-US" altLang="ko-KR" sz="1400" i="1" dirty="0"/>
              <a:t> &gt;</a:t>
            </a:r>
            <a:endParaRPr lang="ko-KR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729234140"/>
      </p:ext>
    </p:extLst>
  </p:cSld>
  <p:clrMapOvr>
    <a:masterClrMapping/>
  </p:clrMapOvr>
</p:sld>
</file>

<file path=ppt/theme/theme1.xml><?xml version="1.0" encoding="utf-8"?>
<a:theme xmlns:a="http://schemas.openxmlformats.org/drawingml/2006/main" name="2020saebyeolpowerpointclassicblue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0F93510A0BEAE4EB03940335B50B47B" ma:contentTypeVersion="2" ma:contentTypeDescription="새 문서를 만듭니다." ma:contentTypeScope="" ma:versionID="e7edaf0898735566237c6499ea00c87f">
  <xsd:schema xmlns:xsd="http://www.w3.org/2001/XMLSchema" xmlns:xs="http://www.w3.org/2001/XMLSchema" xmlns:p="http://schemas.microsoft.com/office/2006/metadata/properties" xmlns:ns3="74c22c11-cfe9-4874-ba72-79eef60be481" targetNamespace="http://schemas.microsoft.com/office/2006/metadata/properties" ma:root="true" ma:fieldsID="a1cc3df0adb4f0be0a199375cd0922e6" ns3:_="">
    <xsd:import namespace="74c22c11-cfe9-4874-ba72-79eef60be4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c22c11-cfe9-4874-ba72-79eef60be4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A7ECA0-A8FD-416A-A28E-07480B34CD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C7D727-9020-42F6-8FFF-B479444DC76D}">
  <ds:schemaRefs>
    <ds:schemaRef ds:uri="http://purl.org/dc/elements/1.1/"/>
    <ds:schemaRef ds:uri="http://purl.org/dc/dcmitype/"/>
    <ds:schemaRef ds:uri="http://schemas.microsoft.com/office/infopath/2007/PartnerControls"/>
    <ds:schemaRef ds:uri="74c22c11-cfe9-4874-ba72-79eef60be481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2F4A9C8-29EE-4549-864E-C62011FFC964}">
  <ds:schemaRefs>
    <ds:schemaRef ds:uri="74c22c11-cfe9-4874-ba72-79eef60be48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</TotalTime>
  <Words>1361</Words>
  <Application>Microsoft Office PowerPoint</Application>
  <PresentationFormat>와이드스크린</PresentationFormat>
  <Paragraphs>347</Paragraphs>
  <Slides>26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Söhne</vt:lpstr>
      <vt:lpstr>나눔스퀘어</vt:lpstr>
      <vt:lpstr>맑은 고딕</vt:lpstr>
      <vt:lpstr>Arial</vt:lpstr>
      <vt:lpstr>Calibri</vt:lpstr>
      <vt:lpstr>Cambria Math</vt:lpstr>
      <vt:lpstr>Times</vt:lpstr>
      <vt:lpstr>Times New Roman</vt:lpstr>
      <vt:lpstr>2020saebyeolpowerpointclassicblue</vt:lpstr>
      <vt:lpstr>Power Electronics: Solar Buck Voltage MPPT Controller  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In this Research</vt:lpstr>
      <vt:lpstr>PowerPoint 프레젠테이션</vt:lpstr>
      <vt:lpstr>P&amp;O 알고리즘의 문제점</vt:lpstr>
      <vt:lpstr>#1. MPP 지점에서의 미세 진동 발생</vt:lpstr>
      <vt:lpstr>#1. MPP 지점에서의 미세 진동 발생: 고정 Stepsize</vt:lpstr>
      <vt:lpstr>#1. 미세 진동 발생 솔루션: 가변 Stepsize</vt:lpstr>
      <vt:lpstr>#1. 미세 진동 발생 솔루션: 가변 Stepsize</vt:lpstr>
      <vt:lpstr>PowerPoint 프레젠테이션</vt:lpstr>
      <vt:lpstr>솔루션 #2. 급변하는 환경</vt:lpstr>
      <vt:lpstr>#2 급변하는 환경 솔루션 : Drift Avoidance</vt:lpstr>
      <vt:lpstr>#2 급변하는 환경 솔루션 : dP 비교 알고리즘</vt:lpstr>
      <vt:lpstr>PowerPoint 프레젠테이션</vt:lpstr>
      <vt:lpstr>추후 연구 진행 방향성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전해액 (Electrolyte)</dc:title>
  <dc:creator>이 현경</dc:creator>
  <cp:lastModifiedBy>견힐 안</cp:lastModifiedBy>
  <cp:revision>52</cp:revision>
  <dcterms:created xsi:type="dcterms:W3CDTF">2022-10-02T15:09:40Z</dcterms:created>
  <dcterms:modified xsi:type="dcterms:W3CDTF">2023-06-05T00:27:48Z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0x010100F0F93510A0BEAE4EB03940335B50B47B</vt:lpwstr>
  </property>
</Properties>
</file>