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63" r:id="rId4"/>
    <p:sldId id="256" r:id="rId5"/>
    <p:sldId id="257" r:id="rId6"/>
    <p:sldId id="265" r:id="rId7"/>
    <p:sldId id="260" r:id="rId8"/>
    <p:sldId id="259" r:id="rId9"/>
    <p:sldId id="262" r:id="rId10"/>
    <p:sldId id="261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4EBF-2905-49AF-BF82-C3E55F6E0D74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C4BB-CD5F-4193-A73D-A2F536E8E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68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4EBF-2905-49AF-BF82-C3E55F6E0D74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C4BB-CD5F-4193-A73D-A2F536E8E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6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4EBF-2905-49AF-BF82-C3E55F6E0D74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C4BB-CD5F-4193-A73D-A2F536E8E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53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4EBF-2905-49AF-BF82-C3E55F6E0D74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C4BB-CD5F-4193-A73D-A2F536E8E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7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4EBF-2905-49AF-BF82-C3E55F6E0D74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C4BB-CD5F-4193-A73D-A2F536E8E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42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4EBF-2905-49AF-BF82-C3E55F6E0D74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C4BB-CD5F-4193-A73D-A2F536E8E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4EBF-2905-49AF-BF82-C3E55F6E0D74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C4BB-CD5F-4193-A73D-A2F536E8E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15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4EBF-2905-49AF-BF82-C3E55F6E0D74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C4BB-CD5F-4193-A73D-A2F536E8E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1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4EBF-2905-49AF-BF82-C3E55F6E0D74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C4BB-CD5F-4193-A73D-A2F536E8E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69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4EBF-2905-49AF-BF82-C3E55F6E0D74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C4BB-CD5F-4193-A73D-A2F536E8E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87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4EBF-2905-49AF-BF82-C3E55F6E0D74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C4BB-CD5F-4193-A73D-A2F536E8E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97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04EBF-2905-49AF-BF82-C3E55F6E0D74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8C4BB-CD5F-4193-A73D-A2F536E8E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9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E81886-A92E-BAE6-1B0F-2AFE5ADC8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862" y="318653"/>
            <a:ext cx="8964276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19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46358E8-174A-8687-6946-44689848C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733550"/>
            <a:ext cx="11391900" cy="3390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DA6D2FB-0F83-AF59-8A92-F858746ED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997" y="5124450"/>
            <a:ext cx="3962953" cy="12955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D64622-08C8-78E9-9951-5C450170CF6B}"/>
              </a:ext>
            </a:extLst>
          </p:cNvPr>
          <p:cNvSpPr txBox="1"/>
          <p:nvPr/>
        </p:nvSpPr>
        <p:spPr>
          <a:xfrm>
            <a:off x="0" y="0"/>
            <a:ext cx="684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(4) PSIM simulation </a:t>
            </a:r>
            <a:r>
              <a:rPr lang="ko-KR" altLang="en-US" dirty="0"/>
              <a:t>결과 비교 </a:t>
            </a:r>
            <a:r>
              <a:rPr lang="en-US" altLang="ko-KR" dirty="0"/>
              <a:t>(90m</a:t>
            </a:r>
            <a:r>
              <a:rPr lang="ko-KR" altLang="en-US" dirty="0"/>
              <a:t>부터 </a:t>
            </a:r>
            <a:r>
              <a:rPr lang="en-US" altLang="ko-KR" dirty="0"/>
              <a:t>91m</a:t>
            </a:r>
            <a:r>
              <a:rPr lang="ko-KR" altLang="en-US" dirty="0"/>
              <a:t>까지 측정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9968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1959DF-C747-AF60-09FA-38FE3052E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46" y="228153"/>
            <a:ext cx="9011908" cy="6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75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F581A95-2BAD-3078-C8CC-85091EBC955A}"/>
                  </a:ext>
                </a:extLst>
              </p:cNvPr>
              <p:cNvSpPr txBox="1"/>
              <p:nvPr/>
            </p:nvSpPr>
            <p:spPr>
              <a:xfrm>
                <a:off x="330926" y="650939"/>
                <a:ext cx="10798628" cy="5000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Buck Converter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그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래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프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에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서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기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울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기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통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해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리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플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값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을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구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있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다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식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으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로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표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현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면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ko-KR" altLang="en-US" dirty="0"/>
                  <a:t>이다</a:t>
                </a:r>
                <a:r>
                  <a:rPr lang="en-US" altLang="ko-KR" dirty="0"/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이를 통해 </a:t>
                </a:r>
                <a:r>
                  <a:rPr lang="en-US" altLang="ko-KR" dirty="0"/>
                  <a:t>L(inductance)</a:t>
                </a:r>
                <a:r>
                  <a:rPr lang="ko-KR" altLang="en-US" dirty="0"/>
                  <a:t>가 증가하면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ko-KR" dirty="0"/>
                  <a:t>(Current ripple)</a:t>
                </a:r>
                <a:r>
                  <a:rPr lang="ko-KR" altLang="en-US" dirty="0"/>
                  <a:t>이 감소한다는 것을 알 수 있다</a:t>
                </a:r>
                <a:r>
                  <a:rPr lang="en-US" altLang="ko-KR" dirty="0"/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즉 위의 문제에서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=20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𝑚𝐻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기</m:t>
                    </m:r>
                  </m:oMath>
                </a14:m>
                <a:r>
                  <a:rPr lang="ko-KR" altLang="en-US" dirty="0"/>
                  <a:t> 때문에 리플 값이 매우 작게 나온다는 것을 알 수 있다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2.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/>
                  <a:t>고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/>
                  <a:t>다</a:t>
                </a:r>
                <a:r>
                  <a:rPr lang="en-US" altLang="ko-KR" dirty="0"/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따라서 인덕턴스를 키우면 리플 값이 작아지는 대신 코일을 더 많이 감아야 하고 이 때 재료의 단가를 맞추기 어렵다는 단점이 있다</a:t>
                </a:r>
                <a:r>
                  <a:rPr lang="en-US" altLang="ko-KR" dirty="0"/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만약 인덕턴스를 재료의 단가를 줄이기 위해 인덕턴스를 낮추면 리플 값이 커져서 인덕터를 지나는 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전류의 변화가 커지고 엔지니어가 원하는 출력의 오차 값이 커지게 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F581A95-2BAD-3078-C8CC-85091EBC9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6" y="650939"/>
                <a:ext cx="10798628" cy="5000215"/>
              </a:xfrm>
              <a:prstGeom prst="rect">
                <a:avLst/>
              </a:prstGeom>
              <a:blipFill>
                <a:blip r:embed="rId2"/>
                <a:stretch>
                  <a:fillRect l="-451" t="-732" b="-9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FE0D64C-5636-9DC9-9E0A-B101D0981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381" y="0"/>
            <a:ext cx="2719619" cy="227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6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845EF6-5B14-34E8-06B7-4B2F07DFFB17}"/>
              </a:ext>
            </a:extLst>
          </p:cNvPr>
          <p:cNvSpPr txBox="1"/>
          <p:nvPr/>
        </p:nvSpPr>
        <p:spPr>
          <a:xfrm>
            <a:off x="0" y="0"/>
            <a:ext cx="5677988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(1) </a:t>
            </a:r>
            <a:r>
              <a:rPr lang="ko-KR" altLang="en-US" dirty="0"/>
              <a:t>등가회로 모델링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4EF33C-DA6F-2F07-6078-9A4F45B53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824037"/>
            <a:ext cx="107727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5E43DD-B3FC-4708-166B-D4709DFE0623}"/>
                  </a:ext>
                </a:extLst>
              </p:cNvPr>
              <p:cNvSpPr txBox="1"/>
              <p:nvPr/>
            </p:nvSpPr>
            <p:spPr>
              <a:xfrm>
                <a:off x="1767840" y="273745"/>
                <a:ext cx="8656320" cy="6310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0" dirty="0"/>
                  <a:t>(2)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𝑜𝑛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600" b="0" dirty="0"/>
              </a:p>
              <a:p>
                <a:pPr marL="342900" indent="-342900" algn="ctr">
                  <a:buAutoNum type="arabicParenBoth"/>
                </a:pPr>
                <a:endParaRPr lang="en-US" altLang="ko-KR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𝐷𝐼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𝐷𝑉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1600" b="0" dirty="0"/>
              </a:p>
              <a:p>
                <a:pPr algn="ctr"/>
                <a:endParaRPr lang="en-US" altLang="ko-KR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𝐷𝐼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1600" b="0" dirty="0"/>
              </a:p>
              <a:p>
                <a:pPr algn="ctr"/>
                <a:endParaRPr lang="en-US" altLang="ko-KR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𝑜𝑛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sz="1600" b="0" dirty="0"/>
              </a:p>
              <a:p>
                <a:pPr algn="ctr"/>
                <a:endParaRPr lang="en-US" altLang="ko-KR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ko-KR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p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e>
                                    <m:sup>
                                      <m:r>
                                        <a:rPr lang="en-US" altLang="ko-KR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sub>
                                  </m:sSub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  <m:sSub>
                                    <m:sSubPr>
                                      <m:ctrlPr>
                                        <a:rPr lang="en-US" altLang="ko-KR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𝒐𝒏</m:t>
                                      </m:r>
                                    </m:sub>
                                  </m:sSub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sz="1600" b="1" dirty="0"/>
              </a:p>
              <a:p>
                <a:pPr algn="ctr"/>
                <a:endParaRPr lang="en-US" altLang="ko-KR" sz="1600" b="0" dirty="0"/>
              </a:p>
              <a:p>
                <a:pPr algn="ctr"/>
                <a:r>
                  <a:rPr lang="en-US" altLang="ko-KR" sz="1600" dirty="0"/>
                  <a:t>(3)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0.6−0.4∗</m:t>
                        </m:r>
                        <m:f>
                          <m:f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0.4∗0.1+0.6∗5∗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+0.2</m:t>
                                </m:r>
                              </m:num>
                              <m:den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</m:den>
                        </m:f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=0.5662</m:t>
                    </m:r>
                  </m:oMath>
                </a14:m>
                <a:endParaRPr lang="en-US" altLang="ko-KR" sz="1600" b="0" dirty="0"/>
              </a:p>
              <a:p>
                <a:pPr algn="ctr"/>
                <a:endParaRPr lang="en-US" altLang="ko-KR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𝟔𝟔𝟐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altLang="ko-KR" sz="1600" b="1" dirty="0">
                  <a:solidFill>
                    <a:srgbClr val="FF0000"/>
                  </a:solidFill>
                </a:endParaRPr>
              </a:p>
              <a:p>
                <a:pPr algn="ctr"/>
                <a:endParaRPr lang="en-US" altLang="ko-KR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10−5.662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2∗200∗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∗0.6∗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150∗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𝟎𝟒𝟑𝟑𝟖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</m:oMath>
                  </m:oMathPara>
                </a14:m>
                <a:endParaRPr lang="en-US" altLang="ko-KR" sz="1600" b="1" dirty="0">
                  <a:ea typeface="Cambria Math" panose="02040503050406030204" pitchFamily="18" charset="0"/>
                </a:endParaRPr>
              </a:p>
              <a:p>
                <a:pPr algn="ctr"/>
                <a:endParaRPr lang="en-US" altLang="ko-KR" sz="16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0.04338∗150∗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8.660∗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𝟒𝟕𝟕𝟑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sz="1600" b="1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5E43DD-B3FC-4708-166B-D4709DFE0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840" y="273745"/>
                <a:ext cx="8656320" cy="6310510"/>
              </a:xfrm>
              <a:prstGeom prst="rect">
                <a:avLst/>
              </a:prstGeom>
              <a:blipFill>
                <a:blip r:embed="rId2"/>
                <a:stretch>
                  <a:fillRect t="-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04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61" y="314985"/>
            <a:ext cx="10616625" cy="52212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673" y="3329960"/>
            <a:ext cx="3108962" cy="33464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6635" y="3329960"/>
            <a:ext cx="3315163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9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42" y="3883645"/>
            <a:ext cx="11298227" cy="1867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80" y="5750806"/>
            <a:ext cx="3557089" cy="9664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37" y="935419"/>
            <a:ext cx="11155332" cy="156231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7680" y="2583989"/>
            <a:ext cx="3557089" cy="9447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248A4D-D8EA-B6E0-E777-2413B26DF7A1}"/>
              </a:ext>
            </a:extLst>
          </p:cNvPr>
          <p:cNvSpPr txBox="1"/>
          <p:nvPr/>
        </p:nvSpPr>
        <p:spPr>
          <a:xfrm>
            <a:off x="0" y="0"/>
            <a:ext cx="684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(4) PSIM simulation </a:t>
            </a:r>
            <a:r>
              <a:rPr lang="ko-KR" altLang="en-US" dirty="0"/>
              <a:t>결과 비교 </a:t>
            </a:r>
            <a:r>
              <a:rPr lang="en-US" altLang="ko-KR" dirty="0"/>
              <a:t>(77m</a:t>
            </a:r>
            <a:r>
              <a:rPr lang="ko-KR" altLang="en-US" dirty="0"/>
              <a:t>부터 </a:t>
            </a:r>
            <a:r>
              <a:rPr lang="en-US" altLang="ko-KR" dirty="0"/>
              <a:t>78m</a:t>
            </a:r>
            <a:r>
              <a:rPr lang="ko-KR" altLang="en-US" dirty="0"/>
              <a:t>까지 측정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284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B10190-BBC2-F68A-D2BA-842217217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756" y="147179"/>
            <a:ext cx="9040487" cy="6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3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2681D3B-7523-4DC7-C176-0E0AD09F9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2071687"/>
            <a:ext cx="9010650" cy="2714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D93B34-365D-EE5A-6720-D70CD8A64B30}"/>
              </a:ext>
            </a:extLst>
          </p:cNvPr>
          <p:cNvSpPr txBox="1"/>
          <p:nvPr/>
        </p:nvSpPr>
        <p:spPr>
          <a:xfrm>
            <a:off x="0" y="0"/>
            <a:ext cx="5677988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(1) </a:t>
            </a:r>
            <a:r>
              <a:rPr lang="ko-KR" altLang="en-US" dirty="0"/>
              <a:t>등가회로 모델링</a:t>
            </a:r>
          </a:p>
        </p:txBody>
      </p:sp>
    </p:spTree>
    <p:extLst>
      <p:ext uri="{BB962C8B-B14F-4D97-AF65-F5344CB8AC3E}">
        <p14:creationId xmlns:p14="http://schemas.microsoft.com/office/powerpoint/2010/main" val="130390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A9C2C3-FB83-C3AB-E116-B5EA623FD50B}"/>
                  </a:ext>
                </a:extLst>
              </p:cNvPr>
              <p:cNvSpPr txBox="1"/>
              <p:nvPr/>
            </p:nvSpPr>
            <p:spPr>
              <a:xfrm>
                <a:off x="2461187" y="709748"/>
                <a:ext cx="6646563" cy="4769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b="0" dirty="0"/>
                  <a:t>(2)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)(</m:t>
                    </m:r>
                    <m:f>
                      <m:f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sup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p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p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sub>
                              </m:sSub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𝒐𝒏</m:t>
                                  </m:r>
                                </m:sub>
                              </m:sSub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p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p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den>
                          </m:f>
                        </m:den>
                      </m:f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b="0" dirty="0"/>
                  <a:t>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𝟓𝟒𝟖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endParaRPr lang="en-US" altLang="ko-KR" b="1" dirty="0"/>
              </a:p>
              <a:p>
                <a:pPr algn="ctr"/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=3.55[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b="0" dirty="0"/>
              </a:p>
              <a:p>
                <a:pPr algn="ctr"/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𝑜𝑛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𝟎𝟐𝟖𝟒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</m:oMath>
                  </m:oMathPara>
                </a14:m>
                <a:endParaRPr lang="en-US" altLang="ko-KR" b="1" dirty="0"/>
              </a:p>
              <a:p>
                <a:pPr algn="ctr"/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11.548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2∗5∗100∗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∗0.35∗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100∗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𝟎𝟒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A9C2C3-FB83-C3AB-E116-B5EA623FD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187" y="709748"/>
                <a:ext cx="6646563" cy="47693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245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8A4B6DB-4262-FC08-244E-BE7587BA5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75" y="588577"/>
            <a:ext cx="7490926" cy="546388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37E62D1-03B6-99FC-E31F-0ACC06254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147" y="2413586"/>
            <a:ext cx="3248478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9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341</Words>
  <Application>Microsoft Office PowerPoint</Application>
  <PresentationFormat>와이드스크린</PresentationFormat>
  <Paragraphs>43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견힐 안</cp:lastModifiedBy>
  <cp:revision>4</cp:revision>
  <dcterms:created xsi:type="dcterms:W3CDTF">2023-03-13T09:22:04Z</dcterms:created>
  <dcterms:modified xsi:type="dcterms:W3CDTF">2023-03-19T16:35:13Z</dcterms:modified>
</cp:coreProperties>
</file>