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67" r:id="rId6"/>
    <p:sldId id="397" r:id="rId7"/>
    <p:sldId id="420" r:id="rId8"/>
    <p:sldId id="400" r:id="rId9"/>
    <p:sldId id="426" r:id="rId10"/>
    <p:sldId id="303" r:id="rId11"/>
    <p:sldId id="279" r:id="rId12"/>
    <p:sldId id="425" r:id="rId13"/>
    <p:sldId id="427" r:id="rId14"/>
    <p:sldId id="421" r:id="rId15"/>
    <p:sldId id="429" r:id="rId16"/>
    <p:sldId id="42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ECA"/>
    <a:srgbClr val="065D95"/>
    <a:srgbClr val="00863D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A2AC1-765E-497F-9416-09B31B10DDAA}" v="1243" vWet="1245" dt="2022-11-10T06:20:05.277"/>
    <p1510:client id="{27DEC619-DE56-451E-8FFF-2208E9B2EEA1}" v="1119" dt="2022-11-09T15:52:25.123"/>
    <p1510:client id="{2F9F5D5E-6609-8849-9FA5-D1D1E07B358E}" v="2367" dt="2022-11-10T13:52:30.329"/>
    <p1510:client id="{494C6982-0727-4B1A-9E5E-5DA5F3F990D4}" v="797" dt="2022-11-10T13:10:50.905"/>
    <p1510:client id="{9780F3FB-FD65-4101-8874-A0317298651A}" v="8" dt="2022-11-10T14:24:53.579"/>
    <p1510:client id="{A8A28F9D-0BD4-4456-A7E1-63B521AE129B}" v="1845" dt="2022-11-10T12:36:13.424"/>
    <p1510:client id="{B0289DD6-356A-4188-95CE-0986B9637D95}" v="2190" dt="2022-11-10T13:57:26.242"/>
    <p1510:client id="{E136A9F6-0ACA-4913-B13F-4AC7AB95AE4E}" v="10949" dt="2022-11-10T14:25:22.428"/>
    <p1510:client id="{EC992BDC-7A6E-4C72-962D-6DFB314A46DD}" v="194" dt="2022-11-10T13:57:56.368"/>
    <p1510:client id="{F95B63FC-6BC5-4A24-851B-9FB96B5C6353}" v="67" dt="2022-11-10T14:19:08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2326" autoAdjust="0"/>
  </p:normalViewPr>
  <p:slideViewPr>
    <p:cSldViewPr snapToGrid="0">
      <p:cViewPr>
        <p:scale>
          <a:sx n="125" d="100"/>
          <a:sy n="125" d="100"/>
        </p:scale>
        <p:origin x="18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BFF3F-A9D3-412F-B52D-405CFFD97378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E6B15-FA54-44C9-9D56-B6361E6DB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5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19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90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02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12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8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19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2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9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50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34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2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>
              <a:latin typeface="맑은 고딕"/>
              <a:ea typeface="맑은 고딕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93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>
              <a:latin typeface="맑은 고딕"/>
              <a:ea typeface="맑은 고딕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한동대학교 - 위키백과, 우리 모두의 백과사전">
            <a:extLst>
              <a:ext uri="{FF2B5EF4-FFF2-40B4-BE49-F238E27FC236}">
                <a16:creationId xmlns:a16="http://schemas.microsoft.com/office/drawing/2014/main" id="{D4156042-9240-8D76-FCFF-FE154EF1F2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20" y="1022150"/>
            <a:ext cx="3870960" cy="38709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F4DE61-D691-4C8C-7D24-BFFA936164C6}"/>
              </a:ext>
            </a:extLst>
          </p:cNvPr>
          <p:cNvSpPr/>
          <p:nvPr userDrawn="1"/>
        </p:nvSpPr>
        <p:spPr>
          <a:xfrm>
            <a:off x="0" y="628607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0B2FDD-01A5-105B-169F-98542167476D}"/>
              </a:ext>
            </a:extLst>
          </p:cNvPr>
          <p:cNvSpPr/>
          <p:nvPr userDrawn="1"/>
        </p:nvSpPr>
        <p:spPr>
          <a:xfrm>
            <a:off x="10064" y="53965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12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6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6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09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8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한동대학교 logo에 대한 이미지 검색결과">
            <a:extLst>
              <a:ext uri="{FF2B5EF4-FFF2-40B4-BE49-F238E27FC236}">
                <a16:creationId xmlns:a16="http://schemas.microsoft.com/office/drawing/2014/main" id="{3B12F741-B1D3-B9F2-54F5-E11E9850B8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504" y="6398823"/>
            <a:ext cx="1497496" cy="45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8DE055-F613-19F1-6319-A55632EF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" y="58536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41BB83-A131-6AF8-C15E-D0ADE692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8D448B-AA0B-3B40-E627-FACDDEEF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90AC41-0500-BD8B-3570-FAE86B71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8B3D8B-4B65-9367-D22A-0D19CEB8956F}"/>
              </a:ext>
            </a:extLst>
          </p:cNvPr>
          <p:cNvSpPr/>
          <p:nvPr userDrawn="1"/>
        </p:nvSpPr>
        <p:spPr>
          <a:xfrm>
            <a:off x="10064" y="53965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8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98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한동대학교 logo에 대한 이미지 검색결과">
            <a:extLst>
              <a:ext uri="{FF2B5EF4-FFF2-40B4-BE49-F238E27FC236}">
                <a16:creationId xmlns:a16="http://schemas.microsoft.com/office/drawing/2014/main" id="{6E364689-6250-9331-94EC-14C0319482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504" y="6398823"/>
            <a:ext cx="1497496" cy="45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606DF1-505D-8D95-1560-EB9A86C66DD0}"/>
              </a:ext>
            </a:extLst>
          </p:cNvPr>
          <p:cNvSpPr/>
          <p:nvPr userDrawn="1"/>
        </p:nvSpPr>
        <p:spPr>
          <a:xfrm>
            <a:off x="10064" y="53965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49A83D-8617-51FD-8646-D1F206461FBF}"/>
              </a:ext>
            </a:extLst>
          </p:cNvPr>
          <p:cNvSpPr/>
          <p:nvPr userDrawn="1"/>
        </p:nvSpPr>
        <p:spPr>
          <a:xfrm>
            <a:off x="0" y="628607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6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5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85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3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>
                  <a:solidFill>
                    <a:schemeClr val="bg1"/>
                  </a:solidFill>
                </a:rPr>
                <a:t> </a:t>
              </a:r>
              <a:r>
                <a:rPr lang="en-US" altLang="ko-KR" sz="100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>
                  <a:solidFill>
                    <a:schemeClr val="bg1"/>
                  </a:solidFill>
                </a:rPr>
                <a:t> </a:t>
              </a:r>
              <a:r>
                <a:rPr lang="en-US" altLang="ko-KR" sz="1000">
                  <a:solidFill>
                    <a:schemeClr val="bg1"/>
                  </a:solidFill>
                </a:rPr>
                <a:t>PowerPoint</a:t>
              </a:r>
              <a:endParaRPr lang="ko-KR" altLang="en-US" sz="1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04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9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975CC-E262-4DD0-9A1C-E0D2F8509E9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6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sroom.posco.com/kr/%EB%93%B1%EB%8C%80%EA%B3%B5%EC%9E%A5-%ED%8A%B9%EC%A7%91-1-%EC%9D%B4%EB%A1%A0%ED%8E%B8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oodutch.com/portfolio-items/%ED%98%84%EB%8C%80%EC%9E%90%EB%8F%99%EC%B0%A8-3d%EC%83%9D%EC%82%B0%EA%B3%B5%EC%A0%95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15EB9-6E8C-CDF3-4411-7397B7218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688489"/>
            <a:ext cx="11973261" cy="3353159"/>
          </a:xfrm>
        </p:spPr>
        <p:txBody>
          <a:bodyPr>
            <a:normAutofit/>
          </a:bodyPr>
          <a:lstStyle/>
          <a:p>
            <a:r>
              <a:rPr lang="ko-KR" altLang="en-US" sz="7200" b="1" dirty="0"/>
              <a:t>소성가공 자원최적화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FE596B86-4C8B-2E1B-4A95-32CAB9CC8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1435"/>
            <a:ext cx="9144000" cy="460781"/>
          </a:xfrm>
        </p:spPr>
        <p:txBody>
          <a:bodyPr>
            <a:normAutofit lnSpcReduction="10000"/>
          </a:bodyPr>
          <a:lstStyle/>
          <a:p>
            <a:r>
              <a:rPr lang="ko-KR" altLang="en-US" sz="2800" u="sng" dirty="0"/>
              <a:t>자동차 프레임 프레스 공정에서의 전력 사용 최적화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45F60A-66DD-A601-07E1-AD73EF46A530}"/>
              </a:ext>
            </a:extLst>
          </p:cNvPr>
          <p:cNvSpPr txBox="1"/>
          <p:nvPr/>
        </p:nvSpPr>
        <p:spPr>
          <a:xfrm>
            <a:off x="10399155" y="5955407"/>
            <a:ext cx="1792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21900416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안견힐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4CB86-8825-A4E4-1BE3-97711EC2C84A}"/>
              </a:ext>
            </a:extLst>
          </p:cNvPr>
          <p:cNvSpPr txBox="1"/>
          <p:nvPr/>
        </p:nvSpPr>
        <p:spPr>
          <a:xfrm>
            <a:off x="-73891" y="5920509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SMART FACTORY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2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99E95C-1C36-E6CB-684D-AE61A42ABE0C}"/>
              </a:ext>
            </a:extLst>
          </p:cNvPr>
          <p:cNvGrpSpPr/>
          <p:nvPr/>
        </p:nvGrpSpPr>
        <p:grpSpPr>
          <a:xfrm>
            <a:off x="347873" y="87888"/>
            <a:ext cx="11597049" cy="411945"/>
            <a:chOff x="347873" y="87888"/>
            <a:chExt cx="11597049" cy="411945"/>
          </a:xfrm>
        </p:grpSpPr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C9BEBC95-4818-5507-775A-1F7FB14504FB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1.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화살표: 갈매기형 수장 5">
              <a:extLst>
                <a:ext uri="{FF2B5EF4-FFF2-40B4-BE49-F238E27FC236}">
                  <a16:creationId xmlns:a16="http://schemas.microsoft.com/office/drawing/2014/main" id="{68D19C8D-5F1B-6485-91D4-60C6408C3129}"/>
                </a:ext>
              </a:extLst>
            </p:cNvPr>
            <p:cNvSpPr/>
            <p:nvPr/>
          </p:nvSpPr>
          <p:spPr>
            <a:xfrm>
              <a:off x="4953683" y="97113"/>
              <a:ext cx="2385427" cy="393495"/>
            </a:xfrm>
            <a:prstGeom prst="chevron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cs typeface="Arial"/>
                </a:rPr>
                <a:t>PART 3.</a:t>
              </a:r>
            </a:p>
          </p:txBody>
        </p:sp>
        <p:sp>
          <p:nvSpPr>
            <p:cNvPr id="21" name="화살표: 갈매기형 수장 5">
              <a:extLst>
                <a:ext uri="{FF2B5EF4-FFF2-40B4-BE49-F238E27FC236}">
                  <a16:creationId xmlns:a16="http://schemas.microsoft.com/office/drawing/2014/main" id="{A90D2D0A-CEE7-ED98-9CF4-313668C87877}"/>
                </a:ext>
              </a:extLst>
            </p:cNvPr>
            <p:cNvSpPr/>
            <p:nvPr/>
          </p:nvSpPr>
          <p:spPr>
            <a:xfrm>
              <a:off x="2648793" y="8788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2.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23" name="화살표: 갈매기형 수장 5">
              <a:extLst>
                <a:ext uri="{FF2B5EF4-FFF2-40B4-BE49-F238E27FC236}">
                  <a16:creationId xmlns:a16="http://schemas.microsoft.com/office/drawing/2014/main" id="{2DD732C7-2157-52F4-F254-0110556D307A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4.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25" name="화살표: 갈매기형 수장 5">
              <a:extLst>
                <a:ext uri="{FF2B5EF4-FFF2-40B4-BE49-F238E27FC236}">
                  <a16:creationId xmlns:a16="http://schemas.microsoft.com/office/drawing/2014/main" id="{D11DAA86-366E-6E9E-A0BC-58144820ECEC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5. Result</a:t>
              </a:r>
              <a:endParaRPr lang="en-US" altLang="ko-KR" b="1" dirty="0">
                <a:solidFill>
                  <a:schemeClr val="bg1"/>
                </a:solidFill>
                <a:cs typeface="Arial"/>
              </a:endParaRPr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F4CE44B4-4D60-4D22-1F49-86F84230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" y="576072"/>
            <a:ext cx="10515600" cy="739596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cs typeface="Arial" panose="020B0604020202020204" pitchFamily="34" charset="0"/>
              </a:rPr>
              <a:t>Condition creation for resource optimization</a:t>
            </a:r>
            <a:endParaRPr lang="ko-KR" altLang="en-US" sz="3600" b="1" dirty="0"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C42360-E37C-3876-736D-A28162F15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44" y="5313861"/>
            <a:ext cx="4305214" cy="12925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DB4A27-4E7C-73A7-A730-C32E46807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52" y="2453190"/>
            <a:ext cx="4318599" cy="23585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9CD043-E14C-9DAB-6389-893410F10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43" y="1273334"/>
            <a:ext cx="2741398" cy="677762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3015DCBA-2B38-E361-6115-A5B489D9852D}"/>
              </a:ext>
            </a:extLst>
          </p:cNvPr>
          <p:cNvSpPr/>
          <p:nvPr/>
        </p:nvSpPr>
        <p:spPr>
          <a:xfrm>
            <a:off x="2521793" y="2108624"/>
            <a:ext cx="254000" cy="27491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5CE4164C-0EBD-F9BE-FDC7-8E026049B037}"/>
              </a:ext>
            </a:extLst>
          </p:cNvPr>
          <p:cNvSpPr/>
          <p:nvPr/>
        </p:nvSpPr>
        <p:spPr>
          <a:xfrm>
            <a:off x="2521793" y="4899648"/>
            <a:ext cx="254000" cy="27491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EBB654B5-6D2A-A4CC-17C8-14433C256B03}"/>
              </a:ext>
            </a:extLst>
          </p:cNvPr>
          <p:cNvSpPr/>
          <p:nvPr/>
        </p:nvSpPr>
        <p:spPr>
          <a:xfrm>
            <a:off x="8324286" y="2613578"/>
            <a:ext cx="254000" cy="27491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20A6E4-F9B2-7FAB-A2EC-BFF2E0B60FF5}"/>
              </a:ext>
            </a:extLst>
          </p:cNvPr>
          <p:cNvSpPr txBox="1"/>
          <p:nvPr/>
        </p:nvSpPr>
        <p:spPr>
          <a:xfrm>
            <a:off x="6146396" y="1340348"/>
            <a:ext cx="312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목적함수 생성</a:t>
            </a:r>
            <a:endParaRPr lang="en-US" altLang="ko-KR" sz="105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BD5D2A0-2F56-1E51-581F-5F5BB7C6A7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140" y="1626639"/>
            <a:ext cx="4897120" cy="4286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A65BF6C-26C1-6903-A160-97C24B86DDCC}"/>
              </a:ext>
            </a:extLst>
          </p:cNvPr>
          <p:cNvSpPr txBox="1"/>
          <p:nvPr/>
        </p:nvSpPr>
        <p:spPr>
          <a:xfrm>
            <a:off x="6146395" y="2126672"/>
            <a:ext cx="52692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Current</a:t>
            </a:r>
            <a:r>
              <a:rPr lang="ko-KR" altLang="en-US" sz="1050" dirty="0"/>
              <a:t>를 최소화 하는 생산계획 구성을 위한 </a:t>
            </a:r>
            <a:r>
              <a:rPr lang="en-US" altLang="ko-KR" sz="1050" dirty="0" err="1"/>
              <a:t>mip.minimize</a:t>
            </a:r>
            <a:r>
              <a:rPr lang="en-US" altLang="ko-KR" sz="1050" dirty="0"/>
              <a:t>() </a:t>
            </a:r>
            <a:r>
              <a:rPr lang="ko-KR" altLang="en-US" sz="1050" dirty="0"/>
              <a:t>함수</a:t>
            </a:r>
            <a:endParaRPr lang="en-US" altLang="ko-KR" sz="1050" dirty="0"/>
          </a:p>
          <a:p>
            <a:r>
              <a:rPr lang="en-US" altLang="ko-KR" sz="1050" dirty="0" err="1"/>
              <a:t>mip.xsum</a:t>
            </a:r>
            <a:r>
              <a:rPr lang="en-US" altLang="ko-KR" sz="1050" dirty="0"/>
              <a:t>() </a:t>
            </a:r>
            <a:r>
              <a:rPr lang="ko-KR" altLang="en-US" sz="1050" dirty="0"/>
              <a:t>함수의 역할</a:t>
            </a:r>
            <a:r>
              <a:rPr lang="en-US" altLang="ko-KR" sz="1050" dirty="0"/>
              <a:t>: </a:t>
            </a:r>
            <a:r>
              <a:rPr lang="ko-KR" altLang="en-US" sz="1050" dirty="0"/>
              <a:t>한</a:t>
            </a:r>
            <a:r>
              <a:rPr lang="en-US" altLang="ko-KR" sz="1050" dirty="0"/>
              <a:t> </a:t>
            </a:r>
            <a:r>
              <a:rPr lang="ko-KR" altLang="en-US" sz="1050" dirty="0"/>
              <a:t>기계의 생산 일자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</a:t>
            </a:r>
            <a:r>
              <a:rPr lang="en-US" altLang="ko-KR" sz="1050" dirty="0"/>
              <a:t>) x </a:t>
            </a:r>
            <a:r>
              <a:rPr lang="ko-KR" altLang="en-US" sz="1050" dirty="0"/>
              <a:t>생산량</a:t>
            </a:r>
            <a:r>
              <a:rPr lang="en-US" altLang="ko-KR" sz="1050" dirty="0"/>
              <a:t>(q) x</a:t>
            </a:r>
            <a:r>
              <a:rPr lang="ko-KR" altLang="en-US" sz="1050" dirty="0"/>
              <a:t> 만드는 기계의 수</a:t>
            </a:r>
            <a:r>
              <a:rPr lang="en-US" altLang="ko-KR" sz="1050" dirty="0"/>
              <a:t>(m)</a:t>
            </a:r>
            <a:r>
              <a:rPr lang="ko-KR" altLang="en-US" sz="1050" dirty="0"/>
              <a:t> </a:t>
            </a:r>
            <a:endParaRPr lang="en-US" altLang="ko-KR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CF9141-6878-4517-953A-92AC72F99B21}"/>
              </a:ext>
            </a:extLst>
          </p:cNvPr>
          <p:cNvSpPr txBox="1"/>
          <p:nvPr/>
        </p:nvSpPr>
        <p:spPr>
          <a:xfrm>
            <a:off x="6146395" y="2959904"/>
            <a:ext cx="312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제약조건 생성</a:t>
            </a:r>
            <a:endParaRPr lang="en-US" altLang="ko-KR" sz="105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87F8FC-84D7-73FC-B052-200867421693}"/>
              </a:ext>
            </a:extLst>
          </p:cNvPr>
          <p:cNvSpPr txBox="1"/>
          <p:nvPr/>
        </p:nvSpPr>
        <p:spPr>
          <a:xfrm>
            <a:off x="6146395" y="3551748"/>
            <a:ext cx="5269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생산가능한 날짜 </a:t>
            </a:r>
            <a:r>
              <a:rPr lang="en-US" altLang="ko-KR" sz="1050" dirty="0"/>
              <a:t>T</a:t>
            </a:r>
            <a:r>
              <a:rPr lang="ko-KR" altLang="en-US" sz="1050" dirty="0"/>
              <a:t>안에 만들어지는 모든 양을 합했을 때 생산 목표량 이상 생산</a:t>
            </a:r>
            <a:endParaRPr lang="en-US" altLang="ko-KR" sz="105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92CD592-D737-DC4D-6F9F-22C625FE0A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9658" y="3186300"/>
            <a:ext cx="1517256" cy="34680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12D27B4-BAFD-34D0-C106-DF4214667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9383" y="3863335"/>
            <a:ext cx="2060824" cy="27000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26364E8-5053-5AD0-4747-15EBCD9A60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7829" y="4450140"/>
            <a:ext cx="1379085" cy="33850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D0C006E-4552-6AB2-0940-00D38D2D5932}"/>
              </a:ext>
            </a:extLst>
          </p:cNvPr>
          <p:cNvSpPr txBox="1"/>
          <p:nvPr/>
        </p:nvSpPr>
        <p:spPr>
          <a:xfrm>
            <a:off x="6207903" y="4196224"/>
            <a:ext cx="5269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하루 생산에 사용되는 모든 기계는 할당된 전류 </a:t>
            </a:r>
            <a:r>
              <a:rPr lang="en-US" altLang="ko-KR" sz="1050" dirty="0"/>
              <a:t>80</a:t>
            </a:r>
            <a:r>
              <a:rPr lang="ko-KR" altLang="en-US" sz="1050" dirty="0"/>
              <a:t>을 넘지 못하도록 제한</a:t>
            </a:r>
            <a:endParaRPr lang="en-US" altLang="ko-KR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AEC6C1-9971-3DCB-A6EF-2F164F41898D}"/>
              </a:ext>
            </a:extLst>
          </p:cNvPr>
          <p:cNvSpPr txBox="1"/>
          <p:nvPr/>
        </p:nvSpPr>
        <p:spPr>
          <a:xfrm>
            <a:off x="6272066" y="4788643"/>
            <a:ext cx="52692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/>
              <a:t>3. </a:t>
            </a:r>
            <a:r>
              <a:rPr lang="ko-KR" altLang="en-US" sz="1050" dirty="0"/>
              <a:t>생산 가능한 날짜 </a:t>
            </a:r>
            <a:r>
              <a:rPr lang="en-US" altLang="ko-KR" sz="1050" dirty="0"/>
              <a:t>T</a:t>
            </a:r>
            <a:r>
              <a:rPr lang="ko-KR" altLang="en-US" sz="1050" dirty="0"/>
              <a:t>에 생산할 수 있는 생산량이 </a:t>
            </a:r>
            <a:r>
              <a:rPr lang="en-US" altLang="ko-KR" sz="1050" dirty="0"/>
              <a:t>5</a:t>
            </a:r>
            <a:r>
              <a:rPr lang="ko-KR" altLang="en-US" sz="1050" dirty="0"/>
              <a:t>개</a:t>
            </a:r>
            <a:r>
              <a:rPr lang="en-US" altLang="ko-KR" sz="1050" dirty="0"/>
              <a:t>, 3</a:t>
            </a:r>
            <a:r>
              <a:rPr lang="ko-KR" altLang="en-US" sz="1050" dirty="0"/>
              <a:t>개</a:t>
            </a:r>
            <a:r>
              <a:rPr lang="en-US" altLang="ko-KR" sz="1050" dirty="0"/>
              <a:t>, 1</a:t>
            </a:r>
            <a:r>
              <a:rPr lang="ko-KR" altLang="en-US" sz="1050" dirty="0"/>
              <a:t>개와 같이 복수의 </a:t>
            </a:r>
            <a:endParaRPr lang="en-US" altLang="ko-KR" sz="1050" dirty="0"/>
          </a:p>
          <a:p>
            <a:pPr algn="just"/>
            <a:r>
              <a:rPr lang="en-US" altLang="ko-KR" sz="1050" dirty="0"/>
              <a:t>   </a:t>
            </a:r>
            <a:r>
              <a:rPr lang="ko-KR" altLang="en-US" sz="1050" dirty="0"/>
              <a:t>생산량만큼 만들 수 없음</a:t>
            </a:r>
            <a:endParaRPr lang="en-US" altLang="ko-KR" sz="1050" dirty="0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793015F5-8C1E-9BF2-2BFC-C0BA560165E0}"/>
              </a:ext>
            </a:extLst>
          </p:cNvPr>
          <p:cNvSpPr/>
          <p:nvPr/>
        </p:nvSpPr>
        <p:spPr>
          <a:xfrm>
            <a:off x="8451286" y="5204141"/>
            <a:ext cx="254000" cy="27491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03E1117-7492-0A5E-E64B-F095366F67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4544" y="5569811"/>
            <a:ext cx="2627484" cy="52937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61E124F-C11D-D2B9-80B5-7AA7D42E6518}"/>
              </a:ext>
            </a:extLst>
          </p:cNvPr>
          <p:cNvSpPr txBox="1"/>
          <p:nvPr/>
        </p:nvSpPr>
        <p:spPr>
          <a:xfrm>
            <a:off x="6273394" y="6134656"/>
            <a:ext cx="55439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/>
              <a:t>최적의 해를 찾을 수 있도록 변수들을 조정 </a:t>
            </a:r>
            <a:r>
              <a:rPr lang="en-US" altLang="ko-KR" sz="1050" dirty="0"/>
              <a:t>(0: </a:t>
            </a:r>
            <a:r>
              <a:rPr lang="ko-KR" altLang="en-US" sz="1050" dirty="0"/>
              <a:t>최적의 해를 찾음</a:t>
            </a:r>
            <a:r>
              <a:rPr lang="en-US" altLang="ko-KR" sz="1050" dirty="0"/>
              <a:t> / 1: </a:t>
            </a:r>
            <a:r>
              <a:rPr lang="ko-KR" altLang="en-US" sz="1050" dirty="0"/>
              <a:t>최적의 해를 찾지 못함</a:t>
            </a:r>
            <a:r>
              <a:rPr lang="en-US" altLang="ko-KR" sz="1050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A22E03-813B-0413-4365-6B169BE37FE0}"/>
              </a:ext>
            </a:extLst>
          </p:cNvPr>
          <p:cNvSpPr txBox="1"/>
          <p:nvPr/>
        </p:nvSpPr>
        <p:spPr>
          <a:xfrm>
            <a:off x="6258886" y="5398328"/>
            <a:ext cx="312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최적화</a:t>
            </a:r>
            <a:endParaRPr lang="en-US" altLang="ko-KR" sz="105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0455C3-9EC9-178A-9EF7-B86ED0A8017F}"/>
              </a:ext>
            </a:extLst>
          </p:cNvPr>
          <p:cNvSpPr txBox="1"/>
          <p:nvPr/>
        </p:nvSpPr>
        <p:spPr>
          <a:xfrm>
            <a:off x="138048" y="1207241"/>
            <a:ext cx="15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8EB54F-357F-9CB0-D0F6-1B57080F4B39}"/>
              </a:ext>
            </a:extLst>
          </p:cNvPr>
          <p:cNvSpPr txBox="1"/>
          <p:nvPr/>
        </p:nvSpPr>
        <p:spPr>
          <a:xfrm>
            <a:off x="138048" y="2348945"/>
            <a:ext cx="37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58387A-5525-268D-2951-29239AB1B56B}"/>
              </a:ext>
            </a:extLst>
          </p:cNvPr>
          <p:cNvSpPr txBox="1"/>
          <p:nvPr/>
        </p:nvSpPr>
        <p:spPr>
          <a:xfrm>
            <a:off x="90560" y="5173988"/>
            <a:ext cx="37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9831CA-827F-F289-91C8-3CFE9F03EF48}"/>
              </a:ext>
            </a:extLst>
          </p:cNvPr>
          <p:cNvSpPr txBox="1"/>
          <p:nvPr/>
        </p:nvSpPr>
        <p:spPr>
          <a:xfrm>
            <a:off x="5723614" y="1242883"/>
            <a:ext cx="37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F079F0-7250-85C0-545E-59E52BBF7AA8}"/>
              </a:ext>
            </a:extLst>
          </p:cNvPr>
          <p:cNvSpPr txBox="1"/>
          <p:nvPr/>
        </p:nvSpPr>
        <p:spPr>
          <a:xfrm>
            <a:off x="5724019" y="2775238"/>
            <a:ext cx="37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3B71F3-17F8-0B3D-2FBC-D35F69825B39}"/>
              </a:ext>
            </a:extLst>
          </p:cNvPr>
          <p:cNvSpPr txBox="1"/>
          <p:nvPr/>
        </p:nvSpPr>
        <p:spPr>
          <a:xfrm>
            <a:off x="5723614" y="5217561"/>
            <a:ext cx="37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43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99E95C-1C36-E6CB-684D-AE61A42ABE0C}"/>
              </a:ext>
            </a:extLst>
          </p:cNvPr>
          <p:cNvGrpSpPr/>
          <p:nvPr/>
        </p:nvGrpSpPr>
        <p:grpSpPr>
          <a:xfrm>
            <a:off x="347873" y="87888"/>
            <a:ext cx="11597049" cy="411945"/>
            <a:chOff x="347873" y="87888"/>
            <a:chExt cx="11597049" cy="411945"/>
          </a:xfrm>
        </p:grpSpPr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C9BEBC95-4818-5507-775A-1F7FB14504FB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1.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화살표: 갈매기형 수장 5">
              <a:extLst>
                <a:ext uri="{FF2B5EF4-FFF2-40B4-BE49-F238E27FC236}">
                  <a16:creationId xmlns:a16="http://schemas.microsoft.com/office/drawing/2014/main" id="{68D19C8D-5F1B-6485-91D4-60C6408C3129}"/>
                </a:ext>
              </a:extLst>
            </p:cNvPr>
            <p:cNvSpPr/>
            <p:nvPr/>
          </p:nvSpPr>
          <p:spPr>
            <a:xfrm>
              <a:off x="4953683" y="97113"/>
              <a:ext cx="2385427" cy="393495"/>
            </a:xfrm>
            <a:prstGeom prst="chevron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cs typeface="Arial"/>
                </a:rPr>
                <a:t>PART 3.</a:t>
              </a:r>
            </a:p>
          </p:txBody>
        </p:sp>
        <p:sp>
          <p:nvSpPr>
            <p:cNvPr id="21" name="화살표: 갈매기형 수장 5">
              <a:extLst>
                <a:ext uri="{FF2B5EF4-FFF2-40B4-BE49-F238E27FC236}">
                  <a16:creationId xmlns:a16="http://schemas.microsoft.com/office/drawing/2014/main" id="{A90D2D0A-CEE7-ED98-9CF4-313668C87877}"/>
                </a:ext>
              </a:extLst>
            </p:cNvPr>
            <p:cNvSpPr/>
            <p:nvPr/>
          </p:nvSpPr>
          <p:spPr>
            <a:xfrm>
              <a:off x="2648793" y="8788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2.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23" name="화살표: 갈매기형 수장 5">
              <a:extLst>
                <a:ext uri="{FF2B5EF4-FFF2-40B4-BE49-F238E27FC236}">
                  <a16:creationId xmlns:a16="http://schemas.microsoft.com/office/drawing/2014/main" id="{2DD732C7-2157-52F4-F254-0110556D307A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4.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25" name="화살표: 갈매기형 수장 5">
              <a:extLst>
                <a:ext uri="{FF2B5EF4-FFF2-40B4-BE49-F238E27FC236}">
                  <a16:creationId xmlns:a16="http://schemas.microsoft.com/office/drawing/2014/main" id="{D11DAA86-366E-6E9E-A0BC-58144820ECEC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5. Result</a:t>
              </a:r>
              <a:endParaRPr lang="en-US" altLang="ko-KR" b="1" dirty="0">
                <a:solidFill>
                  <a:schemeClr val="bg1"/>
                </a:solidFill>
                <a:cs typeface="Arial"/>
              </a:endParaRPr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F4CE44B4-4D60-4D22-1F49-86F84230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" y="576072"/>
            <a:ext cx="10515600" cy="739596"/>
          </a:xfrm>
        </p:spPr>
        <p:txBody>
          <a:bodyPr>
            <a:normAutofit/>
          </a:bodyPr>
          <a:lstStyle/>
          <a:p>
            <a:r>
              <a:rPr lang="tr-TR" altLang="ko-KR" sz="3600" b="1" dirty="0">
                <a:cs typeface="Arial" panose="020B0604020202020204" pitchFamily="34" charset="0"/>
              </a:rPr>
              <a:t>Comparison of results</a:t>
            </a:r>
          </a:p>
        </p:txBody>
      </p:sp>
      <p:pic>
        <p:nvPicPr>
          <p:cNvPr id="2" name="그림 1" descr="라인, 그래프, 도표, 경사이(가) 표시된 사진&#10;&#10;자동 생성된 설명">
            <a:extLst>
              <a:ext uri="{FF2B5EF4-FFF2-40B4-BE49-F238E27FC236}">
                <a16:creationId xmlns:a16="http://schemas.microsoft.com/office/drawing/2014/main" id="{F94EFCF3-1066-9893-DF49-B0E962667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3" y="1563215"/>
            <a:ext cx="5841147" cy="1629463"/>
          </a:xfrm>
          <a:prstGeom prst="rect">
            <a:avLst/>
          </a:prstGeom>
        </p:spPr>
      </p:pic>
      <p:pic>
        <p:nvPicPr>
          <p:cNvPr id="3" name="그림 2" descr="라인, 그래프, 도표, 경사이(가) 표시된 사진&#10;&#10;자동 생성된 설명">
            <a:extLst>
              <a:ext uri="{FF2B5EF4-FFF2-40B4-BE49-F238E27FC236}">
                <a16:creationId xmlns:a16="http://schemas.microsoft.com/office/drawing/2014/main" id="{B73AA2C3-31E3-AA93-A2B4-1CDCE8FE6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37" y="1563215"/>
            <a:ext cx="5813322" cy="163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8D6E7-2E19-F0E4-333E-ADF20B5B7A94}"/>
              </a:ext>
            </a:extLst>
          </p:cNvPr>
          <p:cNvSpPr txBox="1"/>
          <p:nvPr/>
        </p:nvSpPr>
        <p:spPr>
          <a:xfrm>
            <a:off x="606458" y="3192678"/>
            <a:ext cx="47315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/>
              <a:t>Fig. 3</a:t>
            </a:r>
            <a:r>
              <a:rPr lang="ko-KR" altLang="en-US" sz="1100" b="1" dirty="0"/>
              <a:t>가지 모델군을 후보로 추정하였을 때 품목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itemno</a:t>
            </a:r>
            <a:r>
              <a:rPr lang="en-US" altLang="ko-KR" sz="1100" b="1" dirty="0"/>
              <a:t>)</a:t>
            </a:r>
            <a:r>
              <a:rPr lang="ko-KR" altLang="en-US" sz="1100" b="1" dirty="0"/>
              <a:t>별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일간 생산량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B12BF-D8E3-C7A7-7871-89E680C80D47}"/>
              </a:ext>
            </a:extLst>
          </p:cNvPr>
          <p:cNvSpPr txBox="1"/>
          <p:nvPr/>
        </p:nvSpPr>
        <p:spPr>
          <a:xfrm>
            <a:off x="6807530" y="3219472"/>
            <a:ext cx="47315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/>
              <a:t>Fig. 5</a:t>
            </a:r>
            <a:r>
              <a:rPr lang="ko-KR" altLang="en-US" sz="1100" b="1" dirty="0"/>
              <a:t>가지 모델군을 후보로 추정하였을 때 품목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itemno</a:t>
            </a:r>
            <a:r>
              <a:rPr lang="en-US" altLang="ko-KR" sz="1100" b="1" dirty="0"/>
              <a:t>)</a:t>
            </a:r>
            <a:r>
              <a:rPr lang="ko-KR" altLang="en-US" sz="1100" b="1" dirty="0"/>
              <a:t>별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일간 생산량</a:t>
            </a:r>
          </a:p>
        </p:txBody>
      </p:sp>
      <p:pic>
        <p:nvPicPr>
          <p:cNvPr id="8" name="그림 7" descr="텍스트, 폰트, 화이트, 스크린샷이(가) 표시된 사진&#10;&#10;자동 생성된 설명">
            <a:extLst>
              <a:ext uri="{FF2B5EF4-FFF2-40B4-BE49-F238E27FC236}">
                <a16:creationId xmlns:a16="http://schemas.microsoft.com/office/drawing/2014/main" id="{4443A4F8-138E-EE62-0E23-CB5A7807B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863" y="3710622"/>
            <a:ext cx="2244725" cy="719455"/>
          </a:xfrm>
          <a:prstGeom prst="rect">
            <a:avLst/>
          </a:prstGeom>
        </p:spPr>
      </p:pic>
      <p:pic>
        <p:nvPicPr>
          <p:cNvPr id="9" name="그림 8" descr="텍스트, 폰트이(가) 표시된 사진&#10;&#10;자동 생성된 설명">
            <a:extLst>
              <a:ext uri="{FF2B5EF4-FFF2-40B4-BE49-F238E27FC236}">
                <a16:creationId xmlns:a16="http://schemas.microsoft.com/office/drawing/2014/main" id="{1D12E556-8961-74AA-75A2-EA3B3BD5A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318" y="3710621"/>
            <a:ext cx="2727960" cy="71945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42B8B7-4A31-FDDE-946F-96A776E66761}"/>
              </a:ext>
            </a:extLst>
          </p:cNvPr>
          <p:cNvSpPr/>
          <p:nvPr/>
        </p:nvSpPr>
        <p:spPr>
          <a:xfrm>
            <a:off x="1220418" y="4596845"/>
            <a:ext cx="3025762" cy="832405"/>
          </a:xfrm>
          <a:prstGeom prst="rect">
            <a:avLst/>
          </a:prstGeom>
          <a:solidFill>
            <a:srgbClr val="82A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자원 최적화 생산 계획의 </a:t>
            </a:r>
            <a:r>
              <a:rPr lang="ko-KR" altLang="en-US" sz="1400" b="1" dirty="0" err="1">
                <a:solidFill>
                  <a:schemeClr val="tx1"/>
                </a:solidFill>
              </a:rPr>
              <a:t>전류량</a:t>
            </a:r>
            <a:r>
              <a:rPr lang="en-US" altLang="ko-KR" sz="1400" b="1" dirty="0">
                <a:solidFill>
                  <a:schemeClr val="tx1"/>
                </a:solidFill>
              </a:rPr>
              <a:t>=129.79[A]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BD1166-8CB6-761A-4983-7644B36D8103}"/>
              </a:ext>
            </a:extLst>
          </p:cNvPr>
          <p:cNvSpPr/>
          <p:nvPr/>
        </p:nvSpPr>
        <p:spPr>
          <a:xfrm>
            <a:off x="7660417" y="4659615"/>
            <a:ext cx="3025762" cy="832405"/>
          </a:xfrm>
          <a:prstGeom prst="rect">
            <a:avLst/>
          </a:prstGeom>
          <a:solidFill>
            <a:srgbClr val="82A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자원 최적화 생산 계획의 </a:t>
            </a:r>
            <a:r>
              <a:rPr lang="ko-KR" altLang="en-US" sz="1400" b="1" dirty="0" err="1">
                <a:solidFill>
                  <a:schemeClr val="tx1"/>
                </a:solidFill>
              </a:rPr>
              <a:t>전류량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= 77.92[A]</a:t>
            </a:r>
          </a:p>
        </p:txBody>
      </p:sp>
      <p:sp>
        <p:nvSpPr>
          <p:cNvPr id="26" name="L 도형 25">
            <a:extLst>
              <a:ext uri="{FF2B5EF4-FFF2-40B4-BE49-F238E27FC236}">
                <a16:creationId xmlns:a16="http://schemas.microsoft.com/office/drawing/2014/main" id="{84DA8DDE-7020-7502-67A7-57E8666AC78C}"/>
              </a:ext>
            </a:extLst>
          </p:cNvPr>
          <p:cNvSpPr/>
          <p:nvPr/>
        </p:nvSpPr>
        <p:spPr>
          <a:xfrm rot="13580694">
            <a:off x="5507477" y="4732278"/>
            <a:ext cx="628650" cy="629854"/>
          </a:xfrm>
          <a:prstGeom prst="corner">
            <a:avLst>
              <a:gd name="adj1" fmla="val 26136"/>
              <a:gd name="adj2" fmla="val 261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40513E-D9F8-B479-386B-094820E17F72}"/>
              </a:ext>
            </a:extLst>
          </p:cNvPr>
          <p:cNvSpPr txBox="1"/>
          <p:nvPr/>
        </p:nvSpPr>
        <p:spPr>
          <a:xfrm>
            <a:off x="347873" y="5905500"/>
            <a:ext cx="1166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Linear Regression, Random Forest </a:t>
            </a:r>
            <a:r>
              <a:rPr lang="ko-KR" altLang="en-US" dirty="0"/>
              <a:t>모델을 사용했을 때보다 </a:t>
            </a:r>
            <a:endParaRPr lang="en-US" altLang="ko-KR" dirty="0"/>
          </a:p>
          <a:p>
            <a:pPr algn="ctr"/>
            <a:r>
              <a:rPr lang="en-US" altLang="ko-KR" b="1" dirty="0"/>
              <a:t>SVM, Random Forest, </a:t>
            </a:r>
            <a:r>
              <a:rPr lang="en-US" altLang="ko-KR" b="1" dirty="0" err="1"/>
              <a:t>XGBoost</a:t>
            </a:r>
            <a:r>
              <a:rPr lang="en-US" altLang="ko-KR" b="1" dirty="0"/>
              <a:t> </a:t>
            </a:r>
            <a:r>
              <a:rPr lang="ko-KR" altLang="en-US" dirty="0"/>
              <a:t>모델을 사용했을 때 </a:t>
            </a:r>
            <a:r>
              <a:rPr lang="ko-KR" altLang="en-US" b="1" dirty="0"/>
              <a:t>전력 </a:t>
            </a:r>
            <a:r>
              <a:rPr lang="ko-KR" altLang="en-US" b="1" dirty="0" err="1"/>
              <a:t>감축량이</a:t>
            </a:r>
            <a:r>
              <a:rPr lang="ko-KR" altLang="en-US" b="1" dirty="0"/>
              <a:t> 크다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9967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99E95C-1C36-E6CB-684D-AE61A42ABE0C}"/>
              </a:ext>
            </a:extLst>
          </p:cNvPr>
          <p:cNvGrpSpPr/>
          <p:nvPr/>
        </p:nvGrpSpPr>
        <p:grpSpPr>
          <a:xfrm>
            <a:off x="347873" y="87888"/>
            <a:ext cx="11597049" cy="411945"/>
            <a:chOff x="347873" y="87888"/>
            <a:chExt cx="11597049" cy="411945"/>
          </a:xfrm>
        </p:grpSpPr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C9BEBC95-4818-5507-775A-1F7FB14504FB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1.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화살표: 갈매기형 수장 5">
              <a:extLst>
                <a:ext uri="{FF2B5EF4-FFF2-40B4-BE49-F238E27FC236}">
                  <a16:creationId xmlns:a16="http://schemas.microsoft.com/office/drawing/2014/main" id="{68D19C8D-5F1B-6485-91D4-60C6408C3129}"/>
                </a:ext>
              </a:extLst>
            </p:cNvPr>
            <p:cNvSpPr/>
            <p:nvPr/>
          </p:nvSpPr>
          <p:spPr>
            <a:xfrm>
              <a:off x="4953683" y="97113"/>
              <a:ext cx="2385427" cy="393495"/>
            </a:xfrm>
            <a:prstGeom prst="chevron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cs typeface="Arial"/>
                </a:rPr>
                <a:t>PART 3.</a:t>
              </a:r>
            </a:p>
          </p:txBody>
        </p:sp>
        <p:sp>
          <p:nvSpPr>
            <p:cNvPr id="21" name="화살표: 갈매기형 수장 5">
              <a:extLst>
                <a:ext uri="{FF2B5EF4-FFF2-40B4-BE49-F238E27FC236}">
                  <a16:creationId xmlns:a16="http://schemas.microsoft.com/office/drawing/2014/main" id="{A90D2D0A-CEE7-ED98-9CF4-313668C87877}"/>
                </a:ext>
              </a:extLst>
            </p:cNvPr>
            <p:cNvSpPr/>
            <p:nvPr/>
          </p:nvSpPr>
          <p:spPr>
            <a:xfrm>
              <a:off x="2648793" y="8788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2.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23" name="화살표: 갈매기형 수장 5">
              <a:extLst>
                <a:ext uri="{FF2B5EF4-FFF2-40B4-BE49-F238E27FC236}">
                  <a16:creationId xmlns:a16="http://schemas.microsoft.com/office/drawing/2014/main" id="{2DD732C7-2157-52F4-F254-0110556D307A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4.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25" name="화살표: 갈매기형 수장 5">
              <a:extLst>
                <a:ext uri="{FF2B5EF4-FFF2-40B4-BE49-F238E27FC236}">
                  <a16:creationId xmlns:a16="http://schemas.microsoft.com/office/drawing/2014/main" id="{D11DAA86-366E-6E9E-A0BC-58144820ECEC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5. Result</a:t>
              </a:r>
              <a:endParaRPr lang="en-US" altLang="ko-KR" b="1" dirty="0">
                <a:solidFill>
                  <a:schemeClr val="bg1"/>
                </a:solidFill>
                <a:cs typeface="Arial"/>
              </a:endParaRPr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F4CE44B4-4D60-4D22-1F49-86F84230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" y="576072"/>
            <a:ext cx="10515600" cy="739596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cs typeface="Arial" panose="020B0604020202020204" pitchFamily="34" charset="0"/>
              </a:rPr>
              <a:t>Discussion</a:t>
            </a:r>
            <a:endParaRPr lang="tr-TR" altLang="ko-KR" sz="3600" b="1" dirty="0">
              <a:cs typeface="Arial" panose="020B0604020202020204" pitchFamily="34" charset="0"/>
            </a:endParaRPr>
          </a:p>
        </p:txBody>
      </p:sp>
      <p:pic>
        <p:nvPicPr>
          <p:cNvPr id="5" name="그림 4" descr="지원 벡터 머신 - SVM">
            <a:extLst>
              <a:ext uri="{FF2B5EF4-FFF2-40B4-BE49-F238E27FC236}">
                <a16:creationId xmlns:a16="http://schemas.microsoft.com/office/drawing/2014/main" id="{831832F8-B70A-5BF7-81FA-560E44527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94" y="1315668"/>
            <a:ext cx="4884012" cy="270007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6B2775-D3E9-7D6C-1256-70483C73F99C}"/>
              </a:ext>
            </a:extLst>
          </p:cNvPr>
          <p:cNvSpPr txBox="1"/>
          <p:nvPr/>
        </p:nvSpPr>
        <p:spPr>
          <a:xfrm>
            <a:off x="3780628" y="3754130"/>
            <a:ext cx="47315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SVM </a:t>
            </a:r>
            <a:r>
              <a:rPr lang="ko-KR" altLang="en-US" sz="1100" b="1" dirty="0"/>
              <a:t>모델의 </a:t>
            </a:r>
            <a:r>
              <a:rPr lang="ko-KR" altLang="en-US" sz="1100" b="1" dirty="0" err="1"/>
              <a:t>과적합</a:t>
            </a:r>
            <a:r>
              <a:rPr lang="ko-KR" altLang="en-US" sz="1100" b="1" dirty="0"/>
              <a:t> 방지 메커니즘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FCDED8-85D3-DE99-8826-9F286438E0C0}"/>
              </a:ext>
            </a:extLst>
          </p:cNvPr>
          <p:cNvSpPr txBox="1"/>
          <p:nvPr/>
        </p:nvSpPr>
        <p:spPr>
          <a:xfrm>
            <a:off x="1196340" y="4358640"/>
            <a:ext cx="8663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두 개의 클래스 간의 마진을 최대화하는 </a:t>
            </a:r>
            <a:r>
              <a:rPr lang="en-US" altLang="ko-KR" b="1" dirty="0"/>
              <a:t>hyperplane</a:t>
            </a:r>
            <a:r>
              <a:rPr lang="ko-KR" altLang="en-US" b="1" dirty="0"/>
              <a:t>을 찾는 알고리즘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가장 가까운 데이터 포인트인 </a:t>
            </a:r>
            <a:r>
              <a:rPr lang="en-US" altLang="ko-KR" b="1" dirty="0"/>
              <a:t>Support Vector</a:t>
            </a:r>
            <a:r>
              <a:rPr lang="ko-KR" altLang="en-US" b="1" dirty="0" err="1"/>
              <a:t>끼리의</a:t>
            </a:r>
            <a:r>
              <a:rPr lang="ko-KR" altLang="en-US" b="1" dirty="0"/>
              <a:t> 거리를 최대화</a:t>
            </a:r>
            <a:endParaRPr lang="en-US" altLang="ko-KR" b="1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48540DA-DF51-BBD4-19B1-A7ADD4AD8D23}"/>
              </a:ext>
            </a:extLst>
          </p:cNvPr>
          <p:cNvSpPr/>
          <p:nvPr/>
        </p:nvSpPr>
        <p:spPr>
          <a:xfrm>
            <a:off x="815340" y="5760720"/>
            <a:ext cx="883920" cy="3429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9A352-2A1B-0FF2-AB0D-8821F727F59F}"/>
              </a:ext>
            </a:extLst>
          </p:cNvPr>
          <p:cNvSpPr txBox="1"/>
          <p:nvPr/>
        </p:nvSpPr>
        <p:spPr>
          <a:xfrm>
            <a:off x="1854981" y="5760720"/>
            <a:ext cx="866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노이즈에 의한 학습 데이터의 작은 변동에도 덜 민감하게 반응하여 과적합을 방지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3096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99E95C-1C36-E6CB-684D-AE61A42ABE0C}"/>
              </a:ext>
            </a:extLst>
          </p:cNvPr>
          <p:cNvGrpSpPr/>
          <p:nvPr/>
        </p:nvGrpSpPr>
        <p:grpSpPr>
          <a:xfrm>
            <a:off x="347873" y="87888"/>
            <a:ext cx="11597049" cy="411945"/>
            <a:chOff x="347873" y="87888"/>
            <a:chExt cx="11597049" cy="411945"/>
          </a:xfrm>
        </p:grpSpPr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C9BEBC95-4818-5507-775A-1F7FB14504FB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1.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화살표: 갈매기형 수장 5">
              <a:extLst>
                <a:ext uri="{FF2B5EF4-FFF2-40B4-BE49-F238E27FC236}">
                  <a16:creationId xmlns:a16="http://schemas.microsoft.com/office/drawing/2014/main" id="{68D19C8D-5F1B-6485-91D4-60C6408C3129}"/>
                </a:ext>
              </a:extLst>
            </p:cNvPr>
            <p:cNvSpPr/>
            <p:nvPr/>
          </p:nvSpPr>
          <p:spPr>
            <a:xfrm>
              <a:off x="4953683" y="97113"/>
              <a:ext cx="2385427" cy="393495"/>
            </a:xfrm>
            <a:prstGeom prst="chevron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cs typeface="Arial"/>
                </a:rPr>
                <a:t>PART 3.</a:t>
              </a:r>
            </a:p>
          </p:txBody>
        </p:sp>
        <p:sp>
          <p:nvSpPr>
            <p:cNvPr id="21" name="화살표: 갈매기형 수장 5">
              <a:extLst>
                <a:ext uri="{FF2B5EF4-FFF2-40B4-BE49-F238E27FC236}">
                  <a16:creationId xmlns:a16="http://schemas.microsoft.com/office/drawing/2014/main" id="{A90D2D0A-CEE7-ED98-9CF4-313668C87877}"/>
                </a:ext>
              </a:extLst>
            </p:cNvPr>
            <p:cNvSpPr/>
            <p:nvPr/>
          </p:nvSpPr>
          <p:spPr>
            <a:xfrm>
              <a:off x="2648793" y="8788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2.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23" name="화살표: 갈매기형 수장 5">
              <a:extLst>
                <a:ext uri="{FF2B5EF4-FFF2-40B4-BE49-F238E27FC236}">
                  <a16:creationId xmlns:a16="http://schemas.microsoft.com/office/drawing/2014/main" id="{2DD732C7-2157-52F4-F254-0110556D307A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4.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25" name="화살표: 갈매기형 수장 5">
              <a:extLst>
                <a:ext uri="{FF2B5EF4-FFF2-40B4-BE49-F238E27FC236}">
                  <a16:creationId xmlns:a16="http://schemas.microsoft.com/office/drawing/2014/main" id="{D11DAA86-366E-6E9E-A0BC-58144820ECEC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5. Analysis</a:t>
              </a:r>
              <a:endParaRPr lang="en-US" altLang="ko-KR" b="1" dirty="0">
                <a:solidFill>
                  <a:schemeClr val="bg1"/>
                </a:solidFill>
                <a:cs typeface="Arial"/>
              </a:endParaRPr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F4CE44B4-4D60-4D22-1F49-86F84230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31" y="2202308"/>
            <a:ext cx="10515600" cy="739596"/>
          </a:xfrm>
        </p:spPr>
        <p:txBody>
          <a:bodyPr>
            <a:normAutofit/>
          </a:bodyPr>
          <a:lstStyle/>
          <a:p>
            <a:r>
              <a:rPr lang="tr-TR" altLang="ko-KR" sz="3600" b="1" dirty="0">
                <a:cs typeface="Arial" panose="020B0604020202020204" pitchFamily="34" charset="0"/>
              </a:rPr>
              <a:t>Possible applications</a:t>
            </a:r>
            <a:endParaRPr lang="ko-KR" altLang="en-US" sz="3600" b="1" dirty="0"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01B41-D56C-238F-CF5B-054912F9C2C7}"/>
              </a:ext>
            </a:extLst>
          </p:cNvPr>
          <p:cNvSpPr txBox="1"/>
          <p:nvPr/>
        </p:nvSpPr>
        <p:spPr>
          <a:xfrm>
            <a:off x="334120" y="2941904"/>
            <a:ext cx="11597049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/>
              <a:t>국내 전체 산업의 전기 사용량 중 약 </a:t>
            </a:r>
            <a:r>
              <a:rPr lang="en-US" altLang="ko-KR" b="1" dirty="0"/>
              <a:t>70~80%</a:t>
            </a:r>
            <a:r>
              <a:rPr lang="ko-KR" altLang="en-US" b="1" dirty="0"/>
              <a:t>가 공장에서 소비 되고 있으며 이는 대부분 모터 구동에 쓰임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이와 비슷한 </a:t>
            </a:r>
            <a:r>
              <a:rPr lang="ko-KR" altLang="en-US" b="1" dirty="0">
                <a:highlight>
                  <a:srgbClr val="FFFF00"/>
                </a:highlight>
              </a:rPr>
              <a:t>연속 공정을 </a:t>
            </a:r>
            <a:r>
              <a:rPr lang="ko-KR" altLang="en-US" dirty="0"/>
              <a:t>사용하는 제조 현장에 적용 가능함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전류 데이터 뿐만 아니라 다양한 </a:t>
            </a:r>
            <a:r>
              <a:rPr lang="ko-KR" altLang="en-US" b="1" dirty="0">
                <a:highlight>
                  <a:srgbClr val="FFFF00"/>
                </a:highlight>
              </a:rPr>
              <a:t>원재료 데이터로 대체할 </a:t>
            </a:r>
            <a:r>
              <a:rPr lang="ko-KR" altLang="en-US" dirty="0"/>
              <a:t>수 있음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생산시간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노동력 비용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원자재 비용</a:t>
            </a: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원자재 종류</a:t>
            </a:r>
            <a:endParaRPr lang="en-US" altLang="ko-KR" sz="14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3FBACA1-BE10-1A3E-793A-097FD7531059}"/>
              </a:ext>
            </a:extLst>
          </p:cNvPr>
          <p:cNvSpPr txBox="1">
            <a:spLocks/>
          </p:cNvSpPr>
          <p:nvPr/>
        </p:nvSpPr>
        <p:spPr>
          <a:xfrm>
            <a:off x="0" y="617710"/>
            <a:ext cx="10515600" cy="739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cs typeface="Arial" panose="020B0604020202020204" pitchFamily="34" charset="0"/>
              </a:rPr>
              <a:t>For more study</a:t>
            </a:r>
            <a:endParaRPr lang="ko-KR" altLang="en-US" sz="3600" b="1" dirty="0"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BC5D3-9C6A-DC95-6C30-05915A419E2C}"/>
              </a:ext>
            </a:extLst>
          </p:cNvPr>
          <p:cNvSpPr txBox="1"/>
          <p:nvPr/>
        </p:nvSpPr>
        <p:spPr>
          <a:xfrm>
            <a:off x="344551" y="1285076"/>
            <a:ext cx="11449343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+</a:t>
            </a:r>
            <a:r>
              <a:rPr lang="ko-KR" altLang="en-US" b="1" dirty="0"/>
              <a:t> 실제 데이터 값을 활용하여 현실성 있는 문제 구축 가능</a:t>
            </a:r>
            <a:r>
              <a:rPr lang="en-US" altLang="ko-KR" b="1" dirty="0"/>
              <a:t> </a:t>
            </a:r>
            <a:r>
              <a:rPr lang="en-US" altLang="ko-KR" dirty="0"/>
              <a:t>(ex. </a:t>
            </a:r>
            <a:r>
              <a:rPr lang="ko-KR" altLang="en-US" dirty="0"/>
              <a:t>각 기계 별 사용할 수 있는 전류 최대량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+ </a:t>
            </a:r>
            <a:r>
              <a:rPr lang="ko-KR" altLang="en-US" b="1" dirty="0"/>
              <a:t>실제 산업 현장에서 필요한 제약조건 추가</a:t>
            </a:r>
            <a:endParaRPr lang="en-US" altLang="ko-KR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5B6FC52-264D-7B61-D0EB-6D37F44737F0}"/>
              </a:ext>
            </a:extLst>
          </p:cNvPr>
          <p:cNvGrpSpPr/>
          <p:nvPr/>
        </p:nvGrpSpPr>
        <p:grpSpPr>
          <a:xfrm>
            <a:off x="3134515" y="4329705"/>
            <a:ext cx="5447204" cy="2486438"/>
            <a:chOff x="2733299" y="4283674"/>
            <a:chExt cx="5447204" cy="24864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7C27B48-356D-AD3A-09BD-845BA8AB5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3299" y="4283674"/>
              <a:ext cx="5447204" cy="220060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29A02E-AFDA-F6B2-DC8A-8F4190BFF85C}"/>
                </a:ext>
              </a:extLst>
            </p:cNvPr>
            <p:cNvSpPr txBox="1"/>
            <p:nvPr/>
          </p:nvSpPr>
          <p:spPr>
            <a:xfrm>
              <a:off x="3266949" y="6493113"/>
              <a:ext cx="3960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2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&lt; Fig. </a:t>
              </a:r>
              <a:r>
                <a:rPr lang="ko-KR" altLang="en-US" sz="1200" dirty="0">
                  <a:solidFill>
                    <a:schemeClr val="bg2">
                      <a:lumMod val="2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포스코 스마트 제철소 연속 공정 </a:t>
              </a:r>
              <a:r>
                <a:rPr lang="en-US" altLang="ko-KR" sz="1200" dirty="0">
                  <a:solidFill>
                    <a:schemeClr val="bg2">
                      <a:lumMod val="2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&gt;</a:t>
              </a:r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E13BA8-89AD-B84B-2587-A691EC9FEF02}"/>
              </a:ext>
            </a:extLst>
          </p:cNvPr>
          <p:cNvSpPr txBox="1"/>
          <p:nvPr/>
        </p:nvSpPr>
        <p:spPr>
          <a:xfrm>
            <a:off x="7457380" y="6462199"/>
            <a:ext cx="22486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hlinkClick r:id="rId4"/>
              </a:rPr>
              <a:t>출처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hlinkClick r:id="rId4"/>
              </a:rPr>
              <a:t>: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hlinkClick r:id="rId4"/>
              </a:rPr>
              <a:t>포스코 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hlinkClick r:id="rId4"/>
              </a:rPr>
              <a:t>뉴스룸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8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6AF2D-2B8F-B888-58EC-63E4C662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2365"/>
            <a:ext cx="3048000" cy="1023749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+mn-lt"/>
                <a:ea typeface="+mn-ea"/>
              </a:rPr>
              <a:t>CONTENTS</a:t>
            </a:r>
            <a:endParaRPr lang="ko-KR" altLang="en-US" sz="3600" b="1" dirty="0"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4E1C0-3699-84D3-A85D-C5B47A8D38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87" y="671492"/>
            <a:ext cx="12109807" cy="6251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ko-KR" sz="500" b="1" dirty="0">
              <a:latin typeface="+mn-ea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b="1" dirty="0">
                <a:latin typeface="+mj-lt"/>
                <a:cs typeface="Arial"/>
              </a:rPr>
              <a:t>Process Abstract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b="1" dirty="0">
                <a:latin typeface="+mj-lt"/>
                <a:cs typeface="Arial"/>
              </a:rPr>
              <a:t>Issue</a:t>
            </a:r>
            <a:r>
              <a:rPr lang="ko-KR" altLang="en-US" b="1" dirty="0">
                <a:latin typeface="+mj-lt"/>
                <a:cs typeface="Arial"/>
              </a:rPr>
              <a:t> </a:t>
            </a:r>
            <a:r>
              <a:rPr lang="en-US" altLang="ko-KR" b="1" dirty="0">
                <a:latin typeface="+mj-lt"/>
                <a:cs typeface="Arial"/>
              </a:rPr>
              <a:t>&amp;</a:t>
            </a:r>
            <a:r>
              <a:rPr lang="ko-KR" altLang="en-US" b="1" dirty="0">
                <a:latin typeface="+mj-lt"/>
                <a:cs typeface="Arial"/>
              </a:rPr>
              <a:t> </a:t>
            </a:r>
            <a:r>
              <a:rPr lang="en-US" altLang="ko-KR" b="1" dirty="0">
                <a:latin typeface="+mj-lt"/>
                <a:cs typeface="Arial"/>
              </a:rPr>
              <a:t>Data Information</a:t>
            </a: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b="1" dirty="0">
                <a:latin typeface="+mj-lt"/>
                <a:cs typeface="Arial"/>
              </a:rPr>
              <a:t>Data Preprocessing </a:t>
            </a: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b="1" dirty="0">
                <a:latin typeface="+mj-lt"/>
                <a:cs typeface="Arial"/>
              </a:rPr>
              <a:t>AI Models</a:t>
            </a: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b="1" dirty="0">
                <a:latin typeface="+mj-lt"/>
                <a:cs typeface="Arial"/>
              </a:rPr>
              <a:t>Analysis of Results and Potential Applications</a:t>
            </a: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lang="ko-KR" altLang="en-US" b="1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4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1F8BAB5-B57B-EE15-1EA7-220D42551C30}"/>
              </a:ext>
            </a:extLst>
          </p:cNvPr>
          <p:cNvGrpSpPr/>
          <p:nvPr/>
        </p:nvGrpSpPr>
        <p:grpSpPr>
          <a:xfrm>
            <a:off x="91441" y="89962"/>
            <a:ext cx="11853482" cy="409871"/>
            <a:chOff x="347873" y="89962"/>
            <a:chExt cx="11597049" cy="409871"/>
          </a:xfrm>
        </p:grpSpPr>
        <p:sp>
          <p:nvSpPr>
            <p:cNvPr id="6" name="화살표: 오각형 16">
              <a:extLst>
                <a:ext uri="{FF2B5EF4-FFF2-40B4-BE49-F238E27FC236}">
                  <a16:creationId xmlns:a16="http://schemas.microsoft.com/office/drawing/2014/main" id="{4D0E63F6-FC21-A5CE-D804-9040C63F497F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1. Process Abstract</a:t>
              </a:r>
            </a:p>
          </p:txBody>
        </p:sp>
        <p:sp>
          <p:nvSpPr>
            <p:cNvPr id="8" name="화살표: 갈매기형 수장 5">
              <a:extLst>
                <a:ext uri="{FF2B5EF4-FFF2-40B4-BE49-F238E27FC236}">
                  <a16:creationId xmlns:a16="http://schemas.microsoft.com/office/drawing/2014/main" id="{412A4630-9936-03B0-6BDB-68D6D803A3B8}"/>
                </a:ext>
              </a:extLst>
            </p:cNvPr>
            <p:cNvSpPr/>
            <p:nvPr/>
          </p:nvSpPr>
          <p:spPr>
            <a:xfrm>
              <a:off x="2648794" y="93537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cs typeface="Arial"/>
                </a:rPr>
                <a:t>PART 2.</a:t>
              </a:r>
            </a:p>
          </p:txBody>
        </p:sp>
        <p:sp>
          <p:nvSpPr>
            <p:cNvPr id="9" name="화살표: 갈매기형 수장 5">
              <a:extLst>
                <a:ext uri="{FF2B5EF4-FFF2-40B4-BE49-F238E27FC236}">
                  <a16:creationId xmlns:a16="http://schemas.microsoft.com/office/drawing/2014/main" id="{6D161CC8-109F-B900-6953-1B082762EB89}"/>
                </a:ext>
              </a:extLst>
            </p:cNvPr>
            <p:cNvSpPr/>
            <p:nvPr/>
          </p:nvSpPr>
          <p:spPr>
            <a:xfrm>
              <a:off x="4957651" y="99097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3.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0" name="화살표: 갈매기형 수장 5">
              <a:extLst>
                <a:ext uri="{FF2B5EF4-FFF2-40B4-BE49-F238E27FC236}">
                  <a16:creationId xmlns:a16="http://schemas.microsoft.com/office/drawing/2014/main" id="{D61A75AC-6617-23A8-BDCB-220880E6BE9B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4.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1" name="화살표: 갈매기형 수장 5">
              <a:extLst>
                <a:ext uri="{FF2B5EF4-FFF2-40B4-BE49-F238E27FC236}">
                  <a16:creationId xmlns:a16="http://schemas.microsoft.com/office/drawing/2014/main" id="{72133731-DEBA-2329-5999-30BA40254DDE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5.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131E351-10D3-0A38-EF39-47E4A34DE103}"/>
              </a:ext>
            </a:extLst>
          </p:cNvPr>
          <p:cNvSpPr txBox="1"/>
          <p:nvPr/>
        </p:nvSpPr>
        <p:spPr>
          <a:xfrm>
            <a:off x="45720" y="654418"/>
            <a:ext cx="12100560" cy="378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소성 가공</a:t>
            </a:r>
            <a:r>
              <a:rPr lang="en-US" altLang="ko-KR" b="1" dirty="0"/>
              <a:t>(Plastic Working)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물체의 소성을 이용해서 변형시켜 갖가지 모양을 만드는 가공법 </a:t>
            </a:r>
            <a:r>
              <a:rPr lang="en-US" altLang="ko-KR" dirty="0"/>
              <a:t>(ex.</a:t>
            </a:r>
            <a:r>
              <a:rPr lang="ko-KR" altLang="en-US" dirty="0"/>
              <a:t> 압연</a:t>
            </a:r>
            <a:r>
              <a:rPr lang="en-US" altLang="ko-KR" dirty="0"/>
              <a:t>, </a:t>
            </a:r>
            <a:r>
              <a:rPr lang="ko-KR" altLang="en-US" dirty="0"/>
              <a:t>압출</a:t>
            </a:r>
            <a:r>
              <a:rPr lang="en-US" altLang="ko-KR" dirty="0"/>
              <a:t>, </a:t>
            </a:r>
            <a:r>
              <a:rPr lang="ko-KR" altLang="en-US" dirty="0" err="1"/>
              <a:t>인발</a:t>
            </a:r>
            <a:r>
              <a:rPr lang="en-US" altLang="ko-KR" dirty="0"/>
              <a:t>, </a:t>
            </a:r>
            <a:r>
              <a:rPr lang="ko-KR" altLang="en-US" dirty="0"/>
              <a:t>프레스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b="1" dirty="0"/>
              <a:t>자동차 프레임 제작 시 사용되는 프레스 생산 기술이란</a:t>
            </a:r>
            <a:r>
              <a:rPr lang="en-US" altLang="ko-KR" b="1" dirty="0"/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철제 강판의 소성변형 성질을 이용하여 제품의 형상을 구현하며 금형을 프레스에 장착하고 왕복 압축 운동을 하는 높은 압력으로 작용하는 프레스로 재료를 절단 또는 성형하는 기술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b="1" dirty="0"/>
              <a:t>프레스 방식을 사용하는 이유는</a:t>
            </a:r>
            <a:r>
              <a:rPr lang="en-US" altLang="ko-KR" b="1" dirty="0"/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제품의 강도와 치수 정밀도가 높고</a:t>
            </a:r>
            <a:r>
              <a:rPr lang="en-US" altLang="ko-KR" dirty="0"/>
              <a:t>, </a:t>
            </a:r>
            <a:r>
              <a:rPr lang="ko-KR" altLang="en-US" dirty="0"/>
              <a:t>기계적 성질이 우수하며 금형을 사용하여 대량 제품생산에 적합</a:t>
            </a:r>
            <a:endParaRPr lang="en-US" altLang="ko-KR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78B4790-A7C0-A25E-8519-C135F7FB0CF7}"/>
              </a:ext>
            </a:extLst>
          </p:cNvPr>
          <p:cNvGrpSpPr/>
          <p:nvPr/>
        </p:nvGrpSpPr>
        <p:grpSpPr>
          <a:xfrm>
            <a:off x="3499277" y="4589077"/>
            <a:ext cx="5045918" cy="2201465"/>
            <a:chOff x="3302554" y="4586773"/>
            <a:chExt cx="5045918" cy="220146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5E4ED96-5A30-5ECB-7F15-3326279C3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2554" y="4586773"/>
              <a:ext cx="5045918" cy="192391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B567F8-68AB-8169-EB60-B6EF4B022076}"/>
                </a:ext>
              </a:extLst>
            </p:cNvPr>
            <p:cNvSpPr txBox="1"/>
            <p:nvPr/>
          </p:nvSpPr>
          <p:spPr>
            <a:xfrm>
              <a:off x="3475505" y="6480461"/>
              <a:ext cx="4700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&lt; Fig. Product by Press Processing &gt;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57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1F8BAB5-B57B-EE15-1EA7-220D42551C30}"/>
              </a:ext>
            </a:extLst>
          </p:cNvPr>
          <p:cNvGrpSpPr/>
          <p:nvPr/>
        </p:nvGrpSpPr>
        <p:grpSpPr>
          <a:xfrm>
            <a:off x="91441" y="89962"/>
            <a:ext cx="11853482" cy="409871"/>
            <a:chOff x="347873" y="89962"/>
            <a:chExt cx="11597049" cy="409871"/>
          </a:xfrm>
        </p:grpSpPr>
        <p:sp>
          <p:nvSpPr>
            <p:cNvPr id="6" name="화살표: 오각형 16">
              <a:extLst>
                <a:ext uri="{FF2B5EF4-FFF2-40B4-BE49-F238E27FC236}">
                  <a16:creationId xmlns:a16="http://schemas.microsoft.com/office/drawing/2014/main" id="{4D0E63F6-FC21-A5CE-D804-9040C63F497F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1. Process Abstract</a:t>
              </a:r>
            </a:p>
          </p:txBody>
        </p:sp>
        <p:sp>
          <p:nvSpPr>
            <p:cNvPr id="8" name="화살표: 갈매기형 수장 5">
              <a:extLst>
                <a:ext uri="{FF2B5EF4-FFF2-40B4-BE49-F238E27FC236}">
                  <a16:creationId xmlns:a16="http://schemas.microsoft.com/office/drawing/2014/main" id="{412A4630-9936-03B0-6BDB-68D6D803A3B8}"/>
                </a:ext>
              </a:extLst>
            </p:cNvPr>
            <p:cNvSpPr/>
            <p:nvPr/>
          </p:nvSpPr>
          <p:spPr>
            <a:xfrm>
              <a:off x="2648794" y="93537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cs typeface="Arial"/>
                </a:rPr>
                <a:t>PART 2.</a:t>
              </a:r>
            </a:p>
          </p:txBody>
        </p:sp>
        <p:sp>
          <p:nvSpPr>
            <p:cNvPr id="9" name="화살표: 갈매기형 수장 5">
              <a:extLst>
                <a:ext uri="{FF2B5EF4-FFF2-40B4-BE49-F238E27FC236}">
                  <a16:creationId xmlns:a16="http://schemas.microsoft.com/office/drawing/2014/main" id="{6D161CC8-109F-B900-6953-1B082762EB89}"/>
                </a:ext>
              </a:extLst>
            </p:cNvPr>
            <p:cNvSpPr/>
            <p:nvPr/>
          </p:nvSpPr>
          <p:spPr>
            <a:xfrm>
              <a:off x="4957651" y="99097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3.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0" name="화살표: 갈매기형 수장 5">
              <a:extLst>
                <a:ext uri="{FF2B5EF4-FFF2-40B4-BE49-F238E27FC236}">
                  <a16:creationId xmlns:a16="http://schemas.microsoft.com/office/drawing/2014/main" id="{D61A75AC-6617-23A8-BDCB-220880E6BE9B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4.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1" name="화살표: 갈매기형 수장 5">
              <a:extLst>
                <a:ext uri="{FF2B5EF4-FFF2-40B4-BE49-F238E27FC236}">
                  <a16:creationId xmlns:a16="http://schemas.microsoft.com/office/drawing/2014/main" id="{72133731-DEBA-2329-5999-30BA40254DDE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5.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34" name="제목 1">
            <a:extLst>
              <a:ext uri="{FF2B5EF4-FFF2-40B4-BE49-F238E27FC236}">
                <a16:creationId xmlns:a16="http://schemas.microsoft.com/office/drawing/2014/main" id="{967E672A-D8E5-80B5-E9CE-9AB5AB9A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" y="576072"/>
            <a:ext cx="10515600" cy="739596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cs typeface="Arial" panose="020B0604020202020204" pitchFamily="34" charset="0"/>
              </a:rPr>
              <a:t>Pressing</a:t>
            </a:r>
            <a:r>
              <a:rPr lang="ko-KR" altLang="en-US" sz="3600" b="1" dirty="0"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cs typeface="Arial" panose="020B0604020202020204" pitchFamily="34" charset="0"/>
              </a:rPr>
              <a:t>Line Mini Map</a:t>
            </a:r>
            <a:endParaRPr lang="ko-KR" altLang="en-US" sz="3600" b="1" dirty="0">
              <a:cs typeface="Arial" panose="020B0604020202020204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21A1A9-3F5A-F9CB-C450-E9538C85C2E9}"/>
              </a:ext>
            </a:extLst>
          </p:cNvPr>
          <p:cNvGrpSpPr/>
          <p:nvPr/>
        </p:nvGrpSpPr>
        <p:grpSpPr>
          <a:xfrm>
            <a:off x="91441" y="1854938"/>
            <a:ext cx="6565391" cy="3782693"/>
            <a:chOff x="1186086" y="1306443"/>
            <a:chExt cx="6565391" cy="3782693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3F51025-6B9D-07CB-CBBA-311CA3C53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6086" y="1306443"/>
              <a:ext cx="6565391" cy="344413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D8A5AD-C1A9-4C4B-42BD-323FB6307658}"/>
                </a:ext>
              </a:extLst>
            </p:cNvPr>
            <p:cNvSpPr txBox="1"/>
            <p:nvPr/>
          </p:nvSpPr>
          <p:spPr>
            <a:xfrm>
              <a:off x="2118773" y="4750582"/>
              <a:ext cx="4700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&lt; Fig. Hyundai 3D Manufacturing Process &gt;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80F60D4-A3BD-86A1-FDF9-5C25648C94D8}"/>
              </a:ext>
            </a:extLst>
          </p:cNvPr>
          <p:cNvSpPr txBox="1"/>
          <p:nvPr/>
        </p:nvSpPr>
        <p:spPr>
          <a:xfrm>
            <a:off x="6839901" y="1547028"/>
            <a:ext cx="53520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altLang="ko-KR" sz="2000" b="1" dirty="0"/>
              <a:t>Blanking</a:t>
            </a:r>
            <a:endParaRPr lang="en-US" altLang="ko-KR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강판 코일을 성형 가능한 패널 크기로 자름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+mj-lt"/>
              <a:buAutoNum type="alphaUcPeriod"/>
            </a:pPr>
            <a:r>
              <a:rPr lang="en-US" altLang="ko-KR" sz="2000" b="1" dirty="0"/>
              <a:t>Stamping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고온에서</a:t>
            </a:r>
            <a:r>
              <a:rPr lang="ko-KR" altLang="en-US" dirty="0"/>
              <a:t> 가열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금형 내에서 성형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 err="1"/>
              <a:t>급냉각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b="1" dirty="0"/>
              <a:t>Drawing</a:t>
            </a:r>
            <a:r>
              <a:rPr lang="en-US" altLang="ko-KR" sz="1600" dirty="0"/>
              <a:t> : </a:t>
            </a:r>
            <a:r>
              <a:rPr lang="ko-KR" altLang="en-US" sz="1600" dirty="0"/>
              <a:t>기초 형상으로 성형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b="1" dirty="0"/>
              <a:t>Trimming</a:t>
            </a:r>
            <a:r>
              <a:rPr lang="en-US" altLang="ko-KR" sz="1600" dirty="0"/>
              <a:t> : </a:t>
            </a:r>
            <a:r>
              <a:rPr lang="ko-KR" altLang="en-US" sz="1600" dirty="0"/>
              <a:t>자르기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b="1" dirty="0"/>
              <a:t>Piercing</a:t>
            </a:r>
            <a:r>
              <a:rPr lang="en-US" altLang="ko-KR" sz="1600" dirty="0"/>
              <a:t> : </a:t>
            </a:r>
            <a:r>
              <a:rPr lang="ko-KR" altLang="en-US" sz="1600" dirty="0"/>
              <a:t>구멍 가공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b="1" dirty="0"/>
              <a:t>Flanging</a:t>
            </a:r>
            <a:r>
              <a:rPr lang="en-US" altLang="ko-KR" sz="1600" dirty="0"/>
              <a:t> : </a:t>
            </a:r>
            <a:r>
              <a:rPr lang="ko-KR" altLang="en-US" sz="1600" dirty="0"/>
              <a:t>구부리기</a:t>
            </a:r>
            <a:endParaRPr lang="en-US" altLang="ko-KR" sz="1600" dirty="0"/>
          </a:p>
          <a:p>
            <a:pPr marL="800100" lvl="1" indent="-342900">
              <a:buFont typeface="+mj-lt"/>
              <a:buAutoNum type="alphaLcPeriod"/>
            </a:pPr>
            <a:endParaRPr lang="en-US" altLang="ko-KR" dirty="0"/>
          </a:p>
          <a:p>
            <a:pPr marL="342900" indent="-342900">
              <a:buFont typeface="+mj-lt"/>
              <a:buAutoNum type="alphaUcPeriod"/>
            </a:pPr>
            <a:r>
              <a:rPr lang="en-US" altLang="ko-KR" sz="2000" b="1" dirty="0"/>
              <a:t>Stacking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자동 적재 시스템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F523D7-68D6-9585-0A16-84D4353008B2}"/>
              </a:ext>
            </a:extLst>
          </p:cNvPr>
          <p:cNvSpPr txBox="1"/>
          <p:nvPr/>
        </p:nvSpPr>
        <p:spPr>
          <a:xfrm>
            <a:off x="-54481" y="6634065"/>
            <a:ext cx="1426081" cy="23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hlinkClick r:id="rId4"/>
              </a:rPr>
              <a:t>출처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hlinkClick r:id="rId4"/>
              </a:rPr>
              <a:t>: </a:t>
            </a:r>
            <a:r>
              <a:rPr lang="en-US" altLang="ko-KR" sz="900" dirty="0" err="1">
                <a:solidFill>
                  <a:schemeClr val="bg1">
                    <a:lumMod val="65000"/>
                  </a:schemeClr>
                </a:solidFill>
                <a:hlinkClick r:id="rId4"/>
              </a:rPr>
              <a:t>woodutch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hlinkClick r:id="rId4"/>
              </a:rPr>
              <a:t> design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4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5C01063-B8E8-B4B6-90C6-E75286948154}"/>
              </a:ext>
            </a:extLst>
          </p:cNvPr>
          <p:cNvGrpSpPr/>
          <p:nvPr/>
        </p:nvGrpSpPr>
        <p:grpSpPr>
          <a:xfrm>
            <a:off x="347873" y="89962"/>
            <a:ext cx="11597049" cy="409871"/>
            <a:chOff x="347873" y="89962"/>
            <a:chExt cx="11597049" cy="409871"/>
          </a:xfrm>
        </p:grpSpPr>
        <p:sp>
          <p:nvSpPr>
            <p:cNvPr id="6" name="화살표: 오각형 16">
              <a:extLst>
                <a:ext uri="{FF2B5EF4-FFF2-40B4-BE49-F238E27FC236}">
                  <a16:creationId xmlns:a16="http://schemas.microsoft.com/office/drawing/2014/main" id="{D139E514-2192-EF32-E1BE-44F66E8BD999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1.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화살표: 갈매기형 수장 5">
              <a:extLst>
                <a:ext uri="{FF2B5EF4-FFF2-40B4-BE49-F238E27FC236}">
                  <a16:creationId xmlns:a16="http://schemas.microsoft.com/office/drawing/2014/main" id="{62B6F5FA-CC9B-F4D9-36DE-615ECC6FF09B}"/>
                </a:ext>
              </a:extLst>
            </p:cNvPr>
            <p:cNvSpPr/>
            <p:nvPr/>
          </p:nvSpPr>
          <p:spPr>
            <a:xfrm>
              <a:off x="2648794" y="93537"/>
              <a:ext cx="2385427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/>
                </a:rPr>
                <a:t>2. Issue</a:t>
              </a:r>
            </a:p>
          </p:txBody>
        </p:sp>
        <p:sp>
          <p:nvSpPr>
            <p:cNvPr id="8" name="화살표: 갈매기형 수장 5">
              <a:extLst>
                <a:ext uri="{FF2B5EF4-FFF2-40B4-BE49-F238E27FC236}">
                  <a16:creationId xmlns:a16="http://schemas.microsoft.com/office/drawing/2014/main" id="{76701612-B406-8F63-CBDA-B76F9B482072}"/>
                </a:ext>
              </a:extLst>
            </p:cNvPr>
            <p:cNvSpPr/>
            <p:nvPr/>
          </p:nvSpPr>
          <p:spPr>
            <a:xfrm>
              <a:off x="4957651" y="99097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3.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9" name="화살표: 갈매기형 수장 5">
              <a:extLst>
                <a:ext uri="{FF2B5EF4-FFF2-40B4-BE49-F238E27FC236}">
                  <a16:creationId xmlns:a16="http://schemas.microsoft.com/office/drawing/2014/main" id="{02827C1C-18D1-4334-8342-F6BBE80A4156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4.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0" name="화살표: 갈매기형 수장 5">
              <a:extLst>
                <a:ext uri="{FF2B5EF4-FFF2-40B4-BE49-F238E27FC236}">
                  <a16:creationId xmlns:a16="http://schemas.microsoft.com/office/drawing/2014/main" id="{C1FDF45B-97BC-D909-9171-1D13B343CDCD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5.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33BD475-FAEC-4559-638E-B3021B82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" y="576072"/>
            <a:ext cx="10515600" cy="739596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cs typeface="Arial" panose="020B0604020202020204" pitchFamily="34" charset="0"/>
              </a:rPr>
              <a:t>Issue</a:t>
            </a:r>
            <a:endParaRPr lang="ko-KR" altLang="en-US" sz="3600" b="1" dirty="0"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2973E-DE20-3CC3-B469-424B748D4374}"/>
              </a:ext>
            </a:extLst>
          </p:cNvPr>
          <p:cNvSpPr txBox="1"/>
          <p:nvPr/>
        </p:nvSpPr>
        <p:spPr>
          <a:xfrm>
            <a:off x="282702" y="1193569"/>
            <a:ext cx="11476482" cy="958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연속공정에 사용되는 같은 설비 제원이지만 설비의 상태 </a:t>
            </a:r>
            <a:r>
              <a:rPr lang="en-US" altLang="ko-KR" sz="2000" dirty="0"/>
              <a:t>(</a:t>
            </a:r>
            <a:r>
              <a:rPr lang="ko-KR" altLang="en-US" sz="2000" dirty="0"/>
              <a:t>구동 모터</a:t>
            </a:r>
            <a:r>
              <a:rPr lang="en-US" altLang="ko-KR" sz="2000" dirty="0"/>
              <a:t>, </a:t>
            </a:r>
            <a:r>
              <a:rPr lang="ko-KR" altLang="en-US" sz="2000" dirty="0"/>
              <a:t>감속기</a:t>
            </a:r>
            <a:r>
              <a:rPr lang="en-US" altLang="ko-KR" sz="2000" dirty="0"/>
              <a:t>, </a:t>
            </a:r>
            <a:r>
              <a:rPr lang="ko-KR" altLang="en-US" sz="2000" dirty="0"/>
              <a:t>베어링 등의 마모</a:t>
            </a:r>
            <a:r>
              <a:rPr lang="en-US" altLang="ko-KR" sz="2000" dirty="0"/>
              <a:t>)</a:t>
            </a:r>
            <a:r>
              <a:rPr lang="ko-KR" altLang="en-US" sz="2000" dirty="0"/>
              <a:t>에 따라 에너지 소모량에 차이가 발생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0BA3B0B7-5375-9916-8417-5953D5CD1DC9}"/>
              </a:ext>
            </a:extLst>
          </p:cNvPr>
          <p:cNvSpPr txBox="1">
            <a:spLocks/>
          </p:cNvSpPr>
          <p:nvPr/>
        </p:nvSpPr>
        <p:spPr>
          <a:xfrm>
            <a:off x="0" y="2151780"/>
            <a:ext cx="10515600" cy="739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cs typeface="Arial" panose="020B0604020202020204" pitchFamily="34" charset="0"/>
              </a:rPr>
              <a:t>Objective</a:t>
            </a:r>
            <a:endParaRPr lang="ko-KR" altLang="en-US" sz="3600" b="1" dirty="0"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C48360-15D8-BC6F-34C0-B281F05EFC20}"/>
              </a:ext>
            </a:extLst>
          </p:cNvPr>
          <p:cNvSpPr txBox="1"/>
          <p:nvPr/>
        </p:nvSpPr>
        <p:spPr>
          <a:xfrm>
            <a:off x="347873" y="2969253"/>
            <a:ext cx="779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/>
              <a:t>연속 공정에서 소모되는 전력량 분석을 통해 에너지 자원 최적화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E76A980-F198-4D93-3E78-7B9D82674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584" y="2969253"/>
            <a:ext cx="3276600" cy="36494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0D7840-9647-8A5B-0989-E944D02BEB0B}"/>
                  </a:ext>
                </a:extLst>
              </p:cNvPr>
              <p:cNvSpPr txBox="1"/>
              <p:nvPr/>
            </p:nvSpPr>
            <p:spPr>
              <a:xfrm>
                <a:off x="347873" y="4273829"/>
                <a:ext cx="7790287" cy="2494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b="1" dirty="0"/>
                  <a:t>Sensor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로봇 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서보</a:t>
                </a:r>
                <a:r>
                  <a:rPr lang="ko-KR" altLang="en-US" dirty="0"/>
                  <a:t> 모터</a:t>
                </a:r>
                <a:r>
                  <a:rPr lang="en-US" altLang="ko-KR" dirty="0"/>
                  <a:t>) 2</a:t>
                </a:r>
                <a:r>
                  <a:rPr lang="ko-KR" altLang="en-US" dirty="0"/>
                  <a:t>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유압 펌프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대에 전류 센서 설치</a:t>
                </a:r>
                <a:endParaRPr lang="en-US" altLang="ko-KR" dirty="0"/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b="1" dirty="0"/>
                  <a:t>Data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:</a:t>
                </a:r>
                <a:r>
                  <a:rPr lang="ko-KR" altLang="en-US" dirty="0"/>
                  <a:t> 전력 </a:t>
                </a:r>
                <a:r>
                  <a:rPr lang="ko-KR" altLang="en-US" dirty="0" err="1"/>
                  <a:t>실효값</a:t>
                </a:r>
                <a:r>
                  <a:rPr lang="en-US" altLang="ko-KR" dirty="0"/>
                  <a:t>(RMS) = </a:t>
                </a:r>
                <a:r>
                  <a:rPr lang="ko-KR" altLang="en-US" dirty="0"/>
                  <a:t>전류가 실제로 일한 양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rad>
                  </m:oMath>
                </a14:m>
                <a:endParaRPr lang="en-US" altLang="ko-KR" b="1" dirty="0"/>
              </a:p>
              <a:p>
                <a:pPr>
                  <a:lnSpc>
                    <a:spcPct val="125000"/>
                  </a:lnSpc>
                </a:pPr>
                <a:endParaRPr lang="en-US" altLang="ko-KR" b="1" dirty="0"/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b="1" dirty="0"/>
                  <a:t>Collect : </a:t>
                </a:r>
                <a:r>
                  <a:rPr lang="ko-KR" altLang="en-US" dirty="0"/>
                  <a:t>수신기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엣지</a:t>
                </a:r>
                <a:r>
                  <a:rPr lang="ko-KR" altLang="en-US" dirty="0"/>
                  <a:t> 컴퓨터</a:t>
                </a:r>
                <a:endParaRPr lang="en-US" altLang="ko-KR" dirty="0"/>
              </a:p>
              <a:p>
                <a:pPr>
                  <a:lnSpc>
                    <a:spcPct val="125000"/>
                  </a:lnSpc>
                </a:pPr>
                <a:endParaRPr lang="en-US" altLang="ko-KR" b="1" dirty="0"/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b="1" dirty="0"/>
                  <a:t>Save : </a:t>
                </a:r>
                <a:r>
                  <a:rPr lang="en-US" altLang="ko-KR" dirty="0"/>
                  <a:t>OPC-UA (Open Platform Communications Unified Architecture)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0D7840-9647-8A5B-0989-E944D02BE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73" y="4273829"/>
                <a:ext cx="7790287" cy="2494209"/>
              </a:xfrm>
              <a:prstGeom prst="rect">
                <a:avLst/>
              </a:prstGeom>
              <a:blipFill>
                <a:blip r:embed="rId4"/>
                <a:stretch>
                  <a:fillRect l="-469" b="-31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제목 1">
            <a:extLst>
              <a:ext uri="{FF2B5EF4-FFF2-40B4-BE49-F238E27FC236}">
                <a16:creationId xmlns:a16="http://schemas.microsoft.com/office/drawing/2014/main" id="{4A09CD65-066B-D1EE-CBEB-E7AE56400904}"/>
              </a:ext>
            </a:extLst>
          </p:cNvPr>
          <p:cNvSpPr txBox="1">
            <a:spLocks/>
          </p:cNvSpPr>
          <p:nvPr/>
        </p:nvSpPr>
        <p:spPr>
          <a:xfrm>
            <a:off x="0" y="3496460"/>
            <a:ext cx="10515600" cy="739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cs typeface="Arial" panose="020B0604020202020204" pitchFamily="34" charset="0"/>
              </a:rPr>
              <a:t>Data Collection</a:t>
            </a:r>
            <a:endParaRPr lang="ko-KR" altLang="en-US" sz="36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5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그래프, 라인, 스크린샷, 도표이(가) 표시된 사진&#10;&#10;자동 생성된 설명">
            <a:extLst>
              <a:ext uri="{FF2B5EF4-FFF2-40B4-BE49-F238E27FC236}">
                <a16:creationId xmlns:a16="http://schemas.microsoft.com/office/drawing/2014/main" id="{BCA7D336-CFEF-E499-F700-228845509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84" y="1056912"/>
            <a:ext cx="4724887" cy="13539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320D8C-BA95-71F1-51FF-4CCB5DA990BC}"/>
              </a:ext>
            </a:extLst>
          </p:cNvPr>
          <p:cNvSpPr txBox="1"/>
          <p:nvPr/>
        </p:nvSpPr>
        <p:spPr>
          <a:xfrm>
            <a:off x="5205397" y="2386688"/>
            <a:ext cx="1710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공정 데이터 </a:t>
            </a:r>
            <a:r>
              <a:rPr lang="en-US" altLang="ko-KR" sz="1100" b="1" dirty="0"/>
              <a:t>2022</a:t>
            </a:r>
            <a:r>
              <a:rPr lang="ko-KR" altLang="en-US" sz="1100" b="1" dirty="0"/>
              <a:t>년 </a:t>
            </a:r>
            <a:r>
              <a:rPr lang="en-US" altLang="ko-KR" sz="1100" b="1" dirty="0"/>
              <a:t>8</a:t>
            </a:r>
            <a:r>
              <a:rPr lang="ko-KR" altLang="en-US" sz="1100" b="1" dirty="0"/>
              <a:t>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B3AF69A-A094-C160-FBAC-C54B2E6D0ACC}"/>
              </a:ext>
            </a:extLst>
          </p:cNvPr>
          <p:cNvGrpSpPr/>
          <p:nvPr/>
        </p:nvGrpSpPr>
        <p:grpSpPr>
          <a:xfrm>
            <a:off x="91441" y="87888"/>
            <a:ext cx="11853482" cy="411945"/>
            <a:chOff x="347873" y="87888"/>
            <a:chExt cx="11597049" cy="411945"/>
          </a:xfrm>
        </p:grpSpPr>
        <p:sp>
          <p:nvSpPr>
            <p:cNvPr id="12" name="화살표: 오각형 16">
              <a:extLst>
                <a:ext uri="{FF2B5EF4-FFF2-40B4-BE49-F238E27FC236}">
                  <a16:creationId xmlns:a16="http://schemas.microsoft.com/office/drawing/2014/main" id="{3353DA19-1F64-6CC0-3F9E-4E8A474E8B56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1.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화살표: 갈매기형 수장 5">
              <a:extLst>
                <a:ext uri="{FF2B5EF4-FFF2-40B4-BE49-F238E27FC236}">
                  <a16:creationId xmlns:a16="http://schemas.microsoft.com/office/drawing/2014/main" id="{D43F4075-7F71-89F2-89BB-F7FD86C858CC}"/>
                </a:ext>
              </a:extLst>
            </p:cNvPr>
            <p:cNvSpPr/>
            <p:nvPr/>
          </p:nvSpPr>
          <p:spPr>
            <a:xfrm>
              <a:off x="4933429" y="97113"/>
              <a:ext cx="2385426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/>
                </a:rPr>
                <a:t>3. Preprocessing</a:t>
              </a:r>
            </a:p>
          </p:txBody>
        </p:sp>
        <p:sp>
          <p:nvSpPr>
            <p:cNvPr id="14" name="화살표: 갈매기형 수장 5">
              <a:extLst>
                <a:ext uri="{FF2B5EF4-FFF2-40B4-BE49-F238E27FC236}">
                  <a16:creationId xmlns:a16="http://schemas.microsoft.com/office/drawing/2014/main" id="{F75026EF-E1E2-200B-E463-67D93A34C360}"/>
                </a:ext>
              </a:extLst>
            </p:cNvPr>
            <p:cNvSpPr/>
            <p:nvPr/>
          </p:nvSpPr>
          <p:spPr>
            <a:xfrm>
              <a:off x="2648793" y="8788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2.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5" name="화살표: 갈매기형 수장 5">
              <a:extLst>
                <a:ext uri="{FF2B5EF4-FFF2-40B4-BE49-F238E27FC236}">
                  <a16:creationId xmlns:a16="http://schemas.microsoft.com/office/drawing/2014/main" id="{A4684B65-0D11-B4E6-01FC-F2541C697805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4.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6" name="화살표: 갈매기형 수장 5">
              <a:extLst>
                <a:ext uri="{FF2B5EF4-FFF2-40B4-BE49-F238E27FC236}">
                  <a16:creationId xmlns:a16="http://schemas.microsoft.com/office/drawing/2014/main" id="{E58D6F25-C82B-8FDF-C142-8A3831422077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5.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692592C2-2E44-7F66-7E8B-A43B264B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" y="576072"/>
            <a:ext cx="10515600" cy="739596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cs typeface="Arial" panose="020B0604020202020204" pitchFamily="34" charset="0"/>
              </a:rPr>
              <a:t>Data Preprocessing</a:t>
            </a:r>
            <a:endParaRPr lang="ko-KR" altLang="en-US" sz="3600" b="1" dirty="0"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9E6DDF3-10BE-D2E4-DDAA-E6D32E0961BB}"/>
              </a:ext>
            </a:extLst>
          </p:cNvPr>
          <p:cNvGrpSpPr/>
          <p:nvPr/>
        </p:nvGrpSpPr>
        <p:grpSpPr>
          <a:xfrm>
            <a:off x="2039942" y="2619543"/>
            <a:ext cx="7915072" cy="3268938"/>
            <a:chOff x="1562244" y="1536460"/>
            <a:chExt cx="9149944" cy="384760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3865D66-8344-09D5-9CCD-FE3F2271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2245" y="1536460"/>
              <a:ext cx="4574972" cy="1292257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640F058-0049-9642-0C39-972AA9C32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7217" y="1536460"/>
              <a:ext cx="4490985" cy="129225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A160879-7614-7249-1E86-2956B2A4C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62245" y="2768684"/>
              <a:ext cx="4574971" cy="131322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C7D3F5C-6816-B335-A2F2-0A4539FFD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6000" y="2768684"/>
              <a:ext cx="4616188" cy="13132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0C3819-1E24-D9C0-6A11-5C9324310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62244" y="4060941"/>
              <a:ext cx="4533756" cy="131512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4A5B23-2781-C68D-67C5-0CC04FE38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96000" y="4060941"/>
              <a:ext cx="4532202" cy="1323124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442E07B-94F6-44F4-9A2C-C880C253B1E4}"/>
              </a:ext>
            </a:extLst>
          </p:cNvPr>
          <p:cNvSpPr txBox="1"/>
          <p:nvPr/>
        </p:nvSpPr>
        <p:spPr>
          <a:xfrm>
            <a:off x="307928" y="6193868"/>
            <a:ext cx="1157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전류 센서로 들어오는 전류는 외부 노이즈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기계적 진동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전자기장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센서의 민감도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가지고 있고 전력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생산량의 비선형성을 띈다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98E87C-2501-0D02-DEDC-D4DEDE65C285}"/>
              </a:ext>
            </a:extLst>
          </p:cNvPr>
          <p:cNvSpPr txBox="1"/>
          <p:nvPr/>
        </p:nvSpPr>
        <p:spPr>
          <a:xfrm>
            <a:off x="4964345" y="5910369"/>
            <a:ext cx="226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각 기계의 </a:t>
            </a:r>
            <a:r>
              <a:rPr lang="ko-KR" altLang="en-US" sz="1100" b="1" dirty="0" err="1"/>
              <a:t>날짜별</a:t>
            </a:r>
            <a:r>
              <a:rPr lang="ko-KR" altLang="en-US" sz="1100" b="1" dirty="0"/>
              <a:t> 전류 데이터</a:t>
            </a:r>
          </a:p>
        </p:txBody>
      </p:sp>
    </p:spTree>
    <p:extLst>
      <p:ext uri="{BB962C8B-B14F-4D97-AF65-F5344CB8AC3E}">
        <p14:creationId xmlns:p14="http://schemas.microsoft.com/office/powerpoint/2010/main" val="103596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B3AF69A-A094-C160-FBAC-C54B2E6D0ACC}"/>
              </a:ext>
            </a:extLst>
          </p:cNvPr>
          <p:cNvGrpSpPr/>
          <p:nvPr/>
        </p:nvGrpSpPr>
        <p:grpSpPr>
          <a:xfrm>
            <a:off x="91441" y="87888"/>
            <a:ext cx="11853482" cy="411945"/>
            <a:chOff x="347873" y="87888"/>
            <a:chExt cx="11597049" cy="411945"/>
          </a:xfrm>
        </p:grpSpPr>
        <p:sp>
          <p:nvSpPr>
            <p:cNvPr id="12" name="화살표: 오각형 16">
              <a:extLst>
                <a:ext uri="{FF2B5EF4-FFF2-40B4-BE49-F238E27FC236}">
                  <a16:creationId xmlns:a16="http://schemas.microsoft.com/office/drawing/2014/main" id="{3353DA19-1F64-6CC0-3F9E-4E8A474E8B56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1.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화살표: 갈매기형 수장 5">
              <a:extLst>
                <a:ext uri="{FF2B5EF4-FFF2-40B4-BE49-F238E27FC236}">
                  <a16:creationId xmlns:a16="http://schemas.microsoft.com/office/drawing/2014/main" id="{D43F4075-7F71-89F2-89BB-F7FD86C858CC}"/>
                </a:ext>
              </a:extLst>
            </p:cNvPr>
            <p:cNvSpPr/>
            <p:nvPr/>
          </p:nvSpPr>
          <p:spPr>
            <a:xfrm>
              <a:off x="4933429" y="97113"/>
              <a:ext cx="2385426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/>
                </a:rPr>
                <a:t>3. Preprocessing</a:t>
              </a:r>
            </a:p>
          </p:txBody>
        </p:sp>
        <p:sp>
          <p:nvSpPr>
            <p:cNvPr id="14" name="화살표: 갈매기형 수장 5">
              <a:extLst>
                <a:ext uri="{FF2B5EF4-FFF2-40B4-BE49-F238E27FC236}">
                  <a16:creationId xmlns:a16="http://schemas.microsoft.com/office/drawing/2014/main" id="{F75026EF-E1E2-200B-E463-67D93A34C360}"/>
                </a:ext>
              </a:extLst>
            </p:cNvPr>
            <p:cNvSpPr/>
            <p:nvPr/>
          </p:nvSpPr>
          <p:spPr>
            <a:xfrm>
              <a:off x="2648793" y="8788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2.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5" name="화살표: 갈매기형 수장 5">
              <a:extLst>
                <a:ext uri="{FF2B5EF4-FFF2-40B4-BE49-F238E27FC236}">
                  <a16:creationId xmlns:a16="http://schemas.microsoft.com/office/drawing/2014/main" id="{A4684B65-0D11-B4E6-01FC-F2541C697805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4.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6" name="화살표: 갈매기형 수장 5">
              <a:extLst>
                <a:ext uri="{FF2B5EF4-FFF2-40B4-BE49-F238E27FC236}">
                  <a16:creationId xmlns:a16="http://schemas.microsoft.com/office/drawing/2014/main" id="{E58D6F25-C82B-8FDF-C142-8A3831422077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5.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692592C2-2E44-7F66-7E8B-A43B264B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" y="576072"/>
            <a:ext cx="10515600" cy="739596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cs typeface="Arial" panose="020B0604020202020204" pitchFamily="34" charset="0"/>
              </a:rPr>
              <a:t>Data Preprocessing</a:t>
            </a:r>
            <a:endParaRPr lang="ko-KR" altLang="en-US" sz="3600" b="1" dirty="0">
              <a:cs typeface="Arial" panose="020B0604020202020204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146177D-186A-0273-7E7E-740329EA8EB1}"/>
              </a:ext>
            </a:extLst>
          </p:cNvPr>
          <p:cNvGrpSpPr/>
          <p:nvPr/>
        </p:nvGrpSpPr>
        <p:grpSpPr>
          <a:xfrm>
            <a:off x="0" y="1382763"/>
            <a:ext cx="11814048" cy="5027017"/>
            <a:chOff x="0" y="1215084"/>
            <a:chExt cx="11814048" cy="502701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5B2F3A-7164-0951-17B3-9A031D3E20F6}"/>
                </a:ext>
              </a:extLst>
            </p:cNvPr>
            <p:cNvSpPr txBox="1"/>
            <p:nvPr/>
          </p:nvSpPr>
          <p:spPr>
            <a:xfrm>
              <a:off x="0" y="1215084"/>
              <a:ext cx="11814048" cy="50270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ea"/>
                <a:buAutoNum type="circleNumDbPlain"/>
              </a:pPr>
              <a:r>
                <a:rPr lang="ko-KR" altLang="en-US" b="1" dirty="0"/>
                <a:t>완전성</a:t>
              </a:r>
              <a:r>
                <a:rPr lang="en-US" altLang="ko-KR" b="1" dirty="0"/>
                <a:t>(Completeness) : </a:t>
              </a:r>
              <a:r>
                <a:rPr lang="ko-KR" altLang="en-US" dirty="0" err="1"/>
                <a:t>결측치</a:t>
              </a:r>
              <a:r>
                <a:rPr lang="ko-KR" altLang="en-US" dirty="0"/>
                <a:t> 데이터 수를 구해</a:t>
              </a:r>
              <a:r>
                <a:rPr lang="en-US" altLang="ko-KR" dirty="0"/>
                <a:t> Null </a:t>
              </a:r>
              <a:r>
                <a:rPr lang="ko-KR" altLang="en-US" dirty="0"/>
                <a:t>값이 </a:t>
              </a:r>
              <a:r>
                <a:rPr lang="en-US" altLang="ko-KR" dirty="0"/>
                <a:t>30% </a:t>
              </a:r>
              <a:r>
                <a:rPr lang="ko-KR" altLang="en-US" dirty="0"/>
                <a:t>이상인 데이터 열 삭제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ea"/>
                <a:buAutoNum type="circleNumDbPlain" startAt="2"/>
              </a:pPr>
              <a:r>
                <a:rPr lang="ko-KR" altLang="en-US" b="1" dirty="0"/>
                <a:t>유일성</a:t>
              </a:r>
              <a:r>
                <a:rPr lang="en-US" altLang="ko-KR" b="1" dirty="0"/>
                <a:t>(Uniqueness) : </a:t>
              </a:r>
              <a:r>
                <a:rPr lang="ko-KR" altLang="en-US" dirty="0"/>
                <a:t>유일한 데이터 수 </a:t>
              </a:r>
              <a:r>
                <a:rPr lang="en-US" altLang="ko-KR" dirty="0"/>
                <a:t>/ </a:t>
              </a:r>
              <a:r>
                <a:rPr lang="ko-KR" altLang="en-US" dirty="0"/>
                <a:t>전체 데이터 수 </a:t>
              </a:r>
              <a:r>
                <a:rPr lang="en-US" altLang="ko-KR" dirty="0"/>
                <a:t>X 100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ea"/>
                <a:buAutoNum type="circleNumDbPlain" startAt="3"/>
              </a:pPr>
              <a:r>
                <a:rPr lang="ko-KR" altLang="en-US" b="1" dirty="0"/>
                <a:t>유효성</a:t>
              </a:r>
              <a:r>
                <a:rPr lang="en-US" altLang="ko-KR" b="1" dirty="0"/>
                <a:t>(Validity) : </a:t>
              </a:r>
              <a:r>
                <a:rPr lang="ko-KR" altLang="ko-KR" sz="1800" dirty="0">
                  <a:effectLst/>
                  <a:latin typeface="+mn-ea"/>
                  <a:cs typeface="Times New Roman" panose="02020603050405020304" pitchFamily="18" charset="0"/>
                </a:rPr>
                <a:t>개수</a:t>
              </a:r>
              <a:r>
                <a:rPr lang="ko-KR" altLang="ko-KR" sz="1800" b="1" dirty="0">
                  <a:effectLst/>
                  <a:latin typeface="+mn-ea"/>
                </a:rPr>
                <a:t> </a:t>
              </a:r>
              <a:r>
                <a:rPr lang="ko-KR" altLang="ko-KR" sz="1800" dirty="0" err="1">
                  <a:effectLst/>
                  <a:latin typeface="+mn-ea"/>
                  <a:cs typeface="Times New Roman" panose="02020603050405020304" pitchFamily="18" charset="0"/>
                </a:rPr>
                <a:t>개수</a:t>
              </a:r>
              <a:r>
                <a:rPr lang="en-US" altLang="ko-KR" sz="1800" dirty="0">
                  <a:effectLst/>
                  <a:latin typeface="+mn-ea"/>
                </a:rPr>
                <a:t>, </a:t>
              </a:r>
              <a:r>
                <a:rPr lang="ko-KR" altLang="ko-KR" sz="1800" dirty="0">
                  <a:effectLst/>
                  <a:latin typeface="+mn-ea"/>
                  <a:cs typeface="Times New Roman" panose="02020603050405020304" pitchFamily="18" charset="0"/>
                </a:rPr>
                <a:t>전류</a:t>
              </a:r>
              <a:r>
                <a:rPr lang="ko-KR" altLang="ko-KR" sz="1800" dirty="0">
                  <a:effectLst/>
                  <a:latin typeface="+mn-ea"/>
                </a:rPr>
                <a:t> </a:t>
              </a:r>
              <a:r>
                <a:rPr lang="ko-KR" altLang="ko-KR" sz="1800" dirty="0">
                  <a:effectLst/>
                  <a:latin typeface="+mn-ea"/>
                  <a:cs typeface="Times New Roman" panose="02020603050405020304" pitchFamily="18" charset="0"/>
                </a:rPr>
                <a:t>데이터가</a:t>
              </a:r>
              <a:r>
                <a:rPr lang="ko-KR" altLang="ko-KR" sz="1800" dirty="0">
                  <a:effectLst/>
                  <a:latin typeface="+mn-ea"/>
                </a:rPr>
                <a:t> </a:t>
              </a:r>
              <a:r>
                <a:rPr lang="ko-KR" altLang="ko-KR" sz="1800" dirty="0">
                  <a:effectLst/>
                  <a:latin typeface="+mn-ea"/>
                  <a:cs typeface="Times New Roman" panose="02020603050405020304" pitchFamily="18" charset="0"/>
                </a:rPr>
                <a:t>음수일</a:t>
              </a:r>
              <a:r>
                <a:rPr lang="ko-KR" altLang="ko-KR" sz="1800" dirty="0">
                  <a:effectLst/>
                  <a:latin typeface="+mn-ea"/>
                </a:rPr>
                <a:t> </a:t>
              </a:r>
              <a:r>
                <a:rPr lang="ko-KR" altLang="ko-KR" sz="1800" dirty="0">
                  <a:effectLst/>
                  <a:latin typeface="+mn-ea"/>
                  <a:cs typeface="Times New Roman" panose="02020603050405020304" pitchFamily="18" charset="0"/>
                </a:rPr>
                <a:t>경우</a:t>
              </a:r>
              <a:r>
                <a:rPr lang="ko-KR" altLang="en-US" dirty="0">
                  <a:latin typeface="+mn-ea"/>
                  <a:cs typeface="Times New Roman" panose="02020603050405020304" pitchFamily="18" charset="0"/>
                </a:rPr>
                <a:t> 제외</a:t>
              </a:r>
              <a:endParaRPr lang="en-US" altLang="ko-KR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ea"/>
                <a:buAutoNum type="circleNumDbPlain" startAt="4"/>
              </a:pPr>
              <a:r>
                <a:rPr lang="ko-KR" altLang="en-US" b="1" dirty="0"/>
                <a:t>일관성</a:t>
              </a:r>
              <a:r>
                <a:rPr lang="en-US" altLang="ko-KR" b="1" dirty="0"/>
                <a:t>(Consistency) : </a:t>
              </a:r>
              <a:r>
                <a:rPr lang="ko-KR" altLang="en-US" dirty="0"/>
                <a:t>측정 시각에 대해 날짜와 시간 데이터 형식이 일관성이 있는지 검사</a:t>
              </a:r>
              <a:endParaRPr lang="en-US" altLang="ko-KR" b="1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ea"/>
                <a:buAutoNum type="circleNumDbPlain" startAt="5"/>
              </a:pPr>
              <a:r>
                <a:rPr lang="ko-KR" altLang="en-US" b="1" dirty="0"/>
                <a:t>정확성</a:t>
              </a:r>
              <a:r>
                <a:rPr lang="en-US" altLang="ko-KR" b="1" dirty="0"/>
                <a:t>(Accuracy) : </a:t>
              </a:r>
              <a:r>
                <a:rPr lang="ko-KR" altLang="en-US" dirty="0"/>
                <a:t>공정 데이터</a:t>
              </a:r>
              <a:r>
                <a:rPr lang="en-US" altLang="ko-KR" dirty="0"/>
                <a:t>(df_0)</a:t>
              </a:r>
              <a:r>
                <a:rPr lang="ko-KR" altLang="en-US" dirty="0"/>
                <a:t>와 로봇</a:t>
              </a:r>
              <a:r>
                <a:rPr lang="en-US" altLang="ko-KR" dirty="0"/>
                <a:t> 1,2 &amp;</a:t>
              </a:r>
              <a:r>
                <a:rPr lang="ko-KR" altLang="en-US" dirty="0"/>
                <a:t> 프레스 </a:t>
              </a:r>
              <a:r>
                <a:rPr lang="en-US" altLang="ko-KR" dirty="0"/>
                <a:t>1~4 </a:t>
              </a:r>
              <a:r>
                <a:rPr lang="ko-KR" altLang="en-US" dirty="0"/>
                <a:t>데이터 </a:t>
              </a:r>
              <a:r>
                <a:rPr lang="en-US" altLang="ko-KR" dirty="0"/>
                <a:t>(df_1~6)</a:t>
              </a:r>
              <a:r>
                <a:rPr lang="ko-KR" altLang="en-US" dirty="0"/>
                <a:t>의 시간 데이터 비교</a:t>
              </a:r>
              <a:endParaRPr lang="en-US" altLang="ko-KR" b="1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ea"/>
                <a:buAutoNum type="circleNumDbPlain" startAt="6"/>
              </a:pPr>
              <a:r>
                <a:rPr lang="ko-KR" altLang="en-US" b="1" dirty="0"/>
                <a:t>무결성</a:t>
              </a:r>
              <a:r>
                <a:rPr lang="en-US" altLang="ko-KR" b="1" dirty="0"/>
                <a:t>(Integrity) : </a:t>
              </a:r>
              <a:r>
                <a:rPr lang="en-US" altLang="ko-KR" dirty="0"/>
                <a:t>(</a:t>
              </a:r>
              <a:r>
                <a:rPr lang="ko-KR" altLang="en-US" dirty="0"/>
                <a:t>유일성</a:t>
              </a:r>
              <a:r>
                <a:rPr lang="en-US" altLang="ko-KR" dirty="0"/>
                <a:t>/</a:t>
              </a:r>
              <a:r>
                <a:rPr lang="ko-KR" altLang="en-US" dirty="0"/>
                <a:t>유효성</a:t>
              </a:r>
              <a:r>
                <a:rPr lang="en-US" altLang="ko-KR" dirty="0"/>
                <a:t>/</a:t>
              </a:r>
              <a:r>
                <a:rPr lang="ko-KR" altLang="en-US" dirty="0"/>
                <a:t>일관성 지수 중 </a:t>
              </a:r>
              <a:r>
                <a:rPr lang="en-US" altLang="ko-KR" dirty="0"/>
                <a:t>100% </a:t>
              </a:r>
              <a:r>
                <a:rPr lang="ko-KR" altLang="en-US" dirty="0"/>
                <a:t>지수 개수</a:t>
              </a:r>
              <a:r>
                <a:rPr lang="en-US" altLang="ko-KR" dirty="0"/>
                <a:t>) / 3 X 100</a:t>
              </a:r>
            </a:p>
            <a:p>
              <a:pPr marL="342900" indent="-342900">
                <a:lnSpc>
                  <a:spcPct val="150000"/>
                </a:lnSpc>
                <a:buFont typeface="+mj-ea"/>
                <a:buAutoNum type="circleNumDbPlain" startAt="6"/>
              </a:pPr>
              <a:endParaRPr lang="ko-KR" altLang="en-US" dirty="0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0929851-581F-C84B-8777-160B3ED3C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8127" y="1716522"/>
              <a:ext cx="5904477" cy="395742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451E066B-139F-FE6D-C929-5A962EF15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8127" y="2550862"/>
              <a:ext cx="7125694" cy="371527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C4AA10D-3743-D6EF-70FC-B06C0B071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8127" y="3399453"/>
              <a:ext cx="7106642" cy="32389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D72152C9-2297-DA85-6E58-AA9689AE8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98127" y="4218608"/>
              <a:ext cx="7268589" cy="35247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6624D10-79C9-F5D4-BA96-1EDE49B37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98127" y="5066342"/>
              <a:ext cx="7106642" cy="314369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B01646E-1ADF-799E-2B2F-FD6698B43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98127" y="5825329"/>
              <a:ext cx="7278116" cy="381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591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C0556C-A0A7-1D45-8EB8-54CA2CA8CF10}"/>
              </a:ext>
            </a:extLst>
          </p:cNvPr>
          <p:cNvGrpSpPr/>
          <p:nvPr/>
        </p:nvGrpSpPr>
        <p:grpSpPr>
          <a:xfrm>
            <a:off x="347873" y="76040"/>
            <a:ext cx="11434130" cy="414568"/>
            <a:chOff x="347873" y="76040"/>
            <a:chExt cx="11434130" cy="414568"/>
          </a:xfrm>
        </p:grpSpPr>
        <p:sp>
          <p:nvSpPr>
            <p:cNvPr id="3" name="화살표: 오각형 16">
              <a:extLst>
                <a:ext uri="{FF2B5EF4-FFF2-40B4-BE49-F238E27FC236}">
                  <a16:creationId xmlns:a16="http://schemas.microsoft.com/office/drawing/2014/main" id="{6B30C788-01DE-D79B-08B0-18D85ED96991}"/>
                </a:ext>
              </a:extLst>
            </p:cNvPr>
            <p:cNvSpPr/>
            <p:nvPr/>
          </p:nvSpPr>
          <p:spPr>
            <a:xfrm>
              <a:off x="347873" y="89962"/>
              <a:ext cx="2190389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1.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화살표: 갈매기형 수장 5">
              <a:extLst>
                <a:ext uri="{FF2B5EF4-FFF2-40B4-BE49-F238E27FC236}">
                  <a16:creationId xmlns:a16="http://schemas.microsoft.com/office/drawing/2014/main" id="{0D85F63B-F28E-FF40-EE91-301C75BD2630}"/>
                </a:ext>
              </a:extLst>
            </p:cNvPr>
            <p:cNvSpPr/>
            <p:nvPr/>
          </p:nvSpPr>
          <p:spPr>
            <a:xfrm>
              <a:off x="6641960" y="76041"/>
              <a:ext cx="3175280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/>
                </a:rPr>
                <a:t>4. AI Models</a:t>
              </a:r>
            </a:p>
          </p:txBody>
        </p:sp>
        <p:sp>
          <p:nvSpPr>
            <p:cNvPr id="5" name="화살표: 갈매기형 수장 5">
              <a:extLst>
                <a:ext uri="{FF2B5EF4-FFF2-40B4-BE49-F238E27FC236}">
                  <a16:creationId xmlns:a16="http://schemas.microsoft.com/office/drawing/2014/main" id="{523BC242-2657-3ECE-69D3-E33A2921F54B}"/>
                </a:ext>
              </a:extLst>
            </p:cNvPr>
            <p:cNvSpPr/>
            <p:nvPr/>
          </p:nvSpPr>
          <p:spPr>
            <a:xfrm>
              <a:off x="2538263" y="87888"/>
              <a:ext cx="2017150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2.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EA5054C2-35B4-E576-DC0D-7B64B86784F2}"/>
                </a:ext>
              </a:extLst>
            </p:cNvPr>
            <p:cNvSpPr/>
            <p:nvPr/>
          </p:nvSpPr>
          <p:spPr>
            <a:xfrm>
              <a:off x="4555413" y="76041"/>
              <a:ext cx="2086548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3.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7" name="화살표: 갈매기형 수장 5">
              <a:extLst>
                <a:ext uri="{FF2B5EF4-FFF2-40B4-BE49-F238E27FC236}">
                  <a16:creationId xmlns:a16="http://schemas.microsoft.com/office/drawing/2014/main" id="{E3ED5291-7C0C-E63A-E998-94FB12F6350E}"/>
                </a:ext>
              </a:extLst>
            </p:cNvPr>
            <p:cNvSpPr/>
            <p:nvPr/>
          </p:nvSpPr>
          <p:spPr>
            <a:xfrm>
              <a:off x="9764852" y="76040"/>
              <a:ext cx="2017151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5.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EF6D1E-2146-A7FB-FE00-77F5E53C2441}"/>
              </a:ext>
            </a:extLst>
          </p:cNvPr>
          <p:cNvSpPr txBox="1"/>
          <p:nvPr/>
        </p:nvSpPr>
        <p:spPr>
          <a:xfrm>
            <a:off x="0" y="1204783"/>
            <a:ext cx="11487912" cy="61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전력 소모량은 제품의 종류</a:t>
            </a:r>
            <a:r>
              <a:rPr lang="en-US" altLang="ko-KR" sz="1200" dirty="0"/>
              <a:t>, </a:t>
            </a:r>
            <a:r>
              <a:rPr lang="ko-KR" altLang="en-US" sz="1200" dirty="0"/>
              <a:t>생산량에 따라 다르므로 </a:t>
            </a:r>
            <a:r>
              <a:rPr lang="ko-KR" altLang="en-US" sz="1200" b="1" dirty="0">
                <a:solidFill>
                  <a:srgbClr val="FF0000"/>
                </a:solidFill>
              </a:rPr>
              <a:t>여러가지 </a:t>
            </a:r>
            <a:r>
              <a:rPr lang="en-US" altLang="ko-KR" sz="1200" b="1" dirty="0">
                <a:solidFill>
                  <a:srgbClr val="FF0000"/>
                </a:solidFill>
              </a:rPr>
              <a:t>AI </a:t>
            </a:r>
            <a:r>
              <a:rPr lang="ko-KR" altLang="en-US" sz="1200" b="1" dirty="0">
                <a:solidFill>
                  <a:srgbClr val="FF0000"/>
                </a:solidFill>
              </a:rPr>
              <a:t>모델 </a:t>
            </a:r>
            <a:r>
              <a:rPr lang="ko-KR" altLang="en-US" sz="1200" dirty="0"/>
              <a:t>사용 필요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각 기계마다 최고의 예측 성능을 끌어낼 수 있는 모델 선정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‘MAE’</a:t>
            </a:r>
            <a:r>
              <a:rPr lang="ko-KR" alt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를 기준으로 모델 선정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0EA26843-D8CF-676B-05E9-C923064E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" y="576072"/>
            <a:ext cx="12131529" cy="739596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cs typeface="Arial" panose="020B0604020202020204" pitchFamily="34" charset="0"/>
              </a:rPr>
              <a:t>3</a:t>
            </a:r>
            <a:r>
              <a:rPr lang="ko-KR" altLang="en-US" sz="3600" b="1" dirty="0">
                <a:cs typeface="Arial" panose="020B0604020202020204" pitchFamily="34" charset="0"/>
              </a:rPr>
              <a:t>가지 모델 후보군을 비교하였을 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FC2BD-F55E-54AE-2E8E-905B4B4F0483}"/>
              </a:ext>
            </a:extLst>
          </p:cNvPr>
          <p:cNvSpPr txBox="1"/>
          <p:nvPr/>
        </p:nvSpPr>
        <p:spPr>
          <a:xfrm>
            <a:off x="335" y="1889858"/>
            <a:ext cx="27304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b="1" dirty="0"/>
              <a:t>Linear Regression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/>
              <a:t>Random Forest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F2DA25D-94BA-9F0E-E667-4CEFDBD1D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8" y="2447245"/>
            <a:ext cx="2574000" cy="157610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2BFD82D-EBB1-8B21-C8E7-3572F8ACB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8" y="4878996"/>
            <a:ext cx="2575068" cy="1771115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A7F8701-C554-B0BF-69EB-114DE02D5A3B}"/>
              </a:ext>
            </a:extLst>
          </p:cNvPr>
          <p:cNvGrpSpPr/>
          <p:nvPr/>
        </p:nvGrpSpPr>
        <p:grpSpPr>
          <a:xfrm>
            <a:off x="6231581" y="1885712"/>
            <a:ext cx="3159946" cy="2663855"/>
            <a:chOff x="5919387" y="2240280"/>
            <a:chExt cx="3653507" cy="266385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B269DF-A328-1953-98EB-65CFF568E831}"/>
                </a:ext>
              </a:extLst>
            </p:cNvPr>
            <p:cNvSpPr txBox="1"/>
            <p:nvPr/>
          </p:nvSpPr>
          <p:spPr>
            <a:xfrm>
              <a:off x="6076146" y="2240280"/>
              <a:ext cx="349674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3"/>
              </a:pPr>
              <a:r>
                <a:rPr lang="en-US" altLang="ko-KR" b="1" dirty="0"/>
                <a:t>AdaBoost Regression</a:t>
              </a:r>
            </a:p>
            <a:p>
              <a:endParaRPr lang="en-US" altLang="ko-KR" b="1" dirty="0"/>
            </a:p>
            <a:p>
              <a:pPr marL="342900" indent="-342900">
                <a:buFont typeface="+mj-ea"/>
                <a:buAutoNum type="circleNumDbPlain"/>
              </a:pPr>
              <a:endParaRPr lang="en-US" altLang="ko-KR" b="1" dirty="0"/>
            </a:p>
            <a:p>
              <a:pPr marL="342900" indent="-342900">
                <a:buFont typeface="+mj-ea"/>
                <a:buAutoNum type="circleNumDbPlain"/>
              </a:pPr>
              <a:endParaRPr lang="en-US" altLang="ko-KR" b="1" dirty="0"/>
            </a:p>
            <a:p>
              <a:pPr marL="342900" indent="-342900">
                <a:buFont typeface="+mj-ea"/>
                <a:buAutoNum type="circleNumDbPlain"/>
              </a:pPr>
              <a:endParaRPr lang="en-US" altLang="ko-KR" b="1" dirty="0"/>
            </a:p>
            <a:p>
              <a:pPr marL="342900" indent="-342900">
                <a:buFont typeface="+mj-ea"/>
                <a:buAutoNum type="circleNumDbPlain"/>
              </a:pPr>
              <a:endParaRPr lang="en-US" altLang="ko-KR" b="1" dirty="0"/>
            </a:p>
            <a:p>
              <a:pPr marL="342900" indent="-342900">
                <a:buFont typeface="+mj-ea"/>
                <a:buAutoNum type="circleNumDbPlain"/>
              </a:pPr>
              <a:endParaRPr lang="en-US" altLang="ko-KR" b="1" dirty="0"/>
            </a:p>
            <a:p>
              <a:pPr marL="342900" indent="-342900">
                <a:buFont typeface="+mj-ea"/>
                <a:buAutoNum type="circleNumDbPlain"/>
              </a:pPr>
              <a:endParaRPr lang="ko-KR" altLang="en-US" b="1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B42EFE-451E-49BF-B317-86F4FCDA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9387" y="2654708"/>
              <a:ext cx="2819281" cy="2249427"/>
            </a:xfrm>
            <a:prstGeom prst="rect">
              <a:avLst/>
            </a:prstGeom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93397EF6-7AEA-2B61-B22C-53F855419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0472" y="2151774"/>
            <a:ext cx="2438418" cy="263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6BE802E-3A14-5A5B-28D1-8385C373C7BA}"/>
              </a:ext>
            </a:extLst>
          </p:cNvPr>
          <p:cNvSpPr txBox="1"/>
          <p:nvPr/>
        </p:nvSpPr>
        <p:spPr>
          <a:xfrm>
            <a:off x="2730759" y="2481432"/>
            <a:ext cx="3735355" cy="1350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/>
              <a:t>데이터의 선형 관계를 모델링하여 예측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계산이 빠름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해석이 용이함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신뢰성이 높음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0E8FB6-15A2-4A2D-35B7-4A4B79CCFF3F}"/>
              </a:ext>
            </a:extLst>
          </p:cNvPr>
          <p:cNvSpPr txBox="1"/>
          <p:nvPr/>
        </p:nvSpPr>
        <p:spPr>
          <a:xfrm>
            <a:off x="2798629" y="4549567"/>
            <a:ext cx="3161789" cy="169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/>
              <a:t>특정 </a:t>
            </a:r>
            <a:r>
              <a:rPr lang="en-US" altLang="ko-KR" sz="1400" b="1" dirty="0"/>
              <a:t>Feature</a:t>
            </a:r>
            <a:r>
              <a:rPr lang="ko-KR" altLang="en-US" sz="1400" b="1" dirty="0"/>
              <a:t>에 대한 질문을 </a:t>
            </a:r>
            <a:endParaRPr lang="en-US" altLang="ko-KR" sz="1400" b="1" dirty="0"/>
          </a:p>
          <a:p>
            <a:pPr algn="just">
              <a:lnSpc>
                <a:spcPct val="150000"/>
              </a:lnSpc>
            </a:pPr>
            <a:r>
              <a:rPr lang="ko-KR" altLang="en-US" sz="1400" b="1" dirty="0"/>
              <a:t>      기반으로 데이터를 분리</a:t>
            </a:r>
            <a:endParaRPr lang="en-US" altLang="ko-KR" sz="1400" b="1" dirty="0"/>
          </a:p>
          <a:p>
            <a:pPr algn="just">
              <a:lnSpc>
                <a:spcPct val="150000"/>
              </a:lnSpc>
            </a:pPr>
            <a:endParaRPr lang="en-US" altLang="ko-KR" sz="6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결측치를</a:t>
            </a:r>
            <a:r>
              <a:rPr lang="ko-KR" altLang="en-US" sz="1200" dirty="0"/>
              <a:t> 다루기 쉬움</a:t>
            </a:r>
            <a:endParaRPr lang="en-US" altLang="ko-KR" sz="12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대용량 데이터 처리 용이</a:t>
            </a:r>
            <a:endParaRPr lang="en-US" altLang="ko-KR" sz="12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Overfitting</a:t>
            </a:r>
            <a:r>
              <a:rPr lang="ko-KR" altLang="en-US" sz="1200" dirty="0"/>
              <a:t> 방지</a:t>
            </a:r>
            <a:endParaRPr lang="en-US" altLang="ko-KR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98BF1D-203C-DC15-CF02-8BFBD19B69DB}"/>
              </a:ext>
            </a:extLst>
          </p:cNvPr>
          <p:cNvSpPr txBox="1"/>
          <p:nvPr/>
        </p:nvSpPr>
        <p:spPr>
          <a:xfrm>
            <a:off x="8805582" y="2551865"/>
            <a:ext cx="2857683" cy="1673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/>
              <a:t>약한 모형의 약점을 보안하여 강한 모형을 만듦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높은 정확도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데이터에 대한 가중치 조절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Overfitting </a:t>
            </a:r>
            <a:r>
              <a:rPr lang="ko-KR" altLang="en-US" sz="1200" dirty="0"/>
              <a:t>방지</a:t>
            </a:r>
            <a:endParaRPr lang="en-US" altLang="ko-KR" sz="1200" dirty="0"/>
          </a:p>
        </p:txBody>
      </p:sp>
      <p:sp>
        <p:nvSpPr>
          <p:cNvPr id="43" name="화살표: 줄무늬가 있는 오른쪽 42">
            <a:extLst>
              <a:ext uri="{FF2B5EF4-FFF2-40B4-BE49-F238E27FC236}">
                <a16:creationId xmlns:a16="http://schemas.microsoft.com/office/drawing/2014/main" id="{D4767E56-B206-870A-BAAE-154CB2C8EB76}"/>
              </a:ext>
            </a:extLst>
          </p:cNvPr>
          <p:cNvSpPr/>
          <p:nvPr/>
        </p:nvSpPr>
        <p:spPr>
          <a:xfrm>
            <a:off x="5790005" y="5267204"/>
            <a:ext cx="2047105" cy="676289"/>
          </a:xfrm>
          <a:prstGeom prst="stripedRightArrow">
            <a:avLst/>
          </a:prstGeom>
          <a:solidFill>
            <a:srgbClr val="82AE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Tune_model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1E9B9D-6FA7-11A3-C245-4BE3595CF4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24" y="4608463"/>
            <a:ext cx="3385738" cy="201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5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C0556C-A0A7-1D45-8EB8-54CA2CA8CF10}"/>
              </a:ext>
            </a:extLst>
          </p:cNvPr>
          <p:cNvGrpSpPr/>
          <p:nvPr/>
        </p:nvGrpSpPr>
        <p:grpSpPr>
          <a:xfrm>
            <a:off x="347873" y="76040"/>
            <a:ext cx="11434130" cy="414568"/>
            <a:chOff x="347873" y="76040"/>
            <a:chExt cx="11434130" cy="414568"/>
          </a:xfrm>
        </p:grpSpPr>
        <p:sp>
          <p:nvSpPr>
            <p:cNvPr id="3" name="화살표: 오각형 16">
              <a:extLst>
                <a:ext uri="{FF2B5EF4-FFF2-40B4-BE49-F238E27FC236}">
                  <a16:creationId xmlns:a16="http://schemas.microsoft.com/office/drawing/2014/main" id="{6B30C788-01DE-D79B-08B0-18D85ED96991}"/>
                </a:ext>
              </a:extLst>
            </p:cNvPr>
            <p:cNvSpPr/>
            <p:nvPr/>
          </p:nvSpPr>
          <p:spPr>
            <a:xfrm>
              <a:off x="347873" y="89962"/>
              <a:ext cx="2190389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1.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화살표: 갈매기형 수장 5">
              <a:extLst>
                <a:ext uri="{FF2B5EF4-FFF2-40B4-BE49-F238E27FC236}">
                  <a16:creationId xmlns:a16="http://schemas.microsoft.com/office/drawing/2014/main" id="{0D85F63B-F28E-FF40-EE91-301C75BD2630}"/>
                </a:ext>
              </a:extLst>
            </p:cNvPr>
            <p:cNvSpPr/>
            <p:nvPr/>
          </p:nvSpPr>
          <p:spPr>
            <a:xfrm>
              <a:off x="6641960" y="76041"/>
              <a:ext cx="3175280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/>
                </a:rPr>
                <a:t>4. AI Models</a:t>
              </a:r>
            </a:p>
          </p:txBody>
        </p:sp>
        <p:sp>
          <p:nvSpPr>
            <p:cNvPr id="5" name="화살표: 갈매기형 수장 5">
              <a:extLst>
                <a:ext uri="{FF2B5EF4-FFF2-40B4-BE49-F238E27FC236}">
                  <a16:creationId xmlns:a16="http://schemas.microsoft.com/office/drawing/2014/main" id="{523BC242-2657-3ECE-69D3-E33A2921F54B}"/>
                </a:ext>
              </a:extLst>
            </p:cNvPr>
            <p:cNvSpPr/>
            <p:nvPr/>
          </p:nvSpPr>
          <p:spPr>
            <a:xfrm>
              <a:off x="2538263" y="87888"/>
              <a:ext cx="2017150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2.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EA5054C2-35B4-E576-DC0D-7B64B86784F2}"/>
                </a:ext>
              </a:extLst>
            </p:cNvPr>
            <p:cNvSpPr/>
            <p:nvPr/>
          </p:nvSpPr>
          <p:spPr>
            <a:xfrm>
              <a:off x="4555413" y="76041"/>
              <a:ext cx="2086548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3.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7" name="화살표: 갈매기형 수장 5">
              <a:extLst>
                <a:ext uri="{FF2B5EF4-FFF2-40B4-BE49-F238E27FC236}">
                  <a16:creationId xmlns:a16="http://schemas.microsoft.com/office/drawing/2014/main" id="{E3ED5291-7C0C-E63A-E998-94FB12F6350E}"/>
                </a:ext>
              </a:extLst>
            </p:cNvPr>
            <p:cNvSpPr/>
            <p:nvPr/>
          </p:nvSpPr>
          <p:spPr>
            <a:xfrm>
              <a:off x="9764852" y="76040"/>
              <a:ext cx="2017151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5.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EF6D1E-2146-A7FB-FE00-77F5E53C2441}"/>
              </a:ext>
            </a:extLst>
          </p:cNvPr>
          <p:cNvSpPr txBox="1"/>
          <p:nvPr/>
        </p:nvSpPr>
        <p:spPr>
          <a:xfrm>
            <a:off x="0" y="1204783"/>
            <a:ext cx="11487912" cy="61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전력 소모량은 제품의 종류</a:t>
            </a:r>
            <a:r>
              <a:rPr lang="en-US" altLang="ko-KR" sz="1200" dirty="0"/>
              <a:t>, </a:t>
            </a:r>
            <a:r>
              <a:rPr lang="ko-KR" altLang="en-US" sz="1200" dirty="0"/>
              <a:t>생산량에 따라 다르므로 </a:t>
            </a:r>
            <a:r>
              <a:rPr lang="ko-KR" altLang="en-US" sz="1200" b="1" dirty="0">
                <a:solidFill>
                  <a:srgbClr val="FF0000"/>
                </a:solidFill>
              </a:rPr>
              <a:t>여러가지 </a:t>
            </a:r>
            <a:r>
              <a:rPr lang="en-US" altLang="ko-KR" sz="1200" b="1" dirty="0">
                <a:solidFill>
                  <a:srgbClr val="FF0000"/>
                </a:solidFill>
              </a:rPr>
              <a:t>AI </a:t>
            </a:r>
            <a:r>
              <a:rPr lang="ko-KR" altLang="en-US" sz="1200" b="1" dirty="0">
                <a:solidFill>
                  <a:srgbClr val="FF0000"/>
                </a:solidFill>
              </a:rPr>
              <a:t>모델 </a:t>
            </a:r>
            <a:r>
              <a:rPr lang="ko-KR" altLang="en-US" sz="1200" dirty="0"/>
              <a:t>사용 필요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각 설비마다 최고의 예측 성능을 끌어낼 수 있는 모델 선정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0EA26843-D8CF-676B-05E9-C923064E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" y="576072"/>
            <a:ext cx="10515600" cy="739596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cs typeface="Arial" panose="020B0604020202020204" pitchFamily="34" charset="0"/>
              </a:rPr>
              <a:t>5</a:t>
            </a:r>
            <a:r>
              <a:rPr lang="ko-KR" altLang="en-US" sz="3600" b="1" dirty="0">
                <a:cs typeface="Arial" panose="020B0604020202020204" pitchFamily="34" charset="0"/>
              </a:rPr>
              <a:t>가지 모델 후보군을 비교하였을 때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C80BF84-F398-5A25-A17E-8A1C1B20C933}"/>
              </a:ext>
            </a:extLst>
          </p:cNvPr>
          <p:cNvGrpSpPr/>
          <p:nvPr/>
        </p:nvGrpSpPr>
        <p:grpSpPr>
          <a:xfrm>
            <a:off x="219037" y="1944379"/>
            <a:ext cx="2465640" cy="2181114"/>
            <a:chOff x="180829" y="2138505"/>
            <a:chExt cx="3226789" cy="3001555"/>
          </a:xfrm>
        </p:grpSpPr>
        <p:pic>
          <p:nvPicPr>
            <p:cNvPr id="9" name="그림 8" descr="XGBoost 모델의 그래픽 구성표">
              <a:extLst>
                <a:ext uri="{FF2B5EF4-FFF2-40B4-BE49-F238E27FC236}">
                  <a16:creationId xmlns:a16="http://schemas.microsoft.com/office/drawing/2014/main" id="{A2810670-1CB5-31DA-DD97-8950B054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41" y="2640953"/>
              <a:ext cx="3122377" cy="24991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5738C9-120A-9B2F-7CF9-926B44588FF6}"/>
                </a:ext>
              </a:extLst>
            </p:cNvPr>
            <p:cNvSpPr txBox="1"/>
            <p:nvPr/>
          </p:nvSpPr>
          <p:spPr>
            <a:xfrm>
              <a:off x="180829" y="2138505"/>
              <a:ext cx="25918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+mj-ea"/>
                <a:buAutoNum type="circleNumDbPlain" startAt="4"/>
              </a:pPr>
              <a:r>
                <a:rPr lang="en-US" altLang="ko-KR" b="1" dirty="0" err="1"/>
                <a:t>XGBoost</a:t>
              </a:r>
              <a:endParaRPr lang="en-US" altLang="ko-KR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257DDBD-C205-7695-3B1D-9B5F81BCF7D0}"/>
              </a:ext>
            </a:extLst>
          </p:cNvPr>
          <p:cNvGrpSpPr/>
          <p:nvPr/>
        </p:nvGrpSpPr>
        <p:grpSpPr>
          <a:xfrm>
            <a:off x="3948403" y="2019729"/>
            <a:ext cx="3377304" cy="2253356"/>
            <a:chOff x="6817436" y="2788028"/>
            <a:chExt cx="3377304" cy="2253356"/>
          </a:xfrm>
        </p:grpSpPr>
        <p:pic>
          <p:nvPicPr>
            <p:cNvPr id="10" name="그림 9" descr="지원 벡터 머신 - SVM">
              <a:extLst>
                <a:ext uri="{FF2B5EF4-FFF2-40B4-BE49-F238E27FC236}">
                  <a16:creationId xmlns:a16="http://schemas.microsoft.com/office/drawing/2014/main" id="{7C0F6C86-E9BB-BE9A-DB4B-19A2D5ED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7436" y="3174087"/>
              <a:ext cx="3377304" cy="18672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2534A9-45E6-07A6-C502-8BA36E7DD3C0}"/>
                </a:ext>
              </a:extLst>
            </p:cNvPr>
            <p:cNvSpPr txBox="1"/>
            <p:nvPr/>
          </p:nvSpPr>
          <p:spPr>
            <a:xfrm>
              <a:off x="6817436" y="2788028"/>
              <a:ext cx="33199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+mj-ea"/>
                <a:buAutoNum type="circleNumDbPlain" startAt="5"/>
              </a:pPr>
              <a:r>
                <a:rPr lang="en-US" altLang="ko-KR" b="1" dirty="0"/>
                <a:t>Support Vector Machine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3B37BF9-8A48-27E9-6FE7-3BA0231472FE}"/>
              </a:ext>
            </a:extLst>
          </p:cNvPr>
          <p:cNvSpPr txBox="1"/>
          <p:nvPr/>
        </p:nvSpPr>
        <p:spPr>
          <a:xfrm>
            <a:off x="-76201" y="4222224"/>
            <a:ext cx="3843789" cy="1535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/>
              <a:t>여러 개의 약한 결정 트리 모델들을 순차적으로 학습시켜 예측 성능을 향상</a:t>
            </a:r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높은 예측 성능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빠른 훈련 속도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과적합</a:t>
            </a:r>
            <a:r>
              <a:rPr lang="ko-KR" altLang="en-US" sz="1200" dirty="0"/>
              <a:t> 방지 메커니즘 제공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3A897-7308-15AF-69C2-843E2E978C91}"/>
              </a:ext>
            </a:extLst>
          </p:cNvPr>
          <p:cNvSpPr txBox="1"/>
          <p:nvPr/>
        </p:nvSpPr>
        <p:spPr>
          <a:xfrm>
            <a:off x="3803072" y="4222224"/>
            <a:ext cx="3843789" cy="1258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/>
              <a:t>최대 마진을 가진 초평면을 찾아내는 원리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 </a:t>
            </a:r>
            <a:r>
              <a:rPr lang="ko-KR" altLang="en-US" sz="1200" dirty="0"/>
              <a:t>비선형 데이터 분류 가능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일반화 성능의 우수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과적합</a:t>
            </a:r>
            <a:r>
              <a:rPr lang="ko-KR" altLang="en-US" sz="1200" dirty="0"/>
              <a:t> 방지 메커니즘 제공</a:t>
            </a:r>
          </a:p>
        </p:txBody>
      </p:sp>
      <p:sp>
        <p:nvSpPr>
          <p:cNvPr id="22" name="화살표: 줄무늬가 있는 오른쪽 21">
            <a:extLst>
              <a:ext uri="{FF2B5EF4-FFF2-40B4-BE49-F238E27FC236}">
                <a16:creationId xmlns:a16="http://schemas.microsoft.com/office/drawing/2014/main" id="{7DF4089B-19E3-414C-D7E7-87086A2ECD5D}"/>
              </a:ext>
            </a:extLst>
          </p:cNvPr>
          <p:cNvSpPr/>
          <p:nvPr/>
        </p:nvSpPr>
        <p:spPr>
          <a:xfrm>
            <a:off x="6003854" y="5402402"/>
            <a:ext cx="2047105" cy="676289"/>
          </a:xfrm>
          <a:prstGeom prst="stripedRightArrow">
            <a:avLst/>
          </a:prstGeom>
          <a:solidFill>
            <a:srgbClr val="82AE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Tune_model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CA93A28-A025-5616-D59D-69EDC7ABA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6740" y="4972805"/>
            <a:ext cx="3605892" cy="1535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744628"/>
      </p:ext>
    </p:extLst>
  </p:cSld>
  <p:clrMapOvr>
    <a:masterClrMapping/>
  </p:clrMapOvr>
</p:sld>
</file>

<file path=ppt/theme/theme1.xml><?xml version="1.0" encoding="utf-8"?>
<a:theme xmlns:a="http://schemas.openxmlformats.org/drawingml/2006/main" name="2020saebyeolpowerpointclassicblue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0F93510A0BEAE4EB03940335B50B47B" ma:contentTypeVersion="2" ma:contentTypeDescription="새 문서를 만듭니다." ma:contentTypeScope="" ma:versionID="e7edaf0898735566237c6499ea00c87f">
  <xsd:schema xmlns:xsd="http://www.w3.org/2001/XMLSchema" xmlns:xs="http://www.w3.org/2001/XMLSchema" xmlns:p="http://schemas.microsoft.com/office/2006/metadata/properties" xmlns:ns3="74c22c11-cfe9-4874-ba72-79eef60be481" targetNamespace="http://schemas.microsoft.com/office/2006/metadata/properties" ma:root="true" ma:fieldsID="a1cc3df0adb4f0be0a199375cd0922e6" ns3:_="">
    <xsd:import namespace="74c22c11-cfe9-4874-ba72-79eef60be4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c22c11-cfe9-4874-ba72-79eef60be4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C7D727-9020-42F6-8FFF-B479444DC76D}">
  <ds:schemaRefs>
    <ds:schemaRef ds:uri="74c22c11-cfe9-4874-ba72-79eef60be48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A7ECA0-A8FD-416A-A28E-07480B34CD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4A9C8-29EE-4549-864E-C62011FFC964}">
  <ds:schemaRefs>
    <ds:schemaRef ds:uri="74c22c11-cfe9-4874-ba72-79eef60be4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</TotalTime>
  <Words>1088</Words>
  <Application>Microsoft Office PowerPoint</Application>
  <PresentationFormat>와이드스크린</PresentationFormat>
  <Paragraphs>240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</vt:lpstr>
      <vt:lpstr>맑은 고딕</vt:lpstr>
      <vt:lpstr>Arial</vt:lpstr>
      <vt:lpstr>Cambria Math</vt:lpstr>
      <vt:lpstr>Wingdings</vt:lpstr>
      <vt:lpstr>2020saebyeolpowerpointclassicblue</vt:lpstr>
      <vt:lpstr>소성가공 자원최적화</vt:lpstr>
      <vt:lpstr>CONTENTS</vt:lpstr>
      <vt:lpstr>PowerPoint 프레젠테이션</vt:lpstr>
      <vt:lpstr>Pressing Line Mini Map</vt:lpstr>
      <vt:lpstr>Issue</vt:lpstr>
      <vt:lpstr>Data Preprocessing</vt:lpstr>
      <vt:lpstr>Data Preprocessing</vt:lpstr>
      <vt:lpstr>3가지 모델 후보군을 비교하였을 때</vt:lpstr>
      <vt:lpstr>5가지 모델 후보군을 비교하였을 때</vt:lpstr>
      <vt:lpstr>Condition creation for resource optimization</vt:lpstr>
      <vt:lpstr>Comparison of results</vt:lpstr>
      <vt:lpstr>Discussion</vt:lpstr>
      <vt:lpstr>Possible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전해액 (Electrolyte)</dc:title>
  <dc:creator>이 현경</dc:creator>
  <cp:lastModifiedBy>안견힐/21900416</cp:lastModifiedBy>
  <cp:revision>23</cp:revision>
  <dcterms:created xsi:type="dcterms:W3CDTF">2022-10-02T15:09:40Z</dcterms:created>
  <dcterms:modified xsi:type="dcterms:W3CDTF">2024-06-14T14:17:50Z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0x010100F0F93510A0BEAE4EB03940335B50B47B</vt:lpwstr>
  </property>
</Properties>
</file>