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79" r:id="rId4"/>
    <p:sldId id="260" r:id="rId5"/>
    <p:sldId id="267" r:id="rId6"/>
    <p:sldId id="284" r:id="rId7"/>
    <p:sldId id="285" r:id="rId8"/>
    <p:sldId id="259" r:id="rId9"/>
    <p:sldId id="261" r:id="rId10"/>
    <p:sldId id="274" r:id="rId11"/>
    <p:sldId id="287" r:id="rId12"/>
    <p:sldId id="286" r:id="rId13"/>
    <p:sldId id="270" r:id="rId14"/>
    <p:sldId id="271" r:id="rId15"/>
    <p:sldId id="288" r:id="rId16"/>
    <p:sldId id="289" r:id="rId17"/>
    <p:sldId id="269" r:id="rId1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보통 스타일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6" autoAdjust="0"/>
    <p:restoredTop sz="86126" autoAdjust="0"/>
  </p:normalViewPr>
  <p:slideViewPr>
    <p:cSldViewPr snapToGrid="0">
      <p:cViewPr varScale="1">
        <p:scale>
          <a:sx n="95" d="100"/>
          <a:sy n="95" d="100"/>
        </p:scale>
        <p:origin x="11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AF31F2-135C-4636-9847-9F34FAF3C515}" type="datetimeFigureOut">
              <a:rPr lang="ko-KR" altLang="en-US" smtClean="0"/>
              <a:t>2024-10-22</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3B10D9-2842-457B-A901-54D125CB4607}" type="slidenum">
              <a:rPr lang="ko-KR" altLang="en-US" smtClean="0"/>
              <a:t>‹#›</a:t>
            </a:fld>
            <a:endParaRPr lang="ko-KR" altLang="en-US"/>
          </a:p>
        </p:txBody>
      </p:sp>
    </p:spTree>
    <p:extLst>
      <p:ext uri="{BB962C8B-B14F-4D97-AF65-F5344CB8AC3E}">
        <p14:creationId xmlns:p14="http://schemas.microsoft.com/office/powerpoint/2010/main" val="124775410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563B10D9-2842-457B-A901-54D125CB4607}" type="slidenum">
              <a:rPr lang="ko-KR" altLang="en-US" smtClean="0"/>
              <a:t>1</a:t>
            </a:fld>
            <a:endParaRPr lang="ko-KR" altLang="en-US"/>
          </a:p>
        </p:txBody>
      </p:sp>
    </p:spTree>
    <p:extLst>
      <p:ext uri="{BB962C8B-B14F-4D97-AF65-F5344CB8AC3E}">
        <p14:creationId xmlns:p14="http://schemas.microsoft.com/office/powerpoint/2010/main" val="3273586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563B10D9-2842-457B-A901-54D125CB4607}" type="slidenum">
              <a:rPr lang="ko-KR" altLang="en-US" smtClean="0"/>
              <a:t>13</a:t>
            </a:fld>
            <a:endParaRPr lang="ko-KR" altLang="en-US"/>
          </a:p>
        </p:txBody>
      </p:sp>
    </p:spTree>
    <p:extLst>
      <p:ext uri="{BB962C8B-B14F-4D97-AF65-F5344CB8AC3E}">
        <p14:creationId xmlns:p14="http://schemas.microsoft.com/office/powerpoint/2010/main" val="3034892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563B10D9-2842-457B-A901-54D125CB4607}" type="slidenum">
              <a:rPr lang="ko-KR" altLang="en-US" smtClean="0"/>
              <a:t>14</a:t>
            </a:fld>
            <a:endParaRPr lang="ko-KR" altLang="en-US"/>
          </a:p>
        </p:txBody>
      </p:sp>
    </p:spTree>
    <p:extLst>
      <p:ext uri="{BB962C8B-B14F-4D97-AF65-F5344CB8AC3E}">
        <p14:creationId xmlns:p14="http://schemas.microsoft.com/office/powerpoint/2010/main" val="3041208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모델의 성능을 향상시키기 위해서 </a:t>
            </a:r>
            <a:r>
              <a:rPr lang="ko-KR" altLang="en-US" dirty="0" err="1"/>
              <a:t>전처리</a:t>
            </a:r>
            <a:r>
              <a:rPr lang="ko-KR" altLang="en-US" dirty="0"/>
              <a:t> 작업이 중요하다</a:t>
            </a:r>
            <a:r>
              <a:rPr lang="en-US" altLang="ko-KR" dirty="0"/>
              <a:t>. </a:t>
            </a:r>
            <a:r>
              <a:rPr lang="ko-KR" altLang="en-US" dirty="0"/>
              <a:t>우리는 </a:t>
            </a:r>
            <a:r>
              <a:rPr lang="en-US" altLang="ko-KR" dirty="0"/>
              <a:t>feature extraction, </a:t>
            </a:r>
            <a:r>
              <a:rPr lang="ko-KR" altLang="en-US" dirty="0"/>
              <a:t>새로운 </a:t>
            </a:r>
            <a:r>
              <a:rPr lang="ko-KR" altLang="en-US" dirty="0" err="1"/>
              <a:t>머신러닝</a:t>
            </a:r>
            <a:r>
              <a:rPr lang="ko-KR" altLang="en-US" dirty="0"/>
              <a:t> 모델 시도 등 다양한 방법을 시도하였지만</a:t>
            </a:r>
            <a:r>
              <a:rPr lang="en-US" altLang="ko-KR" dirty="0"/>
              <a:t>, </a:t>
            </a:r>
            <a:r>
              <a:rPr lang="ko-KR" altLang="en-US" dirty="0"/>
              <a:t>결국 전처리를 통해 높은 성능에 도달할 수 있었다</a:t>
            </a:r>
            <a:r>
              <a:rPr lang="en-US" altLang="ko-KR" dirty="0"/>
              <a:t>. </a:t>
            </a:r>
            <a:r>
              <a:rPr lang="ko-KR" altLang="en-US" dirty="0"/>
              <a:t>또한 데이터의 형태를 먼저 파악하고 어떤 작업을 통해 성능을 개선할지도 요구된다</a:t>
            </a:r>
            <a:r>
              <a:rPr lang="en-US" altLang="ko-KR" dirty="0"/>
              <a:t>. </a:t>
            </a:r>
          </a:p>
          <a:p>
            <a:endParaRPr lang="en-US" altLang="ko-KR" dirty="0"/>
          </a:p>
          <a:p>
            <a:r>
              <a:rPr lang="en-US" altLang="ko-KR" dirty="0"/>
              <a:t>Preprocessing is crucial for improving model performance. While we explored various methods such as feature extraction and experimenting with new machine learning models, it was ultimately through preprocessing that we achieved higher performance. Additionally, understanding the structure of the data first and determining which preprocessing steps are needed to enhance performance is essential.</a:t>
            </a:r>
          </a:p>
          <a:p>
            <a:endParaRPr lang="en-US" altLang="ko-KR" dirty="0"/>
          </a:p>
          <a:p>
            <a:r>
              <a:rPr lang="ko-KR" altLang="en-US" b="1" dirty="0"/>
              <a:t>모델의 특성</a:t>
            </a:r>
            <a:r>
              <a:rPr lang="en-US" altLang="ko-KR" dirty="0"/>
              <a:t>: Decision Tree</a:t>
            </a:r>
            <a:r>
              <a:rPr lang="ko-KR" altLang="en-US" dirty="0"/>
              <a:t>와 </a:t>
            </a:r>
            <a:r>
              <a:rPr lang="en-US" altLang="ko-KR" dirty="0"/>
              <a:t>KNN</a:t>
            </a:r>
            <a:r>
              <a:rPr lang="ko-KR" altLang="en-US" dirty="0"/>
              <a:t>은 </a:t>
            </a:r>
            <a:r>
              <a:rPr lang="ko-KR" altLang="en-US" b="1" dirty="0" err="1"/>
              <a:t>비선형적인</a:t>
            </a:r>
            <a:r>
              <a:rPr lang="ko-KR" altLang="en-US" b="1" dirty="0"/>
              <a:t> 분류 문제</a:t>
            </a:r>
            <a:r>
              <a:rPr lang="ko-KR" altLang="en-US" dirty="0"/>
              <a:t>를 다룰 수 있는 특성을 가지고 있으며</a:t>
            </a:r>
            <a:r>
              <a:rPr lang="en-US" altLang="ko-KR" dirty="0"/>
              <a:t>, SVM</a:t>
            </a:r>
            <a:r>
              <a:rPr lang="ko-KR" altLang="en-US" dirty="0"/>
              <a:t>과 </a:t>
            </a:r>
            <a:r>
              <a:rPr lang="en-US" altLang="ko-KR" dirty="0"/>
              <a:t>Logistic Regression</a:t>
            </a:r>
            <a:r>
              <a:rPr lang="ko-KR" altLang="en-US" dirty="0"/>
              <a:t>은 </a:t>
            </a:r>
            <a:r>
              <a:rPr lang="ko-KR" altLang="en-US" b="1" dirty="0"/>
              <a:t>선형적</a:t>
            </a:r>
            <a:r>
              <a:rPr lang="ko-KR" altLang="en-US" dirty="0"/>
              <a:t>이거나 </a:t>
            </a:r>
            <a:r>
              <a:rPr lang="ko-KR" altLang="en-US" b="1" dirty="0"/>
              <a:t>고차원 공간에서의 분류 문제</a:t>
            </a:r>
            <a:r>
              <a:rPr lang="ko-KR" altLang="en-US" dirty="0"/>
              <a:t>에 더 적합합니다</a:t>
            </a:r>
            <a:r>
              <a:rPr lang="en-US" altLang="ko-KR" dirty="0"/>
              <a:t>. </a:t>
            </a:r>
            <a:r>
              <a:rPr lang="ko-KR" altLang="en-US" dirty="0"/>
              <a:t>이 때문에 비선형 데이터에서 </a:t>
            </a:r>
            <a:r>
              <a:rPr lang="en-US" altLang="ko-KR" dirty="0"/>
              <a:t>SVM</a:t>
            </a:r>
            <a:r>
              <a:rPr lang="ko-KR" altLang="en-US" dirty="0"/>
              <a:t>과 </a:t>
            </a:r>
            <a:r>
              <a:rPr lang="en-US" altLang="ko-KR" dirty="0"/>
              <a:t>LR</a:t>
            </a:r>
            <a:r>
              <a:rPr lang="ko-KR" altLang="en-US" dirty="0"/>
              <a:t>의 성능이 낮을 수 있습니다</a:t>
            </a:r>
            <a:r>
              <a:rPr lang="en-US" altLang="ko-KR" dirty="0"/>
              <a:t>.</a:t>
            </a:r>
          </a:p>
          <a:p>
            <a:endParaRPr lang="en-US" altLang="ko-KR" dirty="0"/>
          </a:p>
          <a:p>
            <a:r>
              <a:rPr lang="en-US" altLang="ko-KR" dirty="0"/>
              <a:t>Decision Tree</a:t>
            </a:r>
            <a:r>
              <a:rPr lang="ko-KR" altLang="en-US" dirty="0"/>
              <a:t>는 </a:t>
            </a:r>
            <a:r>
              <a:rPr lang="ko-KR" altLang="en-US" dirty="0" err="1"/>
              <a:t>섞여있는</a:t>
            </a:r>
            <a:r>
              <a:rPr lang="ko-KR" altLang="en-US" dirty="0"/>
              <a:t> 데이터에서 하나씩 분류</a:t>
            </a:r>
            <a:r>
              <a:rPr lang="en-US" altLang="ko-KR" dirty="0"/>
              <a:t>,</a:t>
            </a:r>
            <a:r>
              <a:rPr lang="ko-KR" altLang="en-US" dirty="0"/>
              <a:t> </a:t>
            </a:r>
            <a:r>
              <a:rPr lang="en-US" altLang="ko-KR" dirty="0"/>
              <a:t>KNN</a:t>
            </a:r>
            <a:r>
              <a:rPr lang="ko-KR" altLang="en-US" dirty="0"/>
              <a:t>는 군집 안에 자신이 속한 그룹을 찾아가는 것이다</a:t>
            </a:r>
            <a:r>
              <a:rPr lang="en-US" altLang="ko-KR" dirty="0"/>
              <a:t>. </a:t>
            </a:r>
          </a:p>
          <a:p>
            <a:r>
              <a:rPr lang="en-US" altLang="ko-KR" dirty="0"/>
              <a:t>SVM</a:t>
            </a:r>
            <a:r>
              <a:rPr lang="ko-KR" altLang="en-US" dirty="0"/>
              <a:t>은 경계선과의 거리를 이용하여 가중치를 통해 분류하는 것이고</a:t>
            </a:r>
            <a:r>
              <a:rPr lang="en-US" altLang="ko-KR" dirty="0"/>
              <a:t>,</a:t>
            </a:r>
            <a:r>
              <a:rPr lang="ko-KR" altLang="en-US" dirty="0"/>
              <a:t> </a:t>
            </a:r>
            <a:r>
              <a:rPr lang="en-US" altLang="ko-KR" dirty="0"/>
              <a:t>Logistic Regression</a:t>
            </a:r>
            <a:r>
              <a:rPr lang="ko-KR" altLang="en-US" dirty="0"/>
              <a:t>은 </a:t>
            </a:r>
            <a:r>
              <a:rPr lang="ko-KR" altLang="en-US" dirty="0" err="1"/>
              <a:t>시그모이드</a:t>
            </a:r>
            <a:r>
              <a:rPr lang="en-US" altLang="ko-KR" dirty="0"/>
              <a:t>, </a:t>
            </a:r>
            <a:r>
              <a:rPr lang="ko-KR" altLang="en-US" dirty="0"/>
              <a:t>또는 로그 함수의 모양으로 분류한다</a:t>
            </a:r>
            <a:r>
              <a:rPr lang="en-US" altLang="ko-KR" dirty="0"/>
              <a:t>.</a:t>
            </a:r>
          </a:p>
          <a:p>
            <a:endParaRPr lang="en-US" altLang="ko-KR" dirty="0"/>
          </a:p>
          <a:p>
            <a:r>
              <a:rPr lang="en-US" altLang="ko-KR" dirty="0"/>
              <a:t>A Decision Tree classifies data by splitting it one step at a time. KNN (k-Nearest Neighbors) identifies which group it belongs to by looking for the nearest neighbors within a cluster. SVM (Support Vector Machine) classifies data by using the distance from the boundary and applying weights to determine the classification. Logistic Regression classifies data using a sigmoid function, or sometimes a log function, to separate the data.</a:t>
            </a:r>
          </a:p>
          <a:p>
            <a:endParaRPr lang="en-US" altLang="ko-KR" dirty="0"/>
          </a:p>
          <a:p>
            <a:r>
              <a:rPr lang="en-US" altLang="ko-KR" dirty="0"/>
              <a:t>Model Characteristics: Decision Tree and KNN possess the ability to handle nonlinear classification problems, while SVM and Logistic Regression are more suited for linear or high-dimensional space classification tasks. This is why SVM and LR may exhibit lower performance on nonlinear data.</a:t>
            </a:r>
            <a:endParaRPr lang="ko-KR" altLang="en-US" dirty="0"/>
          </a:p>
        </p:txBody>
      </p:sp>
      <p:sp>
        <p:nvSpPr>
          <p:cNvPr id="4" name="슬라이드 번호 개체 틀 3"/>
          <p:cNvSpPr>
            <a:spLocks noGrp="1"/>
          </p:cNvSpPr>
          <p:nvPr>
            <p:ph type="sldNum" sz="quarter" idx="5"/>
          </p:nvPr>
        </p:nvSpPr>
        <p:spPr/>
        <p:txBody>
          <a:bodyPr/>
          <a:lstStyle/>
          <a:p>
            <a:fld id="{563B10D9-2842-457B-A901-54D125CB4607}" type="slidenum">
              <a:rPr lang="ko-KR" altLang="en-US" smtClean="0"/>
              <a:t>15</a:t>
            </a:fld>
            <a:endParaRPr lang="ko-KR" altLang="en-US"/>
          </a:p>
        </p:txBody>
      </p:sp>
    </p:spTree>
    <p:extLst>
      <p:ext uri="{BB962C8B-B14F-4D97-AF65-F5344CB8AC3E}">
        <p14:creationId xmlns:p14="http://schemas.microsoft.com/office/powerpoint/2010/main" val="3899663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7CA22-C854-982B-BC14-F3A3E20A94B1}"/>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CFCFD25C-8972-3F4C-5E09-D17009E2C5E9}"/>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A3088E91-CDFA-A0DC-21B1-DEFCF8EBEC31}"/>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F8FCF09D-2E76-6921-DFC1-E1F5DD420641}"/>
              </a:ext>
            </a:extLst>
          </p:cNvPr>
          <p:cNvSpPr>
            <a:spLocks noGrp="1"/>
          </p:cNvSpPr>
          <p:nvPr>
            <p:ph type="sldNum" sz="quarter" idx="5"/>
          </p:nvPr>
        </p:nvSpPr>
        <p:spPr/>
        <p:txBody>
          <a:bodyPr/>
          <a:lstStyle/>
          <a:p>
            <a:fld id="{563B10D9-2842-457B-A901-54D125CB4607}" type="slidenum">
              <a:rPr lang="ko-KR" altLang="en-US" smtClean="0"/>
              <a:t>16</a:t>
            </a:fld>
            <a:endParaRPr lang="ko-KR" altLang="en-US"/>
          </a:p>
        </p:txBody>
      </p:sp>
    </p:spTree>
    <p:extLst>
      <p:ext uri="{BB962C8B-B14F-4D97-AF65-F5344CB8AC3E}">
        <p14:creationId xmlns:p14="http://schemas.microsoft.com/office/powerpoint/2010/main" val="805782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563B10D9-2842-457B-A901-54D125CB4607}" type="slidenum">
              <a:rPr lang="ko-KR" altLang="en-US" smtClean="0"/>
              <a:t>2</a:t>
            </a:fld>
            <a:endParaRPr lang="ko-KR" altLang="en-US"/>
          </a:p>
        </p:txBody>
      </p:sp>
    </p:spTree>
    <p:extLst>
      <p:ext uri="{BB962C8B-B14F-4D97-AF65-F5344CB8AC3E}">
        <p14:creationId xmlns:p14="http://schemas.microsoft.com/office/powerpoint/2010/main" val="3203760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563B10D9-2842-457B-A901-54D125CB4607}" type="slidenum">
              <a:rPr lang="ko-KR" altLang="en-US" smtClean="0"/>
              <a:t>3</a:t>
            </a:fld>
            <a:endParaRPr lang="ko-KR" altLang="en-US"/>
          </a:p>
        </p:txBody>
      </p:sp>
    </p:spTree>
    <p:extLst>
      <p:ext uri="{BB962C8B-B14F-4D97-AF65-F5344CB8AC3E}">
        <p14:creationId xmlns:p14="http://schemas.microsoft.com/office/powerpoint/2010/main" val="678624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563B10D9-2842-457B-A901-54D125CB4607}" type="slidenum">
              <a:rPr lang="ko-KR" altLang="en-US" smtClean="0"/>
              <a:t>4</a:t>
            </a:fld>
            <a:endParaRPr lang="ko-KR" altLang="en-US"/>
          </a:p>
        </p:txBody>
      </p:sp>
    </p:spTree>
    <p:extLst>
      <p:ext uri="{BB962C8B-B14F-4D97-AF65-F5344CB8AC3E}">
        <p14:creationId xmlns:p14="http://schemas.microsoft.com/office/powerpoint/2010/main" val="3062331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563B10D9-2842-457B-A901-54D125CB4607}" type="slidenum">
              <a:rPr lang="ko-KR" altLang="en-US" smtClean="0"/>
              <a:t>5</a:t>
            </a:fld>
            <a:endParaRPr lang="ko-KR" altLang="en-US"/>
          </a:p>
        </p:txBody>
      </p:sp>
    </p:spTree>
    <p:extLst>
      <p:ext uri="{BB962C8B-B14F-4D97-AF65-F5344CB8AC3E}">
        <p14:creationId xmlns:p14="http://schemas.microsoft.com/office/powerpoint/2010/main" val="3262571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563B10D9-2842-457B-A901-54D125CB4607}" type="slidenum">
              <a:rPr lang="ko-KR" altLang="en-US" smtClean="0"/>
              <a:t>7</a:t>
            </a:fld>
            <a:endParaRPr lang="ko-KR" altLang="en-US"/>
          </a:p>
        </p:txBody>
      </p:sp>
    </p:spTree>
    <p:extLst>
      <p:ext uri="{BB962C8B-B14F-4D97-AF65-F5344CB8AC3E}">
        <p14:creationId xmlns:p14="http://schemas.microsoft.com/office/powerpoint/2010/main" val="2911316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563B10D9-2842-457B-A901-54D125CB4607}" type="slidenum">
              <a:rPr lang="ko-KR" altLang="en-US" smtClean="0"/>
              <a:t>10</a:t>
            </a:fld>
            <a:endParaRPr lang="ko-KR" altLang="en-US"/>
          </a:p>
        </p:txBody>
      </p:sp>
    </p:spTree>
    <p:extLst>
      <p:ext uri="{BB962C8B-B14F-4D97-AF65-F5344CB8AC3E}">
        <p14:creationId xmlns:p14="http://schemas.microsoft.com/office/powerpoint/2010/main" val="2115839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563B10D9-2842-457B-A901-54D125CB4607}" type="slidenum">
              <a:rPr lang="ko-KR" altLang="en-US" smtClean="0"/>
              <a:t>11</a:t>
            </a:fld>
            <a:endParaRPr lang="ko-KR" altLang="en-US"/>
          </a:p>
        </p:txBody>
      </p:sp>
    </p:spTree>
    <p:extLst>
      <p:ext uri="{BB962C8B-B14F-4D97-AF65-F5344CB8AC3E}">
        <p14:creationId xmlns:p14="http://schemas.microsoft.com/office/powerpoint/2010/main" val="1715520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563B10D9-2842-457B-A901-54D125CB4607}" type="slidenum">
              <a:rPr lang="ko-KR" altLang="en-US" smtClean="0"/>
              <a:t>12</a:t>
            </a:fld>
            <a:endParaRPr lang="ko-KR" altLang="en-US"/>
          </a:p>
        </p:txBody>
      </p:sp>
    </p:spTree>
    <p:extLst>
      <p:ext uri="{BB962C8B-B14F-4D97-AF65-F5344CB8AC3E}">
        <p14:creationId xmlns:p14="http://schemas.microsoft.com/office/powerpoint/2010/main" val="1364721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E3897A4-6A7F-550B-6968-22A0455064AC}"/>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5CDABEFE-C18D-FB00-A581-EE91E61FE4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7688D45F-2D92-5F0E-C27F-3058800967E5}"/>
              </a:ext>
            </a:extLst>
          </p:cNvPr>
          <p:cNvSpPr>
            <a:spLocks noGrp="1"/>
          </p:cNvSpPr>
          <p:nvPr>
            <p:ph type="dt" sz="half" idx="10"/>
          </p:nvPr>
        </p:nvSpPr>
        <p:spPr/>
        <p:txBody>
          <a:bodyPr/>
          <a:lstStyle/>
          <a:p>
            <a:fld id="{C40A9686-A05D-48D6-A051-E02E29EDB84A}" type="datetime1">
              <a:rPr lang="ko-KR" altLang="en-US" smtClean="0"/>
              <a:t>2024-10-22</a:t>
            </a:fld>
            <a:endParaRPr lang="ko-KR" altLang="en-US"/>
          </a:p>
        </p:txBody>
      </p:sp>
      <p:sp>
        <p:nvSpPr>
          <p:cNvPr id="5" name="바닥글 개체 틀 4">
            <a:extLst>
              <a:ext uri="{FF2B5EF4-FFF2-40B4-BE49-F238E27FC236}">
                <a16:creationId xmlns:a16="http://schemas.microsoft.com/office/drawing/2014/main" id="{F7F8DB20-1A5F-F3C0-3BAE-F18C54FD35F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CE90BCE-65B9-495C-0C24-5AAA4F0F03A2}"/>
              </a:ext>
            </a:extLst>
          </p:cNvPr>
          <p:cNvSpPr>
            <a:spLocks noGrp="1"/>
          </p:cNvSpPr>
          <p:nvPr>
            <p:ph type="sldNum" sz="quarter" idx="12"/>
          </p:nvPr>
        </p:nvSpPr>
        <p:spPr/>
        <p:txBody>
          <a:bodyPr/>
          <a:lstStyle/>
          <a:p>
            <a:fld id="{83D37A20-76DD-4CD0-B0FA-805EEE79EC14}" type="slidenum">
              <a:rPr lang="ko-KR" altLang="en-US" smtClean="0"/>
              <a:t>‹#›</a:t>
            </a:fld>
            <a:endParaRPr lang="ko-KR" altLang="en-US"/>
          </a:p>
        </p:txBody>
      </p:sp>
    </p:spTree>
    <p:extLst>
      <p:ext uri="{BB962C8B-B14F-4D97-AF65-F5344CB8AC3E}">
        <p14:creationId xmlns:p14="http://schemas.microsoft.com/office/powerpoint/2010/main" val="3123625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8D4961E-5796-904F-0344-161BC7248B3F}"/>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0143ED6C-3E33-9732-09D6-B1C2700D9CCB}"/>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CA85239-DB33-A216-D306-30742B1254E6}"/>
              </a:ext>
            </a:extLst>
          </p:cNvPr>
          <p:cNvSpPr>
            <a:spLocks noGrp="1"/>
          </p:cNvSpPr>
          <p:nvPr>
            <p:ph type="dt" sz="half" idx="10"/>
          </p:nvPr>
        </p:nvSpPr>
        <p:spPr/>
        <p:txBody>
          <a:bodyPr/>
          <a:lstStyle/>
          <a:p>
            <a:fld id="{72C53554-5074-4F41-A4A9-81732A8D3401}" type="datetime1">
              <a:rPr lang="ko-KR" altLang="en-US" smtClean="0"/>
              <a:t>2024-10-22</a:t>
            </a:fld>
            <a:endParaRPr lang="ko-KR" altLang="en-US"/>
          </a:p>
        </p:txBody>
      </p:sp>
      <p:sp>
        <p:nvSpPr>
          <p:cNvPr id="5" name="바닥글 개체 틀 4">
            <a:extLst>
              <a:ext uri="{FF2B5EF4-FFF2-40B4-BE49-F238E27FC236}">
                <a16:creationId xmlns:a16="http://schemas.microsoft.com/office/drawing/2014/main" id="{A40DE59B-2CD0-0B2B-A31A-F375F6CC718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B9D68CF-2861-9BC9-066C-DB8944E811F2}"/>
              </a:ext>
            </a:extLst>
          </p:cNvPr>
          <p:cNvSpPr>
            <a:spLocks noGrp="1"/>
          </p:cNvSpPr>
          <p:nvPr>
            <p:ph type="sldNum" sz="quarter" idx="12"/>
          </p:nvPr>
        </p:nvSpPr>
        <p:spPr/>
        <p:txBody>
          <a:bodyPr/>
          <a:lstStyle/>
          <a:p>
            <a:fld id="{83D37A20-76DD-4CD0-B0FA-805EEE79EC14}" type="slidenum">
              <a:rPr lang="ko-KR" altLang="en-US" smtClean="0"/>
              <a:t>‹#›</a:t>
            </a:fld>
            <a:endParaRPr lang="ko-KR" altLang="en-US"/>
          </a:p>
        </p:txBody>
      </p:sp>
    </p:spTree>
    <p:extLst>
      <p:ext uri="{BB962C8B-B14F-4D97-AF65-F5344CB8AC3E}">
        <p14:creationId xmlns:p14="http://schemas.microsoft.com/office/powerpoint/2010/main" val="3709555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7E7976B6-F193-34C9-FDCF-C119B2B86297}"/>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6B949DB5-A7A1-90D5-9F7D-6D809DD5B415}"/>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C4D5E40-0321-7A7F-E61D-AA492F439A1D}"/>
              </a:ext>
            </a:extLst>
          </p:cNvPr>
          <p:cNvSpPr>
            <a:spLocks noGrp="1"/>
          </p:cNvSpPr>
          <p:nvPr>
            <p:ph type="dt" sz="half" idx="10"/>
          </p:nvPr>
        </p:nvSpPr>
        <p:spPr/>
        <p:txBody>
          <a:bodyPr/>
          <a:lstStyle/>
          <a:p>
            <a:fld id="{976A7237-931D-47AE-9E64-3D37528ED744}" type="datetime1">
              <a:rPr lang="ko-KR" altLang="en-US" smtClean="0"/>
              <a:t>2024-10-22</a:t>
            </a:fld>
            <a:endParaRPr lang="ko-KR" altLang="en-US"/>
          </a:p>
        </p:txBody>
      </p:sp>
      <p:sp>
        <p:nvSpPr>
          <p:cNvPr id="5" name="바닥글 개체 틀 4">
            <a:extLst>
              <a:ext uri="{FF2B5EF4-FFF2-40B4-BE49-F238E27FC236}">
                <a16:creationId xmlns:a16="http://schemas.microsoft.com/office/drawing/2014/main" id="{7989D7DC-69C5-CB65-234C-97A50518ABD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13297A7-E833-AB90-E9D2-FF8E465EBE65}"/>
              </a:ext>
            </a:extLst>
          </p:cNvPr>
          <p:cNvSpPr>
            <a:spLocks noGrp="1"/>
          </p:cNvSpPr>
          <p:nvPr>
            <p:ph type="sldNum" sz="quarter" idx="12"/>
          </p:nvPr>
        </p:nvSpPr>
        <p:spPr/>
        <p:txBody>
          <a:bodyPr/>
          <a:lstStyle/>
          <a:p>
            <a:fld id="{83D37A20-76DD-4CD0-B0FA-805EEE79EC14}" type="slidenum">
              <a:rPr lang="ko-KR" altLang="en-US" smtClean="0"/>
              <a:t>‹#›</a:t>
            </a:fld>
            <a:endParaRPr lang="ko-KR" altLang="en-US"/>
          </a:p>
        </p:txBody>
      </p:sp>
    </p:spTree>
    <p:extLst>
      <p:ext uri="{BB962C8B-B14F-4D97-AF65-F5344CB8AC3E}">
        <p14:creationId xmlns:p14="http://schemas.microsoft.com/office/powerpoint/2010/main" val="825008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D347C3-4BC4-BB3A-DE4B-9EB869021E60}"/>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8DF62B9-07D3-FD71-E96C-A20A9A455BDF}"/>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A077FD3-1319-253D-56ED-B4025316B8A2}"/>
              </a:ext>
            </a:extLst>
          </p:cNvPr>
          <p:cNvSpPr>
            <a:spLocks noGrp="1"/>
          </p:cNvSpPr>
          <p:nvPr>
            <p:ph type="dt" sz="half" idx="10"/>
          </p:nvPr>
        </p:nvSpPr>
        <p:spPr/>
        <p:txBody>
          <a:bodyPr/>
          <a:lstStyle/>
          <a:p>
            <a:fld id="{2F18F78C-9645-445E-B4B2-10DFA0E08CBE}" type="datetime1">
              <a:rPr lang="ko-KR" altLang="en-US" smtClean="0"/>
              <a:t>2024-10-22</a:t>
            </a:fld>
            <a:endParaRPr lang="ko-KR" altLang="en-US"/>
          </a:p>
        </p:txBody>
      </p:sp>
      <p:sp>
        <p:nvSpPr>
          <p:cNvPr id="5" name="바닥글 개체 틀 4">
            <a:extLst>
              <a:ext uri="{FF2B5EF4-FFF2-40B4-BE49-F238E27FC236}">
                <a16:creationId xmlns:a16="http://schemas.microsoft.com/office/drawing/2014/main" id="{6A83CAF0-F60C-878F-03CB-1F919A563F2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4D6989B-BD78-48E6-5176-1E8F980A747A}"/>
              </a:ext>
            </a:extLst>
          </p:cNvPr>
          <p:cNvSpPr>
            <a:spLocks noGrp="1"/>
          </p:cNvSpPr>
          <p:nvPr>
            <p:ph type="sldNum" sz="quarter" idx="12"/>
          </p:nvPr>
        </p:nvSpPr>
        <p:spPr/>
        <p:txBody>
          <a:bodyPr/>
          <a:lstStyle/>
          <a:p>
            <a:fld id="{83D37A20-76DD-4CD0-B0FA-805EEE79EC14}" type="slidenum">
              <a:rPr lang="ko-KR" altLang="en-US" smtClean="0"/>
              <a:t>‹#›</a:t>
            </a:fld>
            <a:endParaRPr lang="ko-KR" altLang="en-US"/>
          </a:p>
        </p:txBody>
      </p:sp>
    </p:spTree>
    <p:extLst>
      <p:ext uri="{BB962C8B-B14F-4D97-AF65-F5344CB8AC3E}">
        <p14:creationId xmlns:p14="http://schemas.microsoft.com/office/powerpoint/2010/main" val="4220380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A3244F1-7FDF-B03C-0E66-234D77973060}"/>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8B2802E9-C662-698E-ACC8-58976838CDB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92E85DC0-7985-E9A3-8244-C4C1E0D6C364}"/>
              </a:ext>
            </a:extLst>
          </p:cNvPr>
          <p:cNvSpPr>
            <a:spLocks noGrp="1"/>
          </p:cNvSpPr>
          <p:nvPr>
            <p:ph type="dt" sz="half" idx="10"/>
          </p:nvPr>
        </p:nvSpPr>
        <p:spPr/>
        <p:txBody>
          <a:bodyPr/>
          <a:lstStyle/>
          <a:p>
            <a:fld id="{36FE6548-E510-43FE-AC9C-ECBA8C153A12}" type="datetime1">
              <a:rPr lang="ko-KR" altLang="en-US" smtClean="0"/>
              <a:t>2024-10-22</a:t>
            </a:fld>
            <a:endParaRPr lang="ko-KR" altLang="en-US"/>
          </a:p>
        </p:txBody>
      </p:sp>
      <p:sp>
        <p:nvSpPr>
          <p:cNvPr id="5" name="바닥글 개체 틀 4">
            <a:extLst>
              <a:ext uri="{FF2B5EF4-FFF2-40B4-BE49-F238E27FC236}">
                <a16:creationId xmlns:a16="http://schemas.microsoft.com/office/drawing/2014/main" id="{1AF00FE1-C915-F392-9916-1127BD8C505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7703773-0BCF-AB9C-936F-1C5B1A1C41B1}"/>
              </a:ext>
            </a:extLst>
          </p:cNvPr>
          <p:cNvSpPr>
            <a:spLocks noGrp="1"/>
          </p:cNvSpPr>
          <p:nvPr>
            <p:ph type="sldNum" sz="quarter" idx="12"/>
          </p:nvPr>
        </p:nvSpPr>
        <p:spPr/>
        <p:txBody>
          <a:bodyPr/>
          <a:lstStyle/>
          <a:p>
            <a:fld id="{83D37A20-76DD-4CD0-B0FA-805EEE79EC14}" type="slidenum">
              <a:rPr lang="ko-KR" altLang="en-US" smtClean="0"/>
              <a:t>‹#›</a:t>
            </a:fld>
            <a:endParaRPr lang="ko-KR" altLang="en-US"/>
          </a:p>
        </p:txBody>
      </p:sp>
    </p:spTree>
    <p:extLst>
      <p:ext uri="{BB962C8B-B14F-4D97-AF65-F5344CB8AC3E}">
        <p14:creationId xmlns:p14="http://schemas.microsoft.com/office/powerpoint/2010/main" val="2766767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1FA088B-A3D0-22A1-3753-E243077D62CA}"/>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ECA36C3-2C02-2A48-D9A7-245D806D1AD5}"/>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7498307C-6B8C-20C2-9E48-799F59A3B093}"/>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14B335F1-18F0-9EF3-42D2-79BAC10C1B5D}"/>
              </a:ext>
            </a:extLst>
          </p:cNvPr>
          <p:cNvSpPr>
            <a:spLocks noGrp="1"/>
          </p:cNvSpPr>
          <p:nvPr>
            <p:ph type="dt" sz="half" idx="10"/>
          </p:nvPr>
        </p:nvSpPr>
        <p:spPr/>
        <p:txBody>
          <a:bodyPr/>
          <a:lstStyle/>
          <a:p>
            <a:fld id="{650533CF-663D-47C7-99AE-0322A6091210}" type="datetime1">
              <a:rPr lang="ko-KR" altLang="en-US" smtClean="0"/>
              <a:t>2024-10-22</a:t>
            </a:fld>
            <a:endParaRPr lang="ko-KR" altLang="en-US"/>
          </a:p>
        </p:txBody>
      </p:sp>
      <p:sp>
        <p:nvSpPr>
          <p:cNvPr id="6" name="바닥글 개체 틀 5">
            <a:extLst>
              <a:ext uri="{FF2B5EF4-FFF2-40B4-BE49-F238E27FC236}">
                <a16:creationId xmlns:a16="http://schemas.microsoft.com/office/drawing/2014/main" id="{D3F34BDB-DC12-2227-0285-79BE1C174AC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EF7AD9C-A0A4-CB89-79B1-BED0575BD116}"/>
              </a:ext>
            </a:extLst>
          </p:cNvPr>
          <p:cNvSpPr>
            <a:spLocks noGrp="1"/>
          </p:cNvSpPr>
          <p:nvPr>
            <p:ph type="sldNum" sz="quarter" idx="12"/>
          </p:nvPr>
        </p:nvSpPr>
        <p:spPr/>
        <p:txBody>
          <a:bodyPr/>
          <a:lstStyle/>
          <a:p>
            <a:fld id="{83D37A20-76DD-4CD0-B0FA-805EEE79EC14}" type="slidenum">
              <a:rPr lang="ko-KR" altLang="en-US" smtClean="0"/>
              <a:t>‹#›</a:t>
            </a:fld>
            <a:endParaRPr lang="ko-KR" altLang="en-US"/>
          </a:p>
        </p:txBody>
      </p:sp>
    </p:spTree>
    <p:extLst>
      <p:ext uri="{BB962C8B-B14F-4D97-AF65-F5344CB8AC3E}">
        <p14:creationId xmlns:p14="http://schemas.microsoft.com/office/powerpoint/2010/main" val="2971149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2D1773D-B927-E605-E26C-32EC75C401A4}"/>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E7308DA7-25A9-78E3-D087-70186DC524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B91706E4-1FA3-B53E-AC29-5B53C575D590}"/>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DB59C0B6-484B-2CC5-2B8E-DC4B837084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E4CFB013-551D-6906-5E6E-8EDDB437833F}"/>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6DB725D6-166D-C906-EF92-1E37F96A940E}"/>
              </a:ext>
            </a:extLst>
          </p:cNvPr>
          <p:cNvSpPr>
            <a:spLocks noGrp="1"/>
          </p:cNvSpPr>
          <p:nvPr>
            <p:ph type="dt" sz="half" idx="10"/>
          </p:nvPr>
        </p:nvSpPr>
        <p:spPr/>
        <p:txBody>
          <a:bodyPr/>
          <a:lstStyle/>
          <a:p>
            <a:fld id="{1E211BC8-F38E-4C28-8104-A96A1A4A621B}" type="datetime1">
              <a:rPr lang="ko-KR" altLang="en-US" smtClean="0"/>
              <a:t>2024-10-22</a:t>
            </a:fld>
            <a:endParaRPr lang="ko-KR" altLang="en-US"/>
          </a:p>
        </p:txBody>
      </p:sp>
      <p:sp>
        <p:nvSpPr>
          <p:cNvPr id="8" name="바닥글 개체 틀 7">
            <a:extLst>
              <a:ext uri="{FF2B5EF4-FFF2-40B4-BE49-F238E27FC236}">
                <a16:creationId xmlns:a16="http://schemas.microsoft.com/office/drawing/2014/main" id="{001E05C5-97F9-CD4F-FD4C-526DA4642D1F}"/>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32D66316-2E1F-F5DF-E9A4-3605E0847D26}"/>
              </a:ext>
            </a:extLst>
          </p:cNvPr>
          <p:cNvSpPr>
            <a:spLocks noGrp="1"/>
          </p:cNvSpPr>
          <p:nvPr>
            <p:ph type="sldNum" sz="quarter" idx="12"/>
          </p:nvPr>
        </p:nvSpPr>
        <p:spPr/>
        <p:txBody>
          <a:bodyPr/>
          <a:lstStyle/>
          <a:p>
            <a:fld id="{83D37A20-76DD-4CD0-B0FA-805EEE79EC14}" type="slidenum">
              <a:rPr lang="ko-KR" altLang="en-US" smtClean="0"/>
              <a:t>‹#›</a:t>
            </a:fld>
            <a:endParaRPr lang="ko-KR" altLang="en-US"/>
          </a:p>
        </p:txBody>
      </p:sp>
    </p:spTree>
    <p:extLst>
      <p:ext uri="{BB962C8B-B14F-4D97-AF65-F5344CB8AC3E}">
        <p14:creationId xmlns:p14="http://schemas.microsoft.com/office/powerpoint/2010/main" val="377941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9404C27-4BDF-075C-6476-139EFC7913D6}"/>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97293217-D1F8-112F-6E25-08A2EA2E8D4A}"/>
              </a:ext>
            </a:extLst>
          </p:cNvPr>
          <p:cNvSpPr>
            <a:spLocks noGrp="1"/>
          </p:cNvSpPr>
          <p:nvPr>
            <p:ph type="dt" sz="half" idx="10"/>
          </p:nvPr>
        </p:nvSpPr>
        <p:spPr/>
        <p:txBody>
          <a:bodyPr/>
          <a:lstStyle/>
          <a:p>
            <a:fld id="{83B901B2-3A83-4258-BBE1-87FEBCDA2F08}" type="datetime1">
              <a:rPr lang="ko-KR" altLang="en-US" smtClean="0"/>
              <a:t>2024-10-22</a:t>
            </a:fld>
            <a:endParaRPr lang="ko-KR" altLang="en-US"/>
          </a:p>
        </p:txBody>
      </p:sp>
      <p:sp>
        <p:nvSpPr>
          <p:cNvPr id="4" name="바닥글 개체 틀 3">
            <a:extLst>
              <a:ext uri="{FF2B5EF4-FFF2-40B4-BE49-F238E27FC236}">
                <a16:creationId xmlns:a16="http://schemas.microsoft.com/office/drawing/2014/main" id="{E0D11F80-E0F7-8E35-5A2F-264A04C1F306}"/>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585388E9-95DA-D980-64D7-80A846CF1188}"/>
              </a:ext>
            </a:extLst>
          </p:cNvPr>
          <p:cNvSpPr>
            <a:spLocks noGrp="1"/>
          </p:cNvSpPr>
          <p:nvPr>
            <p:ph type="sldNum" sz="quarter" idx="12"/>
          </p:nvPr>
        </p:nvSpPr>
        <p:spPr/>
        <p:txBody>
          <a:bodyPr/>
          <a:lstStyle/>
          <a:p>
            <a:fld id="{83D37A20-76DD-4CD0-B0FA-805EEE79EC14}" type="slidenum">
              <a:rPr lang="ko-KR" altLang="en-US" smtClean="0"/>
              <a:t>‹#›</a:t>
            </a:fld>
            <a:endParaRPr lang="ko-KR" altLang="en-US"/>
          </a:p>
        </p:txBody>
      </p:sp>
    </p:spTree>
    <p:extLst>
      <p:ext uri="{BB962C8B-B14F-4D97-AF65-F5344CB8AC3E}">
        <p14:creationId xmlns:p14="http://schemas.microsoft.com/office/powerpoint/2010/main" val="613437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6A8A6C90-B279-7500-BC24-25CB7B5D5284}"/>
              </a:ext>
            </a:extLst>
          </p:cNvPr>
          <p:cNvSpPr>
            <a:spLocks noGrp="1"/>
          </p:cNvSpPr>
          <p:nvPr>
            <p:ph type="dt" sz="half" idx="10"/>
          </p:nvPr>
        </p:nvSpPr>
        <p:spPr/>
        <p:txBody>
          <a:bodyPr/>
          <a:lstStyle/>
          <a:p>
            <a:fld id="{7B396C9C-771D-4861-A2C3-6CB5D5BE12CB}" type="datetime1">
              <a:rPr lang="ko-KR" altLang="en-US" smtClean="0"/>
              <a:t>2024-10-22</a:t>
            </a:fld>
            <a:endParaRPr lang="ko-KR" altLang="en-US"/>
          </a:p>
        </p:txBody>
      </p:sp>
      <p:sp>
        <p:nvSpPr>
          <p:cNvPr id="3" name="바닥글 개체 틀 2">
            <a:extLst>
              <a:ext uri="{FF2B5EF4-FFF2-40B4-BE49-F238E27FC236}">
                <a16:creationId xmlns:a16="http://schemas.microsoft.com/office/drawing/2014/main" id="{3A6F046B-BBF1-9F70-078F-C181B2CD06F7}"/>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ECE9554C-4C17-A9F1-C22F-73BE1C4EF1F2}"/>
              </a:ext>
            </a:extLst>
          </p:cNvPr>
          <p:cNvSpPr>
            <a:spLocks noGrp="1"/>
          </p:cNvSpPr>
          <p:nvPr>
            <p:ph type="sldNum" sz="quarter" idx="12"/>
          </p:nvPr>
        </p:nvSpPr>
        <p:spPr/>
        <p:txBody>
          <a:bodyPr/>
          <a:lstStyle/>
          <a:p>
            <a:fld id="{83D37A20-76DD-4CD0-B0FA-805EEE79EC14}" type="slidenum">
              <a:rPr lang="ko-KR" altLang="en-US" smtClean="0"/>
              <a:t>‹#›</a:t>
            </a:fld>
            <a:endParaRPr lang="ko-KR" altLang="en-US"/>
          </a:p>
        </p:txBody>
      </p:sp>
    </p:spTree>
    <p:extLst>
      <p:ext uri="{BB962C8B-B14F-4D97-AF65-F5344CB8AC3E}">
        <p14:creationId xmlns:p14="http://schemas.microsoft.com/office/powerpoint/2010/main" val="1681143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D8FB489-08B8-438C-4A63-F153B8AF8A6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B34F64A0-71FD-747E-DD0C-6081C8127F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F9FDAF53-7EEA-9D67-901F-9AA6F335FB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023CE27A-BDA1-039B-D465-654478D1A04C}"/>
              </a:ext>
            </a:extLst>
          </p:cNvPr>
          <p:cNvSpPr>
            <a:spLocks noGrp="1"/>
          </p:cNvSpPr>
          <p:nvPr>
            <p:ph type="dt" sz="half" idx="10"/>
          </p:nvPr>
        </p:nvSpPr>
        <p:spPr/>
        <p:txBody>
          <a:bodyPr/>
          <a:lstStyle/>
          <a:p>
            <a:fld id="{BECA4166-FB47-407E-9ADC-DA4C6DD7159C}" type="datetime1">
              <a:rPr lang="ko-KR" altLang="en-US" smtClean="0"/>
              <a:t>2024-10-22</a:t>
            </a:fld>
            <a:endParaRPr lang="ko-KR" altLang="en-US"/>
          </a:p>
        </p:txBody>
      </p:sp>
      <p:sp>
        <p:nvSpPr>
          <p:cNvPr id="6" name="바닥글 개체 틀 5">
            <a:extLst>
              <a:ext uri="{FF2B5EF4-FFF2-40B4-BE49-F238E27FC236}">
                <a16:creationId xmlns:a16="http://schemas.microsoft.com/office/drawing/2014/main" id="{18E8EF26-739A-49B7-2994-56F48A8F63B3}"/>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BB7210B-56A7-F356-1C3F-5C08C64D684F}"/>
              </a:ext>
            </a:extLst>
          </p:cNvPr>
          <p:cNvSpPr>
            <a:spLocks noGrp="1"/>
          </p:cNvSpPr>
          <p:nvPr>
            <p:ph type="sldNum" sz="quarter" idx="12"/>
          </p:nvPr>
        </p:nvSpPr>
        <p:spPr/>
        <p:txBody>
          <a:bodyPr/>
          <a:lstStyle/>
          <a:p>
            <a:fld id="{83D37A20-76DD-4CD0-B0FA-805EEE79EC14}" type="slidenum">
              <a:rPr lang="ko-KR" altLang="en-US" smtClean="0"/>
              <a:t>‹#›</a:t>
            </a:fld>
            <a:endParaRPr lang="ko-KR" altLang="en-US"/>
          </a:p>
        </p:txBody>
      </p:sp>
    </p:spTree>
    <p:extLst>
      <p:ext uri="{BB962C8B-B14F-4D97-AF65-F5344CB8AC3E}">
        <p14:creationId xmlns:p14="http://schemas.microsoft.com/office/powerpoint/2010/main" val="416759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B8E0E94-A770-58D9-9131-F3513825147B}"/>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E414EF96-33F8-2257-D6B2-648273FF02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B6FFA4EC-5C7B-EAB8-C515-4B8A8942F2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74C8FCAB-C8A9-4671-00BB-9201F8446732}"/>
              </a:ext>
            </a:extLst>
          </p:cNvPr>
          <p:cNvSpPr>
            <a:spLocks noGrp="1"/>
          </p:cNvSpPr>
          <p:nvPr>
            <p:ph type="dt" sz="half" idx="10"/>
          </p:nvPr>
        </p:nvSpPr>
        <p:spPr/>
        <p:txBody>
          <a:bodyPr/>
          <a:lstStyle/>
          <a:p>
            <a:fld id="{55D657DF-0F08-4636-B9C9-4B2266CA3DBC}" type="datetime1">
              <a:rPr lang="ko-KR" altLang="en-US" smtClean="0"/>
              <a:t>2024-10-22</a:t>
            </a:fld>
            <a:endParaRPr lang="ko-KR" altLang="en-US"/>
          </a:p>
        </p:txBody>
      </p:sp>
      <p:sp>
        <p:nvSpPr>
          <p:cNvPr id="6" name="바닥글 개체 틀 5">
            <a:extLst>
              <a:ext uri="{FF2B5EF4-FFF2-40B4-BE49-F238E27FC236}">
                <a16:creationId xmlns:a16="http://schemas.microsoft.com/office/drawing/2014/main" id="{FB8291B3-EE4E-2DA7-C3AB-E73D7A08A784}"/>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4C65B97-6612-84FD-C56F-4D40722C6B1D}"/>
              </a:ext>
            </a:extLst>
          </p:cNvPr>
          <p:cNvSpPr>
            <a:spLocks noGrp="1"/>
          </p:cNvSpPr>
          <p:nvPr>
            <p:ph type="sldNum" sz="quarter" idx="12"/>
          </p:nvPr>
        </p:nvSpPr>
        <p:spPr/>
        <p:txBody>
          <a:bodyPr/>
          <a:lstStyle/>
          <a:p>
            <a:fld id="{83D37A20-76DD-4CD0-B0FA-805EEE79EC14}" type="slidenum">
              <a:rPr lang="ko-KR" altLang="en-US" smtClean="0"/>
              <a:t>‹#›</a:t>
            </a:fld>
            <a:endParaRPr lang="ko-KR" altLang="en-US"/>
          </a:p>
        </p:txBody>
      </p:sp>
    </p:spTree>
    <p:extLst>
      <p:ext uri="{BB962C8B-B14F-4D97-AF65-F5344CB8AC3E}">
        <p14:creationId xmlns:p14="http://schemas.microsoft.com/office/powerpoint/2010/main" val="3544678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365894AE-24C0-73D9-5515-D6BBA7F974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ABF54F08-2F59-2DFE-EE11-C6E6AD3504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3A1E8B0-0E3D-E71E-06FD-6E35F12A69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3698CF6-1BA6-4B2E-B7CD-607F0A3ED7BF}" type="datetime1">
              <a:rPr lang="ko-KR" altLang="en-US" smtClean="0"/>
              <a:t>2024-10-22</a:t>
            </a:fld>
            <a:endParaRPr lang="ko-KR" altLang="en-US"/>
          </a:p>
        </p:txBody>
      </p:sp>
      <p:sp>
        <p:nvSpPr>
          <p:cNvPr id="5" name="바닥글 개체 틀 4">
            <a:extLst>
              <a:ext uri="{FF2B5EF4-FFF2-40B4-BE49-F238E27FC236}">
                <a16:creationId xmlns:a16="http://schemas.microsoft.com/office/drawing/2014/main" id="{3C1E4F69-7C26-D4D2-D7A3-84061AAEAD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D248D8A3-42A8-A86D-5357-DF56E1611C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3D37A20-76DD-4CD0-B0FA-805EEE79EC14}" type="slidenum">
              <a:rPr lang="ko-KR" altLang="en-US" smtClean="0"/>
              <a:t>‹#›</a:t>
            </a:fld>
            <a:endParaRPr lang="ko-KR" altLang="en-US"/>
          </a:p>
        </p:txBody>
      </p:sp>
    </p:spTree>
    <p:extLst>
      <p:ext uri="{BB962C8B-B14F-4D97-AF65-F5344CB8AC3E}">
        <p14:creationId xmlns:p14="http://schemas.microsoft.com/office/powerpoint/2010/main" val="1817470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microsoft.com/office/2007/relationships/media" Target="../media/media2.mp4"/><Relationship Id="rId7" Type="http://schemas.openxmlformats.org/officeDocument/2006/relationships/image" Target="../media/image1.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notesSlide" Target="../notesSlides/notesSlide11.xml"/><Relationship Id="rId11" Type="http://schemas.openxmlformats.org/officeDocument/2006/relationships/image" Target="../media/image20.png"/><Relationship Id="rId5" Type="http://schemas.openxmlformats.org/officeDocument/2006/relationships/slideLayout" Target="../slideLayouts/slideLayout1.xml"/><Relationship Id="rId10" Type="http://schemas.openxmlformats.org/officeDocument/2006/relationships/image" Target="../media/image19.png"/><Relationship Id="rId4" Type="http://schemas.openxmlformats.org/officeDocument/2006/relationships/video" Target="../media/media2.mp4"/><Relationship Id="rId9"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38687A3-390B-4893-34D3-5D53A82E530F}"/>
              </a:ext>
            </a:extLst>
          </p:cNvPr>
          <p:cNvSpPr>
            <a:spLocks noGrp="1"/>
          </p:cNvSpPr>
          <p:nvPr>
            <p:ph type="ctrTitle"/>
          </p:nvPr>
        </p:nvSpPr>
        <p:spPr>
          <a:xfrm>
            <a:off x="1524000" y="689452"/>
            <a:ext cx="9144000" cy="2387600"/>
          </a:xfrm>
        </p:spPr>
        <p:txBody>
          <a:bodyPr>
            <a:normAutofit fontScale="90000"/>
          </a:bodyPr>
          <a:lstStyle/>
          <a:p>
            <a:r>
              <a:rPr lang="en-US" altLang="ko-KR" dirty="0">
                <a:latin typeface="Times New Roman" panose="02020603050405020304" pitchFamily="18" charset="0"/>
                <a:cs typeface="Times New Roman" panose="02020603050405020304" pitchFamily="18" charset="0"/>
              </a:rPr>
              <a:t>Automobile Engine Fault Diagnosis Using </a:t>
            </a:r>
            <a:br>
              <a:rPr lang="en-US" altLang="ko-KR" dirty="0">
                <a:latin typeface="Times New Roman" panose="02020603050405020304" pitchFamily="18" charset="0"/>
                <a:cs typeface="Times New Roman" panose="02020603050405020304" pitchFamily="18" charset="0"/>
              </a:rPr>
            </a:br>
            <a:r>
              <a:rPr lang="en-US" altLang="ko-KR" dirty="0">
                <a:latin typeface="Times New Roman" panose="02020603050405020304" pitchFamily="18" charset="0"/>
                <a:cs typeface="Times New Roman" panose="02020603050405020304" pitchFamily="18" charset="0"/>
              </a:rPr>
              <a:t>Machine Learning Method</a:t>
            </a:r>
            <a:endParaRPr lang="ko-KR" altLang="en-US" dirty="0">
              <a:latin typeface="Times New Roman" panose="02020603050405020304" pitchFamily="18" charset="0"/>
              <a:cs typeface="Times New Roman" panose="02020603050405020304" pitchFamily="18" charset="0"/>
            </a:endParaRPr>
          </a:p>
        </p:txBody>
      </p:sp>
      <p:sp>
        <p:nvSpPr>
          <p:cNvPr id="3" name="부제목 2">
            <a:extLst>
              <a:ext uri="{FF2B5EF4-FFF2-40B4-BE49-F238E27FC236}">
                <a16:creationId xmlns:a16="http://schemas.microsoft.com/office/drawing/2014/main" id="{1A47F987-1C88-EF2A-B713-18AC1E680C73}"/>
              </a:ext>
            </a:extLst>
          </p:cNvPr>
          <p:cNvSpPr>
            <a:spLocks noGrp="1"/>
          </p:cNvSpPr>
          <p:nvPr>
            <p:ph type="subTitle" idx="1"/>
          </p:nvPr>
        </p:nvSpPr>
        <p:spPr>
          <a:xfrm>
            <a:off x="9968458" y="6163080"/>
            <a:ext cx="2831643" cy="804659"/>
          </a:xfrm>
        </p:spPr>
        <p:txBody>
          <a:bodyPr>
            <a:normAutofit/>
          </a:bodyPr>
          <a:lstStyle/>
          <a:p>
            <a:pPr algn="l"/>
            <a:r>
              <a:rPr lang="en-US" altLang="ko-KR" sz="1600" dirty="0">
                <a:latin typeface="Times New Roman" panose="02020603050405020304" pitchFamily="18" charset="0"/>
                <a:cs typeface="Times New Roman" panose="02020603050405020304" pitchFamily="18" charset="0"/>
              </a:rPr>
              <a:t>21900416 An </a:t>
            </a:r>
            <a:r>
              <a:rPr lang="en-US" altLang="ko-KR" sz="1600" dirty="0" err="1">
                <a:latin typeface="Times New Roman" panose="02020603050405020304" pitchFamily="18" charset="0"/>
                <a:cs typeface="Times New Roman" panose="02020603050405020304" pitchFamily="18" charset="0"/>
              </a:rPr>
              <a:t>Gyeonheal</a:t>
            </a:r>
            <a:endParaRPr lang="en-US" altLang="ko-KR" sz="1600" dirty="0">
              <a:latin typeface="Times New Roman" panose="02020603050405020304" pitchFamily="18" charset="0"/>
              <a:cs typeface="Times New Roman" panose="02020603050405020304" pitchFamily="18" charset="0"/>
            </a:endParaRPr>
          </a:p>
          <a:p>
            <a:pPr algn="l"/>
            <a:r>
              <a:rPr lang="en-US" altLang="ko-KR" sz="1600" dirty="0">
                <a:latin typeface="Times New Roman" panose="02020603050405020304" pitchFamily="18" charset="0"/>
                <a:cs typeface="Times New Roman" panose="02020603050405020304" pitchFamily="18" charset="0"/>
              </a:rPr>
              <a:t>21900727 Jin Garam</a:t>
            </a:r>
          </a:p>
          <a:p>
            <a:pPr algn="l"/>
            <a:endParaRPr lang="ko-KR" altLang="en-US" sz="1600" dirty="0">
              <a:latin typeface="Times New Roman" panose="02020603050405020304" pitchFamily="18" charset="0"/>
              <a:cs typeface="Times New Roman" panose="02020603050405020304" pitchFamily="18" charset="0"/>
            </a:endParaRPr>
          </a:p>
        </p:txBody>
      </p:sp>
      <p:sp>
        <p:nvSpPr>
          <p:cNvPr id="6" name="부제목 2">
            <a:extLst>
              <a:ext uri="{FF2B5EF4-FFF2-40B4-BE49-F238E27FC236}">
                <a16:creationId xmlns:a16="http://schemas.microsoft.com/office/drawing/2014/main" id="{19653C38-7D1F-38DF-F086-897201A5C995}"/>
              </a:ext>
            </a:extLst>
          </p:cNvPr>
          <p:cNvSpPr txBox="1">
            <a:spLocks/>
          </p:cNvSpPr>
          <p:nvPr/>
        </p:nvSpPr>
        <p:spPr>
          <a:xfrm>
            <a:off x="2990851" y="3201761"/>
            <a:ext cx="6645729" cy="1063625"/>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ko-KR" sz="2000" dirty="0">
                <a:latin typeface="Times New Roman" panose="02020603050405020304" pitchFamily="18" charset="0"/>
                <a:cs typeface="Times New Roman" panose="02020603050405020304" pitchFamily="18" charset="0"/>
              </a:rPr>
              <a:t>School of Mechanical &amp; Control Engineering</a:t>
            </a:r>
          </a:p>
          <a:p>
            <a:r>
              <a:rPr lang="en-US" altLang="ko-KR" sz="2000" dirty="0" err="1">
                <a:latin typeface="Times New Roman" panose="02020603050405020304" pitchFamily="18" charset="0"/>
                <a:cs typeface="Times New Roman" panose="02020603050405020304" pitchFamily="18" charset="0"/>
              </a:rPr>
              <a:t>Handong</a:t>
            </a:r>
            <a:r>
              <a:rPr lang="en-US" altLang="ko-KR" sz="2000" dirty="0">
                <a:latin typeface="Times New Roman" panose="02020603050405020304" pitchFamily="18" charset="0"/>
                <a:cs typeface="Times New Roman" panose="02020603050405020304" pitchFamily="18" charset="0"/>
              </a:rPr>
              <a:t> Global Univ.</a:t>
            </a:r>
          </a:p>
          <a:p>
            <a:endParaRPr lang="ko-KR" altLang="en-US" sz="20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06A39FE0-751F-52B0-4832-D73E698DE78D}"/>
              </a:ext>
            </a:extLst>
          </p:cNvPr>
          <p:cNvSpPr txBox="1"/>
          <p:nvPr/>
        </p:nvSpPr>
        <p:spPr>
          <a:xfrm>
            <a:off x="3046640" y="4706436"/>
            <a:ext cx="6098720" cy="1754326"/>
          </a:xfrm>
          <a:prstGeom prst="rect">
            <a:avLst/>
          </a:prstGeom>
          <a:noFill/>
        </p:spPr>
        <p:txBody>
          <a:bodyPr wrap="square">
            <a:spAutoFit/>
          </a:bodyPr>
          <a:lstStyle/>
          <a:p>
            <a:pPr algn="ctr"/>
            <a:r>
              <a:rPr lang="en-US" altLang="ko-KR" dirty="0">
                <a:latin typeface="Times New Roman" panose="02020603050405020304" pitchFamily="18" charset="0"/>
                <a:cs typeface="Times New Roman" panose="02020603050405020304" pitchFamily="18" charset="0"/>
              </a:rPr>
              <a:t>Oct.22.2024</a:t>
            </a:r>
          </a:p>
          <a:p>
            <a:pPr algn="ctr"/>
            <a:endParaRPr lang="en-US" altLang="ko-KR" dirty="0">
              <a:latin typeface="Times New Roman" panose="02020603050405020304" pitchFamily="18" charset="0"/>
              <a:cs typeface="Times New Roman" panose="02020603050405020304" pitchFamily="18" charset="0"/>
            </a:endParaRPr>
          </a:p>
          <a:p>
            <a:pPr algn="ctr"/>
            <a:endParaRPr lang="en-US" altLang="ko-KR" dirty="0">
              <a:latin typeface="Times New Roman" panose="02020603050405020304" pitchFamily="18" charset="0"/>
              <a:cs typeface="Times New Roman" panose="02020603050405020304" pitchFamily="18" charset="0"/>
            </a:endParaRPr>
          </a:p>
          <a:p>
            <a:pPr algn="ctr"/>
            <a:r>
              <a:rPr lang="en-US" altLang="ko-KR" dirty="0">
                <a:latin typeface="Times New Roman" panose="02020603050405020304" pitchFamily="18" charset="0"/>
                <a:cs typeface="Times New Roman" panose="02020603050405020304" pitchFamily="18" charset="0"/>
              </a:rPr>
              <a:t>Industrial AI &amp; Automation</a:t>
            </a:r>
          </a:p>
          <a:p>
            <a:pPr algn="ctr"/>
            <a:r>
              <a:rPr lang="en-US" altLang="ko-KR" dirty="0">
                <a:latin typeface="Times New Roman" panose="02020603050405020304" pitchFamily="18" charset="0"/>
                <a:cs typeface="Times New Roman" panose="02020603050405020304" pitchFamily="18" charset="0"/>
              </a:rPr>
              <a:t>Project 1</a:t>
            </a:r>
          </a:p>
          <a:p>
            <a:pPr algn="ctr"/>
            <a:r>
              <a:rPr lang="en-US" altLang="ko-KR" dirty="0">
                <a:latin typeface="Times New Roman" panose="02020603050405020304" pitchFamily="18" charset="0"/>
                <a:cs typeface="Times New Roman" panose="02020603050405020304" pitchFamily="18" charset="0"/>
              </a:rPr>
              <a:t>Prof. Young-</a:t>
            </a:r>
            <a:r>
              <a:rPr lang="en-US" altLang="ko-KR" dirty="0" err="1">
                <a:latin typeface="Times New Roman" panose="02020603050405020304" pitchFamily="18" charset="0"/>
                <a:cs typeface="Times New Roman" panose="02020603050405020304" pitchFamily="18" charset="0"/>
              </a:rPr>
              <a:t>Keun</a:t>
            </a:r>
            <a:r>
              <a:rPr lang="en-US" altLang="ko-KR" dirty="0">
                <a:latin typeface="Times New Roman" panose="02020603050405020304" pitchFamily="18" charset="0"/>
                <a:cs typeface="Times New Roman" panose="02020603050405020304" pitchFamily="18" charset="0"/>
              </a:rPr>
              <a:t> Kim</a:t>
            </a:r>
          </a:p>
        </p:txBody>
      </p:sp>
      <p:pic>
        <p:nvPicPr>
          <p:cNvPr id="1026" name="Picture 2">
            <a:extLst>
              <a:ext uri="{FF2B5EF4-FFF2-40B4-BE49-F238E27FC236}">
                <a16:creationId xmlns:a16="http://schemas.microsoft.com/office/drawing/2014/main" id="{844B1CAE-07F1-3935-EBA7-09D41C76861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6597" t="4978" r="1140" b="74831"/>
          <a:stretch/>
        </p:blipFill>
        <p:spPr bwMode="auto">
          <a:xfrm>
            <a:off x="85724" y="6314395"/>
            <a:ext cx="1802949" cy="502031"/>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0">
            <a:extLst>
              <a:ext uri="{FF2B5EF4-FFF2-40B4-BE49-F238E27FC236}">
                <a16:creationId xmlns:a16="http://schemas.microsoft.com/office/drawing/2014/main" id="{52E5A3FD-868F-6A27-C85A-3028C3E257EA}"/>
              </a:ext>
            </a:extLst>
          </p:cNvPr>
          <p:cNvSpPr/>
          <p:nvPr/>
        </p:nvSpPr>
        <p:spPr>
          <a:xfrm>
            <a:off x="2709455" y="3031333"/>
            <a:ext cx="6653621"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dirty="0">
              <a:solidFill>
                <a:schemeClr val="tx2">
                  <a:lumMod val="75000"/>
                </a:schemeClr>
              </a:solidFill>
            </a:endParaRPr>
          </a:p>
        </p:txBody>
      </p:sp>
    </p:spTree>
    <p:extLst>
      <p:ext uri="{BB962C8B-B14F-4D97-AF65-F5344CB8AC3E}">
        <p14:creationId xmlns:p14="http://schemas.microsoft.com/office/powerpoint/2010/main" val="2998938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592AE3-67D2-249F-93D8-78970484B1A1}"/>
              </a:ext>
            </a:extLst>
          </p:cNvPr>
          <p:cNvSpPr txBox="1"/>
          <p:nvPr/>
        </p:nvSpPr>
        <p:spPr>
          <a:xfrm>
            <a:off x="281664" y="327897"/>
            <a:ext cx="4861835" cy="523220"/>
          </a:xfrm>
          <a:prstGeom prst="rect">
            <a:avLst/>
          </a:prstGeom>
          <a:noFill/>
        </p:spPr>
        <p:txBody>
          <a:bodyPr wrap="square">
            <a:spAutoFit/>
          </a:bodyPr>
          <a:lstStyle/>
          <a:p>
            <a:r>
              <a:rPr lang="en-US" altLang="ko-KR" sz="2800" b="1" dirty="0">
                <a:latin typeface="Times New Roman" panose="02020603050405020304" pitchFamily="18" charset="0"/>
                <a:cs typeface="Times New Roman" panose="02020603050405020304" pitchFamily="18" charset="0"/>
              </a:rPr>
              <a:t>3. Data Preprocessing</a:t>
            </a:r>
          </a:p>
        </p:txBody>
      </p:sp>
      <p:sp>
        <p:nvSpPr>
          <p:cNvPr id="3" name="슬라이드 번호 개체 틀 2">
            <a:extLst>
              <a:ext uri="{FF2B5EF4-FFF2-40B4-BE49-F238E27FC236}">
                <a16:creationId xmlns:a16="http://schemas.microsoft.com/office/drawing/2014/main" id="{BD42A40C-E3F1-A599-A55F-0E43BF3347B7}"/>
              </a:ext>
            </a:extLst>
          </p:cNvPr>
          <p:cNvSpPr>
            <a:spLocks noGrp="1"/>
          </p:cNvSpPr>
          <p:nvPr>
            <p:ph type="sldNum" sz="quarter" idx="12"/>
          </p:nvPr>
        </p:nvSpPr>
        <p:spPr/>
        <p:txBody>
          <a:bodyPr/>
          <a:lstStyle/>
          <a:p>
            <a:fld id="{83D37A20-76DD-4CD0-B0FA-805EEE79EC14}" type="slidenum">
              <a:rPr lang="ko-KR" altLang="en-US" smtClean="0"/>
              <a:t>10</a:t>
            </a:fld>
            <a:endParaRPr lang="ko-KR" altLang="en-US" dirty="0"/>
          </a:p>
        </p:txBody>
      </p:sp>
      <p:pic>
        <p:nvPicPr>
          <p:cNvPr id="5" name="Picture 2">
            <a:extLst>
              <a:ext uri="{FF2B5EF4-FFF2-40B4-BE49-F238E27FC236}">
                <a16:creationId xmlns:a16="http://schemas.microsoft.com/office/drawing/2014/main" id="{1BE624A4-1711-4DAA-D7D3-CBA2BDD8E59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6597" t="4978" r="1140" b="74831"/>
          <a:stretch/>
        </p:blipFill>
        <p:spPr bwMode="auto">
          <a:xfrm>
            <a:off x="85724" y="6314395"/>
            <a:ext cx="1802949" cy="502031"/>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119624BD-A23E-F68D-86ED-0DB7C331528E}"/>
              </a:ext>
            </a:extLst>
          </p:cNvPr>
          <p:cNvSpPr txBox="1"/>
          <p:nvPr/>
        </p:nvSpPr>
        <p:spPr>
          <a:xfrm>
            <a:off x="914401" y="1142690"/>
            <a:ext cx="3386294" cy="461665"/>
          </a:xfrm>
          <a:prstGeom prst="rect">
            <a:avLst/>
          </a:prstGeom>
          <a:noFill/>
        </p:spPr>
        <p:txBody>
          <a:bodyPr wrap="square">
            <a:spAutoFit/>
          </a:bodyPr>
          <a:lstStyle/>
          <a:p>
            <a:r>
              <a:rPr lang="en-US" altLang="ko-KR" sz="2400" b="1" dirty="0">
                <a:solidFill>
                  <a:schemeClr val="tx1"/>
                </a:solidFill>
                <a:latin typeface="Times New Roman" panose="02020603050405020304" pitchFamily="18" charset="0"/>
                <a:ea typeface="Roboto Medium"/>
                <a:cs typeface="Times New Roman" panose="02020603050405020304" pitchFamily="18" charset="0"/>
              </a:rPr>
              <a:t>1. Replacement Outlier</a:t>
            </a:r>
            <a:endParaRPr lang="ko-KR" altLang="en-US" sz="2400" b="1" dirty="0"/>
          </a:p>
        </p:txBody>
      </p:sp>
      <p:pic>
        <p:nvPicPr>
          <p:cNvPr id="21" name="그림 20">
            <a:extLst>
              <a:ext uri="{FF2B5EF4-FFF2-40B4-BE49-F238E27FC236}">
                <a16:creationId xmlns:a16="http://schemas.microsoft.com/office/drawing/2014/main" id="{80925003-F961-6DDC-0A40-64731EA993DC}"/>
              </a:ext>
            </a:extLst>
          </p:cNvPr>
          <p:cNvPicPr>
            <a:picLocks noChangeAspect="1"/>
          </p:cNvPicPr>
          <p:nvPr/>
        </p:nvPicPr>
        <p:blipFill>
          <a:blip r:embed="rId4"/>
          <a:stretch>
            <a:fillRect/>
          </a:stretch>
        </p:blipFill>
        <p:spPr>
          <a:xfrm>
            <a:off x="807705" y="1809135"/>
            <a:ext cx="5012746" cy="3960000"/>
          </a:xfrm>
          <a:prstGeom prst="rect">
            <a:avLst/>
          </a:prstGeom>
        </p:spPr>
      </p:pic>
      <p:pic>
        <p:nvPicPr>
          <p:cNvPr id="23" name="그림 22">
            <a:extLst>
              <a:ext uri="{FF2B5EF4-FFF2-40B4-BE49-F238E27FC236}">
                <a16:creationId xmlns:a16="http://schemas.microsoft.com/office/drawing/2014/main" id="{A25E838D-6E5E-3E99-7EAF-7BFC58C2736B}"/>
              </a:ext>
            </a:extLst>
          </p:cNvPr>
          <p:cNvPicPr>
            <a:picLocks noChangeAspect="1"/>
          </p:cNvPicPr>
          <p:nvPr/>
        </p:nvPicPr>
        <p:blipFill>
          <a:blip r:embed="rId5"/>
          <a:stretch>
            <a:fillRect/>
          </a:stretch>
        </p:blipFill>
        <p:spPr>
          <a:xfrm>
            <a:off x="6303247" y="1727706"/>
            <a:ext cx="5085547" cy="3960000"/>
          </a:xfrm>
          <a:prstGeom prst="rect">
            <a:avLst/>
          </a:prstGeom>
        </p:spPr>
      </p:pic>
      <p:sp>
        <p:nvSpPr>
          <p:cNvPr id="39" name="TextBox 38">
            <a:extLst>
              <a:ext uri="{FF2B5EF4-FFF2-40B4-BE49-F238E27FC236}">
                <a16:creationId xmlns:a16="http://schemas.microsoft.com/office/drawing/2014/main" id="{C3876E07-87E2-6203-0E7A-A90A485A858F}"/>
              </a:ext>
            </a:extLst>
          </p:cNvPr>
          <p:cNvSpPr txBox="1"/>
          <p:nvPr/>
        </p:nvSpPr>
        <p:spPr>
          <a:xfrm>
            <a:off x="3314078" y="5810999"/>
            <a:ext cx="6096000" cy="461665"/>
          </a:xfrm>
          <a:prstGeom prst="rect">
            <a:avLst/>
          </a:prstGeom>
          <a:noFill/>
        </p:spPr>
        <p:txBody>
          <a:bodyPr wrap="square">
            <a:spAutoFit/>
          </a:bodyPr>
          <a:lstStyle/>
          <a:p>
            <a:r>
              <a:rPr lang="en-US" altLang="ko-KR" sz="2400" dirty="0">
                <a:latin typeface="Times New Roman" panose="02020603050405020304" pitchFamily="18" charset="0"/>
                <a:cs typeface="Times New Roman" panose="02020603050405020304" pitchFamily="18" charset="0"/>
              </a:rPr>
              <a:t>U</a:t>
            </a:r>
            <a:r>
              <a:rPr lang="ko-KR" altLang="en-US" sz="2400" dirty="0" err="1">
                <a:latin typeface="Times New Roman" panose="02020603050405020304" pitchFamily="18" charset="0"/>
                <a:cs typeface="Times New Roman" panose="02020603050405020304" pitchFamily="18" charset="0"/>
              </a:rPr>
              <a:t>sing</a:t>
            </a:r>
            <a:r>
              <a:rPr lang="ko-KR" altLang="en-US" sz="2400" dirty="0">
                <a:latin typeface="Times New Roman" panose="02020603050405020304" pitchFamily="18" charset="0"/>
                <a:cs typeface="Times New Roman" panose="02020603050405020304" pitchFamily="18" charset="0"/>
              </a:rPr>
              <a:t> </a:t>
            </a:r>
            <a:r>
              <a:rPr lang="ko-KR" altLang="en-US" sz="2400" dirty="0" err="1">
                <a:latin typeface="Times New Roman" panose="02020603050405020304" pitchFamily="18" charset="0"/>
                <a:cs typeface="Times New Roman" panose="02020603050405020304" pitchFamily="18" charset="0"/>
              </a:rPr>
              <a:t>a</a:t>
            </a:r>
            <a:r>
              <a:rPr lang="ko-KR" altLang="en-US" sz="2400" dirty="0">
                <a:latin typeface="Times New Roman" panose="02020603050405020304" pitchFamily="18" charset="0"/>
                <a:cs typeface="Times New Roman" panose="02020603050405020304" pitchFamily="18" charset="0"/>
              </a:rPr>
              <a:t> </a:t>
            </a:r>
            <a:r>
              <a:rPr lang="ko-KR" altLang="en-US" sz="2400" dirty="0" err="1">
                <a:latin typeface="Times New Roman" panose="02020603050405020304" pitchFamily="18" charset="0"/>
                <a:cs typeface="Times New Roman" panose="02020603050405020304" pitchFamily="18" charset="0"/>
              </a:rPr>
              <a:t>linear</a:t>
            </a:r>
            <a:r>
              <a:rPr lang="ko-KR" altLang="en-US" sz="2400" dirty="0">
                <a:latin typeface="Times New Roman" panose="02020603050405020304" pitchFamily="18" charset="0"/>
                <a:cs typeface="Times New Roman" panose="02020603050405020304" pitchFamily="18" charset="0"/>
              </a:rPr>
              <a:t> </a:t>
            </a:r>
            <a:r>
              <a:rPr lang="ko-KR" altLang="en-US" sz="2400" dirty="0" err="1">
                <a:latin typeface="Times New Roman" panose="02020603050405020304" pitchFamily="18" charset="0"/>
                <a:cs typeface="Times New Roman" panose="02020603050405020304" pitchFamily="18" charset="0"/>
              </a:rPr>
              <a:t>method</a:t>
            </a:r>
            <a:r>
              <a:rPr lang="ko-KR" altLang="en-US" sz="2400" dirty="0">
                <a:latin typeface="Times New Roman" panose="02020603050405020304" pitchFamily="18" charset="0"/>
                <a:cs typeface="Times New Roman" panose="02020603050405020304" pitchFamily="18" charset="0"/>
              </a:rPr>
              <a:t> </a:t>
            </a:r>
            <a:r>
              <a:rPr lang="en-US" altLang="ko-KR" sz="2400" dirty="0">
                <a:latin typeface="Times New Roman" panose="02020603050405020304" pitchFamily="18" charset="0"/>
                <a:cs typeface="Times New Roman" panose="02020603050405020304" pitchFamily="18" charset="0"/>
              </a:rPr>
              <a:t>to r</a:t>
            </a:r>
            <a:r>
              <a:rPr lang="ko-KR" altLang="en-US" sz="2400" dirty="0" err="1">
                <a:latin typeface="Times New Roman" panose="02020603050405020304" pitchFamily="18" charset="0"/>
                <a:cs typeface="Times New Roman" panose="02020603050405020304" pitchFamily="18" charset="0"/>
              </a:rPr>
              <a:t>emov</a:t>
            </a:r>
            <a:r>
              <a:rPr lang="en-US" altLang="ko-KR" sz="2400" dirty="0">
                <a:latin typeface="Times New Roman" panose="02020603050405020304" pitchFamily="18" charset="0"/>
                <a:cs typeface="Times New Roman" panose="02020603050405020304" pitchFamily="18" charset="0"/>
              </a:rPr>
              <a:t>e</a:t>
            </a:r>
            <a:r>
              <a:rPr lang="ko-KR" altLang="en-US" sz="2400" dirty="0">
                <a:latin typeface="Times New Roman" panose="02020603050405020304" pitchFamily="18" charset="0"/>
                <a:cs typeface="Times New Roman" panose="02020603050405020304" pitchFamily="18" charset="0"/>
              </a:rPr>
              <a:t> </a:t>
            </a:r>
            <a:r>
              <a:rPr lang="ko-KR" altLang="en-US" sz="2400" dirty="0" err="1">
                <a:latin typeface="Times New Roman" panose="02020603050405020304" pitchFamily="18" charset="0"/>
                <a:cs typeface="Times New Roman" panose="02020603050405020304" pitchFamily="18" charset="0"/>
              </a:rPr>
              <a:t>the</a:t>
            </a:r>
            <a:r>
              <a:rPr lang="ko-KR" altLang="en-US" sz="2400" dirty="0">
                <a:latin typeface="Times New Roman" panose="02020603050405020304" pitchFamily="18" charset="0"/>
                <a:cs typeface="Times New Roman" panose="02020603050405020304" pitchFamily="18" charset="0"/>
              </a:rPr>
              <a:t> </a:t>
            </a:r>
            <a:r>
              <a:rPr lang="ko-KR" altLang="en-US" sz="2400" dirty="0" err="1">
                <a:latin typeface="Times New Roman" panose="02020603050405020304" pitchFamily="18" charset="0"/>
                <a:cs typeface="Times New Roman" panose="02020603050405020304" pitchFamily="18" charset="0"/>
              </a:rPr>
              <a:t>outliers</a:t>
            </a:r>
            <a:r>
              <a:rPr lang="ko-KR" alt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24265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592AE3-67D2-249F-93D8-78970484B1A1}"/>
              </a:ext>
            </a:extLst>
          </p:cNvPr>
          <p:cNvSpPr txBox="1"/>
          <p:nvPr/>
        </p:nvSpPr>
        <p:spPr>
          <a:xfrm>
            <a:off x="281664" y="327897"/>
            <a:ext cx="4861835" cy="523220"/>
          </a:xfrm>
          <a:prstGeom prst="rect">
            <a:avLst/>
          </a:prstGeom>
          <a:noFill/>
        </p:spPr>
        <p:txBody>
          <a:bodyPr wrap="square">
            <a:spAutoFit/>
          </a:bodyPr>
          <a:lstStyle/>
          <a:p>
            <a:r>
              <a:rPr lang="en-US" altLang="ko-KR" sz="2800" b="1" dirty="0">
                <a:latin typeface="Times New Roman" panose="02020603050405020304" pitchFamily="18" charset="0"/>
                <a:cs typeface="Times New Roman" panose="02020603050405020304" pitchFamily="18" charset="0"/>
              </a:rPr>
              <a:t>3. Data Preprocessing</a:t>
            </a:r>
          </a:p>
        </p:txBody>
      </p:sp>
      <p:sp>
        <p:nvSpPr>
          <p:cNvPr id="3" name="슬라이드 번호 개체 틀 2">
            <a:extLst>
              <a:ext uri="{FF2B5EF4-FFF2-40B4-BE49-F238E27FC236}">
                <a16:creationId xmlns:a16="http://schemas.microsoft.com/office/drawing/2014/main" id="{BD42A40C-E3F1-A599-A55F-0E43BF3347B7}"/>
              </a:ext>
            </a:extLst>
          </p:cNvPr>
          <p:cNvSpPr>
            <a:spLocks noGrp="1"/>
          </p:cNvSpPr>
          <p:nvPr>
            <p:ph type="sldNum" sz="quarter" idx="12"/>
          </p:nvPr>
        </p:nvSpPr>
        <p:spPr/>
        <p:txBody>
          <a:bodyPr/>
          <a:lstStyle/>
          <a:p>
            <a:fld id="{83D37A20-76DD-4CD0-B0FA-805EEE79EC14}" type="slidenum">
              <a:rPr lang="ko-KR" altLang="en-US" smtClean="0"/>
              <a:t>11</a:t>
            </a:fld>
            <a:endParaRPr lang="ko-KR" altLang="en-US"/>
          </a:p>
        </p:txBody>
      </p:sp>
      <p:pic>
        <p:nvPicPr>
          <p:cNvPr id="5" name="Picture 2">
            <a:extLst>
              <a:ext uri="{FF2B5EF4-FFF2-40B4-BE49-F238E27FC236}">
                <a16:creationId xmlns:a16="http://schemas.microsoft.com/office/drawing/2014/main" id="{1BE624A4-1711-4DAA-D7D3-CBA2BDD8E59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6597" t="4978" r="1140" b="74831"/>
          <a:stretch/>
        </p:blipFill>
        <p:spPr bwMode="auto">
          <a:xfrm>
            <a:off x="85724" y="6314395"/>
            <a:ext cx="1802949" cy="502031"/>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119624BD-A23E-F68D-86ED-0DB7C331528E}"/>
              </a:ext>
            </a:extLst>
          </p:cNvPr>
          <p:cNvSpPr txBox="1"/>
          <p:nvPr/>
        </p:nvSpPr>
        <p:spPr>
          <a:xfrm>
            <a:off x="904569" y="1093526"/>
            <a:ext cx="3245400" cy="461665"/>
          </a:xfrm>
          <a:prstGeom prst="rect">
            <a:avLst/>
          </a:prstGeom>
          <a:noFill/>
        </p:spPr>
        <p:txBody>
          <a:bodyPr wrap="square">
            <a:spAutoFit/>
          </a:bodyPr>
          <a:lstStyle/>
          <a:p>
            <a:r>
              <a:rPr lang="en-US" altLang="ko-KR" sz="2400" b="1" dirty="0">
                <a:solidFill>
                  <a:schemeClr val="tx1"/>
                </a:solidFill>
                <a:latin typeface="Times New Roman" panose="02020603050405020304" pitchFamily="18" charset="0"/>
                <a:ea typeface="Roboto Medium"/>
                <a:cs typeface="Times New Roman" panose="02020603050405020304" pitchFamily="18" charset="0"/>
              </a:rPr>
              <a:t>2. Min-Max scaling</a:t>
            </a:r>
            <a:endParaRPr lang="ko-KR" altLang="en-US" sz="2400" b="1" dirty="0"/>
          </a:p>
        </p:txBody>
      </p:sp>
      <p:pic>
        <p:nvPicPr>
          <p:cNvPr id="4" name="그림 3">
            <a:extLst>
              <a:ext uri="{FF2B5EF4-FFF2-40B4-BE49-F238E27FC236}">
                <a16:creationId xmlns:a16="http://schemas.microsoft.com/office/drawing/2014/main" id="{EA324A0E-F418-614C-34B3-8AC2D9204C8B}"/>
              </a:ext>
            </a:extLst>
          </p:cNvPr>
          <p:cNvPicPr>
            <a:picLocks noChangeAspect="1"/>
          </p:cNvPicPr>
          <p:nvPr/>
        </p:nvPicPr>
        <p:blipFill>
          <a:blip r:embed="rId4"/>
          <a:stretch>
            <a:fillRect/>
          </a:stretch>
        </p:blipFill>
        <p:spPr>
          <a:xfrm>
            <a:off x="85724" y="2027191"/>
            <a:ext cx="5766674" cy="3111126"/>
          </a:xfrm>
          <a:prstGeom prst="rect">
            <a:avLst/>
          </a:prstGeom>
        </p:spPr>
      </p:pic>
      <p:pic>
        <p:nvPicPr>
          <p:cNvPr id="7" name="그림 6">
            <a:extLst>
              <a:ext uri="{FF2B5EF4-FFF2-40B4-BE49-F238E27FC236}">
                <a16:creationId xmlns:a16="http://schemas.microsoft.com/office/drawing/2014/main" id="{08493F0E-9366-F03C-32F2-DDAAB3B790A4}"/>
              </a:ext>
            </a:extLst>
          </p:cNvPr>
          <p:cNvPicPr>
            <a:picLocks noChangeAspect="1"/>
          </p:cNvPicPr>
          <p:nvPr/>
        </p:nvPicPr>
        <p:blipFill>
          <a:blip r:embed="rId5"/>
          <a:stretch>
            <a:fillRect/>
          </a:stretch>
        </p:blipFill>
        <p:spPr>
          <a:xfrm>
            <a:off x="6257328" y="2027191"/>
            <a:ext cx="5802639" cy="3111126"/>
          </a:xfrm>
          <a:prstGeom prst="rect">
            <a:avLst/>
          </a:prstGeom>
        </p:spPr>
      </p:pic>
      <p:sp>
        <p:nvSpPr>
          <p:cNvPr id="9" name="TextBox 8">
            <a:extLst>
              <a:ext uri="{FF2B5EF4-FFF2-40B4-BE49-F238E27FC236}">
                <a16:creationId xmlns:a16="http://schemas.microsoft.com/office/drawing/2014/main" id="{A91C057A-3F71-FF81-C0AE-1318868148E0}"/>
              </a:ext>
            </a:extLst>
          </p:cNvPr>
          <p:cNvSpPr txBox="1"/>
          <p:nvPr/>
        </p:nvSpPr>
        <p:spPr>
          <a:xfrm>
            <a:off x="1910307" y="5193335"/>
            <a:ext cx="8048730" cy="1107996"/>
          </a:xfrm>
          <a:prstGeom prst="rect">
            <a:avLst/>
          </a:prstGeom>
          <a:noFill/>
        </p:spPr>
        <p:txBody>
          <a:bodyPr wrap="square">
            <a:spAutoFit/>
          </a:bodyPr>
          <a:lstStyle/>
          <a:p>
            <a:r>
              <a:rPr lang="en-US" altLang="ko-KR" sz="2400" dirty="0">
                <a:latin typeface="Times New Roman" panose="02020603050405020304" pitchFamily="18" charset="0"/>
                <a:cs typeface="Times New Roman" panose="02020603050405020304" pitchFamily="18" charset="0"/>
              </a:rPr>
              <a:t>14 Variables have </a:t>
            </a:r>
            <a:r>
              <a:rPr lang="en-US" altLang="ko-KR" sz="2400" b="1" dirty="0">
                <a:solidFill>
                  <a:srgbClr val="FF0000"/>
                </a:solidFill>
                <a:latin typeface="Times New Roman" panose="02020603050405020304" pitchFamily="18" charset="0"/>
                <a:cs typeface="Times New Roman" panose="02020603050405020304" pitchFamily="18" charset="0"/>
              </a:rPr>
              <a:t>different magnitude ranges </a:t>
            </a:r>
            <a:r>
              <a:rPr lang="en-US" altLang="ko-KR" dirty="0">
                <a:latin typeface="Times New Roman" panose="02020603050405020304" pitchFamily="18" charset="0"/>
                <a:cs typeface="Times New Roman" panose="02020603050405020304" pitchFamily="18" charset="0"/>
              </a:rPr>
              <a:t>(ex. %, rpm, Pa etc.).</a:t>
            </a:r>
          </a:p>
          <a:p>
            <a:r>
              <a:rPr lang="en-US" altLang="ko-KR" dirty="0">
                <a:latin typeface="Times New Roman" panose="02020603050405020304" pitchFamily="18" charset="0"/>
                <a:cs typeface="Times New Roman" panose="02020603050405020304" pitchFamily="18" charset="0"/>
              </a:rPr>
              <a:t> </a:t>
            </a:r>
            <a:endParaRPr lang="en-US" altLang="ko-KR" sz="2400" dirty="0">
              <a:latin typeface="Times New Roman" panose="02020603050405020304" pitchFamily="18" charset="0"/>
              <a:cs typeface="Times New Roman" panose="02020603050405020304" pitchFamily="18" charset="0"/>
            </a:endParaRPr>
          </a:p>
          <a:p>
            <a:r>
              <a:rPr lang="en-US" altLang="ko-KR" sz="2400" dirty="0">
                <a:latin typeface="Times New Roman" panose="02020603050405020304" pitchFamily="18" charset="0"/>
                <a:cs typeface="Times New Roman" panose="02020603050405020304" pitchFamily="18" charset="0"/>
                <a:sym typeface="Wingdings" panose="05000000000000000000" pitchFamily="2" charset="2"/>
              </a:rPr>
              <a:t> </a:t>
            </a:r>
            <a:r>
              <a:rPr lang="en-US" altLang="ko-KR" sz="2400" dirty="0">
                <a:latin typeface="Times New Roman" panose="02020603050405020304" pitchFamily="18" charset="0"/>
                <a:cs typeface="Times New Roman" panose="02020603050405020304" pitchFamily="18" charset="0"/>
              </a:rPr>
              <a:t>Min-Max Scaling [0, 1].</a:t>
            </a:r>
            <a:endParaRPr lang="ko-KR" altLang="en-US" sz="2400" dirty="0">
              <a:latin typeface="Times New Roman" panose="02020603050405020304" pitchFamily="18" charset="0"/>
              <a:cs typeface="Times New Roman" panose="02020603050405020304" pitchFamily="18" charset="0"/>
            </a:endParaRPr>
          </a:p>
        </p:txBody>
      </p:sp>
      <p:sp>
        <p:nvSpPr>
          <p:cNvPr id="6" name="화살표: 아래쪽 5">
            <a:extLst>
              <a:ext uri="{FF2B5EF4-FFF2-40B4-BE49-F238E27FC236}">
                <a16:creationId xmlns:a16="http://schemas.microsoft.com/office/drawing/2014/main" id="{15AD4631-EA94-096D-78C0-A55D8AD6A853}"/>
              </a:ext>
            </a:extLst>
          </p:cNvPr>
          <p:cNvSpPr/>
          <p:nvPr/>
        </p:nvSpPr>
        <p:spPr>
          <a:xfrm rot="16200000">
            <a:off x="5840460" y="3343583"/>
            <a:ext cx="188425" cy="478341"/>
          </a:xfrm>
          <a:prstGeom prst="downArrow">
            <a:avLst/>
          </a:prstGeom>
          <a:solidFill>
            <a:srgbClr val="0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506" dirty="0"/>
          </a:p>
        </p:txBody>
      </p:sp>
    </p:spTree>
    <p:extLst>
      <p:ext uri="{BB962C8B-B14F-4D97-AF65-F5344CB8AC3E}">
        <p14:creationId xmlns:p14="http://schemas.microsoft.com/office/powerpoint/2010/main" val="3859966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592AE3-67D2-249F-93D8-78970484B1A1}"/>
              </a:ext>
            </a:extLst>
          </p:cNvPr>
          <p:cNvSpPr txBox="1"/>
          <p:nvPr/>
        </p:nvSpPr>
        <p:spPr>
          <a:xfrm>
            <a:off x="281664" y="327897"/>
            <a:ext cx="4861835" cy="523220"/>
          </a:xfrm>
          <a:prstGeom prst="rect">
            <a:avLst/>
          </a:prstGeom>
          <a:noFill/>
        </p:spPr>
        <p:txBody>
          <a:bodyPr wrap="square">
            <a:spAutoFit/>
          </a:bodyPr>
          <a:lstStyle/>
          <a:p>
            <a:r>
              <a:rPr lang="en-US" altLang="ko-KR" sz="2800" b="1" dirty="0">
                <a:latin typeface="Times New Roman" panose="02020603050405020304" pitchFamily="18" charset="0"/>
                <a:cs typeface="Times New Roman" panose="02020603050405020304" pitchFamily="18" charset="0"/>
              </a:rPr>
              <a:t>3. Data Preprocessing</a:t>
            </a:r>
          </a:p>
        </p:txBody>
      </p:sp>
      <p:sp>
        <p:nvSpPr>
          <p:cNvPr id="3" name="슬라이드 번호 개체 틀 2">
            <a:extLst>
              <a:ext uri="{FF2B5EF4-FFF2-40B4-BE49-F238E27FC236}">
                <a16:creationId xmlns:a16="http://schemas.microsoft.com/office/drawing/2014/main" id="{BD42A40C-E3F1-A599-A55F-0E43BF3347B7}"/>
              </a:ext>
            </a:extLst>
          </p:cNvPr>
          <p:cNvSpPr>
            <a:spLocks noGrp="1"/>
          </p:cNvSpPr>
          <p:nvPr>
            <p:ph type="sldNum" sz="quarter" idx="12"/>
          </p:nvPr>
        </p:nvSpPr>
        <p:spPr/>
        <p:txBody>
          <a:bodyPr/>
          <a:lstStyle/>
          <a:p>
            <a:fld id="{83D37A20-76DD-4CD0-B0FA-805EEE79EC14}" type="slidenum">
              <a:rPr lang="ko-KR" altLang="en-US" smtClean="0"/>
              <a:t>12</a:t>
            </a:fld>
            <a:endParaRPr lang="ko-KR" altLang="en-US"/>
          </a:p>
        </p:txBody>
      </p:sp>
      <p:pic>
        <p:nvPicPr>
          <p:cNvPr id="5" name="Picture 2">
            <a:extLst>
              <a:ext uri="{FF2B5EF4-FFF2-40B4-BE49-F238E27FC236}">
                <a16:creationId xmlns:a16="http://schemas.microsoft.com/office/drawing/2014/main" id="{1BE624A4-1711-4DAA-D7D3-CBA2BDD8E59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6597" t="4978" r="1140" b="74831"/>
          <a:stretch/>
        </p:blipFill>
        <p:spPr bwMode="auto">
          <a:xfrm>
            <a:off x="85724" y="6314395"/>
            <a:ext cx="1802949" cy="502031"/>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119624BD-A23E-F68D-86ED-0DB7C331528E}"/>
              </a:ext>
            </a:extLst>
          </p:cNvPr>
          <p:cNvSpPr txBox="1"/>
          <p:nvPr/>
        </p:nvSpPr>
        <p:spPr>
          <a:xfrm>
            <a:off x="904569" y="1093526"/>
            <a:ext cx="7968126" cy="461665"/>
          </a:xfrm>
          <a:prstGeom prst="rect">
            <a:avLst/>
          </a:prstGeom>
          <a:noFill/>
        </p:spPr>
        <p:txBody>
          <a:bodyPr wrap="square">
            <a:spAutoFit/>
          </a:bodyPr>
          <a:lstStyle/>
          <a:p>
            <a:r>
              <a:rPr lang="en-US" altLang="ko-KR" sz="2400" b="1" dirty="0">
                <a:solidFill>
                  <a:schemeClr val="tx1"/>
                </a:solidFill>
                <a:latin typeface="Times New Roman" panose="02020603050405020304" pitchFamily="18" charset="0"/>
                <a:ea typeface="Roboto Medium"/>
                <a:cs typeface="Times New Roman" panose="02020603050405020304" pitchFamily="18" charset="0"/>
              </a:rPr>
              <a:t>3. Butterworth Low Pass Filter</a:t>
            </a:r>
            <a:endParaRPr lang="ko-KR" altLang="en-US" sz="2400" b="1" dirty="0"/>
          </a:p>
        </p:txBody>
      </p:sp>
      <p:pic>
        <p:nvPicPr>
          <p:cNvPr id="6" name="그림 5">
            <a:extLst>
              <a:ext uri="{FF2B5EF4-FFF2-40B4-BE49-F238E27FC236}">
                <a16:creationId xmlns:a16="http://schemas.microsoft.com/office/drawing/2014/main" id="{4037F451-E16A-07F6-6C3E-8B7EC8B6DAF4}"/>
              </a:ext>
            </a:extLst>
          </p:cNvPr>
          <p:cNvPicPr>
            <a:picLocks noChangeAspect="1"/>
          </p:cNvPicPr>
          <p:nvPr/>
        </p:nvPicPr>
        <p:blipFill>
          <a:blip r:embed="rId4"/>
          <a:stretch>
            <a:fillRect/>
          </a:stretch>
        </p:blipFill>
        <p:spPr>
          <a:xfrm>
            <a:off x="85724" y="1734225"/>
            <a:ext cx="5757813" cy="3081306"/>
          </a:xfrm>
          <a:prstGeom prst="rect">
            <a:avLst/>
          </a:prstGeom>
        </p:spPr>
      </p:pic>
      <p:pic>
        <p:nvPicPr>
          <p:cNvPr id="10" name="그림 9">
            <a:extLst>
              <a:ext uri="{FF2B5EF4-FFF2-40B4-BE49-F238E27FC236}">
                <a16:creationId xmlns:a16="http://schemas.microsoft.com/office/drawing/2014/main" id="{AFABE7C9-2D82-F4D0-2250-D8883EBE0E34}"/>
              </a:ext>
            </a:extLst>
          </p:cNvPr>
          <p:cNvPicPr>
            <a:picLocks noChangeAspect="1"/>
          </p:cNvPicPr>
          <p:nvPr/>
        </p:nvPicPr>
        <p:blipFill>
          <a:blip r:embed="rId5"/>
          <a:stretch>
            <a:fillRect/>
          </a:stretch>
        </p:blipFill>
        <p:spPr>
          <a:xfrm>
            <a:off x="6426939" y="1734225"/>
            <a:ext cx="5699456" cy="3038915"/>
          </a:xfrm>
          <a:prstGeom prst="rect">
            <a:avLst/>
          </a:prstGeom>
        </p:spPr>
      </p:pic>
      <p:sp>
        <p:nvSpPr>
          <p:cNvPr id="12" name="TextBox 11">
            <a:extLst>
              <a:ext uri="{FF2B5EF4-FFF2-40B4-BE49-F238E27FC236}">
                <a16:creationId xmlns:a16="http://schemas.microsoft.com/office/drawing/2014/main" id="{2E1183B9-04B6-7795-9F06-24C11E0EE1D3}"/>
              </a:ext>
            </a:extLst>
          </p:cNvPr>
          <p:cNvSpPr txBox="1"/>
          <p:nvPr/>
        </p:nvSpPr>
        <p:spPr>
          <a:xfrm>
            <a:off x="2193946" y="4817902"/>
            <a:ext cx="7874443" cy="1569660"/>
          </a:xfrm>
          <a:prstGeom prst="rect">
            <a:avLst/>
          </a:prstGeom>
          <a:noFill/>
        </p:spPr>
        <p:txBody>
          <a:bodyPr wrap="square">
            <a:spAutoFit/>
          </a:bodyPr>
          <a:lstStyle/>
          <a:p>
            <a:pPr algn="ctr"/>
            <a:r>
              <a:rPr lang="en-US" altLang="ko-KR" sz="2400" dirty="0">
                <a:latin typeface="Times New Roman" panose="02020603050405020304" pitchFamily="18" charset="0"/>
                <a:cs typeface="Times New Roman" panose="02020603050405020304" pitchFamily="18" charset="0"/>
              </a:rPr>
              <a:t>Don’t Focus</a:t>
            </a:r>
            <a:r>
              <a:rPr lang="ko-KR" altLang="en-US" sz="2400" dirty="0">
                <a:latin typeface="Times New Roman" panose="02020603050405020304" pitchFamily="18" charset="0"/>
                <a:cs typeface="Times New Roman" panose="02020603050405020304" pitchFamily="18" charset="0"/>
              </a:rPr>
              <a:t> </a:t>
            </a:r>
            <a:r>
              <a:rPr lang="en-US" altLang="ko-KR" sz="2400" dirty="0">
                <a:latin typeface="Times New Roman" panose="02020603050405020304" pitchFamily="18" charset="0"/>
                <a:cs typeface="Times New Roman" panose="02020603050405020304" pitchFamily="18" charset="0"/>
              </a:rPr>
              <a:t>on</a:t>
            </a:r>
            <a:r>
              <a:rPr lang="ko-KR" altLang="en-US" sz="2400" dirty="0">
                <a:latin typeface="Times New Roman" panose="02020603050405020304" pitchFamily="18" charset="0"/>
                <a:cs typeface="Times New Roman" panose="02020603050405020304" pitchFamily="18" charset="0"/>
              </a:rPr>
              <a:t> </a:t>
            </a:r>
            <a:r>
              <a:rPr lang="en-US" altLang="ko-KR" sz="2400" dirty="0">
                <a:latin typeface="Times New Roman" panose="02020603050405020304" pitchFamily="18" charset="0"/>
                <a:cs typeface="Times New Roman" panose="02020603050405020304" pitchFamily="18" charset="0"/>
              </a:rPr>
              <a:t>Changes</a:t>
            </a:r>
            <a:r>
              <a:rPr lang="ko-KR" altLang="en-US" sz="2400" dirty="0">
                <a:latin typeface="Times New Roman" panose="02020603050405020304" pitchFamily="18" charset="0"/>
                <a:cs typeface="Times New Roman" panose="02020603050405020304" pitchFamily="18" charset="0"/>
              </a:rPr>
              <a:t> </a:t>
            </a:r>
            <a:r>
              <a:rPr lang="en-US" altLang="ko-KR" sz="2400" dirty="0">
                <a:latin typeface="Times New Roman" panose="02020603050405020304" pitchFamily="18" charset="0"/>
                <a:cs typeface="Times New Roman" panose="02020603050405020304" pitchFamily="18" charset="0"/>
              </a:rPr>
              <a:t>Over Time</a:t>
            </a:r>
          </a:p>
          <a:p>
            <a:pPr algn="ctr"/>
            <a:r>
              <a:rPr lang="en-US" altLang="ko-KR" sz="2400" dirty="0">
                <a:latin typeface="Times New Roman" panose="02020603050405020304" pitchFamily="18" charset="0"/>
                <a:cs typeface="Times New Roman" panose="02020603050405020304" pitchFamily="18" charset="0"/>
              </a:rPr>
              <a:t>Focus on the </a:t>
            </a:r>
            <a:r>
              <a:rPr lang="en-US" altLang="ko-KR" sz="2400" b="1" dirty="0">
                <a:solidFill>
                  <a:srgbClr val="FF0000"/>
                </a:solidFill>
                <a:latin typeface="Times New Roman" panose="02020603050405020304" pitchFamily="18" charset="0"/>
                <a:cs typeface="Times New Roman" panose="02020603050405020304" pitchFamily="18" charset="0"/>
              </a:rPr>
              <a:t>Distribution</a:t>
            </a:r>
            <a:r>
              <a:rPr lang="en-US" altLang="ko-KR" sz="2400" dirty="0">
                <a:latin typeface="Times New Roman" panose="02020603050405020304" pitchFamily="18" charset="0"/>
                <a:cs typeface="Times New Roman" panose="02020603050405020304" pitchFamily="18" charset="0"/>
              </a:rPr>
              <a:t> of Variables</a:t>
            </a:r>
          </a:p>
          <a:p>
            <a:pPr algn="ctr"/>
            <a:endParaRPr lang="en-US" altLang="ko-KR" sz="2400" dirty="0">
              <a:latin typeface="Times New Roman" panose="02020603050405020304" pitchFamily="18" charset="0"/>
              <a:cs typeface="Times New Roman" panose="02020603050405020304" pitchFamily="18" charset="0"/>
            </a:endParaRPr>
          </a:p>
          <a:p>
            <a:pPr algn="ctr"/>
            <a:r>
              <a:rPr lang="en-US" altLang="ko-KR" sz="2400" b="1" dirty="0">
                <a:latin typeface="Times New Roman" panose="02020603050405020304" pitchFamily="18" charset="0"/>
                <a:cs typeface="Times New Roman" panose="02020603050405020304" pitchFamily="18" charset="0"/>
              </a:rPr>
              <a:t>Noise</a:t>
            </a:r>
            <a:r>
              <a:rPr lang="en-US" altLang="ko-KR" sz="2400" dirty="0">
                <a:latin typeface="Times New Roman" panose="02020603050405020304" pitchFamily="18" charset="0"/>
                <a:cs typeface="Times New Roman" panose="02020603050405020304" pitchFamily="18" charset="0"/>
              </a:rPr>
              <a:t> </a:t>
            </a:r>
            <a:r>
              <a:rPr lang="en-US" altLang="ko-KR" sz="2400" dirty="0">
                <a:latin typeface="Times New Roman" panose="02020603050405020304" pitchFamily="18" charset="0"/>
                <a:cs typeface="Times New Roman" panose="02020603050405020304" pitchFamily="18" charset="0"/>
                <a:sym typeface="Wingdings" panose="05000000000000000000" pitchFamily="2" charset="2"/>
              </a:rPr>
              <a:t> D</a:t>
            </a:r>
            <a:r>
              <a:rPr lang="en-US" altLang="ko-KR" sz="2400" dirty="0">
                <a:latin typeface="Times New Roman" panose="02020603050405020304" pitchFamily="18" charset="0"/>
                <a:cs typeface="Times New Roman" panose="02020603050405020304" pitchFamily="18" charset="0"/>
              </a:rPr>
              <a:t>istributed with a </a:t>
            </a:r>
            <a:r>
              <a:rPr lang="en-US" altLang="ko-KR" sz="2400" b="1" dirty="0">
                <a:latin typeface="Times New Roman" panose="02020603050405020304" pitchFamily="18" charset="0"/>
                <a:cs typeface="Times New Roman" panose="02020603050405020304" pitchFamily="18" charset="0"/>
              </a:rPr>
              <a:t>Large Standard Deviation</a:t>
            </a:r>
          </a:p>
        </p:txBody>
      </p:sp>
      <p:sp>
        <p:nvSpPr>
          <p:cNvPr id="4" name="화살표: 아래쪽 3">
            <a:extLst>
              <a:ext uri="{FF2B5EF4-FFF2-40B4-BE49-F238E27FC236}">
                <a16:creationId xmlns:a16="http://schemas.microsoft.com/office/drawing/2014/main" id="{DE4C108C-E20C-2BE4-D370-ED7B20298185}"/>
              </a:ext>
            </a:extLst>
          </p:cNvPr>
          <p:cNvSpPr/>
          <p:nvPr/>
        </p:nvSpPr>
        <p:spPr>
          <a:xfrm rot="16200000">
            <a:off x="6036956" y="3014511"/>
            <a:ext cx="188425" cy="478341"/>
          </a:xfrm>
          <a:prstGeom prst="downArrow">
            <a:avLst/>
          </a:prstGeom>
          <a:solidFill>
            <a:srgbClr val="0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506" dirty="0"/>
          </a:p>
        </p:txBody>
      </p:sp>
    </p:spTree>
    <p:extLst>
      <p:ext uri="{BB962C8B-B14F-4D97-AF65-F5344CB8AC3E}">
        <p14:creationId xmlns:p14="http://schemas.microsoft.com/office/powerpoint/2010/main" val="2135129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F3DEA5C0-0444-452D-CCE4-4965269701D9}"/>
              </a:ext>
            </a:extLst>
          </p:cNvPr>
          <p:cNvSpPr>
            <a:spLocks noGrp="1"/>
          </p:cNvSpPr>
          <p:nvPr>
            <p:ph type="sldNum" sz="quarter" idx="12"/>
          </p:nvPr>
        </p:nvSpPr>
        <p:spPr/>
        <p:txBody>
          <a:bodyPr/>
          <a:lstStyle/>
          <a:p>
            <a:fld id="{83D37A20-76DD-4CD0-B0FA-805EEE79EC14}" type="slidenum">
              <a:rPr lang="ko-KR" altLang="en-US" smtClean="0"/>
              <a:t>13</a:t>
            </a:fld>
            <a:endParaRPr lang="ko-KR" altLang="en-US"/>
          </a:p>
        </p:txBody>
      </p:sp>
      <p:pic>
        <p:nvPicPr>
          <p:cNvPr id="5" name="Picture 2">
            <a:extLst>
              <a:ext uri="{FF2B5EF4-FFF2-40B4-BE49-F238E27FC236}">
                <a16:creationId xmlns:a16="http://schemas.microsoft.com/office/drawing/2014/main" id="{77292DB7-35FB-DCB6-71A3-D4DD76DB2EF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6597" t="4978" r="1140" b="74831"/>
          <a:stretch/>
        </p:blipFill>
        <p:spPr bwMode="auto">
          <a:xfrm>
            <a:off x="85724" y="6314395"/>
            <a:ext cx="1802949" cy="502031"/>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9F7931C6-6CD6-5D8A-2335-99CDD047BEFC}"/>
              </a:ext>
            </a:extLst>
          </p:cNvPr>
          <p:cNvSpPr txBox="1"/>
          <p:nvPr/>
        </p:nvSpPr>
        <p:spPr>
          <a:xfrm>
            <a:off x="9065408" y="4841989"/>
            <a:ext cx="2939021" cy="830997"/>
          </a:xfrm>
          <a:prstGeom prst="rect">
            <a:avLst/>
          </a:prstGeom>
          <a:noFill/>
          <a:ln>
            <a:noFill/>
          </a:ln>
        </p:spPr>
        <p:txBody>
          <a:bodyPr wrap="square">
            <a:spAutoFit/>
          </a:bodyPr>
          <a:lstStyle/>
          <a:p>
            <a:r>
              <a:rPr lang="en-US" altLang="ko-KR" sz="2400" dirty="0">
                <a:latin typeface="Times New Roman" panose="02020603050405020304" pitchFamily="18" charset="0"/>
                <a:cs typeface="Times New Roman" panose="02020603050405020304" pitchFamily="18" charset="0"/>
              </a:rPr>
              <a:t>Recall: 0.97</a:t>
            </a:r>
          </a:p>
          <a:p>
            <a:r>
              <a:rPr lang="en-US" altLang="ko-KR" sz="2400" dirty="0">
                <a:latin typeface="Times New Roman" panose="02020603050405020304" pitchFamily="18" charset="0"/>
                <a:cs typeface="Times New Roman" panose="02020603050405020304" pitchFamily="18" charset="0"/>
              </a:rPr>
              <a:t>F1-Score: 0.97</a:t>
            </a:r>
          </a:p>
        </p:txBody>
      </p:sp>
      <p:sp>
        <p:nvSpPr>
          <p:cNvPr id="27" name="TextBox 26">
            <a:extLst>
              <a:ext uri="{FF2B5EF4-FFF2-40B4-BE49-F238E27FC236}">
                <a16:creationId xmlns:a16="http://schemas.microsoft.com/office/drawing/2014/main" id="{E145FD3A-AE17-9D83-25FC-2DA77A193A43}"/>
              </a:ext>
            </a:extLst>
          </p:cNvPr>
          <p:cNvSpPr txBox="1"/>
          <p:nvPr/>
        </p:nvSpPr>
        <p:spPr>
          <a:xfrm>
            <a:off x="6482080" y="4841990"/>
            <a:ext cx="3119407" cy="830997"/>
          </a:xfrm>
          <a:prstGeom prst="rect">
            <a:avLst/>
          </a:prstGeom>
          <a:noFill/>
          <a:ln>
            <a:noFill/>
          </a:ln>
        </p:spPr>
        <p:txBody>
          <a:bodyPr wrap="square">
            <a:spAutoFit/>
          </a:bodyPr>
          <a:lstStyle/>
          <a:p>
            <a:r>
              <a:rPr lang="en-US" altLang="ko-KR" sz="2400" dirty="0">
                <a:latin typeface="Times New Roman" panose="02020603050405020304" pitchFamily="18" charset="0"/>
                <a:cs typeface="Times New Roman" panose="02020603050405020304" pitchFamily="18" charset="0"/>
              </a:rPr>
              <a:t>Accuracy: 0.97</a:t>
            </a:r>
          </a:p>
          <a:p>
            <a:r>
              <a:rPr lang="en-US" altLang="ko-KR" sz="2400" dirty="0">
                <a:latin typeface="Times New Roman" panose="02020603050405020304" pitchFamily="18" charset="0"/>
                <a:cs typeface="Times New Roman" panose="02020603050405020304" pitchFamily="18" charset="0"/>
              </a:rPr>
              <a:t>Precision: 0.97</a:t>
            </a:r>
          </a:p>
        </p:txBody>
      </p:sp>
      <p:pic>
        <p:nvPicPr>
          <p:cNvPr id="6" name="그림 5">
            <a:extLst>
              <a:ext uri="{FF2B5EF4-FFF2-40B4-BE49-F238E27FC236}">
                <a16:creationId xmlns:a16="http://schemas.microsoft.com/office/drawing/2014/main" id="{C5F925CC-04DF-4A76-C3D7-CCAF49C2E58C}"/>
              </a:ext>
            </a:extLst>
          </p:cNvPr>
          <p:cNvPicPr>
            <a:picLocks noChangeAspect="1"/>
          </p:cNvPicPr>
          <p:nvPr/>
        </p:nvPicPr>
        <p:blipFill>
          <a:blip r:embed="rId4"/>
          <a:stretch>
            <a:fillRect/>
          </a:stretch>
        </p:blipFill>
        <p:spPr>
          <a:xfrm>
            <a:off x="498386" y="1563938"/>
            <a:ext cx="5597614" cy="4589585"/>
          </a:xfrm>
          <a:prstGeom prst="rect">
            <a:avLst/>
          </a:prstGeom>
        </p:spPr>
      </p:pic>
      <p:sp>
        <p:nvSpPr>
          <p:cNvPr id="11" name="TextBox 10">
            <a:extLst>
              <a:ext uri="{FF2B5EF4-FFF2-40B4-BE49-F238E27FC236}">
                <a16:creationId xmlns:a16="http://schemas.microsoft.com/office/drawing/2014/main" id="{ED7C11F1-0564-25A2-4087-A63A962E7359}"/>
              </a:ext>
            </a:extLst>
          </p:cNvPr>
          <p:cNvSpPr txBox="1"/>
          <p:nvPr/>
        </p:nvSpPr>
        <p:spPr>
          <a:xfrm>
            <a:off x="805870" y="1049122"/>
            <a:ext cx="5676210" cy="369332"/>
          </a:xfrm>
          <a:prstGeom prst="rect">
            <a:avLst/>
          </a:prstGeom>
          <a:noFill/>
        </p:spPr>
        <p:txBody>
          <a:bodyPr wrap="square">
            <a:spAutoFit/>
          </a:bodyPr>
          <a:lstStyle/>
          <a:p>
            <a:r>
              <a:rPr lang="en-US" altLang="ko-KR" dirty="0">
                <a:latin typeface="Times New Roman" panose="02020603050405020304" pitchFamily="18" charset="0"/>
                <a:cs typeface="Times New Roman" panose="02020603050405020304" pitchFamily="18" charset="0"/>
              </a:rPr>
              <a:t>KNN-Number of data: 40,000(Train: 32,000, Test:8,000)</a:t>
            </a:r>
            <a:endParaRPr lang="en-US" altLang="ko-KR" sz="28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8851A4B8-8A00-C131-068D-6AB70C3B221E}"/>
              </a:ext>
            </a:extLst>
          </p:cNvPr>
          <p:cNvSpPr txBox="1"/>
          <p:nvPr/>
        </p:nvSpPr>
        <p:spPr>
          <a:xfrm>
            <a:off x="281664" y="327897"/>
            <a:ext cx="6119136" cy="523220"/>
          </a:xfrm>
          <a:prstGeom prst="rect">
            <a:avLst/>
          </a:prstGeom>
          <a:noFill/>
        </p:spPr>
        <p:txBody>
          <a:bodyPr wrap="square">
            <a:spAutoFit/>
          </a:bodyPr>
          <a:lstStyle/>
          <a:p>
            <a:r>
              <a:rPr lang="en-US" altLang="ko-KR" sz="2800" b="1" dirty="0">
                <a:latin typeface="Times New Roman" panose="02020603050405020304" pitchFamily="18" charset="0"/>
                <a:cs typeface="Times New Roman" panose="02020603050405020304" pitchFamily="18" charset="0"/>
              </a:rPr>
              <a:t>4. Classification Model Improvement</a:t>
            </a:r>
          </a:p>
        </p:txBody>
      </p:sp>
    </p:spTree>
    <p:extLst>
      <p:ext uri="{BB962C8B-B14F-4D97-AF65-F5344CB8AC3E}">
        <p14:creationId xmlns:p14="http://schemas.microsoft.com/office/powerpoint/2010/main" val="1198444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F3DEA5C0-0444-452D-CCE4-4965269701D9}"/>
              </a:ext>
            </a:extLst>
          </p:cNvPr>
          <p:cNvSpPr>
            <a:spLocks noGrp="1"/>
          </p:cNvSpPr>
          <p:nvPr>
            <p:ph type="sldNum" sz="quarter" idx="12"/>
          </p:nvPr>
        </p:nvSpPr>
        <p:spPr/>
        <p:txBody>
          <a:bodyPr/>
          <a:lstStyle/>
          <a:p>
            <a:fld id="{83D37A20-76DD-4CD0-B0FA-805EEE79EC14}" type="slidenum">
              <a:rPr lang="ko-KR" altLang="en-US" smtClean="0"/>
              <a:t>14</a:t>
            </a:fld>
            <a:endParaRPr lang="ko-KR" altLang="en-US"/>
          </a:p>
        </p:txBody>
      </p:sp>
      <p:pic>
        <p:nvPicPr>
          <p:cNvPr id="5" name="Picture 2">
            <a:extLst>
              <a:ext uri="{FF2B5EF4-FFF2-40B4-BE49-F238E27FC236}">
                <a16:creationId xmlns:a16="http://schemas.microsoft.com/office/drawing/2014/main" id="{77292DB7-35FB-DCB6-71A3-D4DD76DB2EF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66597" t="4978" r="1140" b="74831"/>
          <a:stretch/>
        </p:blipFill>
        <p:spPr bwMode="auto">
          <a:xfrm>
            <a:off x="85724" y="6314395"/>
            <a:ext cx="1802949" cy="502031"/>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9F7931C6-6CD6-5D8A-2335-99CDD047BEFC}"/>
              </a:ext>
            </a:extLst>
          </p:cNvPr>
          <p:cNvSpPr txBox="1"/>
          <p:nvPr/>
        </p:nvSpPr>
        <p:spPr>
          <a:xfrm>
            <a:off x="3475138" y="5491845"/>
            <a:ext cx="1802950" cy="707886"/>
          </a:xfrm>
          <a:prstGeom prst="rect">
            <a:avLst/>
          </a:prstGeom>
          <a:noFill/>
          <a:ln>
            <a:noFill/>
          </a:ln>
        </p:spPr>
        <p:txBody>
          <a:bodyPr wrap="square">
            <a:spAutoFit/>
          </a:bodyPr>
          <a:lstStyle/>
          <a:p>
            <a:r>
              <a:rPr lang="en-US" altLang="ko-KR" sz="2000" dirty="0">
                <a:latin typeface="Times New Roman" panose="02020603050405020304" pitchFamily="18" charset="0"/>
                <a:cs typeface="Times New Roman" panose="02020603050405020304" pitchFamily="18" charset="0"/>
              </a:rPr>
              <a:t>Recall: 0.99</a:t>
            </a:r>
          </a:p>
          <a:p>
            <a:r>
              <a:rPr lang="en-US" altLang="ko-KR" sz="2000" dirty="0">
                <a:latin typeface="Times New Roman" panose="02020603050405020304" pitchFamily="18" charset="0"/>
                <a:cs typeface="Times New Roman" panose="02020603050405020304" pitchFamily="18" charset="0"/>
              </a:rPr>
              <a:t>F1-Score: 0.99</a:t>
            </a:r>
          </a:p>
        </p:txBody>
      </p:sp>
      <p:sp>
        <p:nvSpPr>
          <p:cNvPr id="27" name="TextBox 26">
            <a:extLst>
              <a:ext uri="{FF2B5EF4-FFF2-40B4-BE49-F238E27FC236}">
                <a16:creationId xmlns:a16="http://schemas.microsoft.com/office/drawing/2014/main" id="{E145FD3A-AE17-9D83-25FC-2DA77A193A43}"/>
              </a:ext>
            </a:extLst>
          </p:cNvPr>
          <p:cNvSpPr txBox="1"/>
          <p:nvPr/>
        </p:nvSpPr>
        <p:spPr>
          <a:xfrm>
            <a:off x="1192920" y="5491845"/>
            <a:ext cx="1889551" cy="707886"/>
          </a:xfrm>
          <a:prstGeom prst="rect">
            <a:avLst/>
          </a:prstGeom>
          <a:noFill/>
          <a:ln>
            <a:noFill/>
          </a:ln>
        </p:spPr>
        <p:txBody>
          <a:bodyPr wrap="square">
            <a:spAutoFit/>
          </a:bodyPr>
          <a:lstStyle/>
          <a:p>
            <a:r>
              <a:rPr lang="en-US" altLang="ko-KR" sz="2000" dirty="0">
                <a:latin typeface="Times New Roman" panose="02020603050405020304" pitchFamily="18" charset="0"/>
                <a:cs typeface="Times New Roman" panose="02020603050405020304" pitchFamily="18" charset="0"/>
              </a:rPr>
              <a:t>Accuracy: 0.99</a:t>
            </a:r>
          </a:p>
          <a:p>
            <a:r>
              <a:rPr lang="en-US" altLang="ko-KR" sz="2000" dirty="0">
                <a:latin typeface="Times New Roman" panose="02020603050405020304" pitchFamily="18" charset="0"/>
                <a:cs typeface="Times New Roman" panose="02020603050405020304" pitchFamily="18" charset="0"/>
              </a:rPr>
              <a:t>Precision: 0.99</a:t>
            </a:r>
          </a:p>
        </p:txBody>
      </p:sp>
      <p:pic>
        <p:nvPicPr>
          <p:cNvPr id="7" name="그림 6">
            <a:extLst>
              <a:ext uri="{FF2B5EF4-FFF2-40B4-BE49-F238E27FC236}">
                <a16:creationId xmlns:a16="http://schemas.microsoft.com/office/drawing/2014/main" id="{235EF535-C2A9-C73D-6DC7-6D9CCC1E4ECA}"/>
              </a:ext>
            </a:extLst>
          </p:cNvPr>
          <p:cNvPicPr>
            <a:picLocks noChangeAspect="1"/>
          </p:cNvPicPr>
          <p:nvPr/>
        </p:nvPicPr>
        <p:blipFill>
          <a:blip r:embed="rId8"/>
          <a:stretch>
            <a:fillRect/>
          </a:stretch>
        </p:blipFill>
        <p:spPr>
          <a:xfrm>
            <a:off x="485797" y="1357493"/>
            <a:ext cx="5051403" cy="4141736"/>
          </a:xfrm>
          <a:prstGeom prst="rect">
            <a:avLst/>
          </a:prstGeom>
        </p:spPr>
      </p:pic>
      <p:sp>
        <p:nvSpPr>
          <p:cNvPr id="14" name="TextBox 13">
            <a:extLst>
              <a:ext uri="{FF2B5EF4-FFF2-40B4-BE49-F238E27FC236}">
                <a16:creationId xmlns:a16="http://schemas.microsoft.com/office/drawing/2014/main" id="{5BF76660-36D0-2B1A-44FC-6A02CE4A4E33}"/>
              </a:ext>
            </a:extLst>
          </p:cNvPr>
          <p:cNvSpPr txBox="1"/>
          <p:nvPr/>
        </p:nvSpPr>
        <p:spPr>
          <a:xfrm>
            <a:off x="805870" y="1049122"/>
            <a:ext cx="5676210" cy="369332"/>
          </a:xfrm>
          <a:prstGeom prst="rect">
            <a:avLst/>
          </a:prstGeom>
          <a:noFill/>
        </p:spPr>
        <p:txBody>
          <a:bodyPr wrap="square">
            <a:spAutoFit/>
          </a:bodyPr>
          <a:lstStyle/>
          <a:p>
            <a:r>
              <a:rPr lang="en-US" altLang="ko-KR" dirty="0">
                <a:latin typeface="Times New Roman" panose="02020603050405020304" pitchFamily="18" charset="0"/>
                <a:cs typeface="Times New Roman" panose="02020603050405020304" pitchFamily="18" charset="0"/>
              </a:rPr>
              <a:t>KNN-Number of data: 40,000(Optimization)</a:t>
            </a:r>
            <a:endParaRPr lang="en-US" altLang="ko-KR" sz="2800" dirty="0">
              <a:latin typeface="Times New Roman" panose="02020603050405020304" pitchFamily="18" charset="0"/>
              <a:cs typeface="Times New Roman" panose="02020603050405020304" pitchFamily="18" charset="0"/>
            </a:endParaRPr>
          </a:p>
        </p:txBody>
      </p:sp>
      <p:grpSp>
        <p:nvGrpSpPr>
          <p:cNvPr id="20" name="그룹 19">
            <a:extLst>
              <a:ext uri="{FF2B5EF4-FFF2-40B4-BE49-F238E27FC236}">
                <a16:creationId xmlns:a16="http://schemas.microsoft.com/office/drawing/2014/main" id="{21234B10-DF27-D48C-BC78-CB7B321B6E82}"/>
              </a:ext>
            </a:extLst>
          </p:cNvPr>
          <p:cNvGrpSpPr/>
          <p:nvPr/>
        </p:nvGrpSpPr>
        <p:grpSpPr>
          <a:xfrm>
            <a:off x="6216931" y="1049122"/>
            <a:ext cx="5136869" cy="1891839"/>
            <a:chOff x="6216931" y="1049122"/>
            <a:chExt cx="5136869" cy="1891839"/>
          </a:xfrm>
        </p:grpSpPr>
        <p:pic>
          <p:nvPicPr>
            <p:cNvPr id="16" name="그림 15">
              <a:extLst>
                <a:ext uri="{FF2B5EF4-FFF2-40B4-BE49-F238E27FC236}">
                  <a16:creationId xmlns:a16="http://schemas.microsoft.com/office/drawing/2014/main" id="{59AC927E-50F6-6A4A-1417-C350D79098E3}"/>
                </a:ext>
              </a:extLst>
            </p:cNvPr>
            <p:cNvPicPr>
              <a:picLocks noChangeAspect="1"/>
            </p:cNvPicPr>
            <p:nvPr/>
          </p:nvPicPr>
          <p:blipFill>
            <a:blip r:embed="rId9"/>
            <a:stretch>
              <a:fillRect/>
            </a:stretch>
          </p:blipFill>
          <p:spPr>
            <a:xfrm>
              <a:off x="6216931" y="1049122"/>
              <a:ext cx="5136869" cy="1891839"/>
            </a:xfrm>
            <a:prstGeom prst="rect">
              <a:avLst/>
            </a:prstGeom>
          </p:spPr>
        </p:pic>
        <p:sp>
          <p:nvSpPr>
            <p:cNvPr id="18" name="TextBox 17">
              <a:extLst>
                <a:ext uri="{FF2B5EF4-FFF2-40B4-BE49-F238E27FC236}">
                  <a16:creationId xmlns:a16="http://schemas.microsoft.com/office/drawing/2014/main" id="{D3270648-7EC7-CC7A-AC28-3B77A28386AE}"/>
                </a:ext>
              </a:extLst>
            </p:cNvPr>
            <p:cNvSpPr txBox="1"/>
            <p:nvPr/>
          </p:nvSpPr>
          <p:spPr>
            <a:xfrm>
              <a:off x="6430785" y="2504440"/>
              <a:ext cx="4851400" cy="138499"/>
            </a:xfrm>
            <a:prstGeom prst="rect">
              <a:avLst/>
            </a:prstGeom>
            <a:noFill/>
            <a:ln>
              <a:solidFill>
                <a:srgbClr val="FF0000"/>
              </a:solidFill>
            </a:ln>
          </p:spPr>
          <p:txBody>
            <a:bodyPr wrap="square" rtlCol="0">
              <a:spAutoFit/>
            </a:bodyPr>
            <a:lstStyle/>
            <a:p>
              <a:endParaRPr lang="ko-KR" altLang="en-US" sz="300" dirty="0"/>
            </a:p>
          </p:txBody>
        </p:sp>
      </p:grpSp>
      <p:pic>
        <p:nvPicPr>
          <p:cNvPr id="19" name="Animation">
            <a:hlinkClick r:id="" action="ppaction://media"/>
            <a:extLst>
              <a:ext uri="{FF2B5EF4-FFF2-40B4-BE49-F238E27FC236}">
                <a16:creationId xmlns:a16="http://schemas.microsoft.com/office/drawing/2014/main" id="{A402F552-E8B7-A142-B5D7-62E73ED0ED6F}"/>
              </a:ext>
            </a:extLst>
          </p:cNvPr>
          <p:cNvPicPr>
            <a:picLocks noChangeAspect="1"/>
          </p:cNvPicPr>
          <p:nvPr>
            <a:videoFile r:link="rId2"/>
            <p:extLst>
              <p:ext uri="{DAA4B4D4-6D71-4841-9C94-3DE7FCFB9230}">
                <p14:media xmlns:p14="http://schemas.microsoft.com/office/powerpoint/2010/main" r:embed="rId1"/>
              </p:ext>
            </p:extLst>
          </p:nvPr>
        </p:nvPicPr>
        <p:blipFill>
          <a:blip r:embed="rId10"/>
          <a:stretch>
            <a:fillRect/>
          </a:stretch>
        </p:blipFill>
        <p:spPr>
          <a:xfrm>
            <a:off x="5826871" y="3537019"/>
            <a:ext cx="2958494" cy="2223273"/>
          </a:xfrm>
          <a:prstGeom prst="rect">
            <a:avLst/>
          </a:prstGeom>
        </p:spPr>
      </p:pic>
      <p:pic>
        <p:nvPicPr>
          <p:cNvPr id="21" name="Animation1">
            <a:hlinkClick r:id="" action="ppaction://media"/>
            <a:extLst>
              <a:ext uri="{FF2B5EF4-FFF2-40B4-BE49-F238E27FC236}">
                <a16:creationId xmlns:a16="http://schemas.microsoft.com/office/drawing/2014/main" id="{2F6E79EF-CC47-830A-96B2-6E49896C0B82}"/>
              </a:ext>
            </a:extLst>
          </p:cNvPr>
          <p:cNvPicPr>
            <a:picLocks noChangeAspect="1"/>
          </p:cNvPicPr>
          <p:nvPr>
            <a:videoFile r:link="rId4"/>
            <p:extLst>
              <p:ext uri="{DAA4B4D4-6D71-4841-9C94-3DE7FCFB9230}">
                <p14:media xmlns:p14="http://schemas.microsoft.com/office/powerpoint/2010/main" r:embed="rId3"/>
              </p:ext>
            </p:extLst>
          </p:nvPr>
        </p:nvPicPr>
        <p:blipFill>
          <a:blip r:embed="rId11"/>
          <a:stretch>
            <a:fillRect/>
          </a:stretch>
        </p:blipFill>
        <p:spPr>
          <a:xfrm>
            <a:off x="9088780" y="3293925"/>
            <a:ext cx="2639546" cy="2466367"/>
          </a:xfrm>
          <a:prstGeom prst="rect">
            <a:avLst/>
          </a:prstGeom>
        </p:spPr>
      </p:pic>
      <p:sp>
        <p:nvSpPr>
          <p:cNvPr id="22" name="TextBox 21">
            <a:extLst>
              <a:ext uri="{FF2B5EF4-FFF2-40B4-BE49-F238E27FC236}">
                <a16:creationId xmlns:a16="http://schemas.microsoft.com/office/drawing/2014/main" id="{E927B4B1-ECCD-0A00-D8B2-7276D927DBF8}"/>
              </a:ext>
            </a:extLst>
          </p:cNvPr>
          <p:cNvSpPr txBox="1"/>
          <p:nvPr/>
        </p:nvSpPr>
        <p:spPr>
          <a:xfrm>
            <a:off x="281664" y="327897"/>
            <a:ext cx="5814336" cy="523220"/>
          </a:xfrm>
          <a:prstGeom prst="rect">
            <a:avLst/>
          </a:prstGeom>
          <a:noFill/>
        </p:spPr>
        <p:txBody>
          <a:bodyPr wrap="square">
            <a:spAutoFit/>
          </a:bodyPr>
          <a:lstStyle/>
          <a:p>
            <a:r>
              <a:rPr lang="en-US" altLang="ko-KR" sz="2800" b="1" dirty="0">
                <a:latin typeface="Times New Roman" panose="02020603050405020304" pitchFamily="18" charset="0"/>
                <a:cs typeface="Times New Roman" panose="02020603050405020304" pitchFamily="18" charset="0"/>
              </a:rPr>
              <a:t>4. Classification Model Improvement</a:t>
            </a:r>
          </a:p>
        </p:txBody>
      </p:sp>
    </p:spTree>
    <p:extLst>
      <p:ext uri="{BB962C8B-B14F-4D97-AF65-F5344CB8AC3E}">
        <p14:creationId xmlns:p14="http://schemas.microsoft.com/office/powerpoint/2010/main" val="2575331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099" fill="hold"/>
                                        <p:tgtEl>
                                          <p:spTgt spid="19"/>
                                        </p:tgtEl>
                                      </p:cBhvr>
                                    </p:cmd>
                                  </p:childTnLst>
                                </p:cTn>
                              </p:par>
                            </p:childTnLst>
                          </p:cTn>
                        </p:par>
                        <p:par>
                          <p:cTn id="7" fill="hold">
                            <p:stCondLst>
                              <p:cond delay="1099"/>
                            </p:stCondLst>
                            <p:childTnLst>
                              <p:par>
                                <p:cTn id="8" presetID="1" presetClass="mediacall" presetSubtype="0" fill="hold" nodeType="afterEffect">
                                  <p:stCondLst>
                                    <p:cond delay="0"/>
                                  </p:stCondLst>
                                  <p:childTnLst>
                                    <p:cmd type="call" cmd="playFrom(0.0)">
                                      <p:cBhvr>
                                        <p:cTn id="9" dur="1066" fill="hold"/>
                                        <p:tgtEl>
                                          <p:spTgt spid="21"/>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0" fill="hold" display="0">
                  <p:stCondLst>
                    <p:cond delay="indefinite"/>
                  </p:stCondLst>
                </p:cTn>
                <p:tgtEl>
                  <p:spTgt spid="19"/>
                </p:tgtEl>
              </p:cMediaNode>
            </p:video>
            <p:seq concurrent="1" nextAc="seek">
              <p:cTn id="11" restart="whenNotActive" fill="hold" evtFilter="cancelBubble" nodeType="interactiveSeq">
                <p:stCondLst>
                  <p:cond evt="onClick" delay="0">
                    <p:tgtEl>
                      <p:spTgt spid="19"/>
                    </p:tgtEl>
                  </p:cond>
                </p:stCondLst>
                <p:endSync evt="end" delay="0">
                  <p:rtn val="all"/>
                </p:endSync>
                <p:childTnLst>
                  <p:par>
                    <p:cTn id="12" fill="hold">
                      <p:stCondLst>
                        <p:cond delay="0"/>
                      </p:stCondLst>
                      <p:childTnLst>
                        <p:par>
                          <p:cTn id="13" fill="hold">
                            <p:stCondLst>
                              <p:cond delay="0"/>
                            </p:stCondLst>
                            <p:childTnLst>
                              <p:par>
                                <p:cTn id="14" presetID="2" presetClass="mediacall" presetSubtype="0" fill="hold" nodeType="clickEffect">
                                  <p:stCondLst>
                                    <p:cond delay="0"/>
                                  </p:stCondLst>
                                  <p:childTnLst>
                                    <p:cmd type="call" cmd="togglePause">
                                      <p:cBhvr>
                                        <p:cTn id="15" dur="1" fill="hold"/>
                                        <p:tgtEl>
                                          <p:spTgt spid="19"/>
                                        </p:tgtEl>
                                      </p:cBhvr>
                                    </p:cmd>
                                  </p:childTnLst>
                                </p:cTn>
                              </p:par>
                            </p:childTnLst>
                          </p:cTn>
                        </p:par>
                      </p:childTnLst>
                    </p:cTn>
                  </p:par>
                </p:childTnLst>
              </p:cTn>
              <p:nextCondLst>
                <p:cond evt="onClick" delay="0">
                  <p:tgtEl>
                    <p:spTgt spid="19"/>
                  </p:tgtEl>
                </p:cond>
              </p:nextCondLst>
            </p:seq>
            <p:video>
              <p:cMediaNode vol="80000">
                <p:cTn id="16" fill="hold" display="0">
                  <p:stCondLst>
                    <p:cond delay="indefinite"/>
                  </p:stCondLst>
                </p:cTn>
                <p:tgtEl>
                  <p:spTgt spid="21"/>
                </p:tgtEl>
              </p:cMediaNode>
            </p:video>
            <p:seq concurrent="1" nextAc="seek">
              <p:cTn id="17" restart="whenNotActive" fill="hold" evtFilter="cancelBubble" nodeType="interactiveSeq">
                <p:stCondLst>
                  <p:cond evt="onClick" delay="0">
                    <p:tgtEl>
                      <p:spTgt spid="21"/>
                    </p:tgtEl>
                  </p:cond>
                </p:stCondLst>
                <p:endSync evt="end" delay="0">
                  <p:rtn val="all"/>
                </p:endSync>
                <p:childTnLst>
                  <p:par>
                    <p:cTn id="18" fill="hold">
                      <p:stCondLst>
                        <p:cond delay="0"/>
                      </p:stCondLst>
                      <p:childTnLst>
                        <p:par>
                          <p:cTn id="19" fill="hold">
                            <p:stCondLst>
                              <p:cond delay="0"/>
                            </p:stCondLst>
                            <p:childTnLst>
                              <p:par>
                                <p:cTn id="20" presetID="2" presetClass="mediacall" presetSubtype="0" fill="hold" nodeType="clickEffect">
                                  <p:stCondLst>
                                    <p:cond delay="0"/>
                                  </p:stCondLst>
                                  <p:childTnLst>
                                    <p:cmd type="call" cmd="togglePause">
                                      <p:cBhvr>
                                        <p:cTn id="21" dur="1" fill="hold"/>
                                        <p:tgtEl>
                                          <p:spTgt spid="21"/>
                                        </p:tgtEl>
                                      </p:cBhvr>
                                    </p:cmd>
                                  </p:childTnLst>
                                </p:cTn>
                              </p:par>
                            </p:childTnLst>
                          </p:cTn>
                        </p:par>
                      </p:childTnLst>
                    </p:cTn>
                  </p:par>
                </p:childTnLst>
              </p:cTn>
              <p:nextCondLst>
                <p:cond evt="onClick" delay="0">
                  <p:tgtEl>
                    <p:spTgt spid="21"/>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F3DEA5C0-0444-452D-CCE4-4965269701D9}"/>
              </a:ext>
            </a:extLst>
          </p:cNvPr>
          <p:cNvSpPr>
            <a:spLocks noGrp="1"/>
          </p:cNvSpPr>
          <p:nvPr>
            <p:ph type="sldNum" sz="quarter" idx="12"/>
          </p:nvPr>
        </p:nvSpPr>
        <p:spPr/>
        <p:txBody>
          <a:bodyPr/>
          <a:lstStyle/>
          <a:p>
            <a:fld id="{83D37A20-76DD-4CD0-B0FA-805EEE79EC14}" type="slidenum">
              <a:rPr lang="ko-KR" altLang="en-US" smtClean="0"/>
              <a:t>15</a:t>
            </a:fld>
            <a:endParaRPr lang="ko-KR" altLang="en-US"/>
          </a:p>
        </p:txBody>
      </p:sp>
      <p:pic>
        <p:nvPicPr>
          <p:cNvPr id="5" name="Picture 2">
            <a:extLst>
              <a:ext uri="{FF2B5EF4-FFF2-40B4-BE49-F238E27FC236}">
                <a16:creationId xmlns:a16="http://schemas.microsoft.com/office/drawing/2014/main" id="{77292DB7-35FB-DCB6-71A3-D4DD76DB2EF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6597" t="4978" r="1140" b="74831"/>
          <a:stretch/>
        </p:blipFill>
        <p:spPr bwMode="auto">
          <a:xfrm>
            <a:off x="85724" y="6314395"/>
            <a:ext cx="1802949" cy="502031"/>
          </a:xfrm>
          <a:prstGeom prst="rect">
            <a:avLst/>
          </a:prstGeom>
          <a:noFill/>
          <a:extLst>
            <a:ext uri="{909E8E84-426E-40DD-AFC4-6F175D3DCCD1}">
              <a14:hiddenFill xmlns:a14="http://schemas.microsoft.com/office/drawing/2010/main">
                <a:solidFill>
                  <a:srgbClr val="FFFFFF"/>
                </a:solidFill>
              </a14:hiddenFill>
            </a:ext>
          </a:extLst>
        </p:spPr>
      </p:pic>
      <p:pic>
        <p:nvPicPr>
          <p:cNvPr id="4" name="그림 3">
            <a:extLst>
              <a:ext uri="{FF2B5EF4-FFF2-40B4-BE49-F238E27FC236}">
                <a16:creationId xmlns:a16="http://schemas.microsoft.com/office/drawing/2014/main" id="{0E764748-B528-3803-5A78-7948B5BD674E}"/>
              </a:ext>
            </a:extLst>
          </p:cNvPr>
          <p:cNvPicPr>
            <a:picLocks noChangeAspect="1"/>
          </p:cNvPicPr>
          <p:nvPr/>
        </p:nvPicPr>
        <p:blipFill>
          <a:blip r:embed="rId4"/>
          <a:stretch>
            <a:fillRect/>
          </a:stretch>
        </p:blipFill>
        <p:spPr>
          <a:xfrm>
            <a:off x="297235" y="3775767"/>
            <a:ext cx="3073480" cy="2520000"/>
          </a:xfrm>
          <a:prstGeom prst="rect">
            <a:avLst/>
          </a:prstGeom>
        </p:spPr>
      </p:pic>
      <p:sp>
        <p:nvSpPr>
          <p:cNvPr id="25" name="TextBox 24">
            <a:extLst>
              <a:ext uri="{FF2B5EF4-FFF2-40B4-BE49-F238E27FC236}">
                <a16:creationId xmlns:a16="http://schemas.microsoft.com/office/drawing/2014/main" id="{246D310C-67C1-C226-D2B4-2FB3A3C3464E}"/>
              </a:ext>
            </a:extLst>
          </p:cNvPr>
          <p:cNvSpPr txBox="1"/>
          <p:nvPr/>
        </p:nvSpPr>
        <p:spPr>
          <a:xfrm>
            <a:off x="281664" y="327897"/>
            <a:ext cx="4861835" cy="523220"/>
          </a:xfrm>
          <a:prstGeom prst="rect">
            <a:avLst/>
          </a:prstGeom>
          <a:noFill/>
        </p:spPr>
        <p:txBody>
          <a:bodyPr wrap="square">
            <a:spAutoFit/>
          </a:bodyPr>
          <a:lstStyle/>
          <a:p>
            <a:r>
              <a:rPr lang="en-US" altLang="ko-KR" sz="2800" b="1" dirty="0">
                <a:latin typeface="Times New Roman" panose="02020603050405020304" pitchFamily="18" charset="0"/>
                <a:cs typeface="Times New Roman" panose="02020603050405020304" pitchFamily="18" charset="0"/>
              </a:rPr>
              <a:t>5. Result &amp; Discussion</a:t>
            </a:r>
          </a:p>
        </p:txBody>
      </p:sp>
      <p:pic>
        <p:nvPicPr>
          <p:cNvPr id="10" name="그림 9">
            <a:extLst>
              <a:ext uri="{FF2B5EF4-FFF2-40B4-BE49-F238E27FC236}">
                <a16:creationId xmlns:a16="http://schemas.microsoft.com/office/drawing/2014/main" id="{DDD733C5-29C2-52FD-646C-AEA7E688DA42}"/>
              </a:ext>
            </a:extLst>
          </p:cNvPr>
          <p:cNvPicPr>
            <a:picLocks noChangeAspect="1"/>
          </p:cNvPicPr>
          <p:nvPr/>
        </p:nvPicPr>
        <p:blipFill>
          <a:blip r:embed="rId5"/>
          <a:stretch>
            <a:fillRect/>
          </a:stretch>
        </p:blipFill>
        <p:spPr>
          <a:xfrm>
            <a:off x="3764286" y="1100930"/>
            <a:ext cx="3073478" cy="2520000"/>
          </a:xfrm>
          <a:prstGeom prst="rect">
            <a:avLst/>
          </a:prstGeom>
        </p:spPr>
      </p:pic>
      <p:sp>
        <p:nvSpPr>
          <p:cNvPr id="15" name="TextBox 14">
            <a:extLst>
              <a:ext uri="{FF2B5EF4-FFF2-40B4-BE49-F238E27FC236}">
                <a16:creationId xmlns:a16="http://schemas.microsoft.com/office/drawing/2014/main" id="{01EEC1D2-11DB-AC84-2BA2-5D002E68B84D}"/>
              </a:ext>
            </a:extLst>
          </p:cNvPr>
          <p:cNvSpPr txBox="1"/>
          <p:nvPr/>
        </p:nvSpPr>
        <p:spPr>
          <a:xfrm>
            <a:off x="3873414" y="775969"/>
            <a:ext cx="987988" cy="400110"/>
          </a:xfrm>
          <a:prstGeom prst="rect">
            <a:avLst/>
          </a:prstGeom>
          <a:noFill/>
          <a:ln>
            <a:noFill/>
          </a:ln>
        </p:spPr>
        <p:txBody>
          <a:bodyPr wrap="square">
            <a:spAutoFit/>
          </a:bodyPr>
          <a:lstStyle/>
          <a:p>
            <a:r>
              <a:rPr lang="en-US" altLang="ko-KR" sz="2000" dirty="0">
                <a:latin typeface="Times New Roman" panose="02020603050405020304" pitchFamily="18" charset="0"/>
                <a:cs typeface="Times New Roman" panose="02020603050405020304" pitchFamily="18" charset="0"/>
              </a:rPr>
              <a:t>TREE</a:t>
            </a:r>
          </a:p>
        </p:txBody>
      </p:sp>
      <p:pic>
        <p:nvPicPr>
          <p:cNvPr id="18" name="그림 17">
            <a:extLst>
              <a:ext uri="{FF2B5EF4-FFF2-40B4-BE49-F238E27FC236}">
                <a16:creationId xmlns:a16="http://schemas.microsoft.com/office/drawing/2014/main" id="{3EE916CE-6771-4F5B-7AC0-7979B3C70F5F}"/>
              </a:ext>
            </a:extLst>
          </p:cNvPr>
          <p:cNvPicPr>
            <a:picLocks noChangeAspect="1"/>
          </p:cNvPicPr>
          <p:nvPr/>
        </p:nvPicPr>
        <p:blipFill>
          <a:blip r:embed="rId6"/>
          <a:stretch>
            <a:fillRect/>
          </a:stretch>
        </p:blipFill>
        <p:spPr>
          <a:xfrm>
            <a:off x="281664" y="1144540"/>
            <a:ext cx="3073478" cy="2520000"/>
          </a:xfrm>
          <a:prstGeom prst="rect">
            <a:avLst/>
          </a:prstGeom>
        </p:spPr>
      </p:pic>
      <p:sp>
        <p:nvSpPr>
          <p:cNvPr id="19" name="TextBox 18">
            <a:extLst>
              <a:ext uri="{FF2B5EF4-FFF2-40B4-BE49-F238E27FC236}">
                <a16:creationId xmlns:a16="http://schemas.microsoft.com/office/drawing/2014/main" id="{1F053779-374A-0E8F-1AFB-91EB438A5010}"/>
              </a:ext>
            </a:extLst>
          </p:cNvPr>
          <p:cNvSpPr txBox="1"/>
          <p:nvPr/>
        </p:nvSpPr>
        <p:spPr>
          <a:xfrm>
            <a:off x="456539" y="844073"/>
            <a:ext cx="1699934" cy="400110"/>
          </a:xfrm>
          <a:prstGeom prst="rect">
            <a:avLst/>
          </a:prstGeom>
          <a:noFill/>
          <a:ln>
            <a:noFill/>
          </a:ln>
        </p:spPr>
        <p:txBody>
          <a:bodyPr wrap="square">
            <a:spAutoFit/>
          </a:bodyPr>
          <a:lstStyle/>
          <a:p>
            <a:r>
              <a:rPr lang="en-US" altLang="ko-KR" sz="2000" dirty="0">
                <a:latin typeface="Times New Roman" panose="02020603050405020304" pitchFamily="18" charset="0"/>
                <a:cs typeface="Times New Roman" panose="02020603050405020304" pitchFamily="18" charset="0"/>
              </a:rPr>
              <a:t>SVM</a:t>
            </a:r>
          </a:p>
        </p:txBody>
      </p:sp>
      <p:pic>
        <p:nvPicPr>
          <p:cNvPr id="27" name="그림 26">
            <a:extLst>
              <a:ext uri="{FF2B5EF4-FFF2-40B4-BE49-F238E27FC236}">
                <a16:creationId xmlns:a16="http://schemas.microsoft.com/office/drawing/2014/main" id="{9EFB0445-479B-573A-2B0B-8C1937778633}"/>
              </a:ext>
            </a:extLst>
          </p:cNvPr>
          <p:cNvPicPr>
            <a:picLocks noChangeAspect="1"/>
          </p:cNvPicPr>
          <p:nvPr/>
        </p:nvPicPr>
        <p:blipFill>
          <a:blip r:embed="rId7"/>
          <a:stretch>
            <a:fillRect/>
          </a:stretch>
        </p:blipFill>
        <p:spPr>
          <a:xfrm>
            <a:off x="3756499" y="3775767"/>
            <a:ext cx="3073478" cy="2520000"/>
          </a:xfrm>
          <a:prstGeom prst="rect">
            <a:avLst/>
          </a:prstGeom>
        </p:spPr>
      </p:pic>
      <p:graphicFrame>
        <p:nvGraphicFramePr>
          <p:cNvPr id="30" name="표 29">
            <a:extLst>
              <a:ext uri="{FF2B5EF4-FFF2-40B4-BE49-F238E27FC236}">
                <a16:creationId xmlns:a16="http://schemas.microsoft.com/office/drawing/2014/main" id="{44897243-DF5F-F7C2-D51C-494AD6895D4C}"/>
              </a:ext>
            </a:extLst>
          </p:cNvPr>
          <p:cNvGraphicFramePr>
            <a:graphicFrameLocks noGrp="1"/>
          </p:cNvGraphicFramePr>
          <p:nvPr>
            <p:extLst>
              <p:ext uri="{D42A27DB-BD31-4B8C-83A1-F6EECF244321}">
                <p14:modId xmlns:p14="http://schemas.microsoft.com/office/powerpoint/2010/main" val="2246192434"/>
              </p:ext>
            </p:extLst>
          </p:nvPr>
        </p:nvGraphicFramePr>
        <p:xfrm>
          <a:off x="7215761" y="1738026"/>
          <a:ext cx="4780359" cy="3452918"/>
        </p:xfrm>
        <a:graphic>
          <a:graphicData uri="http://schemas.openxmlformats.org/drawingml/2006/table">
            <a:tbl>
              <a:tblPr firstRow="1" bandRow="1">
                <a:tableStyleId>{5940675A-B579-460E-94D1-54222C63F5DA}</a:tableStyleId>
              </a:tblPr>
              <a:tblGrid>
                <a:gridCol w="1156665">
                  <a:extLst>
                    <a:ext uri="{9D8B030D-6E8A-4147-A177-3AD203B41FA5}">
                      <a16:colId xmlns:a16="http://schemas.microsoft.com/office/drawing/2014/main" val="2954134914"/>
                    </a:ext>
                  </a:extLst>
                </a:gridCol>
                <a:gridCol w="867736">
                  <a:extLst>
                    <a:ext uri="{9D8B030D-6E8A-4147-A177-3AD203B41FA5}">
                      <a16:colId xmlns:a16="http://schemas.microsoft.com/office/drawing/2014/main" val="1215557751"/>
                    </a:ext>
                  </a:extLst>
                </a:gridCol>
                <a:gridCol w="914400">
                  <a:extLst>
                    <a:ext uri="{9D8B030D-6E8A-4147-A177-3AD203B41FA5}">
                      <a16:colId xmlns:a16="http://schemas.microsoft.com/office/drawing/2014/main" val="626484685"/>
                    </a:ext>
                  </a:extLst>
                </a:gridCol>
                <a:gridCol w="943897">
                  <a:extLst>
                    <a:ext uri="{9D8B030D-6E8A-4147-A177-3AD203B41FA5}">
                      <a16:colId xmlns:a16="http://schemas.microsoft.com/office/drawing/2014/main" val="3378788854"/>
                    </a:ext>
                  </a:extLst>
                </a:gridCol>
                <a:gridCol w="897661">
                  <a:extLst>
                    <a:ext uri="{9D8B030D-6E8A-4147-A177-3AD203B41FA5}">
                      <a16:colId xmlns:a16="http://schemas.microsoft.com/office/drawing/2014/main" val="2569619238"/>
                    </a:ext>
                  </a:extLst>
                </a:gridCol>
              </a:tblGrid>
              <a:tr h="404042">
                <a:tc>
                  <a:txBody>
                    <a:bodyPr/>
                    <a:lstStyle/>
                    <a:p>
                      <a:pPr algn="ctr" latinLnBrk="1"/>
                      <a:endParaRPr lang="ko-KR" altLang="en-US" dirty="0">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algn="ctr" latinLnBrk="1"/>
                      <a:r>
                        <a:rPr lang="en-US" altLang="ko-KR" dirty="0">
                          <a:latin typeface="Times New Roman" panose="02020603050405020304" pitchFamily="18" charset="0"/>
                          <a:cs typeface="Times New Roman" panose="02020603050405020304" pitchFamily="18" charset="0"/>
                        </a:rPr>
                        <a:t>SVM</a:t>
                      </a:r>
                      <a:endParaRPr lang="ko-KR" altLang="en-US" dirty="0">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algn="ctr" latinLnBrk="1"/>
                      <a:r>
                        <a:rPr lang="en-US" altLang="ko-KR" dirty="0">
                          <a:latin typeface="Times New Roman" panose="02020603050405020304" pitchFamily="18" charset="0"/>
                          <a:cs typeface="Times New Roman" panose="02020603050405020304" pitchFamily="18" charset="0"/>
                        </a:rPr>
                        <a:t>TREE</a:t>
                      </a:r>
                      <a:endParaRPr lang="ko-KR" altLang="en-US" dirty="0">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algn="ctr" latinLnBrk="1"/>
                      <a:r>
                        <a:rPr lang="en-US" altLang="ko-KR" dirty="0">
                          <a:latin typeface="Times New Roman" panose="02020603050405020304" pitchFamily="18" charset="0"/>
                          <a:cs typeface="Times New Roman" panose="02020603050405020304" pitchFamily="18" charset="0"/>
                        </a:rPr>
                        <a:t>KNN</a:t>
                      </a:r>
                      <a:endParaRPr lang="ko-KR" altLang="en-US" dirty="0">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algn="ctr" latinLnBrk="1"/>
                      <a:r>
                        <a:rPr lang="en-US" altLang="ko-KR" dirty="0">
                          <a:latin typeface="Times New Roman" panose="02020603050405020304" pitchFamily="18" charset="0"/>
                          <a:cs typeface="Times New Roman" panose="02020603050405020304" pitchFamily="18" charset="0"/>
                        </a:rPr>
                        <a:t>LR</a:t>
                      </a:r>
                      <a:endParaRPr lang="ko-KR" altLang="en-US" dirty="0">
                        <a:latin typeface="Times New Roman" panose="02020603050405020304" pitchFamily="18" charset="0"/>
                        <a:cs typeface="Times New Roman" panose="02020603050405020304" pitchFamily="18" charset="0"/>
                      </a:endParaRPr>
                    </a:p>
                  </a:txBody>
                  <a:tcPr anchor="ctr">
                    <a:solidFill>
                      <a:schemeClr val="bg2"/>
                    </a:solidFill>
                  </a:tcPr>
                </a:tc>
                <a:extLst>
                  <a:ext uri="{0D108BD9-81ED-4DB2-BD59-A6C34878D82A}">
                    <a16:rowId xmlns:a16="http://schemas.microsoft.com/office/drawing/2014/main" val="3814832663"/>
                  </a:ext>
                </a:extLst>
              </a:tr>
              <a:tr h="762219">
                <a:tc>
                  <a:txBody>
                    <a:bodyPr/>
                    <a:lstStyle/>
                    <a:p>
                      <a:pPr algn="ctr" latinLnBrk="1"/>
                      <a:r>
                        <a:rPr lang="en-US" altLang="ko-KR" dirty="0">
                          <a:latin typeface="Times New Roman" panose="02020603050405020304" pitchFamily="18" charset="0"/>
                          <a:cs typeface="Times New Roman" panose="02020603050405020304" pitchFamily="18" charset="0"/>
                        </a:rPr>
                        <a:t>Accuracy</a:t>
                      </a:r>
                      <a:endParaRPr lang="ko-KR" altLang="en-US" dirty="0">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algn="ctr" latinLnBrk="1"/>
                      <a:r>
                        <a:rPr lang="en-US" altLang="ko-KR" dirty="0">
                          <a:latin typeface="Times New Roman" panose="02020603050405020304" pitchFamily="18" charset="0"/>
                          <a:cs typeface="Times New Roman" panose="02020603050405020304" pitchFamily="18" charset="0"/>
                        </a:rPr>
                        <a:t>0.69</a:t>
                      </a:r>
                      <a:endParaRPr lang="ko-KR" altLang="en-US"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dirty="0">
                          <a:latin typeface="Times New Roman" panose="02020603050405020304" pitchFamily="18" charset="0"/>
                          <a:cs typeface="Times New Roman" panose="02020603050405020304" pitchFamily="18" charset="0"/>
                        </a:rPr>
                        <a:t>0.97</a:t>
                      </a:r>
                      <a:endParaRPr lang="ko-KR" altLang="en-US"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dirty="0">
                          <a:latin typeface="Times New Roman" panose="02020603050405020304" pitchFamily="18" charset="0"/>
                          <a:cs typeface="Times New Roman" panose="02020603050405020304" pitchFamily="18" charset="0"/>
                        </a:rPr>
                        <a:t>0.97</a:t>
                      </a:r>
                      <a:endParaRPr lang="ko-KR" altLang="en-US"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dirty="0">
                          <a:latin typeface="Times New Roman" panose="02020603050405020304" pitchFamily="18" charset="0"/>
                          <a:cs typeface="Times New Roman" panose="02020603050405020304" pitchFamily="18" charset="0"/>
                        </a:rPr>
                        <a:t>0.65</a:t>
                      </a:r>
                      <a:endParaRPr lang="ko-KR"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230270769"/>
                  </a:ext>
                </a:extLst>
              </a:tr>
              <a:tr h="762219">
                <a:tc>
                  <a:txBody>
                    <a:bodyPr/>
                    <a:lstStyle/>
                    <a:p>
                      <a:pPr algn="ctr" latinLnBrk="1"/>
                      <a:r>
                        <a:rPr lang="en-US" altLang="ko-KR" dirty="0">
                          <a:latin typeface="Times New Roman" panose="02020603050405020304" pitchFamily="18" charset="0"/>
                          <a:cs typeface="Times New Roman" panose="02020603050405020304" pitchFamily="18" charset="0"/>
                        </a:rPr>
                        <a:t>Precision</a:t>
                      </a:r>
                      <a:endParaRPr lang="ko-KR" altLang="en-US" dirty="0">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algn="ctr" latinLnBrk="1"/>
                      <a:r>
                        <a:rPr lang="en-US" altLang="ko-KR" dirty="0">
                          <a:latin typeface="Times New Roman" panose="02020603050405020304" pitchFamily="18" charset="0"/>
                          <a:cs typeface="Times New Roman" panose="02020603050405020304" pitchFamily="18" charset="0"/>
                        </a:rPr>
                        <a:t>0.69</a:t>
                      </a:r>
                      <a:endParaRPr lang="ko-KR" altLang="en-US"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dirty="0">
                          <a:latin typeface="Times New Roman" panose="02020603050405020304" pitchFamily="18" charset="0"/>
                          <a:cs typeface="Times New Roman" panose="02020603050405020304" pitchFamily="18" charset="0"/>
                        </a:rPr>
                        <a:t>0.97</a:t>
                      </a:r>
                      <a:endParaRPr lang="ko-KR" altLang="en-US"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dirty="0">
                          <a:latin typeface="Times New Roman" panose="02020603050405020304" pitchFamily="18" charset="0"/>
                          <a:cs typeface="Times New Roman" panose="02020603050405020304" pitchFamily="18" charset="0"/>
                        </a:rPr>
                        <a:t>0.97</a:t>
                      </a:r>
                      <a:endParaRPr lang="ko-KR" altLang="en-US"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dirty="0">
                          <a:latin typeface="Times New Roman" panose="02020603050405020304" pitchFamily="18" charset="0"/>
                          <a:cs typeface="Times New Roman" panose="02020603050405020304" pitchFamily="18" charset="0"/>
                        </a:rPr>
                        <a:t>0.65</a:t>
                      </a:r>
                      <a:endParaRPr lang="ko-KR"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656053831"/>
                  </a:ext>
                </a:extLst>
              </a:tr>
              <a:tr h="762219">
                <a:tc>
                  <a:txBody>
                    <a:bodyPr/>
                    <a:lstStyle/>
                    <a:p>
                      <a:pPr algn="ctr" latinLnBrk="1"/>
                      <a:r>
                        <a:rPr lang="en-US" altLang="ko-KR" dirty="0">
                          <a:latin typeface="Times New Roman" panose="02020603050405020304" pitchFamily="18" charset="0"/>
                          <a:cs typeface="Times New Roman" panose="02020603050405020304" pitchFamily="18" charset="0"/>
                        </a:rPr>
                        <a:t>Recall</a:t>
                      </a:r>
                      <a:endParaRPr lang="ko-KR" altLang="en-US" dirty="0">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algn="ctr" latinLnBrk="1"/>
                      <a:r>
                        <a:rPr lang="en-US" altLang="ko-KR" dirty="0">
                          <a:latin typeface="Times New Roman" panose="02020603050405020304" pitchFamily="18" charset="0"/>
                          <a:cs typeface="Times New Roman" panose="02020603050405020304" pitchFamily="18" charset="0"/>
                        </a:rPr>
                        <a:t>0.69</a:t>
                      </a:r>
                      <a:endParaRPr lang="ko-KR" altLang="en-US"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dirty="0">
                          <a:latin typeface="Times New Roman" panose="02020603050405020304" pitchFamily="18" charset="0"/>
                          <a:cs typeface="Times New Roman" panose="02020603050405020304" pitchFamily="18" charset="0"/>
                        </a:rPr>
                        <a:t>0.97</a:t>
                      </a:r>
                      <a:endParaRPr lang="ko-KR" altLang="en-US"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dirty="0">
                          <a:latin typeface="Times New Roman" panose="02020603050405020304" pitchFamily="18" charset="0"/>
                          <a:cs typeface="Times New Roman" panose="02020603050405020304" pitchFamily="18" charset="0"/>
                        </a:rPr>
                        <a:t>0.97</a:t>
                      </a:r>
                      <a:endParaRPr lang="ko-KR" altLang="en-US"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dirty="0">
                          <a:latin typeface="Times New Roman" panose="02020603050405020304" pitchFamily="18" charset="0"/>
                          <a:cs typeface="Times New Roman" panose="02020603050405020304" pitchFamily="18" charset="0"/>
                        </a:rPr>
                        <a:t>0.66</a:t>
                      </a:r>
                      <a:endParaRPr lang="ko-KR"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183018954"/>
                  </a:ext>
                </a:extLst>
              </a:tr>
              <a:tr h="762219">
                <a:tc>
                  <a:txBody>
                    <a:bodyPr/>
                    <a:lstStyle/>
                    <a:p>
                      <a:pPr algn="ctr" latinLnBrk="1"/>
                      <a:r>
                        <a:rPr lang="en-US" altLang="ko-KR" dirty="0">
                          <a:latin typeface="Times New Roman" panose="02020603050405020304" pitchFamily="18" charset="0"/>
                          <a:cs typeface="Times New Roman" panose="02020603050405020304" pitchFamily="18" charset="0"/>
                        </a:rPr>
                        <a:t>F1 Score</a:t>
                      </a:r>
                      <a:endParaRPr lang="ko-KR" altLang="en-US" dirty="0">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algn="ctr" latinLnBrk="1"/>
                      <a:r>
                        <a:rPr lang="en-US" altLang="ko-KR" dirty="0">
                          <a:latin typeface="Times New Roman" panose="02020603050405020304" pitchFamily="18" charset="0"/>
                          <a:cs typeface="Times New Roman" panose="02020603050405020304" pitchFamily="18" charset="0"/>
                        </a:rPr>
                        <a:t>0.68</a:t>
                      </a:r>
                      <a:endParaRPr lang="ko-KR" altLang="en-US"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dirty="0">
                          <a:solidFill>
                            <a:srgbClr val="FF0000"/>
                          </a:solidFill>
                          <a:latin typeface="Times New Roman" panose="02020603050405020304" pitchFamily="18" charset="0"/>
                          <a:cs typeface="Times New Roman" panose="02020603050405020304" pitchFamily="18" charset="0"/>
                        </a:rPr>
                        <a:t>0.97</a:t>
                      </a:r>
                      <a:endParaRPr lang="ko-KR" altLang="en-US"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dirty="0">
                          <a:solidFill>
                            <a:srgbClr val="FF0000"/>
                          </a:solidFill>
                          <a:latin typeface="Times New Roman" panose="02020603050405020304" pitchFamily="18" charset="0"/>
                          <a:cs typeface="Times New Roman" panose="02020603050405020304" pitchFamily="18" charset="0"/>
                        </a:rPr>
                        <a:t>0.97</a:t>
                      </a:r>
                      <a:endParaRPr lang="ko-KR" altLang="en-US"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dirty="0">
                          <a:latin typeface="Times New Roman" panose="02020603050405020304" pitchFamily="18" charset="0"/>
                          <a:cs typeface="Times New Roman" panose="02020603050405020304" pitchFamily="18" charset="0"/>
                        </a:rPr>
                        <a:t>0.65</a:t>
                      </a:r>
                      <a:endParaRPr lang="ko-KR"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231978474"/>
                  </a:ext>
                </a:extLst>
              </a:tr>
            </a:tbl>
          </a:graphicData>
        </a:graphic>
      </p:graphicFrame>
      <p:sp>
        <p:nvSpPr>
          <p:cNvPr id="23" name="TextBox 22">
            <a:extLst>
              <a:ext uri="{FF2B5EF4-FFF2-40B4-BE49-F238E27FC236}">
                <a16:creationId xmlns:a16="http://schemas.microsoft.com/office/drawing/2014/main" id="{25DA6CBB-4ED7-73B0-7716-9D238467C749}"/>
              </a:ext>
            </a:extLst>
          </p:cNvPr>
          <p:cNvSpPr txBox="1"/>
          <p:nvPr/>
        </p:nvSpPr>
        <p:spPr>
          <a:xfrm>
            <a:off x="456539" y="3464485"/>
            <a:ext cx="1699934" cy="400110"/>
          </a:xfrm>
          <a:prstGeom prst="rect">
            <a:avLst/>
          </a:prstGeom>
          <a:noFill/>
          <a:ln>
            <a:noFill/>
          </a:ln>
        </p:spPr>
        <p:txBody>
          <a:bodyPr wrap="square">
            <a:spAutoFit/>
          </a:bodyPr>
          <a:lstStyle/>
          <a:p>
            <a:r>
              <a:rPr lang="en-US" altLang="ko-KR" sz="2000" dirty="0">
                <a:latin typeface="Times New Roman" panose="02020603050405020304" pitchFamily="18" charset="0"/>
                <a:cs typeface="Times New Roman" panose="02020603050405020304" pitchFamily="18" charset="0"/>
              </a:rPr>
              <a:t>KNN</a:t>
            </a:r>
          </a:p>
        </p:txBody>
      </p:sp>
      <p:sp>
        <p:nvSpPr>
          <p:cNvPr id="31" name="TextBox 30">
            <a:extLst>
              <a:ext uri="{FF2B5EF4-FFF2-40B4-BE49-F238E27FC236}">
                <a16:creationId xmlns:a16="http://schemas.microsoft.com/office/drawing/2014/main" id="{F47E932B-D7D9-6C88-EE01-B2153D1DA6CE}"/>
              </a:ext>
            </a:extLst>
          </p:cNvPr>
          <p:cNvSpPr txBox="1"/>
          <p:nvPr/>
        </p:nvSpPr>
        <p:spPr>
          <a:xfrm>
            <a:off x="3919714" y="3464485"/>
            <a:ext cx="1699934" cy="400110"/>
          </a:xfrm>
          <a:prstGeom prst="rect">
            <a:avLst/>
          </a:prstGeom>
          <a:noFill/>
          <a:ln>
            <a:noFill/>
          </a:ln>
        </p:spPr>
        <p:txBody>
          <a:bodyPr wrap="square">
            <a:spAutoFit/>
          </a:bodyPr>
          <a:lstStyle/>
          <a:p>
            <a:r>
              <a:rPr lang="en-US" altLang="ko-KR" sz="2000" dirty="0">
                <a:latin typeface="Times New Roman" panose="02020603050405020304" pitchFamily="18" charset="0"/>
                <a:cs typeface="Times New Roman" panose="02020603050405020304" pitchFamily="18" charset="0"/>
              </a:rPr>
              <a:t>LR</a:t>
            </a:r>
          </a:p>
        </p:txBody>
      </p:sp>
    </p:spTree>
    <p:extLst>
      <p:ext uri="{BB962C8B-B14F-4D97-AF65-F5344CB8AC3E}">
        <p14:creationId xmlns:p14="http://schemas.microsoft.com/office/powerpoint/2010/main" val="1434544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6D2BC5-5BC1-7F52-61CA-01279395E5E1}"/>
            </a:ext>
          </a:extLst>
        </p:cNvPr>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1C38CA10-6BD7-A853-E3BD-F3C8228BD07C}"/>
              </a:ext>
            </a:extLst>
          </p:cNvPr>
          <p:cNvSpPr>
            <a:spLocks noGrp="1"/>
          </p:cNvSpPr>
          <p:nvPr>
            <p:ph type="sldNum" sz="quarter" idx="12"/>
          </p:nvPr>
        </p:nvSpPr>
        <p:spPr/>
        <p:txBody>
          <a:bodyPr/>
          <a:lstStyle/>
          <a:p>
            <a:fld id="{83D37A20-76DD-4CD0-B0FA-805EEE79EC14}" type="slidenum">
              <a:rPr lang="ko-KR" altLang="en-US" smtClean="0"/>
              <a:t>16</a:t>
            </a:fld>
            <a:endParaRPr lang="ko-KR" altLang="en-US"/>
          </a:p>
        </p:txBody>
      </p:sp>
      <p:pic>
        <p:nvPicPr>
          <p:cNvPr id="5" name="Picture 2">
            <a:extLst>
              <a:ext uri="{FF2B5EF4-FFF2-40B4-BE49-F238E27FC236}">
                <a16:creationId xmlns:a16="http://schemas.microsoft.com/office/drawing/2014/main" id="{3B7BA59F-6E39-60A5-2EFF-AFB95A47A4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6597" t="4978" r="1140" b="74831"/>
          <a:stretch/>
        </p:blipFill>
        <p:spPr bwMode="auto">
          <a:xfrm>
            <a:off x="0" y="6451301"/>
            <a:ext cx="1471771" cy="409815"/>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45C4A54F-F0A9-7334-0C1D-6544A8D0E143}"/>
              </a:ext>
            </a:extLst>
          </p:cNvPr>
          <p:cNvSpPr txBox="1"/>
          <p:nvPr/>
        </p:nvSpPr>
        <p:spPr>
          <a:xfrm>
            <a:off x="281664" y="327897"/>
            <a:ext cx="4861835" cy="523220"/>
          </a:xfrm>
          <a:prstGeom prst="rect">
            <a:avLst/>
          </a:prstGeom>
          <a:noFill/>
        </p:spPr>
        <p:txBody>
          <a:bodyPr wrap="square">
            <a:spAutoFit/>
          </a:bodyPr>
          <a:lstStyle/>
          <a:p>
            <a:r>
              <a:rPr lang="en-US" altLang="ko-KR" sz="2800" b="1" dirty="0">
                <a:latin typeface="Times New Roman" panose="02020603050405020304" pitchFamily="18" charset="0"/>
                <a:cs typeface="Times New Roman" panose="02020603050405020304" pitchFamily="18" charset="0"/>
              </a:rPr>
              <a:t>5. Result &amp; Discussion</a:t>
            </a:r>
          </a:p>
        </p:txBody>
      </p:sp>
      <p:pic>
        <p:nvPicPr>
          <p:cNvPr id="1025" name="Picture 1">
            <a:extLst>
              <a:ext uri="{FF2B5EF4-FFF2-40B4-BE49-F238E27FC236}">
                <a16:creationId xmlns:a16="http://schemas.microsoft.com/office/drawing/2014/main" id="{1CBBC9D8-4E56-4B16-AAC4-B9078EDC1F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3650" y="1095270"/>
            <a:ext cx="7124700" cy="28098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00ADF25-F7EF-C2B0-CB02-F69A8BE27CC0}"/>
              </a:ext>
            </a:extLst>
          </p:cNvPr>
          <p:cNvSpPr txBox="1"/>
          <p:nvPr/>
        </p:nvSpPr>
        <p:spPr>
          <a:xfrm>
            <a:off x="1770185" y="4059534"/>
            <a:ext cx="8651630" cy="461665"/>
          </a:xfrm>
          <a:prstGeom prst="rect">
            <a:avLst/>
          </a:prstGeom>
          <a:noFill/>
        </p:spPr>
        <p:txBody>
          <a:bodyPr wrap="square" rtlCol="0">
            <a:spAutoFit/>
          </a:bodyPr>
          <a:lstStyle/>
          <a:p>
            <a:pPr marL="285750" indent="-285750" algn="ctr">
              <a:buFont typeface="Wingdings" panose="05000000000000000000" pitchFamily="2" charset="2"/>
              <a:buChar char="ü"/>
            </a:pPr>
            <a:r>
              <a:rPr lang="en-US" altLang="ko-KR" sz="2400" dirty="0">
                <a:latin typeface="Times New Roman" panose="02020603050405020304" pitchFamily="18" charset="0"/>
                <a:cs typeface="Times New Roman" panose="02020603050405020304" pitchFamily="18" charset="0"/>
              </a:rPr>
              <a:t> </a:t>
            </a:r>
            <a:r>
              <a:rPr lang="en-US" altLang="ko-KR" sz="2400" b="1" dirty="0">
                <a:latin typeface="Times New Roman" panose="02020603050405020304" pitchFamily="18" charset="0"/>
                <a:cs typeface="Times New Roman" panose="02020603050405020304" pitchFamily="18" charset="0"/>
              </a:rPr>
              <a:t>76% </a:t>
            </a:r>
            <a:r>
              <a:rPr lang="en-US" altLang="ko-KR" sz="2400" dirty="0">
                <a:latin typeface="Times New Roman" panose="02020603050405020304" pitchFamily="18" charset="0"/>
                <a:cs typeface="Times New Roman" panose="02020603050405020304" pitchFamily="18" charset="0"/>
                <a:sym typeface="Wingdings" panose="05000000000000000000" pitchFamily="2" charset="2"/>
              </a:rPr>
              <a:t> </a:t>
            </a:r>
            <a:r>
              <a:rPr lang="en-US" altLang="ko-KR" sz="2400" b="1" dirty="0">
                <a:latin typeface="Times New Roman" panose="02020603050405020304" pitchFamily="18" charset="0"/>
                <a:cs typeface="Times New Roman" panose="02020603050405020304" pitchFamily="18" charset="0"/>
                <a:sym typeface="Wingdings" panose="05000000000000000000" pitchFamily="2" charset="2"/>
              </a:rPr>
              <a:t>99%</a:t>
            </a:r>
            <a:r>
              <a:rPr lang="en-US" altLang="ko-KR" sz="2400" dirty="0">
                <a:latin typeface="Times New Roman" panose="02020603050405020304" pitchFamily="18" charset="0"/>
                <a:cs typeface="Times New Roman" panose="02020603050405020304" pitchFamily="18" charset="0"/>
                <a:sym typeface="Wingdings" panose="05000000000000000000" pitchFamily="2" charset="2"/>
              </a:rPr>
              <a:t> </a:t>
            </a:r>
            <a:r>
              <a:rPr lang="en-US" altLang="ko-KR"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(+23%)</a:t>
            </a:r>
          </a:p>
        </p:txBody>
      </p:sp>
      <p:sp>
        <p:nvSpPr>
          <p:cNvPr id="10" name="TextBox 9">
            <a:extLst>
              <a:ext uri="{FF2B5EF4-FFF2-40B4-BE49-F238E27FC236}">
                <a16:creationId xmlns:a16="http://schemas.microsoft.com/office/drawing/2014/main" id="{4423E769-1E75-D142-B7D5-F7BADB523C8B}"/>
              </a:ext>
            </a:extLst>
          </p:cNvPr>
          <p:cNvSpPr txBox="1"/>
          <p:nvPr/>
        </p:nvSpPr>
        <p:spPr>
          <a:xfrm>
            <a:off x="1374110" y="4601085"/>
            <a:ext cx="9443775" cy="461665"/>
          </a:xfrm>
          <a:prstGeom prst="rect">
            <a:avLst/>
          </a:prstGeom>
          <a:noFill/>
        </p:spPr>
        <p:txBody>
          <a:bodyPr wrap="square" rtlCol="0">
            <a:spAutoFit/>
          </a:bodyPr>
          <a:lstStyle/>
          <a:p>
            <a:pPr algn="ctr"/>
            <a:r>
              <a:rPr lang="en-US" altLang="ko-KR"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Why KNN &amp; Tree Model has Better Performance than others?</a:t>
            </a:r>
          </a:p>
        </p:txBody>
      </p:sp>
      <p:sp>
        <p:nvSpPr>
          <p:cNvPr id="12" name="TextBox 11">
            <a:extLst>
              <a:ext uri="{FF2B5EF4-FFF2-40B4-BE49-F238E27FC236}">
                <a16:creationId xmlns:a16="http://schemas.microsoft.com/office/drawing/2014/main" id="{4C0D3472-7CFE-9CDB-F8C1-F2A32A4F58D8}"/>
              </a:ext>
            </a:extLst>
          </p:cNvPr>
          <p:cNvSpPr txBox="1"/>
          <p:nvPr/>
        </p:nvSpPr>
        <p:spPr>
          <a:xfrm>
            <a:off x="827887" y="5139798"/>
            <a:ext cx="10536223" cy="1431546"/>
          </a:xfrm>
          <a:prstGeom prst="rect">
            <a:avLst/>
          </a:prstGeom>
          <a:noFill/>
        </p:spPr>
        <p:txBody>
          <a:bodyPr wrap="square" rtlCol="0">
            <a:spAutoFit/>
          </a:bodyPr>
          <a:lstStyle/>
          <a:p>
            <a:pPr marL="342900" indent="-342900" algn="ctr">
              <a:lnSpc>
                <a:spcPct val="125000"/>
              </a:lnSpc>
              <a:buFont typeface="Wingdings" panose="05000000000000000000" pitchFamily="2" charset="2"/>
              <a:buChar char="ü"/>
            </a:pPr>
            <a:r>
              <a:rPr lang="en-US" altLang="ko-KR" sz="2400" dirty="0">
                <a:latin typeface="Times New Roman" panose="02020603050405020304" pitchFamily="18" charset="0"/>
                <a:cs typeface="Times New Roman" panose="02020603050405020304" pitchFamily="18" charset="0"/>
                <a:sym typeface="Wingdings" panose="05000000000000000000" pitchFamily="2" charset="2"/>
              </a:rPr>
              <a:t>KNN has benefited from having variables with </a:t>
            </a:r>
            <a:r>
              <a:rPr lang="en-US" altLang="ko-KR" sz="2400" b="1" dirty="0">
                <a:latin typeface="Times New Roman" panose="02020603050405020304" pitchFamily="18" charset="0"/>
                <a:cs typeface="Times New Roman" panose="02020603050405020304" pitchFamily="18" charset="0"/>
                <a:sym typeface="Wingdings" panose="05000000000000000000" pitchFamily="2" charset="2"/>
              </a:rPr>
              <a:t>similar patterns</a:t>
            </a:r>
          </a:p>
          <a:p>
            <a:pPr marL="342900" indent="-342900" algn="ctr">
              <a:lnSpc>
                <a:spcPct val="125000"/>
              </a:lnSpc>
              <a:buFont typeface="Wingdings" panose="05000000000000000000" pitchFamily="2" charset="2"/>
              <a:buChar char="ü"/>
            </a:pPr>
            <a:r>
              <a:rPr lang="en-US" altLang="ko-KR" sz="2400" dirty="0">
                <a:latin typeface="Times New Roman" panose="02020603050405020304" pitchFamily="18" charset="0"/>
                <a:cs typeface="Times New Roman" panose="02020603050405020304" pitchFamily="18" charset="0"/>
                <a:sym typeface="Wingdings" panose="05000000000000000000" pitchFamily="2" charset="2"/>
              </a:rPr>
              <a:t>Decision Tree(clear classification rules) has advantage in </a:t>
            </a:r>
            <a:r>
              <a:rPr lang="en-US" altLang="ko-KR" sz="2400" b="1" dirty="0">
                <a:latin typeface="Times New Roman" panose="02020603050405020304" pitchFamily="18" charset="0"/>
                <a:cs typeface="Times New Roman" panose="02020603050405020304" pitchFamily="18" charset="0"/>
                <a:sym typeface="Wingdings" panose="05000000000000000000" pitchFamily="2" charset="2"/>
              </a:rPr>
              <a:t>multiple input</a:t>
            </a:r>
          </a:p>
          <a:p>
            <a:pPr marL="342900" indent="-342900" algn="ctr">
              <a:lnSpc>
                <a:spcPct val="125000"/>
              </a:lnSpc>
              <a:buFont typeface="Wingdings" panose="05000000000000000000" pitchFamily="2" charset="2"/>
              <a:buChar char="v"/>
            </a:pPr>
            <a:r>
              <a:rPr lang="en-US" altLang="ko-KR" sz="2400" dirty="0">
                <a:latin typeface="Times New Roman" panose="02020603050405020304" pitchFamily="18" charset="0"/>
                <a:cs typeface="Times New Roman" panose="02020603050405020304" pitchFamily="18" charset="0"/>
                <a:sym typeface="Wingdings" panose="05000000000000000000" pitchFamily="2" charset="2"/>
              </a:rPr>
              <a:t>KNN &amp; Tree is vulnerable to </a:t>
            </a:r>
            <a:r>
              <a:rPr lang="en-US" altLang="ko-KR" sz="2400" b="1" dirty="0">
                <a:latin typeface="Times New Roman" panose="02020603050405020304" pitchFamily="18" charset="0"/>
                <a:cs typeface="Times New Roman" panose="02020603050405020304" pitchFamily="18" charset="0"/>
                <a:sym typeface="Wingdings" panose="05000000000000000000" pitchFamily="2" charset="2"/>
              </a:rPr>
              <a:t>noise</a:t>
            </a:r>
            <a:r>
              <a:rPr lang="en-US" altLang="ko-KR" sz="2400" dirty="0">
                <a:latin typeface="Times New Roman" panose="02020603050405020304" pitchFamily="18" charset="0"/>
                <a:cs typeface="Times New Roman" panose="02020603050405020304" pitchFamily="18" charset="0"/>
                <a:sym typeface="Wingdings" panose="05000000000000000000" pitchFamily="2" charset="2"/>
              </a:rPr>
              <a:t>  </a:t>
            </a:r>
            <a:r>
              <a:rPr lang="en-US" altLang="ko-KR" sz="2400" b="1" dirty="0">
                <a:latin typeface="Times New Roman" panose="02020603050405020304" pitchFamily="18" charset="0"/>
                <a:cs typeface="Times New Roman" panose="02020603050405020304" pitchFamily="18" charset="0"/>
                <a:sym typeface="Wingdings" panose="05000000000000000000" pitchFamily="2" charset="2"/>
              </a:rPr>
              <a:t>Butterworth Lowpass Filter</a:t>
            </a:r>
          </a:p>
        </p:txBody>
      </p:sp>
    </p:spTree>
    <p:extLst>
      <p:ext uri="{BB962C8B-B14F-4D97-AF65-F5344CB8AC3E}">
        <p14:creationId xmlns:p14="http://schemas.microsoft.com/office/powerpoint/2010/main" val="4134221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592AE3-67D2-249F-93D8-78970484B1A1}"/>
              </a:ext>
            </a:extLst>
          </p:cNvPr>
          <p:cNvSpPr txBox="1"/>
          <p:nvPr/>
        </p:nvSpPr>
        <p:spPr>
          <a:xfrm>
            <a:off x="281664" y="327897"/>
            <a:ext cx="4861835" cy="523220"/>
          </a:xfrm>
          <a:prstGeom prst="rect">
            <a:avLst/>
          </a:prstGeom>
          <a:noFill/>
        </p:spPr>
        <p:txBody>
          <a:bodyPr wrap="square">
            <a:spAutoFit/>
          </a:bodyPr>
          <a:lstStyle/>
          <a:p>
            <a:r>
              <a:rPr lang="en-US" altLang="ko-KR" sz="2800" b="1" dirty="0">
                <a:latin typeface="Times New Roman" panose="02020603050405020304" pitchFamily="18" charset="0"/>
                <a:cs typeface="Times New Roman" panose="02020603050405020304" pitchFamily="18" charset="0"/>
              </a:rPr>
              <a:t>Reference</a:t>
            </a:r>
          </a:p>
        </p:txBody>
      </p:sp>
      <p:sp>
        <p:nvSpPr>
          <p:cNvPr id="3" name="슬라이드 번호 개체 틀 2">
            <a:extLst>
              <a:ext uri="{FF2B5EF4-FFF2-40B4-BE49-F238E27FC236}">
                <a16:creationId xmlns:a16="http://schemas.microsoft.com/office/drawing/2014/main" id="{07A2F8F2-658D-50C6-1B86-3A9B2B8FCAA6}"/>
              </a:ext>
            </a:extLst>
          </p:cNvPr>
          <p:cNvSpPr>
            <a:spLocks noGrp="1"/>
          </p:cNvSpPr>
          <p:nvPr>
            <p:ph type="sldNum" sz="quarter" idx="12"/>
          </p:nvPr>
        </p:nvSpPr>
        <p:spPr/>
        <p:txBody>
          <a:bodyPr/>
          <a:lstStyle/>
          <a:p>
            <a:fld id="{83D37A20-76DD-4CD0-B0FA-805EEE79EC14}" type="slidenum">
              <a:rPr lang="ko-KR" altLang="en-US" smtClean="0"/>
              <a:t>17</a:t>
            </a:fld>
            <a:endParaRPr lang="ko-KR" altLang="en-US"/>
          </a:p>
        </p:txBody>
      </p:sp>
      <p:pic>
        <p:nvPicPr>
          <p:cNvPr id="4" name="Picture 2">
            <a:extLst>
              <a:ext uri="{FF2B5EF4-FFF2-40B4-BE49-F238E27FC236}">
                <a16:creationId xmlns:a16="http://schemas.microsoft.com/office/drawing/2014/main" id="{DE903663-2CE3-1384-E54C-684916077D4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6597" t="4978" r="1140" b="74831"/>
          <a:stretch/>
        </p:blipFill>
        <p:spPr bwMode="auto">
          <a:xfrm>
            <a:off x="85724" y="6314395"/>
            <a:ext cx="1802949" cy="50203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9B8695B-749C-419D-B7F0-2E5EFFBB05BE}"/>
              </a:ext>
            </a:extLst>
          </p:cNvPr>
          <p:cNvSpPr txBox="1"/>
          <p:nvPr/>
        </p:nvSpPr>
        <p:spPr>
          <a:xfrm>
            <a:off x="675640" y="1889396"/>
            <a:ext cx="10840720" cy="1015663"/>
          </a:xfrm>
          <a:prstGeom prst="rect">
            <a:avLst/>
          </a:prstGeom>
          <a:noFill/>
        </p:spPr>
        <p:txBody>
          <a:bodyPr wrap="square">
            <a:spAutoFit/>
          </a:bodyPr>
          <a:lstStyle/>
          <a:p>
            <a:r>
              <a:rPr lang="en-US" altLang="ko-KR" sz="2000" dirty="0">
                <a:latin typeface="Times New Roman" panose="02020603050405020304" pitchFamily="18" charset="0"/>
                <a:ea typeface="Roboto Light" panose="02000000000000000000" pitchFamily="2" charset="0"/>
                <a:cs typeface="Times New Roman" panose="02020603050405020304" pitchFamily="18" charset="0"/>
              </a:rPr>
              <a:t>[1] </a:t>
            </a:r>
            <a:r>
              <a:rPr lang="tr-TR" altLang="ko-KR" sz="2000" dirty="0">
                <a:latin typeface="Times New Roman" panose="02020603050405020304" pitchFamily="18" charset="0"/>
                <a:ea typeface="Roboto Light" panose="02000000000000000000" pitchFamily="2" charset="0"/>
                <a:cs typeface="Times New Roman" panose="02020603050405020304" pitchFamily="18" charset="0"/>
              </a:rPr>
              <a:t>Vergara, M., Ramos, L., Rivera-Campoverde, N. D., &amp; Rivas-Echeverría, F. (2023). Enginefaultdb: a novel dataset for automotive engine fault classification and baseline results. </a:t>
            </a:r>
            <a:r>
              <a:rPr lang="tr-TR" altLang="ko-KR" sz="2000" i="1" dirty="0">
                <a:latin typeface="Times New Roman" panose="02020603050405020304" pitchFamily="18" charset="0"/>
                <a:ea typeface="Roboto Light" panose="02000000000000000000" pitchFamily="2" charset="0"/>
                <a:cs typeface="Times New Roman" panose="02020603050405020304" pitchFamily="18" charset="0"/>
              </a:rPr>
              <a:t>IEEE Access</a:t>
            </a:r>
            <a:r>
              <a:rPr lang="tr-TR" altLang="ko-KR" sz="2000" dirty="0">
                <a:latin typeface="Times New Roman" panose="02020603050405020304" pitchFamily="18" charset="0"/>
                <a:ea typeface="Roboto Light" panose="02000000000000000000" pitchFamily="2" charset="0"/>
                <a:cs typeface="Times New Roman" panose="02020603050405020304" pitchFamily="18" charset="0"/>
              </a:rPr>
              <a:t>, </a:t>
            </a:r>
            <a:r>
              <a:rPr lang="tr-TR" altLang="ko-KR" sz="2000" i="1" dirty="0">
                <a:latin typeface="Times New Roman" panose="02020603050405020304" pitchFamily="18" charset="0"/>
                <a:ea typeface="Roboto Light" panose="02000000000000000000" pitchFamily="2" charset="0"/>
                <a:cs typeface="Times New Roman" panose="02020603050405020304" pitchFamily="18" charset="0"/>
              </a:rPr>
              <a:t>11</a:t>
            </a:r>
            <a:r>
              <a:rPr lang="tr-TR" altLang="ko-KR" sz="2000" dirty="0">
                <a:latin typeface="Times New Roman" panose="02020603050405020304" pitchFamily="18" charset="0"/>
                <a:ea typeface="Roboto Light" panose="02000000000000000000" pitchFamily="2" charset="0"/>
                <a:cs typeface="Times New Roman" panose="02020603050405020304" pitchFamily="18" charset="0"/>
              </a:rPr>
              <a:t>, 126155-126171.</a:t>
            </a:r>
            <a:endParaRPr lang="en-US" altLang="ko-KR" sz="2000" dirty="0">
              <a:latin typeface="Times New Roman" panose="02020603050405020304" pitchFamily="18" charset="0"/>
              <a:ea typeface="Roboto Light"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4217446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31770B-63FC-5E8E-6ABC-4FBE9A89B577}"/>
              </a:ext>
            </a:extLst>
          </p:cNvPr>
          <p:cNvSpPr txBox="1"/>
          <p:nvPr/>
        </p:nvSpPr>
        <p:spPr>
          <a:xfrm>
            <a:off x="4076216" y="560723"/>
            <a:ext cx="4039568" cy="923330"/>
          </a:xfrm>
          <a:prstGeom prst="rect">
            <a:avLst/>
          </a:prstGeom>
          <a:noFill/>
        </p:spPr>
        <p:txBody>
          <a:bodyPr wrap="square">
            <a:spAutoFit/>
          </a:bodyPr>
          <a:lstStyle/>
          <a:p>
            <a:r>
              <a:rPr lang="en-US" altLang="ko-KR" sz="5400" b="1" dirty="0">
                <a:latin typeface="Times New Roman" panose="02020603050405020304" pitchFamily="18" charset="0"/>
                <a:cs typeface="Times New Roman" panose="02020603050405020304" pitchFamily="18" charset="0"/>
              </a:rPr>
              <a:t>CONTENTS</a:t>
            </a:r>
          </a:p>
        </p:txBody>
      </p:sp>
      <p:sp>
        <p:nvSpPr>
          <p:cNvPr id="2" name="TextBox 1">
            <a:extLst>
              <a:ext uri="{FF2B5EF4-FFF2-40B4-BE49-F238E27FC236}">
                <a16:creationId xmlns:a16="http://schemas.microsoft.com/office/drawing/2014/main" id="{95592AE3-67D2-249F-93D8-78970484B1A1}"/>
              </a:ext>
            </a:extLst>
          </p:cNvPr>
          <p:cNvSpPr txBox="1"/>
          <p:nvPr/>
        </p:nvSpPr>
        <p:spPr>
          <a:xfrm>
            <a:off x="3628670" y="2046786"/>
            <a:ext cx="5898788" cy="3970318"/>
          </a:xfrm>
          <a:prstGeom prst="rect">
            <a:avLst/>
          </a:prstGeom>
          <a:noFill/>
        </p:spPr>
        <p:txBody>
          <a:bodyPr wrap="square">
            <a:spAutoFit/>
          </a:bodyPr>
          <a:lstStyle/>
          <a:p>
            <a:r>
              <a:rPr lang="en-US" altLang="ko-KR" sz="2800" dirty="0">
                <a:latin typeface="Times New Roman" panose="02020603050405020304" pitchFamily="18" charset="0"/>
                <a:cs typeface="Times New Roman" panose="02020603050405020304" pitchFamily="18" charset="0"/>
              </a:rPr>
              <a:t>1. Proposal Review</a:t>
            </a:r>
          </a:p>
          <a:p>
            <a:r>
              <a:rPr lang="en-US" altLang="ko-KR" sz="2800" dirty="0">
                <a:latin typeface="Times New Roman" panose="02020603050405020304" pitchFamily="18" charset="0"/>
                <a:cs typeface="Times New Roman" panose="02020603050405020304" pitchFamily="18" charset="0"/>
              </a:rPr>
              <a:t> </a:t>
            </a:r>
          </a:p>
          <a:p>
            <a:r>
              <a:rPr lang="en-US" altLang="ko-KR" sz="2800" dirty="0">
                <a:latin typeface="Times New Roman" panose="02020603050405020304" pitchFamily="18" charset="0"/>
                <a:cs typeface="Times New Roman" panose="02020603050405020304" pitchFamily="18" charset="0"/>
              </a:rPr>
              <a:t>2. Baseline Journal Implementation</a:t>
            </a:r>
          </a:p>
          <a:p>
            <a:endParaRPr lang="en-US" altLang="ko-KR" sz="2800" dirty="0">
              <a:latin typeface="Times New Roman" panose="02020603050405020304" pitchFamily="18" charset="0"/>
              <a:cs typeface="Times New Roman" panose="02020603050405020304" pitchFamily="18" charset="0"/>
            </a:endParaRPr>
          </a:p>
          <a:p>
            <a:r>
              <a:rPr lang="en-US" altLang="ko-KR" sz="2800" dirty="0">
                <a:latin typeface="Times New Roman" panose="02020603050405020304" pitchFamily="18" charset="0"/>
                <a:cs typeface="Times New Roman" panose="02020603050405020304" pitchFamily="18" charset="0"/>
              </a:rPr>
              <a:t>3. Data Preprocessing</a:t>
            </a:r>
          </a:p>
          <a:p>
            <a:endParaRPr lang="en-US" altLang="ko-KR" sz="2800" dirty="0">
              <a:latin typeface="Times New Roman" panose="02020603050405020304" pitchFamily="18" charset="0"/>
              <a:cs typeface="Times New Roman" panose="02020603050405020304" pitchFamily="18" charset="0"/>
            </a:endParaRPr>
          </a:p>
          <a:p>
            <a:r>
              <a:rPr lang="en-US" altLang="ko-KR" sz="2800" dirty="0">
                <a:latin typeface="Times New Roman" panose="02020603050405020304" pitchFamily="18" charset="0"/>
                <a:cs typeface="Times New Roman" panose="02020603050405020304" pitchFamily="18" charset="0"/>
              </a:rPr>
              <a:t>4. Classification Model Improvement</a:t>
            </a:r>
          </a:p>
          <a:p>
            <a:endParaRPr lang="en-US" altLang="ko-KR" sz="2800" dirty="0">
              <a:latin typeface="Times New Roman" panose="02020603050405020304" pitchFamily="18" charset="0"/>
              <a:cs typeface="Times New Roman" panose="02020603050405020304" pitchFamily="18" charset="0"/>
            </a:endParaRPr>
          </a:p>
          <a:p>
            <a:r>
              <a:rPr lang="en-US" altLang="ko-KR" sz="2800" dirty="0">
                <a:latin typeface="Times New Roman" panose="02020603050405020304" pitchFamily="18" charset="0"/>
                <a:cs typeface="Times New Roman" panose="02020603050405020304" pitchFamily="18" charset="0"/>
              </a:rPr>
              <a:t>5. Result &amp; Discussion</a:t>
            </a:r>
          </a:p>
        </p:txBody>
      </p:sp>
      <p:sp>
        <p:nvSpPr>
          <p:cNvPr id="6" name="슬라이드 번호 개체 틀 5">
            <a:extLst>
              <a:ext uri="{FF2B5EF4-FFF2-40B4-BE49-F238E27FC236}">
                <a16:creationId xmlns:a16="http://schemas.microsoft.com/office/drawing/2014/main" id="{FAD2BC63-1987-E655-AA61-91EC4EAEABB8}"/>
              </a:ext>
            </a:extLst>
          </p:cNvPr>
          <p:cNvSpPr>
            <a:spLocks noGrp="1"/>
          </p:cNvSpPr>
          <p:nvPr>
            <p:ph type="sldNum" sz="quarter" idx="12"/>
          </p:nvPr>
        </p:nvSpPr>
        <p:spPr/>
        <p:txBody>
          <a:bodyPr/>
          <a:lstStyle/>
          <a:p>
            <a:fld id="{83D37A20-76DD-4CD0-B0FA-805EEE79EC14}" type="slidenum">
              <a:rPr lang="ko-KR" altLang="en-US" smtClean="0"/>
              <a:t>2</a:t>
            </a:fld>
            <a:endParaRPr lang="ko-KR" altLang="en-US"/>
          </a:p>
        </p:txBody>
      </p:sp>
      <p:pic>
        <p:nvPicPr>
          <p:cNvPr id="7" name="Picture 2">
            <a:extLst>
              <a:ext uri="{FF2B5EF4-FFF2-40B4-BE49-F238E27FC236}">
                <a16:creationId xmlns:a16="http://schemas.microsoft.com/office/drawing/2014/main" id="{EE6264DD-69B3-4430-A4EE-33757217FD3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6597" t="4978" r="1140" b="74831"/>
          <a:stretch/>
        </p:blipFill>
        <p:spPr bwMode="auto">
          <a:xfrm>
            <a:off x="85724" y="6314395"/>
            <a:ext cx="1802949" cy="502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45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592AE3-67D2-249F-93D8-78970484B1A1}"/>
              </a:ext>
            </a:extLst>
          </p:cNvPr>
          <p:cNvSpPr txBox="1"/>
          <p:nvPr/>
        </p:nvSpPr>
        <p:spPr>
          <a:xfrm>
            <a:off x="281664" y="327897"/>
            <a:ext cx="4861835" cy="523220"/>
          </a:xfrm>
          <a:prstGeom prst="rect">
            <a:avLst/>
          </a:prstGeom>
          <a:noFill/>
        </p:spPr>
        <p:txBody>
          <a:bodyPr wrap="square">
            <a:spAutoFit/>
          </a:bodyPr>
          <a:lstStyle/>
          <a:p>
            <a:r>
              <a:rPr lang="en-US" altLang="ko-KR" sz="2800" b="1" dirty="0">
                <a:latin typeface="Times New Roman" panose="02020603050405020304" pitchFamily="18" charset="0"/>
                <a:cs typeface="Times New Roman" panose="02020603050405020304" pitchFamily="18" charset="0"/>
              </a:rPr>
              <a:t>1. Proposal Review</a:t>
            </a:r>
          </a:p>
        </p:txBody>
      </p:sp>
      <p:pic>
        <p:nvPicPr>
          <p:cNvPr id="5" name="Picture 2">
            <a:extLst>
              <a:ext uri="{FF2B5EF4-FFF2-40B4-BE49-F238E27FC236}">
                <a16:creationId xmlns:a16="http://schemas.microsoft.com/office/drawing/2014/main" id="{32EB71CF-69B2-C3A1-45F9-D2A92C87B1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6597" t="4978" r="1140" b="74831"/>
          <a:stretch/>
        </p:blipFill>
        <p:spPr bwMode="auto">
          <a:xfrm>
            <a:off x="85724" y="6314395"/>
            <a:ext cx="1802949" cy="50203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15AD6D9-2970-EE95-6D3E-52A7E6747E67}"/>
              </a:ext>
            </a:extLst>
          </p:cNvPr>
          <p:cNvSpPr txBox="1"/>
          <p:nvPr/>
        </p:nvSpPr>
        <p:spPr>
          <a:xfrm>
            <a:off x="867694" y="4848155"/>
            <a:ext cx="2874779" cy="1288623"/>
          </a:xfrm>
          <a:prstGeom prst="rect">
            <a:avLst/>
          </a:prstGeom>
          <a:noFill/>
        </p:spPr>
        <p:txBody>
          <a:bodyPr rot="0" spcFirstLastPara="0" vertOverflow="overflow" horzOverflow="overflow" vert="horz" wrap="square" lIns="34290" tIns="17145" rIns="34290" bIns="17145" numCol="1" spcCol="0" rtlCol="0" fromWordArt="0" anchor="t" anchorCtr="0" forceAA="0" compatLnSpc="1">
            <a:prstTxWarp prst="textNoShape">
              <a:avLst/>
            </a:prstTxWarp>
            <a:spAutoFit/>
          </a:bodyPr>
          <a:lstStyle/>
          <a:p>
            <a:pPr>
              <a:lnSpc>
                <a:spcPct val="150000"/>
              </a:lnSpc>
            </a:pPr>
            <a:r>
              <a:rPr lang="en-US" altLang="ko-KR" sz="1400" dirty="0">
                <a:solidFill>
                  <a:schemeClr val="tx2"/>
                </a:solidFill>
                <a:latin typeface="Times New Roman" panose="02020603050405020304" pitchFamily="18" charset="0"/>
                <a:ea typeface="맑은 고딕"/>
                <a:cs typeface="Times New Roman" panose="02020603050405020304" pitchFamily="18" charset="0"/>
              </a:rPr>
              <a:t>MAP, TPS, Force, Power, RPM, Consumption(L/H), Consumption(L/100), Speed, CO, HC, CO2, O2, Lambda, AFR</a:t>
            </a:r>
            <a:endParaRPr lang="ko-KR" altLang="en-US" sz="1400" dirty="0">
              <a:solidFill>
                <a:schemeClr val="tx2"/>
              </a:solidFill>
              <a:latin typeface="Times New Roman" panose="02020603050405020304" pitchFamily="18" charset="0"/>
              <a:ea typeface="맑은 고딕"/>
              <a:cs typeface="Times New Roman" panose="02020603050405020304" pitchFamily="18" charset="0"/>
            </a:endParaRPr>
          </a:p>
        </p:txBody>
      </p:sp>
      <p:sp>
        <p:nvSpPr>
          <p:cNvPr id="6" name="TextBox 5">
            <a:extLst>
              <a:ext uri="{FF2B5EF4-FFF2-40B4-BE49-F238E27FC236}">
                <a16:creationId xmlns:a16="http://schemas.microsoft.com/office/drawing/2014/main" id="{26B387B7-75EE-6881-3563-C2F86DEB35F7}"/>
              </a:ext>
            </a:extLst>
          </p:cNvPr>
          <p:cNvSpPr txBox="1"/>
          <p:nvPr/>
        </p:nvSpPr>
        <p:spPr>
          <a:xfrm>
            <a:off x="639095" y="4401135"/>
            <a:ext cx="1302583" cy="461665"/>
          </a:xfrm>
          <a:prstGeom prst="rect">
            <a:avLst/>
          </a:prstGeom>
          <a:noFill/>
        </p:spPr>
        <p:txBody>
          <a:bodyPr wrap="square">
            <a:spAutoFit/>
          </a:bodyPr>
          <a:lstStyle/>
          <a:p>
            <a:r>
              <a:rPr lang="en-US" altLang="ko-KR" sz="2400" b="1" dirty="0">
                <a:latin typeface="Times New Roman" panose="02020603050405020304" pitchFamily="18" charset="0"/>
                <a:cs typeface="Times New Roman" panose="02020603050405020304" pitchFamily="18" charset="0"/>
              </a:rPr>
              <a:t>- Input -</a:t>
            </a:r>
          </a:p>
        </p:txBody>
      </p:sp>
      <p:sp>
        <p:nvSpPr>
          <p:cNvPr id="7" name="TextBox 6">
            <a:extLst>
              <a:ext uri="{FF2B5EF4-FFF2-40B4-BE49-F238E27FC236}">
                <a16:creationId xmlns:a16="http://schemas.microsoft.com/office/drawing/2014/main" id="{BCD4C8F0-B688-DA89-A3C9-CCCE277C5190}"/>
              </a:ext>
            </a:extLst>
          </p:cNvPr>
          <p:cNvSpPr txBox="1"/>
          <p:nvPr/>
        </p:nvSpPr>
        <p:spPr>
          <a:xfrm>
            <a:off x="5272035" y="4797898"/>
            <a:ext cx="5963004" cy="1611788"/>
          </a:xfrm>
          <a:prstGeom prst="rect">
            <a:avLst/>
          </a:prstGeom>
          <a:noFill/>
        </p:spPr>
        <p:txBody>
          <a:bodyPr rot="0" spcFirstLastPara="0" vertOverflow="overflow" horzOverflow="overflow" vert="horz" wrap="square" lIns="34290" tIns="17145" rIns="34290" bIns="17145" numCol="1" spcCol="0" rtlCol="0" fromWordArt="0" anchor="t" anchorCtr="0" forceAA="0" compatLnSpc="1">
            <a:prstTxWarp prst="textNoShape">
              <a:avLst/>
            </a:prstTxWarp>
            <a:spAutoFit/>
          </a:bodyPr>
          <a:lstStyle/>
          <a:p>
            <a:pPr>
              <a:lnSpc>
                <a:spcPct val="150000"/>
              </a:lnSpc>
            </a:pPr>
            <a:r>
              <a:rPr lang="en-US" altLang="ko-KR" sz="1400" dirty="0">
                <a:solidFill>
                  <a:schemeClr val="tx2"/>
                </a:solidFill>
                <a:latin typeface="Times New Roman" panose="02020603050405020304" pitchFamily="18" charset="0"/>
                <a:ea typeface="맑은 고딕"/>
                <a:cs typeface="Times New Roman" panose="02020603050405020304" pitchFamily="18" charset="0"/>
              </a:rPr>
              <a:t>Fault type 0: Normal (16,000 entries)</a:t>
            </a:r>
          </a:p>
          <a:p>
            <a:pPr>
              <a:lnSpc>
                <a:spcPct val="150000"/>
              </a:lnSpc>
            </a:pPr>
            <a:r>
              <a:rPr lang="en-US" altLang="ko-KR" sz="1400" dirty="0">
                <a:solidFill>
                  <a:schemeClr val="tx2"/>
                </a:solidFill>
                <a:latin typeface="Times New Roman" panose="02020603050405020304" pitchFamily="18" charset="0"/>
                <a:ea typeface="맑은 고딕"/>
                <a:cs typeface="Times New Roman" panose="02020603050405020304" pitchFamily="18" charset="0"/>
              </a:rPr>
              <a:t>Fault type 1: Rich mixture - High Pressure, Incorrect Sensor, etc. (10,988 entries)</a:t>
            </a:r>
          </a:p>
          <a:p>
            <a:pPr>
              <a:lnSpc>
                <a:spcPct val="150000"/>
              </a:lnSpc>
            </a:pPr>
            <a:r>
              <a:rPr lang="en-US" altLang="ko-KR" sz="1400" dirty="0">
                <a:solidFill>
                  <a:schemeClr val="tx2"/>
                </a:solidFill>
                <a:latin typeface="Times New Roman" panose="02020603050405020304" pitchFamily="18" charset="0"/>
                <a:ea typeface="맑은 고딕"/>
                <a:cs typeface="Times New Roman" panose="02020603050405020304" pitchFamily="18" charset="0"/>
              </a:rPr>
              <a:t>Fault type 2: Lean mixture – Low Pressure,  Incorrect Sensor, etc. (15,000 entries)</a:t>
            </a:r>
          </a:p>
          <a:p>
            <a:pPr>
              <a:lnSpc>
                <a:spcPct val="150000"/>
              </a:lnSpc>
            </a:pPr>
            <a:r>
              <a:rPr lang="en-US" altLang="ko-KR" sz="1400" dirty="0">
                <a:solidFill>
                  <a:schemeClr val="tx2"/>
                </a:solidFill>
                <a:latin typeface="Times New Roman" panose="02020603050405020304" pitchFamily="18" charset="0"/>
                <a:ea typeface="맑은 고딕"/>
                <a:cs typeface="Times New Roman" panose="02020603050405020304" pitchFamily="18" charset="0"/>
              </a:rPr>
              <a:t>Fault type 3: Low Voltage – Worn Spark, Defective Coil, etc. (14,001 entries)</a:t>
            </a:r>
          </a:p>
          <a:p>
            <a:pPr>
              <a:lnSpc>
                <a:spcPct val="150000"/>
              </a:lnSpc>
            </a:pPr>
            <a:endParaRPr lang="ko-KR" altLang="en-US" sz="1400" dirty="0">
              <a:solidFill>
                <a:schemeClr val="tx2"/>
              </a:solidFill>
              <a:latin typeface="Times New Roman" panose="02020603050405020304" pitchFamily="18" charset="0"/>
              <a:ea typeface="맑은 고딕"/>
              <a:cs typeface="Times New Roman" panose="02020603050405020304" pitchFamily="18" charset="0"/>
            </a:endParaRPr>
          </a:p>
        </p:txBody>
      </p:sp>
      <p:sp>
        <p:nvSpPr>
          <p:cNvPr id="15" name="TextBox 14">
            <a:extLst>
              <a:ext uri="{FF2B5EF4-FFF2-40B4-BE49-F238E27FC236}">
                <a16:creationId xmlns:a16="http://schemas.microsoft.com/office/drawing/2014/main" id="{1892BF20-11AE-E4D2-75A1-D525A3FE764C}"/>
              </a:ext>
            </a:extLst>
          </p:cNvPr>
          <p:cNvSpPr txBox="1"/>
          <p:nvPr/>
        </p:nvSpPr>
        <p:spPr>
          <a:xfrm>
            <a:off x="5003095" y="4386490"/>
            <a:ext cx="1710813" cy="461665"/>
          </a:xfrm>
          <a:prstGeom prst="rect">
            <a:avLst/>
          </a:prstGeom>
          <a:noFill/>
        </p:spPr>
        <p:txBody>
          <a:bodyPr wrap="square">
            <a:spAutoFit/>
          </a:bodyPr>
          <a:lstStyle/>
          <a:p>
            <a:r>
              <a:rPr lang="en-US" altLang="ko-KR" sz="2400" b="1" dirty="0">
                <a:latin typeface="Times New Roman" panose="02020603050405020304" pitchFamily="18" charset="0"/>
                <a:cs typeface="Times New Roman" panose="02020603050405020304" pitchFamily="18" charset="0"/>
              </a:rPr>
              <a:t>- Output -</a:t>
            </a:r>
          </a:p>
        </p:txBody>
      </p:sp>
      <p:sp>
        <p:nvSpPr>
          <p:cNvPr id="27" name="TextBox 26">
            <a:extLst>
              <a:ext uri="{FF2B5EF4-FFF2-40B4-BE49-F238E27FC236}">
                <a16:creationId xmlns:a16="http://schemas.microsoft.com/office/drawing/2014/main" id="{38D86AE9-8E67-7A61-8F3F-380369ACA84C}"/>
              </a:ext>
            </a:extLst>
          </p:cNvPr>
          <p:cNvSpPr txBox="1"/>
          <p:nvPr/>
        </p:nvSpPr>
        <p:spPr>
          <a:xfrm>
            <a:off x="801239" y="1757464"/>
            <a:ext cx="10913807" cy="707886"/>
          </a:xfrm>
          <a:prstGeom prst="rect">
            <a:avLst/>
          </a:prstGeom>
          <a:noFill/>
        </p:spPr>
        <p:txBody>
          <a:bodyPr wrap="square">
            <a:spAutoFit/>
          </a:bodyPr>
          <a:lstStyle/>
          <a:p>
            <a:r>
              <a:rPr lang="en-US" altLang="ko-KR" sz="2000" dirty="0">
                <a:latin typeface="Times New Roman" panose="02020603050405020304" pitchFamily="18" charset="0"/>
                <a:cs typeface="Times New Roman" panose="02020603050405020304" pitchFamily="18" charset="0"/>
              </a:rPr>
              <a:t>By </a:t>
            </a:r>
            <a:r>
              <a:rPr lang="en-US" altLang="ko-KR" sz="2000" b="1" dirty="0">
                <a:solidFill>
                  <a:srgbClr val="FF0000"/>
                </a:solidFill>
                <a:latin typeface="Times New Roman" panose="02020603050405020304" pitchFamily="18" charset="0"/>
                <a:cs typeface="Times New Roman" panose="02020603050405020304" pitchFamily="18" charset="0"/>
              </a:rPr>
              <a:t>Developing a Model</a:t>
            </a:r>
            <a:r>
              <a:rPr lang="en-US" altLang="ko-KR" sz="2000" dirty="0">
                <a:latin typeface="Times New Roman" panose="02020603050405020304" pitchFamily="18" charset="0"/>
                <a:cs typeface="Times New Roman" panose="02020603050405020304" pitchFamily="18" charset="0"/>
              </a:rPr>
              <a:t> that Outperforms those Implemented in </a:t>
            </a:r>
            <a:r>
              <a:rPr lang="en-US" altLang="ko-KR" sz="2000" b="1" dirty="0">
                <a:solidFill>
                  <a:srgbClr val="FF0000"/>
                </a:solidFill>
                <a:latin typeface="Times New Roman" panose="02020603050405020304" pitchFamily="18" charset="0"/>
                <a:cs typeface="Times New Roman" panose="02020603050405020304" pitchFamily="18" charset="0"/>
              </a:rPr>
              <a:t>Existing Journals</a:t>
            </a:r>
            <a:r>
              <a:rPr lang="en-US" altLang="ko-KR" sz="2000" dirty="0">
                <a:latin typeface="Times New Roman" panose="02020603050405020304" pitchFamily="18" charset="0"/>
                <a:cs typeface="Times New Roman" panose="02020603050405020304" pitchFamily="18" charset="0"/>
              </a:rPr>
              <a:t>,</a:t>
            </a:r>
          </a:p>
          <a:p>
            <a:r>
              <a:rPr lang="en-US" altLang="ko-KR" sz="2000" dirty="0">
                <a:latin typeface="Times New Roman" panose="02020603050405020304" pitchFamily="18" charset="0"/>
                <a:cs typeface="Times New Roman" panose="02020603050405020304" pitchFamily="18" charset="0"/>
              </a:rPr>
              <a:t>Accurately </a:t>
            </a:r>
            <a:r>
              <a:rPr lang="en-US" altLang="ko-KR" sz="2000" b="1" dirty="0">
                <a:solidFill>
                  <a:srgbClr val="FF0000"/>
                </a:solidFill>
                <a:latin typeface="Times New Roman" panose="02020603050405020304" pitchFamily="18" charset="0"/>
                <a:cs typeface="Times New Roman" panose="02020603050405020304" pitchFamily="18" charset="0"/>
              </a:rPr>
              <a:t>Identify </a:t>
            </a:r>
            <a:r>
              <a:rPr lang="en-US" altLang="ko-KR" sz="2000" dirty="0">
                <a:latin typeface="Times New Roman" panose="02020603050405020304" pitchFamily="18" charset="0"/>
                <a:cs typeface="Times New Roman" panose="02020603050405020304" pitchFamily="18" charset="0"/>
              </a:rPr>
              <a:t>types</a:t>
            </a:r>
            <a:r>
              <a:rPr lang="en-US" altLang="ko-KR" sz="2000" b="1" dirty="0">
                <a:solidFill>
                  <a:srgbClr val="FF0000"/>
                </a:solidFill>
                <a:latin typeface="Times New Roman" panose="02020603050405020304" pitchFamily="18" charset="0"/>
                <a:cs typeface="Times New Roman" panose="02020603050405020304" pitchFamily="18" charset="0"/>
              </a:rPr>
              <a:t> </a:t>
            </a:r>
            <a:r>
              <a:rPr lang="en-US" altLang="ko-KR" sz="2000" dirty="0">
                <a:latin typeface="Times New Roman" panose="02020603050405020304" pitchFamily="18" charset="0"/>
                <a:cs typeface="Times New Roman" panose="02020603050405020304" pitchFamily="18" charset="0"/>
              </a:rPr>
              <a:t>of </a:t>
            </a:r>
            <a:r>
              <a:rPr lang="en-US" altLang="ko-KR" sz="2000" b="1" dirty="0">
                <a:solidFill>
                  <a:srgbClr val="FF0000"/>
                </a:solidFill>
                <a:latin typeface="Times New Roman" panose="02020603050405020304" pitchFamily="18" charset="0"/>
                <a:cs typeface="Times New Roman" panose="02020603050405020304" pitchFamily="18" charset="0"/>
              </a:rPr>
              <a:t>Engine faults</a:t>
            </a:r>
            <a:r>
              <a:rPr lang="en-US" altLang="ko-KR" sz="2000" dirty="0">
                <a:latin typeface="Times New Roman" panose="02020603050405020304" pitchFamily="18" charset="0"/>
                <a:cs typeface="Times New Roman" panose="02020603050405020304" pitchFamily="18" charset="0"/>
              </a:rPr>
              <a:t>, Providing Greater Speed and Precision in Engine Repairs.</a:t>
            </a:r>
          </a:p>
        </p:txBody>
      </p:sp>
      <p:sp>
        <p:nvSpPr>
          <p:cNvPr id="28" name="TextBox 27">
            <a:extLst>
              <a:ext uri="{FF2B5EF4-FFF2-40B4-BE49-F238E27FC236}">
                <a16:creationId xmlns:a16="http://schemas.microsoft.com/office/drawing/2014/main" id="{E0E8192D-2695-A6D2-42DD-95E9C1F77F60}"/>
              </a:ext>
            </a:extLst>
          </p:cNvPr>
          <p:cNvSpPr txBox="1"/>
          <p:nvPr/>
        </p:nvSpPr>
        <p:spPr>
          <a:xfrm>
            <a:off x="639096" y="1272836"/>
            <a:ext cx="2143433" cy="461665"/>
          </a:xfrm>
          <a:prstGeom prst="rect">
            <a:avLst/>
          </a:prstGeom>
          <a:noFill/>
        </p:spPr>
        <p:txBody>
          <a:bodyPr wrap="square">
            <a:spAutoFit/>
          </a:bodyPr>
          <a:lstStyle/>
          <a:p>
            <a:r>
              <a:rPr lang="en-US" altLang="ko-KR" sz="2400" b="1" dirty="0">
                <a:latin typeface="Times New Roman" panose="02020603050405020304" pitchFamily="18" charset="0"/>
                <a:cs typeface="Times New Roman" panose="02020603050405020304" pitchFamily="18" charset="0"/>
              </a:rPr>
              <a:t>- Objective -</a:t>
            </a:r>
          </a:p>
        </p:txBody>
      </p:sp>
      <p:sp>
        <p:nvSpPr>
          <p:cNvPr id="32" name="TextBox 31">
            <a:extLst>
              <a:ext uri="{FF2B5EF4-FFF2-40B4-BE49-F238E27FC236}">
                <a16:creationId xmlns:a16="http://schemas.microsoft.com/office/drawing/2014/main" id="{CAF75C91-DD56-61F8-AF10-6C826CDD5E93}"/>
              </a:ext>
            </a:extLst>
          </p:cNvPr>
          <p:cNvSpPr txBox="1"/>
          <p:nvPr/>
        </p:nvSpPr>
        <p:spPr>
          <a:xfrm>
            <a:off x="801239" y="3353329"/>
            <a:ext cx="6096000" cy="400110"/>
          </a:xfrm>
          <a:prstGeom prst="rect">
            <a:avLst/>
          </a:prstGeom>
          <a:noFill/>
        </p:spPr>
        <p:txBody>
          <a:bodyPr wrap="square">
            <a:spAutoFit/>
          </a:bodyPr>
          <a:lstStyle/>
          <a:p>
            <a:r>
              <a:rPr lang="en-US" altLang="ko-KR" sz="2000" dirty="0">
                <a:latin typeface="Times New Roman" panose="02020603050405020304" pitchFamily="18" charset="0"/>
                <a:cs typeface="Times New Roman" panose="02020603050405020304" pitchFamily="18" charset="0"/>
              </a:rPr>
              <a:t>Journal F-1 Score of</a:t>
            </a:r>
            <a:r>
              <a:rPr lang="ko-KR" altLang="en-US" sz="2000" dirty="0">
                <a:latin typeface="Times New Roman" panose="02020603050405020304" pitchFamily="18" charset="0"/>
                <a:cs typeface="Times New Roman" panose="02020603050405020304" pitchFamily="18" charset="0"/>
              </a:rPr>
              <a:t> </a:t>
            </a:r>
            <a:r>
              <a:rPr lang="en-US" altLang="ko-KR" sz="2000" u="sng" dirty="0">
                <a:latin typeface="Times New Roman" panose="02020603050405020304" pitchFamily="18" charset="0"/>
                <a:cs typeface="Times New Roman" panose="02020603050405020304" pitchFamily="18" charset="0"/>
              </a:rPr>
              <a:t>KNN</a:t>
            </a:r>
            <a:r>
              <a:rPr lang="en-US" altLang="ko-KR" sz="2000" dirty="0">
                <a:latin typeface="Times New Roman" panose="02020603050405020304" pitchFamily="18" charset="0"/>
                <a:cs typeface="Times New Roman" panose="02020603050405020304" pitchFamily="18" charset="0"/>
              </a:rPr>
              <a:t> (≥ 75.1% )</a:t>
            </a:r>
          </a:p>
        </p:txBody>
      </p:sp>
      <p:sp>
        <p:nvSpPr>
          <p:cNvPr id="33" name="TextBox 32">
            <a:extLst>
              <a:ext uri="{FF2B5EF4-FFF2-40B4-BE49-F238E27FC236}">
                <a16:creationId xmlns:a16="http://schemas.microsoft.com/office/drawing/2014/main" id="{7533B153-70C7-B233-4E47-8A57EE68A2C8}"/>
              </a:ext>
            </a:extLst>
          </p:cNvPr>
          <p:cNvSpPr txBox="1"/>
          <p:nvPr/>
        </p:nvSpPr>
        <p:spPr>
          <a:xfrm>
            <a:off x="639095" y="2825613"/>
            <a:ext cx="2143433" cy="461665"/>
          </a:xfrm>
          <a:prstGeom prst="rect">
            <a:avLst/>
          </a:prstGeom>
          <a:noFill/>
        </p:spPr>
        <p:txBody>
          <a:bodyPr wrap="square">
            <a:spAutoFit/>
          </a:bodyPr>
          <a:lstStyle/>
          <a:p>
            <a:r>
              <a:rPr lang="en-US" altLang="ko-KR" sz="2400" b="1" dirty="0">
                <a:latin typeface="Times New Roman" panose="02020603050405020304" pitchFamily="18" charset="0"/>
                <a:cs typeface="Times New Roman" panose="02020603050405020304" pitchFamily="18" charset="0"/>
              </a:rPr>
              <a:t>- Goal -</a:t>
            </a:r>
          </a:p>
        </p:txBody>
      </p:sp>
      <p:sp>
        <p:nvSpPr>
          <p:cNvPr id="34" name="슬라이드 번호 개체 틀 33">
            <a:extLst>
              <a:ext uri="{FF2B5EF4-FFF2-40B4-BE49-F238E27FC236}">
                <a16:creationId xmlns:a16="http://schemas.microsoft.com/office/drawing/2014/main" id="{499F5964-D966-7126-32D3-1A12E755CA53}"/>
              </a:ext>
            </a:extLst>
          </p:cNvPr>
          <p:cNvSpPr>
            <a:spLocks noGrp="1"/>
          </p:cNvSpPr>
          <p:nvPr>
            <p:ph type="sldNum" sz="quarter" idx="12"/>
          </p:nvPr>
        </p:nvSpPr>
        <p:spPr/>
        <p:txBody>
          <a:bodyPr/>
          <a:lstStyle/>
          <a:p>
            <a:fld id="{83D37A20-76DD-4CD0-B0FA-805EEE79EC14}" type="slidenum">
              <a:rPr lang="ko-KR" altLang="en-US" smtClean="0"/>
              <a:t>3</a:t>
            </a:fld>
            <a:endParaRPr lang="ko-KR" altLang="en-US"/>
          </a:p>
        </p:txBody>
      </p:sp>
    </p:spTree>
    <p:extLst>
      <p:ext uri="{BB962C8B-B14F-4D97-AF65-F5344CB8AC3E}">
        <p14:creationId xmlns:p14="http://schemas.microsoft.com/office/powerpoint/2010/main" val="798617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592AE3-67D2-249F-93D8-78970484B1A1}"/>
              </a:ext>
            </a:extLst>
          </p:cNvPr>
          <p:cNvSpPr txBox="1"/>
          <p:nvPr/>
        </p:nvSpPr>
        <p:spPr>
          <a:xfrm>
            <a:off x="281664" y="327897"/>
            <a:ext cx="6384607" cy="523220"/>
          </a:xfrm>
          <a:prstGeom prst="rect">
            <a:avLst/>
          </a:prstGeom>
          <a:noFill/>
        </p:spPr>
        <p:txBody>
          <a:bodyPr wrap="square">
            <a:spAutoFit/>
          </a:bodyPr>
          <a:lstStyle/>
          <a:p>
            <a:r>
              <a:rPr lang="en-US" altLang="ko-KR" sz="2800" b="1" dirty="0">
                <a:latin typeface="Times New Roman" panose="02020603050405020304" pitchFamily="18" charset="0"/>
                <a:cs typeface="Times New Roman" panose="02020603050405020304" pitchFamily="18" charset="0"/>
              </a:rPr>
              <a:t>2. Baseline Journal Implementation</a:t>
            </a:r>
          </a:p>
        </p:txBody>
      </p:sp>
      <p:sp>
        <p:nvSpPr>
          <p:cNvPr id="3" name="슬라이드 번호 개체 틀 2">
            <a:extLst>
              <a:ext uri="{FF2B5EF4-FFF2-40B4-BE49-F238E27FC236}">
                <a16:creationId xmlns:a16="http://schemas.microsoft.com/office/drawing/2014/main" id="{A65E2A58-DFC9-5927-B9DE-0B92E6035CA6}"/>
              </a:ext>
            </a:extLst>
          </p:cNvPr>
          <p:cNvSpPr>
            <a:spLocks noGrp="1"/>
          </p:cNvSpPr>
          <p:nvPr>
            <p:ph type="sldNum" sz="quarter" idx="12"/>
          </p:nvPr>
        </p:nvSpPr>
        <p:spPr/>
        <p:txBody>
          <a:bodyPr/>
          <a:lstStyle/>
          <a:p>
            <a:fld id="{83D37A20-76DD-4CD0-B0FA-805EEE79EC14}" type="slidenum">
              <a:rPr lang="ko-KR" altLang="en-US" smtClean="0"/>
              <a:t>4</a:t>
            </a:fld>
            <a:endParaRPr lang="ko-KR" altLang="en-US"/>
          </a:p>
        </p:txBody>
      </p:sp>
      <p:pic>
        <p:nvPicPr>
          <p:cNvPr id="5" name="Picture 2">
            <a:extLst>
              <a:ext uri="{FF2B5EF4-FFF2-40B4-BE49-F238E27FC236}">
                <a16:creationId xmlns:a16="http://schemas.microsoft.com/office/drawing/2014/main" id="{32EB71CF-69B2-C3A1-45F9-D2A92C87B1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6597" t="4978" r="1140" b="74831"/>
          <a:stretch/>
        </p:blipFill>
        <p:spPr bwMode="auto">
          <a:xfrm>
            <a:off x="0" y="6442416"/>
            <a:ext cx="1451161" cy="40407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285DC560-A062-2E83-942C-E2D8A1E84F7A}"/>
              </a:ext>
            </a:extLst>
          </p:cNvPr>
          <p:cNvSpPr txBox="1"/>
          <p:nvPr/>
        </p:nvSpPr>
        <p:spPr>
          <a:xfrm>
            <a:off x="8595053" y="6442411"/>
            <a:ext cx="1451160" cy="280846"/>
          </a:xfrm>
          <a:prstGeom prst="rect">
            <a:avLst/>
          </a:prstGeom>
          <a:noFill/>
        </p:spPr>
        <p:txBody>
          <a:bodyPr rot="0" spcFirstLastPara="0" vertOverflow="overflow" horzOverflow="overflow" vert="horz" wrap="square" lIns="34290" tIns="17145" rIns="34290" bIns="17145" numCol="1" spcCol="0" rtlCol="0" fromWordArt="0" anchor="t" anchorCtr="0" forceAA="0" compatLnSpc="1">
            <a:prstTxWarp prst="textNoShape">
              <a:avLst/>
            </a:prstTxWarp>
            <a:spAutoFit/>
          </a:bodyPr>
          <a:lstStyle/>
          <a:p>
            <a:pPr algn="ctr"/>
            <a:r>
              <a:rPr lang="ko-KR" altLang="en-US" sz="1600" dirty="0">
                <a:latin typeface="Times New Roman" panose="02020603050405020304" pitchFamily="18" charset="0"/>
                <a:ea typeface="맑은 고딕"/>
                <a:cs typeface="Times New Roman" panose="02020603050405020304" pitchFamily="18" charset="0"/>
              </a:rPr>
              <a:t>&lt;</a:t>
            </a:r>
            <a:r>
              <a:rPr lang="en-US" altLang="ko-KR" sz="1600" dirty="0">
                <a:latin typeface="Times New Roman" panose="02020603050405020304" pitchFamily="18" charset="0"/>
                <a:ea typeface="맑은 고딕"/>
                <a:cs typeface="Times New Roman" panose="02020603050405020304" pitchFamily="18" charset="0"/>
              </a:rPr>
              <a:t> Performance </a:t>
            </a:r>
            <a:r>
              <a:rPr lang="ko-KR" altLang="en-US" sz="1600" dirty="0">
                <a:latin typeface="Times New Roman" panose="02020603050405020304" pitchFamily="18" charset="0"/>
                <a:ea typeface="맑은 고딕"/>
                <a:cs typeface="Times New Roman" panose="02020603050405020304" pitchFamily="18" charset="0"/>
              </a:rPr>
              <a:t>&gt;</a:t>
            </a:r>
            <a:endParaRPr lang="ko-KR" altLang="en-US" sz="2800" dirty="0">
              <a:latin typeface="Times New Roman" panose="02020603050405020304" pitchFamily="18" charset="0"/>
              <a:cs typeface="Times New Roman" panose="02020603050405020304" pitchFamily="18" charset="0"/>
            </a:endParaRPr>
          </a:p>
        </p:txBody>
      </p:sp>
      <p:grpSp>
        <p:nvGrpSpPr>
          <p:cNvPr id="6" name="그룹 5">
            <a:extLst>
              <a:ext uri="{FF2B5EF4-FFF2-40B4-BE49-F238E27FC236}">
                <a16:creationId xmlns:a16="http://schemas.microsoft.com/office/drawing/2014/main" id="{7209108F-2785-3867-806E-BA6C4174BBDC}"/>
              </a:ext>
            </a:extLst>
          </p:cNvPr>
          <p:cNvGrpSpPr/>
          <p:nvPr/>
        </p:nvGrpSpPr>
        <p:grpSpPr>
          <a:xfrm>
            <a:off x="7366539" y="851117"/>
            <a:ext cx="3405294" cy="2994398"/>
            <a:chOff x="7043025" y="1137994"/>
            <a:chExt cx="3066396" cy="2695632"/>
          </a:xfrm>
        </p:grpSpPr>
        <p:sp>
          <p:nvSpPr>
            <p:cNvPr id="24" name="TextBox 23">
              <a:extLst>
                <a:ext uri="{FF2B5EF4-FFF2-40B4-BE49-F238E27FC236}">
                  <a16:creationId xmlns:a16="http://schemas.microsoft.com/office/drawing/2014/main" id="{793FBB97-96A2-00EA-ADA8-09B983D0081D}"/>
                </a:ext>
              </a:extLst>
            </p:cNvPr>
            <p:cNvSpPr txBox="1"/>
            <p:nvPr/>
          </p:nvSpPr>
          <p:spPr>
            <a:xfrm>
              <a:off x="7402890" y="3552780"/>
              <a:ext cx="2388568" cy="280846"/>
            </a:xfrm>
            <a:prstGeom prst="rect">
              <a:avLst/>
            </a:prstGeom>
            <a:noFill/>
          </p:spPr>
          <p:txBody>
            <a:bodyPr rot="0" spcFirstLastPara="0" vertOverflow="overflow" horzOverflow="overflow" vert="horz" wrap="square" lIns="34290" tIns="17145" rIns="34290" bIns="17145" numCol="1" spcCol="0" rtlCol="0" fromWordArt="0" anchor="t" anchorCtr="0" forceAA="0" compatLnSpc="1">
              <a:prstTxWarp prst="textNoShape">
                <a:avLst/>
              </a:prstTxWarp>
              <a:spAutoFit/>
            </a:bodyPr>
            <a:lstStyle/>
            <a:p>
              <a:pPr algn="ctr"/>
              <a:r>
                <a:rPr lang="ko-KR" altLang="en-US" sz="1600" dirty="0">
                  <a:latin typeface="Times New Roman" panose="02020603050405020304" pitchFamily="18" charset="0"/>
                  <a:ea typeface="맑은 고딕"/>
                  <a:cs typeface="Times New Roman" panose="02020603050405020304" pitchFamily="18" charset="0"/>
                </a:rPr>
                <a:t>&lt;</a:t>
              </a:r>
              <a:r>
                <a:rPr lang="en-US" altLang="ko-KR" sz="1600" dirty="0">
                  <a:latin typeface="Times New Roman" panose="02020603050405020304" pitchFamily="18" charset="0"/>
                  <a:ea typeface="맑은 고딕"/>
                  <a:cs typeface="Times New Roman" panose="02020603050405020304" pitchFamily="18" charset="0"/>
                </a:rPr>
                <a:t> Box Plot Analysis</a:t>
              </a:r>
              <a:r>
                <a:rPr lang="ko-KR" altLang="en-US" sz="1600" dirty="0">
                  <a:latin typeface="Times New Roman" panose="02020603050405020304" pitchFamily="18" charset="0"/>
                  <a:ea typeface="맑은 고딕"/>
                  <a:cs typeface="Times New Roman" panose="02020603050405020304" pitchFamily="18" charset="0"/>
                </a:rPr>
                <a:t>&gt;</a:t>
              </a:r>
              <a:endParaRPr lang="ko-KR" altLang="en-US" sz="2800" dirty="0">
                <a:latin typeface="Times New Roman" panose="02020603050405020304" pitchFamily="18" charset="0"/>
                <a:cs typeface="Times New Roman" panose="02020603050405020304" pitchFamily="18" charset="0"/>
              </a:endParaRPr>
            </a:p>
          </p:txBody>
        </p:sp>
        <p:pic>
          <p:nvPicPr>
            <p:cNvPr id="28" name="그림 27">
              <a:extLst>
                <a:ext uri="{FF2B5EF4-FFF2-40B4-BE49-F238E27FC236}">
                  <a16:creationId xmlns:a16="http://schemas.microsoft.com/office/drawing/2014/main" id="{CC37E545-1C99-3819-7E93-EF33363F1AE4}"/>
                </a:ext>
              </a:extLst>
            </p:cNvPr>
            <p:cNvPicPr>
              <a:picLocks noChangeAspect="1"/>
            </p:cNvPicPr>
            <p:nvPr/>
          </p:nvPicPr>
          <p:blipFill>
            <a:blip r:embed="rId4"/>
            <a:stretch>
              <a:fillRect/>
            </a:stretch>
          </p:blipFill>
          <p:spPr>
            <a:xfrm>
              <a:off x="7043025" y="1137994"/>
              <a:ext cx="3066396" cy="2426675"/>
            </a:xfrm>
            <a:prstGeom prst="rect">
              <a:avLst/>
            </a:prstGeom>
          </p:spPr>
        </p:pic>
      </p:grpSp>
      <p:grpSp>
        <p:nvGrpSpPr>
          <p:cNvPr id="7" name="그룹 6">
            <a:extLst>
              <a:ext uri="{FF2B5EF4-FFF2-40B4-BE49-F238E27FC236}">
                <a16:creationId xmlns:a16="http://schemas.microsoft.com/office/drawing/2014/main" id="{D22A388C-A374-C80C-692F-35FC0EC98444}"/>
              </a:ext>
            </a:extLst>
          </p:cNvPr>
          <p:cNvGrpSpPr/>
          <p:nvPr/>
        </p:nvGrpSpPr>
        <p:grpSpPr>
          <a:xfrm>
            <a:off x="1119189" y="1008166"/>
            <a:ext cx="4029788" cy="2837349"/>
            <a:chOff x="1119189" y="1008166"/>
            <a:chExt cx="4029788" cy="2837349"/>
          </a:xfrm>
        </p:grpSpPr>
        <p:pic>
          <p:nvPicPr>
            <p:cNvPr id="30" name="그림 29">
              <a:extLst>
                <a:ext uri="{FF2B5EF4-FFF2-40B4-BE49-F238E27FC236}">
                  <a16:creationId xmlns:a16="http://schemas.microsoft.com/office/drawing/2014/main" id="{FFFEEDCC-195B-EBFE-03BD-DFF17FC26C9A}"/>
                </a:ext>
              </a:extLst>
            </p:cNvPr>
            <p:cNvPicPr>
              <a:picLocks noChangeAspect="1"/>
            </p:cNvPicPr>
            <p:nvPr/>
          </p:nvPicPr>
          <p:blipFill>
            <a:blip r:embed="rId5"/>
            <a:srcRect b="14103"/>
            <a:stretch/>
          </p:blipFill>
          <p:spPr>
            <a:xfrm>
              <a:off x="1119189" y="1008166"/>
              <a:ext cx="4029788" cy="2574590"/>
            </a:xfrm>
            <a:prstGeom prst="rect">
              <a:avLst/>
            </a:prstGeom>
          </p:spPr>
        </p:pic>
        <p:sp>
          <p:nvSpPr>
            <p:cNvPr id="23" name="TextBox 22">
              <a:extLst>
                <a:ext uri="{FF2B5EF4-FFF2-40B4-BE49-F238E27FC236}">
                  <a16:creationId xmlns:a16="http://schemas.microsoft.com/office/drawing/2014/main" id="{E46FBAA6-9C0B-0C29-B6C3-55F2ADECF096}"/>
                </a:ext>
              </a:extLst>
            </p:cNvPr>
            <p:cNvSpPr txBox="1"/>
            <p:nvPr/>
          </p:nvSpPr>
          <p:spPr>
            <a:xfrm>
              <a:off x="2122471" y="3564669"/>
              <a:ext cx="2702992" cy="280846"/>
            </a:xfrm>
            <a:prstGeom prst="rect">
              <a:avLst/>
            </a:prstGeom>
            <a:noFill/>
          </p:spPr>
          <p:txBody>
            <a:bodyPr rot="0" spcFirstLastPara="0" vertOverflow="overflow" horzOverflow="overflow" vert="horz" wrap="square" lIns="34290" tIns="17145" rIns="34290" bIns="17145" numCol="1" spcCol="0" rtlCol="0" fromWordArt="0" anchor="t" anchorCtr="0" forceAA="0" compatLnSpc="1">
              <a:prstTxWarp prst="textNoShape">
                <a:avLst/>
              </a:prstTxWarp>
              <a:spAutoFit/>
            </a:bodyPr>
            <a:lstStyle/>
            <a:p>
              <a:pPr algn="ctr"/>
              <a:r>
                <a:rPr lang="ko-KR" altLang="en-US" sz="1600" dirty="0">
                  <a:latin typeface="Times New Roman" panose="02020603050405020304" pitchFamily="18" charset="0"/>
                  <a:ea typeface="맑은 고딕"/>
                  <a:cs typeface="Times New Roman" panose="02020603050405020304" pitchFamily="18" charset="0"/>
                </a:rPr>
                <a:t>&lt;</a:t>
              </a:r>
              <a:r>
                <a:rPr lang="en-US" altLang="ko-KR" sz="1600" dirty="0">
                  <a:latin typeface="Times New Roman" panose="02020603050405020304" pitchFamily="18" charset="0"/>
                  <a:ea typeface="맑은 고딕"/>
                  <a:cs typeface="Times New Roman" panose="02020603050405020304" pitchFamily="18" charset="0"/>
                </a:rPr>
                <a:t> Correlation Analysis </a:t>
              </a:r>
              <a:r>
                <a:rPr lang="ko-KR" altLang="en-US" sz="1600" dirty="0">
                  <a:latin typeface="Times New Roman" panose="02020603050405020304" pitchFamily="18" charset="0"/>
                  <a:ea typeface="맑은 고딕"/>
                  <a:cs typeface="Times New Roman" panose="02020603050405020304" pitchFamily="18" charset="0"/>
                </a:rPr>
                <a:t>&gt;</a:t>
              </a:r>
              <a:endParaRPr lang="ko-KR" altLang="en-US" sz="2800" dirty="0">
                <a:latin typeface="Times New Roman" panose="02020603050405020304" pitchFamily="18" charset="0"/>
                <a:cs typeface="Times New Roman" panose="02020603050405020304" pitchFamily="18" charset="0"/>
              </a:endParaRPr>
            </a:p>
          </p:txBody>
        </p:sp>
      </p:grpSp>
      <p:grpSp>
        <p:nvGrpSpPr>
          <p:cNvPr id="4" name="그룹 3">
            <a:extLst>
              <a:ext uri="{FF2B5EF4-FFF2-40B4-BE49-F238E27FC236}">
                <a16:creationId xmlns:a16="http://schemas.microsoft.com/office/drawing/2014/main" id="{D4259D18-D4C1-23B2-2E35-D8F707DFFC2D}"/>
              </a:ext>
            </a:extLst>
          </p:cNvPr>
          <p:cNvGrpSpPr/>
          <p:nvPr/>
        </p:nvGrpSpPr>
        <p:grpSpPr>
          <a:xfrm>
            <a:off x="1171582" y="4012779"/>
            <a:ext cx="4604770" cy="2695364"/>
            <a:chOff x="6308215" y="3923980"/>
            <a:chExt cx="4604770" cy="2695364"/>
          </a:xfrm>
        </p:grpSpPr>
        <p:sp>
          <p:nvSpPr>
            <p:cNvPr id="26" name="TextBox 25">
              <a:extLst>
                <a:ext uri="{FF2B5EF4-FFF2-40B4-BE49-F238E27FC236}">
                  <a16:creationId xmlns:a16="http://schemas.microsoft.com/office/drawing/2014/main" id="{F132EAE8-A932-3B9F-4CAC-CE2FACEE412B}"/>
                </a:ext>
              </a:extLst>
            </p:cNvPr>
            <p:cNvSpPr txBox="1"/>
            <p:nvPr/>
          </p:nvSpPr>
          <p:spPr>
            <a:xfrm>
              <a:off x="7381903" y="6338498"/>
              <a:ext cx="2457394" cy="280846"/>
            </a:xfrm>
            <a:prstGeom prst="rect">
              <a:avLst/>
            </a:prstGeom>
            <a:noFill/>
          </p:spPr>
          <p:txBody>
            <a:bodyPr rot="0" spcFirstLastPara="0" vertOverflow="overflow" horzOverflow="overflow" vert="horz" wrap="square" lIns="34290" tIns="17145" rIns="34290" bIns="17145" numCol="1" spcCol="0" rtlCol="0" fromWordArt="0" anchor="t" anchorCtr="0" forceAA="0" compatLnSpc="1">
              <a:prstTxWarp prst="textNoShape">
                <a:avLst/>
              </a:prstTxWarp>
              <a:spAutoFit/>
            </a:bodyPr>
            <a:lstStyle/>
            <a:p>
              <a:pPr algn="ctr"/>
              <a:r>
                <a:rPr lang="ko-KR" altLang="en-US" sz="1600" dirty="0">
                  <a:latin typeface="Times New Roman" panose="02020603050405020304" pitchFamily="18" charset="0"/>
                  <a:ea typeface="맑은 고딕"/>
                  <a:cs typeface="Times New Roman" panose="02020603050405020304" pitchFamily="18" charset="0"/>
                </a:rPr>
                <a:t>&lt;</a:t>
              </a:r>
              <a:r>
                <a:rPr lang="en-US" altLang="ko-KR" sz="1600" dirty="0">
                  <a:latin typeface="Times New Roman" panose="02020603050405020304" pitchFamily="18" charset="0"/>
                  <a:ea typeface="맑은 고딕"/>
                  <a:cs typeface="Times New Roman" panose="02020603050405020304" pitchFamily="18" charset="0"/>
                </a:rPr>
                <a:t> Min-Max Scaling </a:t>
              </a:r>
              <a:r>
                <a:rPr lang="ko-KR" altLang="en-US" sz="1600" dirty="0">
                  <a:latin typeface="Times New Roman" panose="02020603050405020304" pitchFamily="18" charset="0"/>
                  <a:ea typeface="맑은 고딕"/>
                  <a:cs typeface="Times New Roman" panose="02020603050405020304" pitchFamily="18" charset="0"/>
                </a:rPr>
                <a:t>&gt;</a:t>
              </a:r>
              <a:endParaRPr lang="ko-KR" altLang="en-US" sz="2800" dirty="0">
                <a:latin typeface="Times New Roman" panose="02020603050405020304" pitchFamily="18" charset="0"/>
                <a:cs typeface="Times New Roman" panose="02020603050405020304" pitchFamily="18" charset="0"/>
              </a:endParaRPr>
            </a:p>
          </p:txBody>
        </p:sp>
        <p:pic>
          <p:nvPicPr>
            <p:cNvPr id="32" name="그림 31">
              <a:extLst>
                <a:ext uri="{FF2B5EF4-FFF2-40B4-BE49-F238E27FC236}">
                  <a16:creationId xmlns:a16="http://schemas.microsoft.com/office/drawing/2014/main" id="{94AD8401-A15D-0B14-1659-4DEB1CB3DE96}"/>
                </a:ext>
              </a:extLst>
            </p:cNvPr>
            <p:cNvPicPr>
              <a:picLocks noChangeAspect="1"/>
            </p:cNvPicPr>
            <p:nvPr/>
          </p:nvPicPr>
          <p:blipFill>
            <a:blip r:embed="rId6"/>
            <a:stretch>
              <a:fillRect/>
            </a:stretch>
          </p:blipFill>
          <p:spPr>
            <a:xfrm>
              <a:off x="6308215" y="3923980"/>
              <a:ext cx="4604770" cy="2468880"/>
            </a:xfrm>
            <a:prstGeom prst="rect">
              <a:avLst/>
            </a:prstGeom>
          </p:spPr>
        </p:pic>
      </p:grpSp>
      <p:graphicFrame>
        <p:nvGraphicFramePr>
          <p:cNvPr id="33" name="표 32">
            <a:extLst>
              <a:ext uri="{FF2B5EF4-FFF2-40B4-BE49-F238E27FC236}">
                <a16:creationId xmlns:a16="http://schemas.microsoft.com/office/drawing/2014/main" id="{8690526A-C970-A5B5-5708-2E01490F074E}"/>
              </a:ext>
            </a:extLst>
          </p:cNvPr>
          <p:cNvGraphicFramePr>
            <a:graphicFrameLocks noGrp="1"/>
          </p:cNvGraphicFramePr>
          <p:nvPr>
            <p:extLst>
              <p:ext uri="{D42A27DB-BD31-4B8C-83A1-F6EECF244321}">
                <p14:modId xmlns:p14="http://schemas.microsoft.com/office/powerpoint/2010/main" val="2970261633"/>
              </p:ext>
            </p:extLst>
          </p:nvPr>
        </p:nvGraphicFramePr>
        <p:xfrm>
          <a:off x="7480481" y="4141223"/>
          <a:ext cx="3680305" cy="2261756"/>
        </p:xfrm>
        <a:graphic>
          <a:graphicData uri="http://schemas.openxmlformats.org/drawingml/2006/table">
            <a:tbl>
              <a:tblPr firstRow="1" bandRow="1">
                <a:tableStyleId>{5940675A-B579-460E-94D1-54222C63F5DA}</a:tableStyleId>
              </a:tblPr>
              <a:tblGrid>
                <a:gridCol w="890494">
                  <a:extLst>
                    <a:ext uri="{9D8B030D-6E8A-4147-A177-3AD203B41FA5}">
                      <a16:colId xmlns:a16="http://schemas.microsoft.com/office/drawing/2014/main" val="3749381901"/>
                    </a:ext>
                  </a:extLst>
                </a:gridCol>
                <a:gridCol w="668053">
                  <a:extLst>
                    <a:ext uri="{9D8B030D-6E8A-4147-A177-3AD203B41FA5}">
                      <a16:colId xmlns:a16="http://schemas.microsoft.com/office/drawing/2014/main" val="1278059433"/>
                    </a:ext>
                  </a:extLst>
                </a:gridCol>
                <a:gridCol w="703979">
                  <a:extLst>
                    <a:ext uri="{9D8B030D-6E8A-4147-A177-3AD203B41FA5}">
                      <a16:colId xmlns:a16="http://schemas.microsoft.com/office/drawing/2014/main" val="2169387659"/>
                    </a:ext>
                  </a:extLst>
                </a:gridCol>
                <a:gridCol w="726688">
                  <a:extLst>
                    <a:ext uri="{9D8B030D-6E8A-4147-A177-3AD203B41FA5}">
                      <a16:colId xmlns:a16="http://schemas.microsoft.com/office/drawing/2014/main" val="783708825"/>
                    </a:ext>
                  </a:extLst>
                </a:gridCol>
                <a:gridCol w="691091">
                  <a:extLst>
                    <a:ext uri="{9D8B030D-6E8A-4147-A177-3AD203B41FA5}">
                      <a16:colId xmlns:a16="http://schemas.microsoft.com/office/drawing/2014/main" val="1065082233"/>
                    </a:ext>
                  </a:extLst>
                </a:gridCol>
              </a:tblGrid>
              <a:tr h="266985">
                <a:tc>
                  <a:txBody>
                    <a:bodyPr/>
                    <a:lstStyle/>
                    <a:p>
                      <a:pPr algn="ctr" latinLnBrk="1"/>
                      <a:endParaRPr lang="ko-KR" altLang="en-US" sz="1400" dirty="0">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algn="ctr" latinLnBrk="1"/>
                      <a:r>
                        <a:rPr lang="en-US" altLang="ko-KR" sz="1400" dirty="0">
                          <a:latin typeface="Times New Roman" panose="02020603050405020304" pitchFamily="18" charset="0"/>
                          <a:cs typeface="Times New Roman" panose="02020603050405020304" pitchFamily="18" charset="0"/>
                        </a:rPr>
                        <a:t>SVM</a:t>
                      </a:r>
                      <a:endParaRPr lang="ko-KR" altLang="en-US" sz="1400" dirty="0">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algn="ctr" latinLnBrk="1"/>
                      <a:r>
                        <a:rPr lang="en-US" altLang="ko-KR" sz="1400" dirty="0">
                          <a:latin typeface="Times New Roman" panose="02020603050405020304" pitchFamily="18" charset="0"/>
                          <a:cs typeface="Times New Roman" panose="02020603050405020304" pitchFamily="18" charset="0"/>
                        </a:rPr>
                        <a:t>TREE</a:t>
                      </a:r>
                      <a:endParaRPr lang="ko-KR" altLang="en-US" sz="1400" dirty="0">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algn="ctr" latinLnBrk="1"/>
                      <a:r>
                        <a:rPr lang="en-US" altLang="ko-KR" sz="1400" dirty="0">
                          <a:latin typeface="Times New Roman" panose="02020603050405020304" pitchFamily="18" charset="0"/>
                          <a:cs typeface="Times New Roman" panose="02020603050405020304" pitchFamily="18" charset="0"/>
                        </a:rPr>
                        <a:t>KNN</a:t>
                      </a:r>
                      <a:endParaRPr lang="ko-KR" altLang="en-US" sz="1400" dirty="0">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algn="ctr" latinLnBrk="1"/>
                      <a:r>
                        <a:rPr lang="en-US" altLang="ko-KR" sz="1400" dirty="0">
                          <a:latin typeface="Times New Roman" panose="02020603050405020304" pitchFamily="18" charset="0"/>
                          <a:cs typeface="Times New Roman" panose="02020603050405020304" pitchFamily="18" charset="0"/>
                        </a:rPr>
                        <a:t>LR</a:t>
                      </a:r>
                      <a:endParaRPr lang="ko-KR" altLang="en-US" sz="1400" dirty="0">
                        <a:latin typeface="Times New Roman" panose="02020603050405020304" pitchFamily="18" charset="0"/>
                        <a:cs typeface="Times New Roman" panose="02020603050405020304" pitchFamily="18" charset="0"/>
                      </a:endParaRPr>
                    </a:p>
                  </a:txBody>
                  <a:tcPr anchor="ctr">
                    <a:solidFill>
                      <a:schemeClr val="bg2"/>
                    </a:solidFill>
                  </a:tcPr>
                </a:tc>
                <a:extLst>
                  <a:ext uri="{0D108BD9-81ED-4DB2-BD59-A6C34878D82A}">
                    <a16:rowId xmlns:a16="http://schemas.microsoft.com/office/drawing/2014/main" val="811187848"/>
                  </a:ext>
                </a:extLst>
              </a:tr>
              <a:tr h="489239">
                <a:tc>
                  <a:txBody>
                    <a:bodyPr/>
                    <a:lstStyle/>
                    <a:p>
                      <a:pPr algn="ctr" latinLnBrk="1"/>
                      <a:r>
                        <a:rPr lang="en-US" altLang="ko-KR" sz="1400" dirty="0">
                          <a:latin typeface="Times New Roman" panose="02020603050405020304" pitchFamily="18" charset="0"/>
                          <a:cs typeface="Times New Roman" panose="02020603050405020304" pitchFamily="18" charset="0"/>
                        </a:rPr>
                        <a:t>Accuracy</a:t>
                      </a:r>
                      <a:endParaRPr lang="ko-KR" altLang="en-US" sz="1400" dirty="0">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algn="ctr" latinLnBrk="1"/>
                      <a:r>
                        <a:rPr lang="en-US" altLang="ko-KR" sz="1400" dirty="0">
                          <a:latin typeface="Times New Roman" panose="02020603050405020304" pitchFamily="18" charset="0"/>
                          <a:cs typeface="Times New Roman" panose="02020603050405020304" pitchFamily="18" charset="0"/>
                        </a:rPr>
                        <a:t>0.59</a:t>
                      </a:r>
                      <a:endParaRPr lang="ko-KR" altLang="en-US" sz="1400"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sz="1400" dirty="0">
                          <a:latin typeface="Times New Roman" panose="02020603050405020304" pitchFamily="18" charset="0"/>
                          <a:cs typeface="Times New Roman" panose="02020603050405020304" pitchFamily="18" charset="0"/>
                        </a:rPr>
                        <a:t>0.74</a:t>
                      </a:r>
                      <a:endParaRPr lang="ko-KR" altLang="en-US" sz="1400"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sz="1400" dirty="0">
                          <a:latin typeface="Times New Roman" panose="02020603050405020304" pitchFamily="18" charset="0"/>
                          <a:cs typeface="Times New Roman" panose="02020603050405020304" pitchFamily="18" charset="0"/>
                        </a:rPr>
                        <a:t>0.75</a:t>
                      </a:r>
                      <a:endParaRPr lang="ko-KR" altLang="en-US" sz="1400"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sz="1400" dirty="0">
                          <a:latin typeface="Times New Roman" panose="02020603050405020304" pitchFamily="18" charset="0"/>
                          <a:cs typeface="Times New Roman" panose="02020603050405020304" pitchFamily="18" charset="0"/>
                        </a:rPr>
                        <a:t>0.48</a:t>
                      </a:r>
                      <a:endParaRPr lang="ko-KR" altLang="en-US"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042593400"/>
                  </a:ext>
                </a:extLst>
              </a:tr>
              <a:tr h="489239">
                <a:tc>
                  <a:txBody>
                    <a:bodyPr/>
                    <a:lstStyle/>
                    <a:p>
                      <a:pPr algn="ctr" latinLnBrk="1"/>
                      <a:r>
                        <a:rPr lang="en-US" altLang="ko-KR" sz="1400" dirty="0">
                          <a:latin typeface="Times New Roman" panose="02020603050405020304" pitchFamily="18" charset="0"/>
                          <a:cs typeface="Times New Roman" panose="02020603050405020304" pitchFamily="18" charset="0"/>
                        </a:rPr>
                        <a:t>Precision</a:t>
                      </a:r>
                      <a:endParaRPr lang="ko-KR" altLang="en-US" sz="1400" dirty="0">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algn="ctr" latinLnBrk="1"/>
                      <a:r>
                        <a:rPr lang="en-US" altLang="ko-KR" sz="1400" dirty="0">
                          <a:latin typeface="Times New Roman" panose="02020603050405020304" pitchFamily="18" charset="0"/>
                          <a:cs typeface="Times New Roman" panose="02020603050405020304" pitchFamily="18" charset="0"/>
                        </a:rPr>
                        <a:t>0.58</a:t>
                      </a:r>
                      <a:endParaRPr lang="ko-KR" altLang="en-US" sz="1400"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sz="1400" dirty="0">
                          <a:latin typeface="Times New Roman" panose="02020603050405020304" pitchFamily="18" charset="0"/>
                          <a:cs typeface="Times New Roman" panose="02020603050405020304" pitchFamily="18" charset="0"/>
                        </a:rPr>
                        <a:t>0.75</a:t>
                      </a:r>
                      <a:endParaRPr lang="ko-KR" altLang="en-US" sz="1400"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sz="1400" dirty="0">
                          <a:latin typeface="Times New Roman" panose="02020603050405020304" pitchFamily="18" charset="0"/>
                          <a:cs typeface="Times New Roman" panose="02020603050405020304" pitchFamily="18" charset="0"/>
                        </a:rPr>
                        <a:t>0.76</a:t>
                      </a:r>
                      <a:endParaRPr lang="ko-KR" altLang="en-US" sz="1400"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sz="1400" dirty="0">
                          <a:latin typeface="Times New Roman" panose="02020603050405020304" pitchFamily="18" charset="0"/>
                          <a:cs typeface="Times New Roman" panose="02020603050405020304" pitchFamily="18" charset="0"/>
                        </a:rPr>
                        <a:t>0.48</a:t>
                      </a:r>
                      <a:endParaRPr lang="ko-KR" altLang="en-US"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420540443"/>
                  </a:ext>
                </a:extLst>
              </a:tr>
              <a:tr h="489239">
                <a:tc>
                  <a:txBody>
                    <a:bodyPr/>
                    <a:lstStyle/>
                    <a:p>
                      <a:pPr algn="ctr" latinLnBrk="1"/>
                      <a:r>
                        <a:rPr lang="en-US" altLang="ko-KR" sz="1400" dirty="0">
                          <a:latin typeface="Times New Roman" panose="02020603050405020304" pitchFamily="18" charset="0"/>
                          <a:cs typeface="Times New Roman" panose="02020603050405020304" pitchFamily="18" charset="0"/>
                        </a:rPr>
                        <a:t>Recall</a:t>
                      </a:r>
                      <a:endParaRPr lang="ko-KR" altLang="en-US" sz="1400" dirty="0">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algn="ctr" latinLnBrk="1"/>
                      <a:r>
                        <a:rPr lang="en-US" altLang="ko-KR" sz="1400" dirty="0">
                          <a:latin typeface="Times New Roman" panose="02020603050405020304" pitchFamily="18" charset="0"/>
                          <a:cs typeface="Times New Roman" panose="02020603050405020304" pitchFamily="18" charset="0"/>
                        </a:rPr>
                        <a:t>0.59</a:t>
                      </a:r>
                      <a:endParaRPr lang="ko-KR" altLang="en-US" sz="1400"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sz="1400" dirty="0">
                          <a:latin typeface="Times New Roman" panose="02020603050405020304" pitchFamily="18" charset="0"/>
                          <a:cs typeface="Times New Roman" panose="02020603050405020304" pitchFamily="18" charset="0"/>
                        </a:rPr>
                        <a:t>0.75</a:t>
                      </a:r>
                      <a:endParaRPr lang="ko-KR" altLang="en-US" sz="1400"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sz="1400" dirty="0">
                          <a:latin typeface="Times New Roman" panose="02020603050405020304" pitchFamily="18" charset="0"/>
                          <a:cs typeface="Times New Roman" panose="02020603050405020304" pitchFamily="18" charset="0"/>
                        </a:rPr>
                        <a:t>0.76</a:t>
                      </a:r>
                      <a:endParaRPr lang="ko-KR" altLang="en-US" sz="1400"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sz="1400" dirty="0">
                          <a:latin typeface="Times New Roman" panose="02020603050405020304" pitchFamily="18" charset="0"/>
                          <a:cs typeface="Times New Roman" panose="02020603050405020304" pitchFamily="18" charset="0"/>
                        </a:rPr>
                        <a:t>0.50</a:t>
                      </a:r>
                      <a:endParaRPr lang="ko-KR" altLang="en-US"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278001947"/>
                  </a:ext>
                </a:extLst>
              </a:tr>
              <a:tr h="489239">
                <a:tc>
                  <a:txBody>
                    <a:bodyPr/>
                    <a:lstStyle/>
                    <a:p>
                      <a:pPr algn="ctr" latinLnBrk="1"/>
                      <a:r>
                        <a:rPr lang="en-US" altLang="ko-KR" sz="1400" dirty="0">
                          <a:latin typeface="Times New Roman" panose="02020603050405020304" pitchFamily="18" charset="0"/>
                          <a:cs typeface="Times New Roman" panose="02020603050405020304" pitchFamily="18" charset="0"/>
                        </a:rPr>
                        <a:t>F1 Score</a:t>
                      </a:r>
                      <a:endParaRPr lang="ko-KR" altLang="en-US" sz="1400" dirty="0">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algn="ctr" latinLnBrk="1"/>
                      <a:r>
                        <a:rPr lang="en-US" altLang="ko-KR" sz="1400" dirty="0">
                          <a:latin typeface="Times New Roman" panose="02020603050405020304" pitchFamily="18" charset="0"/>
                          <a:cs typeface="Times New Roman" panose="02020603050405020304" pitchFamily="18" charset="0"/>
                        </a:rPr>
                        <a:t>0.57</a:t>
                      </a:r>
                      <a:endParaRPr lang="ko-KR" altLang="en-US" sz="1400"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sz="1400" dirty="0">
                          <a:latin typeface="Times New Roman" panose="02020603050405020304" pitchFamily="18" charset="0"/>
                          <a:cs typeface="Times New Roman" panose="02020603050405020304" pitchFamily="18" charset="0"/>
                        </a:rPr>
                        <a:t>0.75</a:t>
                      </a:r>
                      <a:endParaRPr lang="ko-KR" altLang="en-US" sz="1400"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sz="1400" dirty="0">
                          <a:solidFill>
                            <a:srgbClr val="FF0000"/>
                          </a:solidFill>
                          <a:latin typeface="Times New Roman" panose="02020603050405020304" pitchFamily="18" charset="0"/>
                          <a:cs typeface="Times New Roman" panose="02020603050405020304" pitchFamily="18" charset="0"/>
                        </a:rPr>
                        <a:t>0.76</a:t>
                      </a:r>
                      <a:endParaRPr lang="ko-KR" altLang="en-US" sz="1400"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sz="1400" dirty="0">
                          <a:latin typeface="Times New Roman" panose="02020603050405020304" pitchFamily="18" charset="0"/>
                          <a:cs typeface="Times New Roman" panose="02020603050405020304" pitchFamily="18" charset="0"/>
                        </a:rPr>
                        <a:t>0.48</a:t>
                      </a:r>
                      <a:endParaRPr lang="ko-KR" altLang="en-US"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628112624"/>
                  </a:ext>
                </a:extLst>
              </a:tr>
            </a:tbl>
          </a:graphicData>
        </a:graphic>
      </p:graphicFrame>
      <p:sp>
        <p:nvSpPr>
          <p:cNvPr id="8" name="화살표: 오른쪽 7">
            <a:extLst>
              <a:ext uri="{FF2B5EF4-FFF2-40B4-BE49-F238E27FC236}">
                <a16:creationId xmlns:a16="http://schemas.microsoft.com/office/drawing/2014/main" id="{309803F7-97F5-FDEC-AD4C-51CDE2E90DE6}"/>
              </a:ext>
            </a:extLst>
          </p:cNvPr>
          <p:cNvSpPr/>
          <p:nvPr/>
        </p:nvSpPr>
        <p:spPr>
          <a:xfrm>
            <a:off x="5556738" y="2220686"/>
            <a:ext cx="1205892" cy="386328"/>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화살표: 오른쪽 8">
            <a:extLst>
              <a:ext uri="{FF2B5EF4-FFF2-40B4-BE49-F238E27FC236}">
                <a16:creationId xmlns:a16="http://schemas.microsoft.com/office/drawing/2014/main" id="{B147F07F-0CB6-18EC-C520-3766C14F7E11}"/>
              </a:ext>
            </a:extLst>
          </p:cNvPr>
          <p:cNvSpPr/>
          <p:nvPr/>
        </p:nvSpPr>
        <p:spPr>
          <a:xfrm rot="8897638">
            <a:off x="5930648" y="3511929"/>
            <a:ext cx="1291182" cy="386328"/>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화살표: 오른쪽 9">
            <a:extLst>
              <a:ext uri="{FF2B5EF4-FFF2-40B4-BE49-F238E27FC236}">
                <a16:creationId xmlns:a16="http://schemas.microsoft.com/office/drawing/2014/main" id="{D148C485-55D0-3513-94F5-ADBA5A65A524}"/>
              </a:ext>
            </a:extLst>
          </p:cNvPr>
          <p:cNvSpPr/>
          <p:nvPr/>
        </p:nvSpPr>
        <p:spPr>
          <a:xfrm>
            <a:off x="6096000" y="4946127"/>
            <a:ext cx="1270539" cy="386328"/>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80985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A65E2A58-DFC9-5927-B9DE-0B92E6035CA6}"/>
              </a:ext>
            </a:extLst>
          </p:cNvPr>
          <p:cNvSpPr>
            <a:spLocks noGrp="1"/>
          </p:cNvSpPr>
          <p:nvPr>
            <p:ph type="sldNum" sz="quarter" idx="12"/>
          </p:nvPr>
        </p:nvSpPr>
        <p:spPr/>
        <p:txBody>
          <a:bodyPr/>
          <a:lstStyle/>
          <a:p>
            <a:fld id="{83D37A20-76DD-4CD0-B0FA-805EEE79EC14}" type="slidenum">
              <a:rPr lang="ko-KR" altLang="en-US" smtClean="0"/>
              <a:t>5</a:t>
            </a:fld>
            <a:endParaRPr lang="ko-KR" altLang="en-US"/>
          </a:p>
        </p:txBody>
      </p:sp>
      <p:pic>
        <p:nvPicPr>
          <p:cNvPr id="5" name="Picture 2">
            <a:extLst>
              <a:ext uri="{FF2B5EF4-FFF2-40B4-BE49-F238E27FC236}">
                <a16:creationId xmlns:a16="http://schemas.microsoft.com/office/drawing/2014/main" id="{32EB71CF-69B2-C3A1-45F9-D2A92C87B1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6597" t="4978" r="1140" b="74831"/>
          <a:stretch/>
        </p:blipFill>
        <p:spPr bwMode="auto">
          <a:xfrm>
            <a:off x="85724" y="6314395"/>
            <a:ext cx="1802949" cy="502031"/>
          </a:xfrm>
          <a:prstGeom prst="rect">
            <a:avLst/>
          </a:prstGeom>
          <a:noFill/>
          <a:extLst>
            <a:ext uri="{909E8E84-426E-40DD-AFC4-6F175D3DCCD1}">
              <a14:hiddenFill xmlns:a14="http://schemas.microsoft.com/office/drawing/2010/main">
                <a:solidFill>
                  <a:srgbClr val="FFFFFF"/>
                </a:solidFill>
              </a14:hiddenFill>
            </a:ext>
          </a:extLst>
        </p:spPr>
      </p:pic>
      <p:grpSp>
        <p:nvGrpSpPr>
          <p:cNvPr id="7" name="그룹 6">
            <a:extLst>
              <a:ext uri="{FF2B5EF4-FFF2-40B4-BE49-F238E27FC236}">
                <a16:creationId xmlns:a16="http://schemas.microsoft.com/office/drawing/2014/main" id="{E3B5443F-D225-083D-BE6D-44B957862B02}"/>
              </a:ext>
            </a:extLst>
          </p:cNvPr>
          <p:cNvGrpSpPr/>
          <p:nvPr/>
        </p:nvGrpSpPr>
        <p:grpSpPr>
          <a:xfrm>
            <a:off x="508432" y="3637874"/>
            <a:ext cx="3073477" cy="2745345"/>
            <a:chOff x="1088530" y="3637874"/>
            <a:chExt cx="3073477" cy="2745345"/>
          </a:xfrm>
        </p:grpSpPr>
        <p:pic>
          <p:nvPicPr>
            <p:cNvPr id="11" name="그림 10">
              <a:extLst>
                <a:ext uri="{FF2B5EF4-FFF2-40B4-BE49-F238E27FC236}">
                  <a16:creationId xmlns:a16="http://schemas.microsoft.com/office/drawing/2014/main" id="{CE2BF603-29FA-D898-319F-93EF90931DF8}"/>
                </a:ext>
              </a:extLst>
            </p:cNvPr>
            <p:cNvPicPr>
              <a:picLocks noChangeAspect="1"/>
            </p:cNvPicPr>
            <p:nvPr/>
          </p:nvPicPr>
          <p:blipFill>
            <a:blip r:embed="rId4"/>
            <a:stretch>
              <a:fillRect/>
            </a:stretch>
          </p:blipFill>
          <p:spPr>
            <a:xfrm>
              <a:off x="1088530" y="3863219"/>
              <a:ext cx="3073477" cy="2520000"/>
            </a:xfrm>
            <a:prstGeom prst="rect">
              <a:avLst/>
            </a:prstGeom>
          </p:spPr>
        </p:pic>
        <p:sp>
          <p:nvSpPr>
            <p:cNvPr id="17" name="TextBox 16">
              <a:extLst>
                <a:ext uri="{FF2B5EF4-FFF2-40B4-BE49-F238E27FC236}">
                  <a16:creationId xmlns:a16="http://schemas.microsoft.com/office/drawing/2014/main" id="{DB1A7A4E-AA3A-5768-DD01-F0F1471C31F1}"/>
                </a:ext>
              </a:extLst>
            </p:cNvPr>
            <p:cNvSpPr txBox="1"/>
            <p:nvPr/>
          </p:nvSpPr>
          <p:spPr>
            <a:xfrm>
              <a:off x="1243026" y="3637874"/>
              <a:ext cx="916339" cy="307777"/>
            </a:xfrm>
            <a:prstGeom prst="rect">
              <a:avLst/>
            </a:prstGeom>
            <a:noFill/>
          </p:spPr>
          <p:txBody>
            <a:bodyPr wrap="square">
              <a:spAutoFit/>
            </a:bodyPr>
            <a:lstStyle/>
            <a:p>
              <a:r>
                <a:rPr lang="en-US" altLang="ko-KR" sz="1400" dirty="0">
                  <a:latin typeface="Times New Roman" panose="02020603050405020304" pitchFamily="18" charset="0"/>
                  <a:cs typeface="Times New Roman" panose="02020603050405020304" pitchFamily="18" charset="0"/>
                </a:rPr>
                <a:t>KNN</a:t>
              </a:r>
              <a:endParaRPr lang="en-US" altLang="ko-KR" sz="2000" dirty="0">
                <a:latin typeface="Times New Roman" panose="02020603050405020304" pitchFamily="18" charset="0"/>
                <a:cs typeface="Times New Roman" panose="02020603050405020304" pitchFamily="18" charset="0"/>
              </a:endParaRPr>
            </a:p>
          </p:txBody>
        </p:sp>
      </p:grpSp>
      <p:grpSp>
        <p:nvGrpSpPr>
          <p:cNvPr id="9" name="그룹 8">
            <a:extLst>
              <a:ext uri="{FF2B5EF4-FFF2-40B4-BE49-F238E27FC236}">
                <a16:creationId xmlns:a16="http://schemas.microsoft.com/office/drawing/2014/main" id="{D687B688-70C5-625D-3B74-85EA73D0E829}"/>
              </a:ext>
            </a:extLst>
          </p:cNvPr>
          <p:cNvGrpSpPr/>
          <p:nvPr/>
        </p:nvGrpSpPr>
        <p:grpSpPr>
          <a:xfrm>
            <a:off x="3979163" y="828729"/>
            <a:ext cx="3073478" cy="2756837"/>
            <a:chOff x="4559261" y="828729"/>
            <a:chExt cx="3073478" cy="2756837"/>
          </a:xfrm>
        </p:grpSpPr>
        <p:pic>
          <p:nvPicPr>
            <p:cNvPr id="21" name="그림 20">
              <a:extLst>
                <a:ext uri="{FF2B5EF4-FFF2-40B4-BE49-F238E27FC236}">
                  <a16:creationId xmlns:a16="http://schemas.microsoft.com/office/drawing/2014/main" id="{37BFBA13-A4D6-0F05-4774-C6F38BE8E62B}"/>
                </a:ext>
              </a:extLst>
            </p:cNvPr>
            <p:cNvPicPr>
              <a:picLocks noChangeAspect="1"/>
            </p:cNvPicPr>
            <p:nvPr/>
          </p:nvPicPr>
          <p:blipFill>
            <a:blip r:embed="rId5"/>
            <a:stretch>
              <a:fillRect/>
            </a:stretch>
          </p:blipFill>
          <p:spPr>
            <a:xfrm>
              <a:off x="4559261" y="1065566"/>
              <a:ext cx="3073478" cy="2520000"/>
            </a:xfrm>
            <a:prstGeom prst="rect">
              <a:avLst/>
            </a:prstGeom>
          </p:spPr>
        </p:pic>
        <p:sp>
          <p:nvSpPr>
            <p:cNvPr id="22" name="TextBox 21">
              <a:extLst>
                <a:ext uri="{FF2B5EF4-FFF2-40B4-BE49-F238E27FC236}">
                  <a16:creationId xmlns:a16="http://schemas.microsoft.com/office/drawing/2014/main" id="{CC498C5F-AEF2-91D8-7BB7-EEE1D48C8121}"/>
                </a:ext>
              </a:extLst>
            </p:cNvPr>
            <p:cNvSpPr txBox="1"/>
            <p:nvPr/>
          </p:nvSpPr>
          <p:spPr>
            <a:xfrm>
              <a:off x="4685329" y="828729"/>
              <a:ext cx="916339" cy="307777"/>
            </a:xfrm>
            <a:prstGeom prst="rect">
              <a:avLst/>
            </a:prstGeom>
            <a:noFill/>
          </p:spPr>
          <p:txBody>
            <a:bodyPr wrap="square">
              <a:spAutoFit/>
            </a:bodyPr>
            <a:lstStyle/>
            <a:p>
              <a:r>
                <a:rPr lang="en-US" altLang="ko-KR" sz="1400" dirty="0">
                  <a:latin typeface="Times New Roman" panose="02020603050405020304" pitchFamily="18" charset="0"/>
                  <a:cs typeface="Times New Roman" panose="02020603050405020304" pitchFamily="18" charset="0"/>
                </a:rPr>
                <a:t>TREE</a:t>
              </a:r>
              <a:endParaRPr lang="en-US" altLang="ko-KR" sz="2000" dirty="0">
                <a:latin typeface="Times New Roman" panose="02020603050405020304" pitchFamily="18" charset="0"/>
                <a:cs typeface="Times New Roman" panose="02020603050405020304" pitchFamily="18" charset="0"/>
              </a:endParaRPr>
            </a:p>
          </p:txBody>
        </p:sp>
      </p:grpSp>
      <p:grpSp>
        <p:nvGrpSpPr>
          <p:cNvPr id="10" name="그룹 9">
            <a:extLst>
              <a:ext uri="{FF2B5EF4-FFF2-40B4-BE49-F238E27FC236}">
                <a16:creationId xmlns:a16="http://schemas.microsoft.com/office/drawing/2014/main" id="{DF697682-70C7-E605-69A4-74C41F0D938B}"/>
              </a:ext>
            </a:extLst>
          </p:cNvPr>
          <p:cNvGrpSpPr/>
          <p:nvPr/>
        </p:nvGrpSpPr>
        <p:grpSpPr>
          <a:xfrm>
            <a:off x="3979164" y="3614748"/>
            <a:ext cx="3073477" cy="2768471"/>
            <a:chOff x="4559262" y="3614748"/>
            <a:chExt cx="3073477" cy="2768471"/>
          </a:xfrm>
        </p:grpSpPr>
        <p:pic>
          <p:nvPicPr>
            <p:cNvPr id="26" name="그림 25">
              <a:extLst>
                <a:ext uri="{FF2B5EF4-FFF2-40B4-BE49-F238E27FC236}">
                  <a16:creationId xmlns:a16="http://schemas.microsoft.com/office/drawing/2014/main" id="{6A3EDB23-891A-82E0-A1A1-E02F9835BC8B}"/>
                </a:ext>
              </a:extLst>
            </p:cNvPr>
            <p:cNvPicPr>
              <a:picLocks noChangeAspect="1"/>
            </p:cNvPicPr>
            <p:nvPr/>
          </p:nvPicPr>
          <p:blipFill>
            <a:blip r:embed="rId6"/>
            <a:stretch>
              <a:fillRect/>
            </a:stretch>
          </p:blipFill>
          <p:spPr>
            <a:xfrm>
              <a:off x="4559262" y="3863219"/>
              <a:ext cx="3073477" cy="2520000"/>
            </a:xfrm>
            <a:prstGeom prst="rect">
              <a:avLst/>
            </a:prstGeom>
          </p:spPr>
        </p:pic>
        <p:sp>
          <p:nvSpPr>
            <p:cNvPr id="27" name="TextBox 26">
              <a:extLst>
                <a:ext uri="{FF2B5EF4-FFF2-40B4-BE49-F238E27FC236}">
                  <a16:creationId xmlns:a16="http://schemas.microsoft.com/office/drawing/2014/main" id="{5F1F44ED-5F5D-C51E-9283-DB691FC96B85}"/>
                </a:ext>
              </a:extLst>
            </p:cNvPr>
            <p:cNvSpPr txBox="1"/>
            <p:nvPr/>
          </p:nvSpPr>
          <p:spPr>
            <a:xfrm>
              <a:off x="4685329" y="3614748"/>
              <a:ext cx="2947410" cy="307777"/>
            </a:xfrm>
            <a:prstGeom prst="rect">
              <a:avLst/>
            </a:prstGeom>
            <a:noFill/>
          </p:spPr>
          <p:txBody>
            <a:bodyPr wrap="square">
              <a:spAutoFit/>
            </a:bodyPr>
            <a:lstStyle/>
            <a:p>
              <a:r>
                <a:rPr lang="en-US" altLang="ko-KR" sz="1400" dirty="0">
                  <a:latin typeface="Times New Roman" panose="02020603050405020304" pitchFamily="18" charset="0"/>
                  <a:cs typeface="Times New Roman" panose="02020603050405020304" pitchFamily="18" charset="0"/>
                </a:rPr>
                <a:t>Logistic Regression</a:t>
              </a:r>
              <a:endParaRPr lang="en-US" altLang="ko-KR" sz="2000" dirty="0">
                <a:latin typeface="Times New Roman" panose="02020603050405020304" pitchFamily="18" charset="0"/>
                <a:cs typeface="Times New Roman" panose="02020603050405020304" pitchFamily="18" charset="0"/>
              </a:endParaRPr>
            </a:p>
          </p:txBody>
        </p:sp>
      </p:grpSp>
      <p:grpSp>
        <p:nvGrpSpPr>
          <p:cNvPr id="8" name="그룹 7">
            <a:extLst>
              <a:ext uri="{FF2B5EF4-FFF2-40B4-BE49-F238E27FC236}">
                <a16:creationId xmlns:a16="http://schemas.microsoft.com/office/drawing/2014/main" id="{A67361CD-F9F9-B801-6EAE-86C614F74D1E}"/>
              </a:ext>
            </a:extLst>
          </p:cNvPr>
          <p:cNvGrpSpPr/>
          <p:nvPr/>
        </p:nvGrpSpPr>
        <p:grpSpPr>
          <a:xfrm>
            <a:off x="508431" y="830665"/>
            <a:ext cx="3073478" cy="2754901"/>
            <a:chOff x="1088529" y="830665"/>
            <a:chExt cx="3073478" cy="2754901"/>
          </a:xfrm>
        </p:grpSpPr>
        <p:pic>
          <p:nvPicPr>
            <p:cNvPr id="31" name="그림 30">
              <a:extLst>
                <a:ext uri="{FF2B5EF4-FFF2-40B4-BE49-F238E27FC236}">
                  <a16:creationId xmlns:a16="http://schemas.microsoft.com/office/drawing/2014/main" id="{537F41FA-8DC1-7F77-4BF7-4819EFA0EF18}"/>
                </a:ext>
              </a:extLst>
            </p:cNvPr>
            <p:cNvPicPr>
              <a:picLocks noChangeAspect="1"/>
            </p:cNvPicPr>
            <p:nvPr/>
          </p:nvPicPr>
          <p:blipFill>
            <a:blip r:embed="rId7"/>
            <a:stretch>
              <a:fillRect/>
            </a:stretch>
          </p:blipFill>
          <p:spPr>
            <a:xfrm>
              <a:off x="1088529" y="1065566"/>
              <a:ext cx="3073478" cy="2520000"/>
            </a:xfrm>
            <a:prstGeom prst="rect">
              <a:avLst/>
            </a:prstGeom>
          </p:spPr>
        </p:pic>
        <p:sp>
          <p:nvSpPr>
            <p:cNvPr id="34" name="TextBox 33">
              <a:extLst>
                <a:ext uri="{FF2B5EF4-FFF2-40B4-BE49-F238E27FC236}">
                  <a16:creationId xmlns:a16="http://schemas.microsoft.com/office/drawing/2014/main" id="{D3A92383-D4B2-857C-852C-41F91597EF06}"/>
                </a:ext>
              </a:extLst>
            </p:cNvPr>
            <p:cNvSpPr txBox="1"/>
            <p:nvPr/>
          </p:nvSpPr>
          <p:spPr>
            <a:xfrm>
              <a:off x="1243026" y="830665"/>
              <a:ext cx="647746" cy="307777"/>
            </a:xfrm>
            <a:prstGeom prst="rect">
              <a:avLst/>
            </a:prstGeom>
            <a:noFill/>
          </p:spPr>
          <p:txBody>
            <a:bodyPr wrap="square">
              <a:spAutoFit/>
            </a:bodyPr>
            <a:lstStyle/>
            <a:p>
              <a:r>
                <a:rPr lang="en-US" altLang="ko-KR" sz="1400" dirty="0">
                  <a:latin typeface="Times New Roman" panose="02020603050405020304" pitchFamily="18" charset="0"/>
                  <a:cs typeface="Times New Roman" panose="02020603050405020304" pitchFamily="18" charset="0"/>
                </a:rPr>
                <a:t>SVM</a:t>
              </a:r>
              <a:endParaRPr lang="en-US" altLang="ko-KR" sz="2000" dirty="0">
                <a:latin typeface="Times New Roman" panose="02020603050405020304" pitchFamily="18" charset="0"/>
                <a:cs typeface="Times New Roman" panose="02020603050405020304" pitchFamily="18" charset="0"/>
              </a:endParaRPr>
            </a:p>
          </p:txBody>
        </p:sp>
      </p:grpSp>
      <p:graphicFrame>
        <p:nvGraphicFramePr>
          <p:cNvPr id="4" name="표 3">
            <a:extLst>
              <a:ext uri="{FF2B5EF4-FFF2-40B4-BE49-F238E27FC236}">
                <a16:creationId xmlns:a16="http://schemas.microsoft.com/office/drawing/2014/main" id="{222B699B-9E41-9FE3-E001-0FB34D0EFC56}"/>
              </a:ext>
            </a:extLst>
          </p:cNvPr>
          <p:cNvGraphicFramePr>
            <a:graphicFrameLocks noGrp="1"/>
          </p:cNvGraphicFramePr>
          <p:nvPr>
            <p:extLst>
              <p:ext uri="{D42A27DB-BD31-4B8C-83A1-F6EECF244321}">
                <p14:modId xmlns:p14="http://schemas.microsoft.com/office/powerpoint/2010/main" val="4269238485"/>
              </p:ext>
            </p:extLst>
          </p:nvPr>
        </p:nvGraphicFramePr>
        <p:xfrm>
          <a:off x="7253889" y="2930301"/>
          <a:ext cx="4780359" cy="3452918"/>
        </p:xfrm>
        <a:graphic>
          <a:graphicData uri="http://schemas.openxmlformats.org/drawingml/2006/table">
            <a:tbl>
              <a:tblPr firstRow="1" bandRow="1">
                <a:tableStyleId>{5940675A-B579-460E-94D1-54222C63F5DA}</a:tableStyleId>
              </a:tblPr>
              <a:tblGrid>
                <a:gridCol w="1156665">
                  <a:extLst>
                    <a:ext uri="{9D8B030D-6E8A-4147-A177-3AD203B41FA5}">
                      <a16:colId xmlns:a16="http://schemas.microsoft.com/office/drawing/2014/main" val="3749381901"/>
                    </a:ext>
                  </a:extLst>
                </a:gridCol>
                <a:gridCol w="867736">
                  <a:extLst>
                    <a:ext uri="{9D8B030D-6E8A-4147-A177-3AD203B41FA5}">
                      <a16:colId xmlns:a16="http://schemas.microsoft.com/office/drawing/2014/main" val="1278059433"/>
                    </a:ext>
                  </a:extLst>
                </a:gridCol>
                <a:gridCol w="914400">
                  <a:extLst>
                    <a:ext uri="{9D8B030D-6E8A-4147-A177-3AD203B41FA5}">
                      <a16:colId xmlns:a16="http://schemas.microsoft.com/office/drawing/2014/main" val="2169387659"/>
                    </a:ext>
                  </a:extLst>
                </a:gridCol>
                <a:gridCol w="943897">
                  <a:extLst>
                    <a:ext uri="{9D8B030D-6E8A-4147-A177-3AD203B41FA5}">
                      <a16:colId xmlns:a16="http://schemas.microsoft.com/office/drawing/2014/main" val="783708825"/>
                    </a:ext>
                  </a:extLst>
                </a:gridCol>
                <a:gridCol w="897661">
                  <a:extLst>
                    <a:ext uri="{9D8B030D-6E8A-4147-A177-3AD203B41FA5}">
                      <a16:colId xmlns:a16="http://schemas.microsoft.com/office/drawing/2014/main" val="1065082233"/>
                    </a:ext>
                  </a:extLst>
                </a:gridCol>
              </a:tblGrid>
              <a:tr h="404042">
                <a:tc>
                  <a:txBody>
                    <a:bodyPr/>
                    <a:lstStyle/>
                    <a:p>
                      <a:pPr algn="ctr" latinLnBrk="1"/>
                      <a:endParaRPr lang="ko-KR" altLang="en-US" dirty="0">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algn="ctr" latinLnBrk="1"/>
                      <a:r>
                        <a:rPr lang="en-US" altLang="ko-KR" dirty="0">
                          <a:latin typeface="Times New Roman" panose="02020603050405020304" pitchFamily="18" charset="0"/>
                          <a:cs typeface="Times New Roman" panose="02020603050405020304" pitchFamily="18" charset="0"/>
                        </a:rPr>
                        <a:t>SVM</a:t>
                      </a:r>
                      <a:endParaRPr lang="ko-KR" altLang="en-US" dirty="0">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algn="ctr" latinLnBrk="1"/>
                      <a:r>
                        <a:rPr lang="en-US" altLang="ko-KR" dirty="0">
                          <a:latin typeface="Times New Roman" panose="02020603050405020304" pitchFamily="18" charset="0"/>
                          <a:cs typeface="Times New Roman" panose="02020603050405020304" pitchFamily="18" charset="0"/>
                        </a:rPr>
                        <a:t>TREE</a:t>
                      </a:r>
                      <a:endParaRPr lang="ko-KR" altLang="en-US" dirty="0">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algn="ctr" latinLnBrk="1"/>
                      <a:r>
                        <a:rPr lang="en-US" altLang="ko-KR" dirty="0">
                          <a:latin typeface="Times New Roman" panose="02020603050405020304" pitchFamily="18" charset="0"/>
                          <a:cs typeface="Times New Roman" panose="02020603050405020304" pitchFamily="18" charset="0"/>
                        </a:rPr>
                        <a:t>KNN</a:t>
                      </a:r>
                      <a:endParaRPr lang="ko-KR" altLang="en-US" dirty="0">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algn="ctr" latinLnBrk="1"/>
                      <a:r>
                        <a:rPr lang="en-US" altLang="ko-KR" dirty="0">
                          <a:latin typeface="Times New Roman" panose="02020603050405020304" pitchFamily="18" charset="0"/>
                          <a:cs typeface="Times New Roman" panose="02020603050405020304" pitchFamily="18" charset="0"/>
                        </a:rPr>
                        <a:t>LR</a:t>
                      </a:r>
                      <a:endParaRPr lang="ko-KR" altLang="en-US" dirty="0">
                        <a:latin typeface="Times New Roman" panose="02020603050405020304" pitchFamily="18" charset="0"/>
                        <a:cs typeface="Times New Roman" panose="02020603050405020304" pitchFamily="18" charset="0"/>
                      </a:endParaRPr>
                    </a:p>
                  </a:txBody>
                  <a:tcPr anchor="ctr">
                    <a:solidFill>
                      <a:schemeClr val="bg2"/>
                    </a:solidFill>
                  </a:tcPr>
                </a:tc>
                <a:extLst>
                  <a:ext uri="{0D108BD9-81ED-4DB2-BD59-A6C34878D82A}">
                    <a16:rowId xmlns:a16="http://schemas.microsoft.com/office/drawing/2014/main" val="811187848"/>
                  </a:ext>
                </a:extLst>
              </a:tr>
              <a:tr h="762219">
                <a:tc>
                  <a:txBody>
                    <a:bodyPr/>
                    <a:lstStyle/>
                    <a:p>
                      <a:pPr algn="ctr" latinLnBrk="1"/>
                      <a:r>
                        <a:rPr lang="en-US" altLang="ko-KR" dirty="0">
                          <a:latin typeface="Times New Roman" panose="02020603050405020304" pitchFamily="18" charset="0"/>
                          <a:cs typeface="Times New Roman" panose="02020603050405020304" pitchFamily="18" charset="0"/>
                        </a:rPr>
                        <a:t>Accuracy</a:t>
                      </a:r>
                      <a:endParaRPr lang="ko-KR" altLang="en-US" dirty="0">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algn="ctr" latinLnBrk="1"/>
                      <a:r>
                        <a:rPr lang="en-US" altLang="ko-KR" dirty="0">
                          <a:latin typeface="Times New Roman" panose="02020603050405020304" pitchFamily="18" charset="0"/>
                          <a:cs typeface="Times New Roman" panose="02020603050405020304" pitchFamily="18" charset="0"/>
                        </a:rPr>
                        <a:t>0.59</a:t>
                      </a:r>
                      <a:endParaRPr lang="ko-KR" altLang="en-US"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dirty="0">
                          <a:latin typeface="Times New Roman" panose="02020603050405020304" pitchFamily="18" charset="0"/>
                          <a:cs typeface="Times New Roman" panose="02020603050405020304" pitchFamily="18" charset="0"/>
                        </a:rPr>
                        <a:t>0.74</a:t>
                      </a:r>
                      <a:endParaRPr lang="ko-KR" altLang="en-US"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dirty="0">
                          <a:latin typeface="Times New Roman" panose="02020603050405020304" pitchFamily="18" charset="0"/>
                          <a:cs typeface="Times New Roman" panose="02020603050405020304" pitchFamily="18" charset="0"/>
                        </a:rPr>
                        <a:t>0.75</a:t>
                      </a:r>
                      <a:endParaRPr lang="ko-KR" altLang="en-US"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dirty="0">
                          <a:latin typeface="Times New Roman" panose="02020603050405020304" pitchFamily="18" charset="0"/>
                          <a:cs typeface="Times New Roman" panose="02020603050405020304" pitchFamily="18" charset="0"/>
                        </a:rPr>
                        <a:t>0.48</a:t>
                      </a:r>
                      <a:endParaRPr lang="ko-KR"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042593400"/>
                  </a:ext>
                </a:extLst>
              </a:tr>
              <a:tr h="762219">
                <a:tc>
                  <a:txBody>
                    <a:bodyPr/>
                    <a:lstStyle/>
                    <a:p>
                      <a:pPr algn="ctr" latinLnBrk="1"/>
                      <a:r>
                        <a:rPr lang="en-US" altLang="ko-KR" dirty="0">
                          <a:latin typeface="Times New Roman" panose="02020603050405020304" pitchFamily="18" charset="0"/>
                          <a:cs typeface="Times New Roman" panose="02020603050405020304" pitchFamily="18" charset="0"/>
                        </a:rPr>
                        <a:t>Precision</a:t>
                      </a:r>
                      <a:endParaRPr lang="ko-KR" altLang="en-US" dirty="0">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algn="ctr" latinLnBrk="1"/>
                      <a:r>
                        <a:rPr lang="en-US" altLang="ko-KR" dirty="0">
                          <a:latin typeface="Times New Roman" panose="02020603050405020304" pitchFamily="18" charset="0"/>
                          <a:cs typeface="Times New Roman" panose="02020603050405020304" pitchFamily="18" charset="0"/>
                        </a:rPr>
                        <a:t>0.58</a:t>
                      </a:r>
                      <a:endParaRPr lang="ko-KR" altLang="en-US"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dirty="0">
                          <a:latin typeface="Times New Roman" panose="02020603050405020304" pitchFamily="18" charset="0"/>
                          <a:cs typeface="Times New Roman" panose="02020603050405020304" pitchFamily="18" charset="0"/>
                        </a:rPr>
                        <a:t>0.75</a:t>
                      </a:r>
                      <a:endParaRPr lang="ko-KR" altLang="en-US"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dirty="0">
                          <a:latin typeface="Times New Roman" panose="02020603050405020304" pitchFamily="18" charset="0"/>
                          <a:cs typeface="Times New Roman" panose="02020603050405020304" pitchFamily="18" charset="0"/>
                        </a:rPr>
                        <a:t>0.76</a:t>
                      </a:r>
                      <a:endParaRPr lang="ko-KR" altLang="en-US"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dirty="0">
                          <a:latin typeface="Times New Roman" panose="02020603050405020304" pitchFamily="18" charset="0"/>
                          <a:cs typeface="Times New Roman" panose="02020603050405020304" pitchFamily="18" charset="0"/>
                        </a:rPr>
                        <a:t>0.48</a:t>
                      </a:r>
                      <a:endParaRPr lang="ko-KR"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420540443"/>
                  </a:ext>
                </a:extLst>
              </a:tr>
              <a:tr h="762219">
                <a:tc>
                  <a:txBody>
                    <a:bodyPr/>
                    <a:lstStyle/>
                    <a:p>
                      <a:pPr algn="ctr" latinLnBrk="1"/>
                      <a:r>
                        <a:rPr lang="en-US" altLang="ko-KR" dirty="0">
                          <a:latin typeface="Times New Roman" panose="02020603050405020304" pitchFamily="18" charset="0"/>
                          <a:cs typeface="Times New Roman" panose="02020603050405020304" pitchFamily="18" charset="0"/>
                        </a:rPr>
                        <a:t>Recall</a:t>
                      </a:r>
                      <a:endParaRPr lang="ko-KR" altLang="en-US" dirty="0">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algn="ctr" latinLnBrk="1"/>
                      <a:r>
                        <a:rPr lang="en-US" altLang="ko-KR" dirty="0">
                          <a:latin typeface="Times New Roman" panose="02020603050405020304" pitchFamily="18" charset="0"/>
                          <a:cs typeface="Times New Roman" panose="02020603050405020304" pitchFamily="18" charset="0"/>
                        </a:rPr>
                        <a:t>0.59</a:t>
                      </a:r>
                      <a:endParaRPr lang="ko-KR" altLang="en-US"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dirty="0">
                          <a:latin typeface="Times New Roman" panose="02020603050405020304" pitchFamily="18" charset="0"/>
                          <a:cs typeface="Times New Roman" panose="02020603050405020304" pitchFamily="18" charset="0"/>
                        </a:rPr>
                        <a:t>0.75</a:t>
                      </a:r>
                      <a:endParaRPr lang="ko-KR" altLang="en-US"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dirty="0">
                          <a:latin typeface="Times New Roman" panose="02020603050405020304" pitchFamily="18" charset="0"/>
                          <a:cs typeface="Times New Roman" panose="02020603050405020304" pitchFamily="18" charset="0"/>
                        </a:rPr>
                        <a:t>0.76</a:t>
                      </a:r>
                      <a:endParaRPr lang="ko-KR" altLang="en-US"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dirty="0">
                          <a:latin typeface="Times New Roman" panose="02020603050405020304" pitchFamily="18" charset="0"/>
                          <a:cs typeface="Times New Roman" panose="02020603050405020304" pitchFamily="18" charset="0"/>
                        </a:rPr>
                        <a:t>0.50</a:t>
                      </a:r>
                      <a:endParaRPr lang="ko-KR"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278001947"/>
                  </a:ext>
                </a:extLst>
              </a:tr>
              <a:tr h="762219">
                <a:tc>
                  <a:txBody>
                    <a:bodyPr/>
                    <a:lstStyle/>
                    <a:p>
                      <a:pPr algn="ctr" latinLnBrk="1"/>
                      <a:r>
                        <a:rPr lang="en-US" altLang="ko-KR" dirty="0">
                          <a:latin typeface="Times New Roman" panose="02020603050405020304" pitchFamily="18" charset="0"/>
                          <a:cs typeface="Times New Roman" panose="02020603050405020304" pitchFamily="18" charset="0"/>
                        </a:rPr>
                        <a:t>F1 Score</a:t>
                      </a:r>
                      <a:endParaRPr lang="ko-KR" altLang="en-US" dirty="0">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algn="ctr" latinLnBrk="1"/>
                      <a:r>
                        <a:rPr lang="en-US" altLang="ko-KR" dirty="0">
                          <a:latin typeface="Times New Roman" panose="02020603050405020304" pitchFamily="18" charset="0"/>
                          <a:cs typeface="Times New Roman" panose="02020603050405020304" pitchFamily="18" charset="0"/>
                        </a:rPr>
                        <a:t>0.57</a:t>
                      </a:r>
                      <a:endParaRPr lang="ko-KR" altLang="en-US"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dirty="0">
                          <a:latin typeface="Times New Roman" panose="02020603050405020304" pitchFamily="18" charset="0"/>
                          <a:cs typeface="Times New Roman" panose="02020603050405020304" pitchFamily="18" charset="0"/>
                        </a:rPr>
                        <a:t>0.75</a:t>
                      </a:r>
                      <a:endParaRPr lang="ko-KR" altLang="en-US"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dirty="0">
                          <a:solidFill>
                            <a:srgbClr val="FF0000"/>
                          </a:solidFill>
                          <a:latin typeface="Times New Roman" panose="02020603050405020304" pitchFamily="18" charset="0"/>
                          <a:cs typeface="Times New Roman" panose="02020603050405020304" pitchFamily="18" charset="0"/>
                        </a:rPr>
                        <a:t>0.76</a:t>
                      </a:r>
                      <a:endParaRPr lang="ko-KR" altLang="en-US"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dirty="0">
                          <a:latin typeface="Times New Roman" panose="02020603050405020304" pitchFamily="18" charset="0"/>
                          <a:cs typeface="Times New Roman" panose="02020603050405020304" pitchFamily="18" charset="0"/>
                        </a:rPr>
                        <a:t>0.48</a:t>
                      </a:r>
                      <a:endParaRPr lang="ko-KR"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628112624"/>
                  </a:ext>
                </a:extLst>
              </a:tr>
            </a:tbl>
          </a:graphicData>
        </a:graphic>
      </p:graphicFrame>
      <p:pic>
        <p:nvPicPr>
          <p:cNvPr id="16" name="그림 15">
            <a:extLst>
              <a:ext uri="{FF2B5EF4-FFF2-40B4-BE49-F238E27FC236}">
                <a16:creationId xmlns:a16="http://schemas.microsoft.com/office/drawing/2014/main" id="{566D0FED-F8BF-FC79-5CF0-2066B0226F41}"/>
              </a:ext>
            </a:extLst>
          </p:cNvPr>
          <p:cNvPicPr>
            <a:picLocks noChangeAspect="1"/>
          </p:cNvPicPr>
          <p:nvPr/>
        </p:nvPicPr>
        <p:blipFill>
          <a:blip r:embed="rId8"/>
          <a:stretch>
            <a:fillRect/>
          </a:stretch>
        </p:blipFill>
        <p:spPr>
          <a:xfrm>
            <a:off x="7405476" y="438753"/>
            <a:ext cx="4612881" cy="1651628"/>
          </a:xfrm>
          <a:prstGeom prst="rect">
            <a:avLst/>
          </a:prstGeom>
        </p:spPr>
      </p:pic>
      <p:sp>
        <p:nvSpPr>
          <p:cNvPr id="23" name="TextBox 22">
            <a:extLst>
              <a:ext uri="{FF2B5EF4-FFF2-40B4-BE49-F238E27FC236}">
                <a16:creationId xmlns:a16="http://schemas.microsoft.com/office/drawing/2014/main" id="{42BCD919-7E86-CA2D-8D7F-3AA46CFFD2DA}"/>
              </a:ext>
            </a:extLst>
          </p:cNvPr>
          <p:cNvSpPr txBox="1"/>
          <p:nvPr/>
        </p:nvSpPr>
        <p:spPr>
          <a:xfrm>
            <a:off x="6530605" y="2530560"/>
            <a:ext cx="6096000" cy="369332"/>
          </a:xfrm>
          <a:prstGeom prst="rect">
            <a:avLst/>
          </a:prstGeom>
          <a:noFill/>
        </p:spPr>
        <p:txBody>
          <a:bodyPr wrap="square">
            <a:spAutoFit/>
          </a:bodyPr>
          <a:lstStyle/>
          <a:p>
            <a:pPr algn="ctr"/>
            <a:r>
              <a:rPr lang="ko-KR" altLang="en-US" sz="1800" dirty="0">
                <a:latin typeface="Times New Roman" panose="02020603050405020304" pitchFamily="18" charset="0"/>
                <a:ea typeface="맑은 고딕"/>
                <a:cs typeface="Times New Roman" panose="02020603050405020304" pitchFamily="18" charset="0"/>
              </a:rPr>
              <a:t>&lt;</a:t>
            </a:r>
            <a:r>
              <a:rPr lang="en-US" altLang="ko-KR" sz="1800" dirty="0">
                <a:latin typeface="Times New Roman" panose="02020603050405020304" pitchFamily="18" charset="0"/>
                <a:ea typeface="맑은 고딕"/>
                <a:cs typeface="Times New Roman" panose="02020603050405020304" pitchFamily="18" charset="0"/>
              </a:rPr>
              <a:t> Performance </a:t>
            </a:r>
            <a:r>
              <a:rPr lang="ko-KR" altLang="en-US" sz="1800" dirty="0">
                <a:latin typeface="Times New Roman" panose="02020603050405020304" pitchFamily="18" charset="0"/>
                <a:ea typeface="맑은 고딕"/>
                <a:cs typeface="Times New Roman" panose="02020603050405020304" pitchFamily="18" charset="0"/>
              </a:rPr>
              <a:t>&gt;</a:t>
            </a:r>
            <a:endParaRPr lang="ko-KR" altLang="en-US" sz="32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59980493-799F-28A5-D9D4-C9D9E725D2B6}"/>
              </a:ext>
            </a:extLst>
          </p:cNvPr>
          <p:cNvSpPr txBox="1"/>
          <p:nvPr/>
        </p:nvSpPr>
        <p:spPr>
          <a:xfrm>
            <a:off x="281664" y="327897"/>
            <a:ext cx="6384607" cy="523220"/>
          </a:xfrm>
          <a:prstGeom prst="rect">
            <a:avLst/>
          </a:prstGeom>
          <a:noFill/>
        </p:spPr>
        <p:txBody>
          <a:bodyPr wrap="square">
            <a:spAutoFit/>
          </a:bodyPr>
          <a:lstStyle/>
          <a:p>
            <a:r>
              <a:rPr lang="en-US" altLang="ko-KR" sz="2800" b="1" dirty="0">
                <a:latin typeface="Times New Roman" panose="02020603050405020304" pitchFamily="18" charset="0"/>
                <a:cs typeface="Times New Roman" panose="02020603050405020304" pitchFamily="18" charset="0"/>
              </a:rPr>
              <a:t>2. Baseline Journal Implementation</a:t>
            </a:r>
          </a:p>
        </p:txBody>
      </p:sp>
      <p:sp>
        <p:nvSpPr>
          <p:cNvPr id="2" name="같음 기호 1">
            <a:extLst>
              <a:ext uri="{FF2B5EF4-FFF2-40B4-BE49-F238E27FC236}">
                <a16:creationId xmlns:a16="http://schemas.microsoft.com/office/drawing/2014/main" id="{E93E1336-5F4F-390C-9727-D6D7DCCD0018}"/>
              </a:ext>
            </a:extLst>
          </p:cNvPr>
          <p:cNvSpPr/>
          <p:nvPr/>
        </p:nvSpPr>
        <p:spPr>
          <a:xfrm rot="5400000">
            <a:off x="9485644" y="2200589"/>
            <a:ext cx="472272" cy="299562"/>
          </a:xfrm>
          <a:prstGeom prst="mathEqual">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3052640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A65E2A58-DFC9-5927-B9DE-0B92E6035CA6}"/>
              </a:ext>
            </a:extLst>
          </p:cNvPr>
          <p:cNvSpPr>
            <a:spLocks noGrp="1"/>
          </p:cNvSpPr>
          <p:nvPr>
            <p:ph type="sldNum" sz="quarter" idx="12"/>
          </p:nvPr>
        </p:nvSpPr>
        <p:spPr/>
        <p:txBody>
          <a:bodyPr/>
          <a:lstStyle/>
          <a:p>
            <a:fld id="{83D37A20-76DD-4CD0-B0FA-805EEE79EC14}" type="slidenum">
              <a:rPr lang="ko-KR" altLang="en-US" smtClean="0"/>
              <a:t>6</a:t>
            </a:fld>
            <a:endParaRPr lang="ko-KR" altLang="en-US"/>
          </a:p>
        </p:txBody>
      </p:sp>
      <p:pic>
        <p:nvPicPr>
          <p:cNvPr id="5" name="Picture 2">
            <a:extLst>
              <a:ext uri="{FF2B5EF4-FFF2-40B4-BE49-F238E27FC236}">
                <a16:creationId xmlns:a16="http://schemas.microsoft.com/office/drawing/2014/main" id="{32EB71CF-69B2-C3A1-45F9-D2A92C87B1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6597" t="4978" r="1140" b="74831"/>
          <a:stretch/>
        </p:blipFill>
        <p:spPr bwMode="auto">
          <a:xfrm>
            <a:off x="85724" y="6314395"/>
            <a:ext cx="1802949" cy="502031"/>
          </a:xfrm>
          <a:prstGeom prst="rect">
            <a:avLst/>
          </a:prstGeom>
          <a:noFill/>
          <a:extLst>
            <a:ext uri="{909E8E84-426E-40DD-AFC4-6F175D3DCCD1}">
              <a14:hiddenFill xmlns:a14="http://schemas.microsoft.com/office/drawing/2010/main">
                <a:solidFill>
                  <a:srgbClr val="FFFFFF"/>
                </a:solidFill>
              </a14:hiddenFill>
            </a:ext>
          </a:extLst>
        </p:spPr>
      </p:pic>
      <p:grpSp>
        <p:nvGrpSpPr>
          <p:cNvPr id="7" name="그룹 6">
            <a:extLst>
              <a:ext uri="{FF2B5EF4-FFF2-40B4-BE49-F238E27FC236}">
                <a16:creationId xmlns:a16="http://schemas.microsoft.com/office/drawing/2014/main" id="{E3B5443F-D225-083D-BE6D-44B957862B02}"/>
              </a:ext>
            </a:extLst>
          </p:cNvPr>
          <p:cNvGrpSpPr/>
          <p:nvPr/>
        </p:nvGrpSpPr>
        <p:grpSpPr>
          <a:xfrm>
            <a:off x="508432" y="3637874"/>
            <a:ext cx="3073477" cy="2745345"/>
            <a:chOff x="1088530" y="3637874"/>
            <a:chExt cx="3073477" cy="2745345"/>
          </a:xfrm>
        </p:grpSpPr>
        <p:pic>
          <p:nvPicPr>
            <p:cNvPr id="11" name="그림 10">
              <a:extLst>
                <a:ext uri="{FF2B5EF4-FFF2-40B4-BE49-F238E27FC236}">
                  <a16:creationId xmlns:a16="http://schemas.microsoft.com/office/drawing/2014/main" id="{CE2BF603-29FA-D898-319F-93EF90931DF8}"/>
                </a:ext>
              </a:extLst>
            </p:cNvPr>
            <p:cNvPicPr>
              <a:picLocks noChangeAspect="1"/>
            </p:cNvPicPr>
            <p:nvPr/>
          </p:nvPicPr>
          <p:blipFill>
            <a:blip r:embed="rId3"/>
            <a:stretch>
              <a:fillRect/>
            </a:stretch>
          </p:blipFill>
          <p:spPr>
            <a:xfrm>
              <a:off x="1088530" y="3863219"/>
              <a:ext cx="3073477" cy="2520000"/>
            </a:xfrm>
            <a:prstGeom prst="rect">
              <a:avLst/>
            </a:prstGeom>
          </p:spPr>
        </p:pic>
        <p:sp>
          <p:nvSpPr>
            <p:cNvPr id="17" name="TextBox 16">
              <a:extLst>
                <a:ext uri="{FF2B5EF4-FFF2-40B4-BE49-F238E27FC236}">
                  <a16:creationId xmlns:a16="http://schemas.microsoft.com/office/drawing/2014/main" id="{DB1A7A4E-AA3A-5768-DD01-F0F1471C31F1}"/>
                </a:ext>
              </a:extLst>
            </p:cNvPr>
            <p:cNvSpPr txBox="1"/>
            <p:nvPr/>
          </p:nvSpPr>
          <p:spPr>
            <a:xfrm>
              <a:off x="1243026" y="3637874"/>
              <a:ext cx="916339" cy="307777"/>
            </a:xfrm>
            <a:prstGeom prst="rect">
              <a:avLst/>
            </a:prstGeom>
            <a:noFill/>
          </p:spPr>
          <p:txBody>
            <a:bodyPr wrap="square">
              <a:spAutoFit/>
            </a:bodyPr>
            <a:lstStyle/>
            <a:p>
              <a:r>
                <a:rPr lang="en-US" altLang="ko-KR" sz="1400" dirty="0">
                  <a:latin typeface="Times New Roman" panose="02020603050405020304" pitchFamily="18" charset="0"/>
                  <a:cs typeface="Times New Roman" panose="02020603050405020304" pitchFamily="18" charset="0"/>
                </a:rPr>
                <a:t>KNN</a:t>
              </a:r>
              <a:endParaRPr lang="en-US" altLang="ko-KR" sz="2000" dirty="0">
                <a:latin typeface="Times New Roman" panose="02020603050405020304" pitchFamily="18" charset="0"/>
                <a:cs typeface="Times New Roman" panose="02020603050405020304" pitchFamily="18" charset="0"/>
              </a:endParaRPr>
            </a:p>
          </p:txBody>
        </p:sp>
      </p:grpSp>
      <p:grpSp>
        <p:nvGrpSpPr>
          <p:cNvPr id="9" name="그룹 8">
            <a:extLst>
              <a:ext uri="{FF2B5EF4-FFF2-40B4-BE49-F238E27FC236}">
                <a16:creationId xmlns:a16="http://schemas.microsoft.com/office/drawing/2014/main" id="{D687B688-70C5-625D-3B74-85EA73D0E829}"/>
              </a:ext>
            </a:extLst>
          </p:cNvPr>
          <p:cNvGrpSpPr/>
          <p:nvPr/>
        </p:nvGrpSpPr>
        <p:grpSpPr>
          <a:xfrm>
            <a:off x="3979163" y="828729"/>
            <a:ext cx="3073478" cy="2756837"/>
            <a:chOff x="4559261" y="828729"/>
            <a:chExt cx="3073478" cy="2756837"/>
          </a:xfrm>
        </p:grpSpPr>
        <p:pic>
          <p:nvPicPr>
            <p:cNvPr id="21" name="그림 20">
              <a:extLst>
                <a:ext uri="{FF2B5EF4-FFF2-40B4-BE49-F238E27FC236}">
                  <a16:creationId xmlns:a16="http://schemas.microsoft.com/office/drawing/2014/main" id="{37BFBA13-A4D6-0F05-4774-C6F38BE8E62B}"/>
                </a:ext>
              </a:extLst>
            </p:cNvPr>
            <p:cNvPicPr>
              <a:picLocks noChangeAspect="1"/>
            </p:cNvPicPr>
            <p:nvPr/>
          </p:nvPicPr>
          <p:blipFill>
            <a:blip r:embed="rId4"/>
            <a:stretch>
              <a:fillRect/>
            </a:stretch>
          </p:blipFill>
          <p:spPr>
            <a:xfrm>
              <a:off x="4559261" y="1065566"/>
              <a:ext cx="3073478" cy="2520000"/>
            </a:xfrm>
            <a:prstGeom prst="rect">
              <a:avLst/>
            </a:prstGeom>
          </p:spPr>
        </p:pic>
        <p:sp>
          <p:nvSpPr>
            <p:cNvPr id="22" name="TextBox 21">
              <a:extLst>
                <a:ext uri="{FF2B5EF4-FFF2-40B4-BE49-F238E27FC236}">
                  <a16:creationId xmlns:a16="http://schemas.microsoft.com/office/drawing/2014/main" id="{CC498C5F-AEF2-91D8-7BB7-EEE1D48C8121}"/>
                </a:ext>
              </a:extLst>
            </p:cNvPr>
            <p:cNvSpPr txBox="1"/>
            <p:nvPr/>
          </p:nvSpPr>
          <p:spPr>
            <a:xfrm>
              <a:off x="4685329" y="828729"/>
              <a:ext cx="916339" cy="307777"/>
            </a:xfrm>
            <a:prstGeom prst="rect">
              <a:avLst/>
            </a:prstGeom>
            <a:noFill/>
          </p:spPr>
          <p:txBody>
            <a:bodyPr wrap="square">
              <a:spAutoFit/>
            </a:bodyPr>
            <a:lstStyle/>
            <a:p>
              <a:r>
                <a:rPr lang="en-US" altLang="ko-KR" sz="1400" dirty="0">
                  <a:latin typeface="Times New Roman" panose="02020603050405020304" pitchFamily="18" charset="0"/>
                  <a:cs typeface="Times New Roman" panose="02020603050405020304" pitchFamily="18" charset="0"/>
                </a:rPr>
                <a:t>TREE</a:t>
              </a:r>
              <a:endParaRPr lang="en-US" altLang="ko-KR" sz="2000" dirty="0">
                <a:latin typeface="Times New Roman" panose="02020603050405020304" pitchFamily="18" charset="0"/>
                <a:cs typeface="Times New Roman" panose="02020603050405020304" pitchFamily="18" charset="0"/>
              </a:endParaRPr>
            </a:p>
          </p:txBody>
        </p:sp>
      </p:grpSp>
      <p:grpSp>
        <p:nvGrpSpPr>
          <p:cNvPr id="10" name="그룹 9">
            <a:extLst>
              <a:ext uri="{FF2B5EF4-FFF2-40B4-BE49-F238E27FC236}">
                <a16:creationId xmlns:a16="http://schemas.microsoft.com/office/drawing/2014/main" id="{DF697682-70C7-E605-69A4-74C41F0D938B}"/>
              </a:ext>
            </a:extLst>
          </p:cNvPr>
          <p:cNvGrpSpPr/>
          <p:nvPr/>
        </p:nvGrpSpPr>
        <p:grpSpPr>
          <a:xfrm>
            <a:off x="3979164" y="3614748"/>
            <a:ext cx="3073477" cy="2768471"/>
            <a:chOff x="4559262" y="3614748"/>
            <a:chExt cx="3073477" cy="2768471"/>
          </a:xfrm>
        </p:grpSpPr>
        <p:pic>
          <p:nvPicPr>
            <p:cNvPr id="26" name="그림 25">
              <a:extLst>
                <a:ext uri="{FF2B5EF4-FFF2-40B4-BE49-F238E27FC236}">
                  <a16:creationId xmlns:a16="http://schemas.microsoft.com/office/drawing/2014/main" id="{6A3EDB23-891A-82E0-A1A1-E02F9835BC8B}"/>
                </a:ext>
              </a:extLst>
            </p:cNvPr>
            <p:cNvPicPr>
              <a:picLocks noChangeAspect="1"/>
            </p:cNvPicPr>
            <p:nvPr/>
          </p:nvPicPr>
          <p:blipFill>
            <a:blip r:embed="rId5"/>
            <a:stretch>
              <a:fillRect/>
            </a:stretch>
          </p:blipFill>
          <p:spPr>
            <a:xfrm>
              <a:off x="4559262" y="3863219"/>
              <a:ext cx="3073477" cy="2520000"/>
            </a:xfrm>
            <a:prstGeom prst="rect">
              <a:avLst/>
            </a:prstGeom>
          </p:spPr>
        </p:pic>
        <p:sp>
          <p:nvSpPr>
            <p:cNvPr id="27" name="TextBox 26">
              <a:extLst>
                <a:ext uri="{FF2B5EF4-FFF2-40B4-BE49-F238E27FC236}">
                  <a16:creationId xmlns:a16="http://schemas.microsoft.com/office/drawing/2014/main" id="{5F1F44ED-5F5D-C51E-9283-DB691FC96B85}"/>
                </a:ext>
              </a:extLst>
            </p:cNvPr>
            <p:cNvSpPr txBox="1"/>
            <p:nvPr/>
          </p:nvSpPr>
          <p:spPr>
            <a:xfrm>
              <a:off x="4685329" y="3614748"/>
              <a:ext cx="2947410" cy="307777"/>
            </a:xfrm>
            <a:prstGeom prst="rect">
              <a:avLst/>
            </a:prstGeom>
            <a:noFill/>
          </p:spPr>
          <p:txBody>
            <a:bodyPr wrap="square">
              <a:spAutoFit/>
            </a:bodyPr>
            <a:lstStyle/>
            <a:p>
              <a:r>
                <a:rPr lang="en-US" altLang="ko-KR" sz="1400" dirty="0">
                  <a:latin typeface="Times New Roman" panose="02020603050405020304" pitchFamily="18" charset="0"/>
                  <a:cs typeface="Times New Roman" panose="02020603050405020304" pitchFamily="18" charset="0"/>
                </a:rPr>
                <a:t>Logistic Regression</a:t>
              </a:r>
              <a:endParaRPr lang="en-US" altLang="ko-KR" sz="2000" dirty="0">
                <a:latin typeface="Times New Roman" panose="02020603050405020304" pitchFamily="18" charset="0"/>
                <a:cs typeface="Times New Roman" panose="02020603050405020304" pitchFamily="18" charset="0"/>
              </a:endParaRPr>
            </a:p>
          </p:txBody>
        </p:sp>
      </p:grpSp>
      <p:grpSp>
        <p:nvGrpSpPr>
          <p:cNvPr id="8" name="그룹 7">
            <a:extLst>
              <a:ext uri="{FF2B5EF4-FFF2-40B4-BE49-F238E27FC236}">
                <a16:creationId xmlns:a16="http://schemas.microsoft.com/office/drawing/2014/main" id="{A67361CD-F9F9-B801-6EAE-86C614F74D1E}"/>
              </a:ext>
            </a:extLst>
          </p:cNvPr>
          <p:cNvGrpSpPr/>
          <p:nvPr/>
        </p:nvGrpSpPr>
        <p:grpSpPr>
          <a:xfrm>
            <a:off x="508431" y="830665"/>
            <a:ext cx="3073478" cy="2754901"/>
            <a:chOff x="1088529" y="830665"/>
            <a:chExt cx="3073478" cy="2754901"/>
          </a:xfrm>
        </p:grpSpPr>
        <p:pic>
          <p:nvPicPr>
            <p:cNvPr id="31" name="그림 30">
              <a:extLst>
                <a:ext uri="{FF2B5EF4-FFF2-40B4-BE49-F238E27FC236}">
                  <a16:creationId xmlns:a16="http://schemas.microsoft.com/office/drawing/2014/main" id="{537F41FA-8DC1-7F77-4BF7-4819EFA0EF18}"/>
                </a:ext>
              </a:extLst>
            </p:cNvPr>
            <p:cNvPicPr>
              <a:picLocks noChangeAspect="1"/>
            </p:cNvPicPr>
            <p:nvPr/>
          </p:nvPicPr>
          <p:blipFill>
            <a:blip r:embed="rId6"/>
            <a:stretch>
              <a:fillRect/>
            </a:stretch>
          </p:blipFill>
          <p:spPr>
            <a:xfrm>
              <a:off x="1088529" y="1065566"/>
              <a:ext cx="3073478" cy="2520000"/>
            </a:xfrm>
            <a:prstGeom prst="rect">
              <a:avLst/>
            </a:prstGeom>
          </p:spPr>
        </p:pic>
        <p:sp>
          <p:nvSpPr>
            <p:cNvPr id="34" name="TextBox 33">
              <a:extLst>
                <a:ext uri="{FF2B5EF4-FFF2-40B4-BE49-F238E27FC236}">
                  <a16:creationId xmlns:a16="http://schemas.microsoft.com/office/drawing/2014/main" id="{D3A92383-D4B2-857C-852C-41F91597EF06}"/>
                </a:ext>
              </a:extLst>
            </p:cNvPr>
            <p:cNvSpPr txBox="1"/>
            <p:nvPr/>
          </p:nvSpPr>
          <p:spPr>
            <a:xfrm>
              <a:off x="1243026" y="830665"/>
              <a:ext cx="647746" cy="307777"/>
            </a:xfrm>
            <a:prstGeom prst="rect">
              <a:avLst/>
            </a:prstGeom>
            <a:noFill/>
          </p:spPr>
          <p:txBody>
            <a:bodyPr wrap="square">
              <a:spAutoFit/>
            </a:bodyPr>
            <a:lstStyle/>
            <a:p>
              <a:r>
                <a:rPr lang="en-US" altLang="ko-KR" sz="1400" dirty="0">
                  <a:latin typeface="Times New Roman" panose="02020603050405020304" pitchFamily="18" charset="0"/>
                  <a:cs typeface="Times New Roman" panose="02020603050405020304" pitchFamily="18" charset="0"/>
                </a:rPr>
                <a:t>SVM</a:t>
              </a:r>
              <a:endParaRPr lang="en-US" altLang="ko-KR" sz="2000" dirty="0">
                <a:latin typeface="Times New Roman" panose="02020603050405020304" pitchFamily="18" charset="0"/>
                <a:cs typeface="Times New Roman" panose="02020603050405020304" pitchFamily="18" charset="0"/>
              </a:endParaRPr>
            </a:p>
          </p:txBody>
        </p:sp>
      </p:grpSp>
      <p:graphicFrame>
        <p:nvGraphicFramePr>
          <p:cNvPr id="4" name="표 3">
            <a:extLst>
              <a:ext uri="{FF2B5EF4-FFF2-40B4-BE49-F238E27FC236}">
                <a16:creationId xmlns:a16="http://schemas.microsoft.com/office/drawing/2014/main" id="{222B699B-9E41-9FE3-E001-0FB34D0EFC56}"/>
              </a:ext>
            </a:extLst>
          </p:cNvPr>
          <p:cNvGraphicFramePr>
            <a:graphicFrameLocks noGrp="1"/>
          </p:cNvGraphicFramePr>
          <p:nvPr/>
        </p:nvGraphicFramePr>
        <p:xfrm>
          <a:off x="7326077" y="2577099"/>
          <a:ext cx="4780359" cy="3452918"/>
        </p:xfrm>
        <a:graphic>
          <a:graphicData uri="http://schemas.openxmlformats.org/drawingml/2006/table">
            <a:tbl>
              <a:tblPr firstRow="1" bandRow="1">
                <a:tableStyleId>{5940675A-B579-460E-94D1-54222C63F5DA}</a:tableStyleId>
              </a:tblPr>
              <a:tblGrid>
                <a:gridCol w="1156665">
                  <a:extLst>
                    <a:ext uri="{9D8B030D-6E8A-4147-A177-3AD203B41FA5}">
                      <a16:colId xmlns:a16="http://schemas.microsoft.com/office/drawing/2014/main" val="3749381901"/>
                    </a:ext>
                  </a:extLst>
                </a:gridCol>
                <a:gridCol w="867736">
                  <a:extLst>
                    <a:ext uri="{9D8B030D-6E8A-4147-A177-3AD203B41FA5}">
                      <a16:colId xmlns:a16="http://schemas.microsoft.com/office/drawing/2014/main" val="1278059433"/>
                    </a:ext>
                  </a:extLst>
                </a:gridCol>
                <a:gridCol w="914400">
                  <a:extLst>
                    <a:ext uri="{9D8B030D-6E8A-4147-A177-3AD203B41FA5}">
                      <a16:colId xmlns:a16="http://schemas.microsoft.com/office/drawing/2014/main" val="2169387659"/>
                    </a:ext>
                  </a:extLst>
                </a:gridCol>
                <a:gridCol w="943897">
                  <a:extLst>
                    <a:ext uri="{9D8B030D-6E8A-4147-A177-3AD203B41FA5}">
                      <a16:colId xmlns:a16="http://schemas.microsoft.com/office/drawing/2014/main" val="783708825"/>
                    </a:ext>
                  </a:extLst>
                </a:gridCol>
                <a:gridCol w="897661">
                  <a:extLst>
                    <a:ext uri="{9D8B030D-6E8A-4147-A177-3AD203B41FA5}">
                      <a16:colId xmlns:a16="http://schemas.microsoft.com/office/drawing/2014/main" val="1065082233"/>
                    </a:ext>
                  </a:extLst>
                </a:gridCol>
              </a:tblGrid>
              <a:tr h="404042">
                <a:tc>
                  <a:txBody>
                    <a:bodyPr/>
                    <a:lstStyle/>
                    <a:p>
                      <a:pPr algn="ctr" latinLnBrk="1"/>
                      <a:endParaRPr lang="ko-KR" altLang="en-US" dirty="0">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algn="ctr" latinLnBrk="1"/>
                      <a:r>
                        <a:rPr lang="en-US" altLang="ko-KR" dirty="0">
                          <a:latin typeface="Times New Roman" panose="02020603050405020304" pitchFamily="18" charset="0"/>
                          <a:cs typeface="Times New Roman" panose="02020603050405020304" pitchFamily="18" charset="0"/>
                        </a:rPr>
                        <a:t>SVM</a:t>
                      </a:r>
                      <a:endParaRPr lang="ko-KR" altLang="en-US" dirty="0">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algn="ctr" latinLnBrk="1"/>
                      <a:r>
                        <a:rPr lang="en-US" altLang="ko-KR" dirty="0">
                          <a:latin typeface="Times New Roman" panose="02020603050405020304" pitchFamily="18" charset="0"/>
                          <a:cs typeface="Times New Roman" panose="02020603050405020304" pitchFamily="18" charset="0"/>
                        </a:rPr>
                        <a:t>TREE</a:t>
                      </a:r>
                      <a:endParaRPr lang="ko-KR" altLang="en-US" dirty="0">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algn="ctr" latinLnBrk="1"/>
                      <a:r>
                        <a:rPr lang="en-US" altLang="ko-KR" dirty="0">
                          <a:latin typeface="Times New Roman" panose="02020603050405020304" pitchFamily="18" charset="0"/>
                          <a:cs typeface="Times New Roman" panose="02020603050405020304" pitchFamily="18" charset="0"/>
                        </a:rPr>
                        <a:t>KNN</a:t>
                      </a:r>
                      <a:endParaRPr lang="ko-KR" altLang="en-US" dirty="0">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algn="ctr" latinLnBrk="1"/>
                      <a:r>
                        <a:rPr lang="en-US" altLang="ko-KR" dirty="0">
                          <a:latin typeface="Times New Roman" panose="02020603050405020304" pitchFamily="18" charset="0"/>
                          <a:cs typeface="Times New Roman" panose="02020603050405020304" pitchFamily="18" charset="0"/>
                        </a:rPr>
                        <a:t>LR</a:t>
                      </a:r>
                      <a:endParaRPr lang="ko-KR" altLang="en-US" dirty="0">
                        <a:latin typeface="Times New Roman" panose="02020603050405020304" pitchFamily="18" charset="0"/>
                        <a:cs typeface="Times New Roman" panose="02020603050405020304" pitchFamily="18" charset="0"/>
                      </a:endParaRPr>
                    </a:p>
                  </a:txBody>
                  <a:tcPr anchor="ctr">
                    <a:solidFill>
                      <a:schemeClr val="bg2"/>
                    </a:solidFill>
                  </a:tcPr>
                </a:tc>
                <a:extLst>
                  <a:ext uri="{0D108BD9-81ED-4DB2-BD59-A6C34878D82A}">
                    <a16:rowId xmlns:a16="http://schemas.microsoft.com/office/drawing/2014/main" val="811187848"/>
                  </a:ext>
                </a:extLst>
              </a:tr>
              <a:tr h="762219">
                <a:tc>
                  <a:txBody>
                    <a:bodyPr/>
                    <a:lstStyle/>
                    <a:p>
                      <a:pPr algn="ctr" latinLnBrk="1"/>
                      <a:r>
                        <a:rPr lang="en-US" altLang="ko-KR" dirty="0">
                          <a:latin typeface="Times New Roman" panose="02020603050405020304" pitchFamily="18" charset="0"/>
                          <a:cs typeface="Times New Roman" panose="02020603050405020304" pitchFamily="18" charset="0"/>
                        </a:rPr>
                        <a:t>Accuracy</a:t>
                      </a:r>
                      <a:endParaRPr lang="ko-KR" altLang="en-US" dirty="0">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algn="ctr" latinLnBrk="1"/>
                      <a:r>
                        <a:rPr lang="en-US" altLang="ko-KR" dirty="0">
                          <a:latin typeface="Times New Roman" panose="02020603050405020304" pitchFamily="18" charset="0"/>
                          <a:cs typeface="Times New Roman" panose="02020603050405020304" pitchFamily="18" charset="0"/>
                        </a:rPr>
                        <a:t>0.59</a:t>
                      </a:r>
                      <a:endParaRPr lang="ko-KR" altLang="en-US"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dirty="0">
                          <a:latin typeface="Times New Roman" panose="02020603050405020304" pitchFamily="18" charset="0"/>
                          <a:cs typeface="Times New Roman" panose="02020603050405020304" pitchFamily="18" charset="0"/>
                        </a:rPr>
                        <a:t>0.74</a:t>
                      </a:r>
                      <a:endParaRPr lang="ko-KR" altLang="en-US"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dirty="0">
                          <a:latin typeface="Times New Roman" panose="02020603050405020304" pitchFamily="18" charset="0"/>
                          <a:cs typeface="Times New Roman" panose="02020603050405020304" pitchFamily="18" charset="0"/>
                        </a:rPr>
                        <a:t>0.75</a:t>
                      </a:r>
                      <a:endParaRPr lang="ko-KR" altLang="en-US"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dirty="0">
                          <a:latin typeface="Times New Roman" panose="02020603050405020304" pitchFamily="18" charset="0"/>
                          <a:cs typeface="Times New Roman" panose="02020603050405020304" pitchFamily="18" charset="0"/>
                        </a:rPr>
                        <a:t>0.48</a:t>
                      </a:r>
                      <a:endParaRPr lang="ko-KR"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042593400"/>
                  </a:ext>
                </a:extLst>
              </a:tr>
              <a:tr h="762219">
                <a:tc>
                  <a:txBody>
                    <a:bodyPr/>
                    <a:lstStyle/>
                    <a:p>
                      <a:pPr algn="ctr" latinLnBrk="1"/>
                      <a:r>
                        <a:rPr lang="en-US" altLang="ko-KR" dirty="0">
                          <a:latin typeface="Times New Roman" panose="02020603050405020304" pitchFamily="18" charset="0"/>
                          <a:cs typeface="Times New Roman" panose="02020603050405020304" pitchFamily="18" charset="0"/>
                        </a:rPr>
                        <a:t>Precision</a:t>
                      </a:r>
                      <a:endParaRPr lang="ko-KR" altLang="en-US" dirty="0">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algn="ctr" latinLnBrk="1"/>
                      <a:r>
                        <a:rPr lang="en-US" altLang="ko-KR" dirty="0">
                          <a:latin typeface="Times New Roman" panose="02020603050405020304" pitchFamily="18" charset="0"/>
                          <a:cs typeface="Times New Roman" panose="02020603050405020304" pitchFamily="18" charset="0"/>
                        </a:rPr>
                        <a:t>0.58</a:t>
                      </a:r>
                      <a:endParaRPr lang="ko-KR" altLang="en-US"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dirty="0">
                          <a:latin typeface="Times New Roman" panose="02020603050405020304" pitchFamily="18" charset="0"/>
                          <a:cs typeface="Times New Roman" panose="02020603050405020304" pitchFamily="18" charset="0"/>
                        </a:rPr>
                        <a:t>0.75</a:t>
                      </a:r>
                      <a:endParaRPr lang="ko-KR" altLang="en-US"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dirty="0">
                          <a:latin typeface="Times New Roman" panose="02020603050405020304" pitchFamily="18" charset="0"/>
                          <a:cs typeface="Times New Roman" panose="02020603050405020304" pitchFamily="18" charset="0"/>
                        </a:rPr>
                        <a:t>0.76</a:t>
                      </a:r>
                      <a:endParaRPr lang="ko-KR" altLang="en-US"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dirty="0">
                          <a:latin typeface="Times New Roman" panose="02020603050405020304" pitchFamily="18" charset="0"/>
                          <a:cs typeface="Times New Roman" panose="02020603050405020304" pitchFamily="18" charset="0"/>
                        </a:rPr>
                        <a:t>0.48</a:t>
                      </a:r>
                      <a:endParaRPr lang="ko-KR"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420540443"/>
                  </a:ext>
                </a:extLst>
              </a:tr>
              <a:tr h="762219">
                <a:tc>
                  <a:txBody>
                    <a:bodyPr/>
                    <a:lstStyle/>
                    <a:p>
                      <a:pPr algn="ctr" latinLnBrk="1"/>
                      <a:r>
                        <a:rPr lang="en-US" altLang="ko-KR" dirty="0">
                          <a:latin typeface="Times New Roman" panose="02020603050405020304" pitchFamily="18" charset="0"/>
                          <a:cs typeface="Times New Roman" panose="02020603050405020304" pitchFamily="18" charset="0"/>
                        </a:rPr>
                        <a:t>Recall</a:t>
                      </a:r>
                      <a:endParaRPr lang="ko-KR" altLang="en-US" dirty="0">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algn="ctr" latinLnBrk="1"/>
                      <a:r>
                        <a:rPr lang="en-US" altLang="ko-KR" dirty="0">
                          <a:latin typeface="Times New Roman" panose="02020603050405020304" pitchFamily="18" charset="0"/>
                          <a:cs typeface="Times New Roman" panose="02020603050405020304" pitchFamily="18" charset="0"/>
                        </a:rPr>
                        <a:t>0.59</a:t>
                      </a:r>
                      <a:endParaRPr lang="ko-KR" altLang="en-US"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dirty="0">
                          <a:latin typeface="Times New Roman" panose="02020603050405020304" pitchFamily="18" charset="0"/>
                          <a:cs typeface="Times New Roman" panose="02020603050405020304" pitchFamily="18" charset="0"/>
                        </a:rPr>
                        <a:t>0.75</a:t>
                      </a:r>
                      <a:endParaRPr lang="ko-KR" altLang="en-US"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dirty="0">
                          <a:latin typeface="Times New Roman" panose="02020603050405020304" pitchFamily="18" charset="0"/>
                          <a:cs typeface="Times New Roman" panose="02020603050405020304" pitchFamily="18" charset="0"/>
                        </a:rPr>
                        <a:t>0.76</a:t>
                      </a:r>
                      <a:endParaRPr lang="ko-KR" altLang="en-US"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dirty="0">
                          <a:latin typeface="Times New Roman" panose="02020603050405020304" pitchFamily="18" charset="0"/>
                          <a:cs typeface="Times New Roman" panose="02020603050405020304" pitchFamily="18" charset="0"/>
                        </a:rPr>
                        <a:t>0.50</a:t>
                      </a:r>
                      <a:endParaRPr lang="ko-KR"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278001947"/>
                  </a:ext>
                </a:extLst>
              </a:tr>
              <a:tr h="762219">
                <a:tc>
                  <a:txBody>
                    <a:bodyPr/>
                    <a:lstStyle/>
                    <a:p>
                      <a:pPr algn="ctr" latinLnBrk="1"/>
                      <a:r>
                        <a:rPr lang="en-US" altLang="ko-KR" dirty="0">
                          <a:latin typeface="Times New Roman" panose="02020603050405020304" pitchFamily="18" charset="0"/>
                          <a:cs typeface="Times New Roman" panose="02020603050405020304" pitchFamily="18" charset="0"/>
                        </a:rPr>
                        <a:t>F1 Score</a:t>
                      </a:r>
                      <a:endParaRPr lang="ko-KR" altLang="en-US" dirty="0">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algn="ctr" latinLnBrk="1"/>
                      <a:r>
                        <a:rPr lang="en-US" altLang="ko-KR" dirty="0">
                          <a:latin typeface="Times New Roman" panose="02020603050405020304" pitchFamily="18" charset="0"/>
                          <a:cs typeface="Times New Roman" panose="02020603050405020304" pitchFamily="18" charset="0"/>
                        </a:rPr>
                        <a:t>0.57</a:t>
                      </a:r>
                      <a:endParaRPr lang="ko-KR" altLang="en-US"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dirty="0">
                          <a:latin typeface="Times New Roman" panose="02020603050405020304" pitchFamily="18" charset="0"/>
                          <a:cs typeface="Times New Roman" panose="02020603050405020304" pitchFamily="18" charset="0"/>
                        </a:rPr>
                        <a:t>0.75</a:t>
                      </a:r>
                      <a:endParaRPr lang="ko-KR" altLang="en-US"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dirty="0">
                          <a:solidFill>
                            <a:srgbClr val="FF0000"/>
                          </a:solidFill>
                          <a:latin typeface="Times New Roman" panose="02020603050405020304" pitchFamily="18" charset="0"/>
                          <a:cs typeface="Times New Roman" panose="02020603050405020304" pitchFamily="18" charset="0"/>
                        </a:rPr>
                        <a:t>0.76</a:t>
                      </a:r>
                      <a:endParaRPr lang="ko-KR" altLang="en-US"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dirty="0">
                          <a:latin typeface="Times New Roman" panose="02020603050405020304" pitchFamily="18" charset="0"/>
                          <a:cs typeface="Times New Roman" panose="02020603050405020304" pitchFamily="18" charset="0"/>
                        </a:rPr>
                        <a:t>0.48</a:t>
                      </a:r>
                      <a:endParaRPr lang="ko-KR"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628112624"/>
                  </a:ext>
                </a:extLst>
              </a:tr>
            </a:tbl>
          </a:graphicData>
        </a:graphic>
      </p:graphicFrame>
      <p:pic>
        <p:nvPicPr>
          <p:cNvPr id="16" name="그림 15">
            <a:extLst>
              <a:ext uri="{FF2B5EF4-FFF2-40B4-BE49-F238E27FC236}">
                <a16:creationId xmlns:a16="http://schemas.microsoft.com/office/drawing/2014/main" id="{566D0FED-F8BF-FC79-5CF0-2066B0226F41}"/>
              </a:ext>
            </a:extLst>
          </p:cNvPr>
          <p:cNvPicPr>
            <a:picLocks noChangeAspect="1"/>
          </p:cNvPicPr>
          <p:nvPr/>
        </p:nvPicPr>
        <p:blipFill>
          <a:blip r:embed="rId7"/>
          <a:stretch>
            <a:fillRect/>
          </a:stretch>
        </p:blipFill>
        <p:spPr>
          <a:xfrm>
            <a:off x="7947786" y="1031253"/>
            <a:ext cx="3406014" cy="1219513"/>
          </a:xfrm>
          <a:prstGeom prst="rect">
            <a:avLst/>
          </a:prstGeom>
        </p:spPr>
      </p:pic>
      <p:sp>
        <p:nvSpPr>
          <p:cNvPr id="23" name="TextBox 22">
            <a:extLst>
              <a:ext uri="{FF2B5EF4-FFF2-40B4-BE49-F238E27FC236}">
                <a16:creationId xmlns:a16="http://schemas.microsoft.com/office/drawing/2014/main" id="{42BCD919-7E86-CA2D-8D7F-3AA46CFFD2DA}"/>
              </a:ext>
            </a:extLst>
          </p:cNvPr>
          <p:cNvSpPr txBox="1"/>
          <p:nvPr/>
        </p:nvSpPr>
        <p:spPr>
          <a:xfrm>
            <a:off x="6602793" y="2177358"/>
            <a:ext cx="6096000" cy="369332"/>
          </a:xfrm>
          <a:prstGeom prst="rect">
            <a:avLst/>
          </a:prstGeom>
          <a:noFill/>
        </p:spPr>
        <p:txBody>
          <a:bodyPr wrap="square">
            <a:spAutoFit/>
          </a:bodyPr>
          <a:lstStyle/>
          <a:p>
            <a:pPr algn="ctr"/>
            <a:r>
              <a:rPr lang="ko-KR" altLang="en-US" sz="1800" dirty="0">
                <a:latin typeface="Times New Roman" panose="02020603050405020304" pitchFamily="18" charset="0"/>
                <a:ea typeface="맑은 고딕"/>
                <a:cs typeface="Times New Roman" panose="02020603050405020304" pitchFamily="18" charset="0"/>
              </a:rPr>
              <a:t>&lt;</a:t>
            </a:r>
            <a:r>
              <a:rPr lang="en-US" altLang="ko-KR" sz="1800" dirty="0">
                <a:latin typeface="Times New Roman" panose="02020603050405020304" pitchFamily="18" charset="0"/>
                <a:ea typeface="맑은 고딕"/>
                <a:cs typeface="Times New Roman" panose="02020603050405020304" pitchFamily="18" charset="0"/>
              </a:rPr>
              <a:t> Performance </a:t>
            </a:r>
            <a:r>
              <a:rPr lang="ko-KR" altLang="en-US" sz="1800" dirty="0">
                <a:latin typeface="Times New Roman" panose="02020603050405020304" pitchFamily="18" charset="0"/>
                <a:ea typeface="맑은 고딕"/>
                <a:cs typeface="Times New Roman" panose="02020603050405020304" pitchFamily="18" charset="0"/>
              </a:rPr>
              <a:t>&gt;</a:t>
            </a:r>
            <a:endParaRPr lang="ko-KR" altLang="en-US" sz="32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59980493-799F-28A5-D9D4-C9D9E725D2B6}"/>
              </a:ext>
            </a:extLst>
          </p:cNvPr>
          <p:cNvSpPr txBox="1"/>
          <p:nvPr/>
        </p:nvSpPr>
        <p:spPr>
          <a:xfrm>
            <a:off x="281664" y="327897"/>
            <a:ext cx="6384607" cy="523220"/>
          </a:xfrm>
          <a:prstGeom prst="rect">
            <a:avLst/>
          </a:prstGeom>
          <a:noFill/>
        </p:spPr>
        <p:txBody>
          <a:bodyPr wrap="square">
            <a:spAutoFit/>
          </a:bodyPr>
          <a:lstStyle/>
          <a:p>
            <a:r>
              <a:rPr lang="en-US" altLang="ko-KR" sz="2800" dirty="0">
                <a:latin typeface="Times New Roman" panose="02020603050405020304" pitchFamily="18" charset="0"/>
                <a:cs typeface="Times New Roman" panose="02020603050405020304" pitchFamily="18" charset="0"/>
              </a:rPr>
              <a:t>2. Baseline Journal Implementation</a:t>
            </a:r>
          </a:p>
        </p:txBody>
      </p:sp>
      <p:sp>
        <p:nvSpPr>
          <p:cNvPr id="2" name="직사각형 1">
            <a:extLst>
              <a:ext uri="{FF2B5EF4-FFF2-40B4-BE49-F238E27FC236}">
                <a16:creationId xmlns:a16="http://schemas.microsoft.com/office/drawing/2014/main" id="{A4D45EE7-5368-F6EB-E614-AF14DF3F546E}"/>
              </a:ext>
            </a:extLst>
          </p:cNvPr>
          <p:cNvSpPr/>
          <p:nvPr/>
        </p:nvSpPr>
        <p:spPr>
          <a:xfrm>
            <a:off x="0" y="0"/>
            <a:ext cx="12192000" cy="6858000"/>
          </a:xfrm>
          <a:prstGeom prst="rect">
            <a:avLst/>
          </a:prstGeom>
          <a:solidFill>
            <a:schemeClr val="tx1">
              <a:lumMod val="85000"/>
              <a:lumOff val="1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6" name="TextBox 5">
            <a:extLst>
              <a:ext uri="{FF2B5EF4-FFF2-40B4-BE49-F238E27FC236}">
                <a16:creationId xmlns:a16="http://schemas.microsoft.com/office/drawing/2014/main" id="{AADDA368-F377-D684-E246-4398D0F2A52B}"/>
              </a:ext>
            </a:extLst>
          </p:cNvPr>
          <p:cNvSpPr txBox="1"/>
          <p:nvPr/>
        </p:nvSpPr>
        <p:spPr>
          <a:xfrm>
            <a:off x="374295" y="829569"/>
            <a:ext cx="11602408" cy="923330"/>
          </a:xfrm>
          <a:prstGeom prst="rect">
            <a:avLst/>
          </a:prstGeom>
          <a:noFill/>
        </p:spPr>
        <p:txBody>
          <a:bodyPr wrap="square">
            <a:spAutoFit/>
          </a:bodyPr>
          <a:lstStyle/>
          <a:p>
            <a:r>
              <a:rPr lang="en-US" altLang="ko-KR" sz="5400" b="1" dirty="0">
                <a:solidFill>
                  <a:srgbClr val="FF0000"/>
                </a:solidFill>
                <a:latin typeface="Times New Roman" panose="02020603050405020304" pitchFamily="18" charset="0"/>
                <a:cs typeface="Times New Roman" panose="02020603050405020304" pitchFamily="18" charset="0"/>
              </a:rPr>
              <a:t>How can we develop the performance? </a:t>
            </a:r>
          </a:p>
        </p:txBody>
      </p:sp>
      <p:sp>
        <p:nvSpPr>
          <p:cNvPr id="12" name="TextBox 11">
            <a:extLst>
              <a:ext uri="{FF2B5EF4-FFF2-40B4-BE49-F238E27FC236}">
                <a16:creationId xmlns:a16="http://schemas.microsoft.com/office/drawing/2014/main" id="{1AA74841-6661-C404-BCBB-4E6C7239890D}"/>
              </a:ext>
            </a:extLst>
          </p:cNvPr>
          <p:cNvSpPr txBox="1"/>
          <p:nvPr/>
        </p:nvSpPr>
        <p:spPr>
          <a:xfrm>
            <a:off x="30853" y="2735545"/>
            <a:ext cx="11935521" cy="646331"/>
          </a:xfrm>
          <a:prstGeom prst="rect">
            <a:avLst/>
          </a:prstGeom>
          <a:noFill/>
        </p:spPr>
        <p:txBody>
          <a:bodyPr wrap="squar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3600" dirty="0">
                <a:solidFill>
                  <a:schemeClr val="bg1"/>
                </a:solidFill>
                <a:latin typeface="Times New Roman" panose="02020603050405020304" pitchFamily="18" charset="0"/>
                <a:cs typeface="Times New Roman" panose="02020603050405020304" pitchFamily="18" charset="0"/>
              </a:rPr>
              <a:t>Feature Extraction / Feature Reduction / Selecting Features</a:t>
            </a:r>
            <a:endParaRPr lang="ko-KR" altLang="en-US" sz="3600" dirty="0">
              <a:solidFill>
                <a:schemeClr val="bg1"/>
              </a:solidFill>
            </a:endParaRPr>
          </a:p>
        </p:txBody>
      </p:sp>
      <p:sp>
        <p:nvSpPr>
          <p:cNvPr id="13" name="TextBox 12">
            <a:extLst>
              <a:ext uri="{FF2B5EF4-FFF2-40B4-BE49-F238E27FC236}">
                <a16:creationId xmlns:a16="http://schemas.microsoft.com/office/drawing/2014/main" id="{BCCB3B7D-BFED-0B2B-A1B0-2DC47D1ACD6B}"/>
              </a:ext>
            </a:extLst>
          </p:cNvPr>
          <p:cNvSpPr txBox="1"/>
          <p:nvPr/>
        </p:nvSpPr>
        <p:spPr>
          <a:xfrm>
            <a:off x="4983152" y="1558835"/>
            <a:ext cx="2030921" cy="3154710"/>
          </a:xfrm>
          <a:prstGeom prst="rect">
            <a:avLst/>
          </a:prstGeom>
          <a:noFill/>
        </p:spPr>
        <p:txBody>
          <a:bodyPr wrap="square">
            <a:spAutoFit/>
          </a:bodyPr>
          <a:lstStyle/>
          <a:p>
            <a:r>
              <a:rPr lang="en-US" altLang="ko-KR" sz="19900" b="1" dirty="0">
                <a:solidFill>
                  <a:srgbClr val="FF0000"/>
                </a:solidFill>
                <a:latin typeface="+mj-lt"/>
                <a:cs typeface="Times New Roman" panose="02020603050405020304" pitchFamily="18" charset="0"/>
              </a:rPr>
              <a:t>X</a:t>
            </a:r>
            <a:r>
              <a:rPr lang="en-US" altLang="ko-KR" sz="5400" b="1" dirty="0">
                <a:solidFill>
                  <a:srgbClr val="FF0000"/>
                </a:solidFill>
                <a:latin typeface="Times New Roman" panose="02020603050405020304" pitchFamily="18" charset="0"/>
                <a:cs typeface="Times New Roman" panose="02020603050405020304" pitchFamily="18" charset="0"/>
              </a:rPr>
              <a:t> </a:t>
            </a:r>
          </a:p>
        </p:txBody>
      </p:sp>
      <p:sp>
        <p:nvSpPr>
          <p:cNvPr id="14" name="TextBox 13">
            <a:extLst>
              <a:ext uri="{FF2B5EF4-FFF2-40B4-BE49-F238E27FC236}">
                <a16:creationId xmlns:a16="http://schemas.microsoft.com/office/drawing/2014/main" id="{BF9CEE2F-288A-9DC4-0BBC-EB7BF8A2DBF1}"/>
              </a:ext>
            </a:extLst>
          </p:cNvPr>
          <p:cNvSpPr txBox="1"/>
          <p:nvPr/>
        </p:nvSpPr>
        <p:spPr>
          <a:xfrm>
            <a:off x="3176582" y="4756081"/>
            <a:ext cx="5644060" cy="923330"/>
          </a:xfrm>
          <a:prstGeom prst="rect">
            <a:avLst/>
          </a:prstGeom>
          <a:noFill/>
        </p:spPr>
        <p:txBody>
          <a:bodyPr wrap="square">
            <a:spAutoFit/>
          </a:bodyPr>
          <a:lstStyle/>
          <a:p>
            <a:pPr algn="ctr"/>
            <a:r>
              <a:rPr lang="en-US" altLang="ko-KR" sz="5400" b="1" dirty="0">
                <a:solidFill>
                  <a:srgbClr val="FF0000"/>
                </a:solidFill>
                <a:latin typeface="Times New Roman" panose="02020603050405020304" pitchFamily="18" charset="0"/>
                <a:cs typeface="Times New Roman" panose="02020603050405020304" pitchFamily="18" charset="0"/>
              </a:rPr>
              <a:t>Why?</a:t>
            </a:r>
          </a:p>
        </p:txBody>
      </p:sp>
    </p:spTree>
    <p:extLst>
      <p:ext uri="{BB962C8B-B14F-4D97-AF65-F5344CB8AC3E}">
        <p14:creationId xmlns:p14="http://schemas.microsoft.com/office/powerpoint/2010/main" val="3864285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A65E2A58-DFC9-5927-B9DE-0B92E6035CA6}"/>
              </a:ext>
            </a:extLst>
          </p:cNvPr>
          <p:cNvSpPr>
            <a:spLocks noGrp="1"/>
          </p:cNvSpPr>
          <p:nvPr>
            <p:ph type="sldNum" sz="quarter" idx="12"/>
          </p:nvPr>
        </p:nvSpPr>
        <p:spPr/>
        <p:txBody>
          <a:bodyPr/>
          <a:lstStyle/>
          <a:p>
            <a:fld id="{83D37A20-76DD-4CD0-B0FA-805EEE79EC14}" type="slidenum">
              <a:rPr lang="ko-KR" altLang="en-US" smtClean="0"/>
              <a:t>7</a:t>
            </a:fld>
            <a:endParaRPr lang="ko-KR" altLang="en-US"/>
          </a:p>
        </p:txBody>
      </p:sp>
      <p:pic>
        <p:nvPicPr>
          <p:cNvPr id="5" name="Picture 2">
            <a:extLst>
              <a:ext uri="{FF2B5EF4-FFF2-40B4-BE49-F238E27FC236}">
                <a16:creationId xmlns:a16="http://schemas.microsoft.com/office/drawing/2014/main" id="{32EB71CF-69B2-C3A1-45F9-D2A92C87B1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6597" t="4978" r="1140" b="74831"/>
          <a:stretch/>
        </p:blipFill>
        <p:spPr bwMode="auto">
          <a:xfrm>
            <a:off x="85724" y="6314395"/>
            <a:ext cx="1802949" cy="502031"/>
          </a:xfrm>
          <a:prstGeom prst="rect">
            <a:avLst/>
          </a:prstGeom>
          <a:noFill/>
          <a:extLst>
            <a:ext uri="{909E8E84-426E-40DD-AFC4-6F175D3DCCD1}">
              <a14:hiddenFill xmlns:a14="http://schemas.microsoft.com/office/drawing/2010/main">
                <a:solidFill>
                  <a:srgbClr val="FFFFFF"/>
                </a:solidFill>
              </a14:hiddenFill>
            </a:ext>
          </a:extLst>
        </p:spPr>
      </p:pic>
      <p:grpSp>
        <p:nvGrpSpPr>
          <p:cNvPr id="7" name="그룹 6">
            <a:extLst>
              <a:ext uri="{FF2B5EF4-FFF2-40B4-BE49-F238E27FC236}">
                <a16:creationId xmlns:a16="http://schemas.microsoft.com/office/drawing/2014/main" id="{E3B5443F-D225-083D-BE6D-44B957862B02}"/>
              </a:ext>
            </a:extLst>
          </p:cNvPr>
          <p:cNvGrpSpPr/>
          <p:nvPr/>
        </p:nvGrpSpPr>
        <p:grpSpPr>
          <a:xfrm>
            <a:off x="508432" y="3637874"/>
            <a:ext cx="3073477" cy="2745345"/>
            <a:chOff x="1088530" y="3637874"/>
            <a:chExt cx="3073477" cy="2745345"/>
          </a:xfrm>
        </p:grpSpPr>
        <p:pic>
          <p:nvPicPr>
            <p:cNvPr id="11" name="그림 10">
              <a:extLst>
                <a:ext uri="{FF2B5EF4-FFF2-40B4-BE49-F238E27FC236}">
                  <a16:creationId xmlns:a16="http://schemas.microsoft.com/office/drawing/2014/main" id="{CE2BF603-29FA-D898-319F-93EF90931DF8}"/>
                </a:ext>
              </a:extLst>
            </p:cNvPr>
            <p:cNvPicPr>
              <a:picLocks noChangeAspect="1"/>
            </p:cNvPicPr>
            <p:nvPr/>
          </p:nvPicPr>
          <p:blipFill>
            <a:blip r:embed="rId4"/>
            <a:stretch>
              <a:fillRect/>
            </a:stretch>
          </p:blipFill>
          <p:spPr>
            <a:xfrm>
              <a:off x="1088530" y="3863219"/>
              <a:ext cx="3073477" cy="2520000"/>
            </a:xfrm>
            <a:prstGeom prst="rect">
              <a:avLst/>
            </a:prstGeom>
          </p:spPr>
        </p:pic>
        <p:sp>
          <p:nvSpPr>
            <p:cNvPr id="17" name="TextBox 16">
              <a:extLst>
                <a:ext uri="{FF2B5EF4-FFF2-40B4-BE49-F238E27FC236}">
                  <a16:creationId xmlns:a16="http://schemas.microsoft.com/office/drawing/2014/main" id="{DB1A7A4E-AA3A-5768-DD01-F0F1471C31F1}"/>
                </a:ext>
              </a:extLst>
            </p:cNvPr>
            <p:cNvSpPr txBox="1"/>
            <p:nvPr/>
          </p:nvSpPr>
          <p:spPr>
            <a:xfrm>
              <a:off x="1243026" y="3637874"/>
              <a:ext cx="916339" cy="307777"/>
            </a:xfrm>
            <a:prstGeom prst="rect">
              <a:avLst/>
            </a:prstGeom>
            <a:noFill/>
          </p:spPr>
          <p:txBody>
            <a:bodyPr wrap="square">
              <a:spAutoFit/>
            </a:bodyPr>
            <a:lstStyle/>
            <a:p>
              <a:r>
                <a:rPr lang="en-US" altLang="ko-KR" sz="1400" dirty="0">
                  <a:latin typeface="Times New Roman" panose="02020603050405020304" pitchFamily="18" charset="0"/>
                  <a:cs typeface="Times New Roman" panose="02020603050405020304" pitchFamily="18" charset="0"/>
                </a:rPr>
                <a:t>KNN</a:t>
              </a:r>
              <a:endParaRPr lang="en-US" altLang="ko-KR" sz="2000" dirty="0">
                <a:latin typeface="Times New Roman" panose="02020603050405020304" pitchFamily="18" charset="0"/>
                <a:cs typeface="Times New Roman" panose="02020603050405020304" pitchFamily="18" charset="0"/>
              </a:endParaRPr>
            </a:p>
          </p:txBody>
        </p:sp>
      </p:grpSp>
      <p:grpSp>
        <p:nvGrpSpPr>
          <p:cNvPr id="9" name="그룹 8">
            <a:extLst>
              <a:ext uri="{FF2B5EF4-FFF2-40B4-BE49-F238E27FC236}">
                <a16:creationId xmlns:a16="http://schemas.microsoft.com/office/drawing/2014/main" id="{D687B688-70C5-625D-3B74-85EA73D0E829}"/>
              </a:ext>
            </a:extLst>
          </p:cNvPr>
          <p:cNvGrpSpPr/>
          <p:nvPr/>
        </p:nvGrpSpPr>
        <p:grpSpPr>
          <a:xfrm>
            <a:off x="3979163" y="828729"/>
            <a:ext cx="3073478" cy="2756837"/>
            <a:chOff x="4559261" y="828729"/>
            <a:chExt cx="3073478" cy="2756837"/>
          </a:xfrm>
        </p:grpSpPr>
        <p:pic>
          <p:nvPicPr>
            <p:cNvPr id="21" name="그림 20">
              <a:extLst>
                <a:ext uri="{FF2B5EF4-FFF2-40B4-BE49-F238E27FC236}">
                  <a16:creationId xmlns:a16="http://schemas.microsoft.com/office/drawing/2014/main" id="{37BFBA13-A4D6-0F05-4774-C6F38BE8E62B}"/>
                </a:ext>
              </a:extLst>
            </p:cNvPr>
            <p:cNvPicPr>
              <a:picLocks noChangeAspect="1"/>
            </p:cNvPicPr>
            <p:nvPr/>
          </p:nvPicPr>
          <p:blipFill>
            <a:blip r:embed="rId5"/>
            <a:stretch>
              <a:fillRect/>
            </a:stretch>
          </p:blipFill>
          <p:spPr>
            <a:xfrm>
              <a:off x="4559261" y="1065566"/>
              <a:ext cx="3073478" cy="2520000"/>
            </a:xfrm>
            <a:prstGeom prst="rect">
              <a:avLst/>
            </a:prstGeom>
          </p:spPr>
        </p:pic>
        <p:sp>
          <p:nvSpPr>
            <p:cNvPr id="22" name="TextBox 21">
              <a:extLst>
                <a:ext uri="{FF2B5EF4-FFF2-40B4-BE49-F238E27FC236}">
                  <a16:creationId xmlns:a16="http://schemas.microsoft.com/office/drawing/2014/main" id="{CC498C5F-AEF2-91D8-7BB7-EEE1D48C8121}"/>
                </a:ext>
              </a:extLst>
            </p:cNvPr>
            <p:cNvSpPr txBox="1"/>
            <p:nvPr/>
          </p:nvSpPr>
          <p:spPr>
            <a:xfrm>
              <a:off x="4685329" y="828729"/>
              <a:ext cx="916339" cy="307777"/>
            </a:xfrm>
            <a:prstGeom prst="rect">
              <a:avLst/>
            </a:prstGeom>
            <a:noFill/>
          </p:spPr>
          <p:txBody>
            <a:bodyPr wrap="square">
              <a:spAutoFit/>
            </a:bodyPr>
            <a:lstStyle/>
            <a:p>
              <a:r>
                <a:rPr lang="en-US" altLang="ko-KR" sz="1400" dirty="0">
                  <a:latin typeface="Times New Roman" panose="02020603050405020304" pitchFamily="18" charset="0"/>
                  <a:cs typeface="Times New Roman" panose="02020603050405020304" pitchFamily="18" charset="0"/>
                </a:rPr>
                <a:t>TREE</a:t>
              </a:r>
              <a:endParaRPr lang="en-US" altLang="ko-KR" sz="2000" dirty="0">
                <a:latin typeface="Times New Roman" panose="02020603050405020304" pitchFamily="18" charset="0"/>
                <a:cs typeface="Times New Roman" panose="02020603050405020304" pitchFamily="18" charset="0"/>
              </a:endParaRPr>
            </a:p>
          </p:txBody>
        </p:sp>
      </p:grpSp>
      <p:grpSp>
        <p:nvGrpSpPr>
          <p:cNvPr id="10" name="그룹 9">
            <a:extLst>
              <a:ext uri="{FF2B5EF4-FFF2-40B4-BE49-F238E27FC236}">
                <a16:creationId xmlns:a16="http://schemas.microsoft.com/office/drawing/2014/main" id="{DF697682-70C7-E605-69A4-74C41F0D938B}"/>
              </a:ext>
            </a:extLst>
          </p:cNvPr>
          <p:cNvGrpSpPr/>
          <p:nvPr/>
        </p:nvGrpSpPr>
        <p:grpSpPr>
          <a:xfrm>
            <a:off x="3979164" y="3614748"/>
            <a:ext cx="3073477" cy="2768471"/>
            <a:chOff x="4559262" y="3614748"/>
            <a:chExt cx="3073477" cy="2768471"/>
          </a:xfrm>
        </p:grpSpPr>
        <p:pic>
          <p:nvPicPr>
            <p:cNvPr id="26" name="그림 25">
              <a:extLst>
                <a:ext uri="{FF2B5EF4-FFF2-40B4-BE49-F238E27FC236}">
                  <a16:creationId xmlns:a16="http://schemas.microsoft.com/office/drawing/2014/main" id="{6A3EDB23-891A-82E0-A1A1-E02F9835BC8B}"/>
                </a:ext>
              </a:extLst>
            </p:cNvPr>
            <p:cNvPicPr>
              <a:picLocks noChangeAspect="1"/>
            </p:cNvPicPr>
            <p:nvPr/>
          </p:nvPicPr>
          <p:blipFill>
            <a:blip r:embed="rId6"/>
            <a:stretch>
              <a:fillRect/>
            </a:stretch>
          </p:blipFill>
          <p:spPr>
            <a:xfrm>
              <a:off x="4559262" y="3863219"/>
              <a:ext cx="3073477" cy="2520000"/>
            </a:xfrm>
            <a:prstGeom prst="rect">
              <a:avLst/>
            </a:prstGeom>
          </p:spPr>
        </p:pic>
        <p:sp>
          <p:nvSpPr>
            <p:cNvPr id="27" name="TextBox 26">
              <a:extLst>
                <a:ext uri="{FF2B5EF4-FFF2-40B4-BE49-F238E27FC236}">
                  <a16:creationId xmlns:a16="http://schemas.microsoft.com/office/drawing/2014/main" id="{5F1F44ED-5F5D-C51E-9283-DB691FC96B85}"/>
                </a:ext>
              </a:extLst>
            </p:cNvPr>
            <p:cNvSpPr txBox="1"/>
            <p:nvPr/>
          </p:nvSpPr>
          <p:spPr>
            <a:xfrm>
              <a:off x="4685329" y="3614748"/>
              <a:ext cx="2947410" cy="307777"/>
            </a:xfrm>
            <a:prstGeom prst="rect">
              <a:avLst/>
            </a:prstGeom>
            <a:noFill/>
          </p:spPr>
          <p:txBody>
            <a:bodyPr wrap="square">
              <a:spAutoFit/>
            </a:bodyPr>
            <a:lstStyle/>
            <a:p>
              <a:r>
                <a:rPr lang="en-US" altLang="ko-KR" sz="1400" dirty="0">
                  <a:latin typeface="Times New Roman" panose="02020603050405020304" pitchFamily="18" charset="0"/>
                  <a:cs typeface="Times New Roman" panose="02020603050405020304" pitchFamily="18" charset="0"/>
                </a:rPr>
                <a:t>Logistic Regression</a:t>
              </a:r>
              <a:endParaRPr lang="en-US" altLang="ko-KR" sz="2000" dirty="0">
                <a:latin typeface="Times New Roman" panose="02020603050405020304" pitchFamily="18" charset="0"/>
                <a:cs typeface="Times New Roman" panose="02020603050405020304" pitchFamily="18" charset="0"/>
              </a:endParaRPr>
            </a:p>
          </p:txBody>
        </p:sp>
      </p:grpSp>
      <p:grpSp>
        <p:nvGrpSpPr>
          <p:cNvPr id="8" name="그룹 7">
            <a:extLst>
              <a:ext uri="{FF2B5EF4-FFF2-40B4-BE49-F238E27FC236}">
                <a16:creationId xmlns:a16="http://schemas.microsoft.com/office/drawing/2014/main" id="{A67361CD-F9F9-B801-6EAE-86C614F74D1E}"/>
              </a:ext>
            </a:extLst>
          </p:cNvPr>
          <p:cNvGrpSpPr/>
          <p:nvPr/>
        </p:nvGrpSpPr>
        <p:grpSpPr>
          <a:xfrm>
            <a:off x="508431" y="830665"/>
            <a:ext cx="3073478" cy="2754901"/>
            <a:chOff x="1088529" y="830665"/>
            <a:chExt cx="3073478" cy="2754901"/>
          </a:xfrm>
        </p:grpSpPr>
        <p:pic>
          <p:nvPicPr>
            <p:cNvPr id="31" name="그림 30">
              <a:extLst>
                <a:ext uri="{FF2B5EF4-FFF2-40B4-BE49-F238E27FC236}">
                  <a16:creationId xmlns:a16="http://schemas.microsoft.com/office/drawing/2014/main" id="{537F41FA-8DC1-7F77-4BF7-4819EFA0EF18}"/>
                </a:ext>
              </a:extLst>
            </p:cNvPr>
            <p:cNvPicPr>
              <a:picLocks noChangeAspect="1"/>
            </p:cNvPicPr>
            <p:nvPr/>
          </p:nvPicPr>
          <p:blipFill>
            <a:blip r:embed="rId7"/>
            <a:stretch>
              <a:fillRect/>
            </a:stretch>
          </p:blipFill>
          <p:spPr>
            <a:xfrm>
              <a:off x="1088529" y="1065566"/>
              <a:ext cx="3073478" cy="2520000"/>
            </a:xfrm>
            <a:prstGeom prst="rect">
              <a:avLst/>
            </a:prstGeom>
          </p:spPr>
        </p:pic>
        <p:sp>
          <p:nvSpPr>
            <p:cNvPr id="34" name="TextBox 33">
              <a:extLst>
                <a:ext uri="{FF2B5EF4-FFF2-40B4-BE49-F238E27FC236}">
                  <a16:creationId xmlns:a16="http://schemas.microsoft.com/office/drawing/2014/main" id="{D3A92383-D4B2-857C-852C-41F91597EF06}"/>
                </a:ext>
              </a:extLst>
            </p:cNvPr>
            <p:cNvSpPr txBox="1"/>
            <p:nvPr/>
          </p:nvSpPr>
          <p:spPr>
            <a:xfrm>
              <a:off x="1243026" y="830665"/>
              <a:ext cx="647746" cy="307777"/>
            </a:xfrm>
            <a:prstGeom prst="rect">
              <a:avLst/>
            </a:prstGeom>
            <a:noFill/>
          </p:spPr>
          <p:txBody>
            <a:bodyPr wrap="square">
              <a:spAutoFit/>
            </a:bodyPr>
            <a:lstStyle/>
            <a:p>
              <a:r>
                <a:rPr lang="en-US" altLang="ko-KR" sz="1400" dirty="0">
                  <a:latin typeface="Times New Roman" panose="02020603050405020304" pitchFamily="18" charset="0"/>
                  <a:cs typeface="Times New Roman" panose="02020603050405020304" pitchFamily="18" charset="0"/>
                </a:rPr>
                <a:t>SVM</a:t>
              </a:r>
              <a:endParaRPr lang="en-US" altLang="ko-KR" sz="2000" dirty="0">
                <a:latin typeface="Times New Roman" panose="02020603050405020304" pitchFamily="18" charset="0"/>
                <a:cs typeface="Times New Roman" panose="02020603050405020304" pitchFamily="18" charset="0"/>
              </a:endParaRPr>
            </a:p>
          </p:txBody>
        </p:sp>
      </p:grpSp>
      <p:graphicFrame>
        <p:nvGraphicFramePr>
          <p:cNvPr id="4" name="표 3">
            <a:extLst>
              <a:ext uri="{FF2B5EF4-FFF2-40B4-BE49-F238E27FC236}">
                <a16:creationId xmlns:a16="http://schemas.microsoft.com/office/drawing/2014/main" id="{222B699B-9E41-9FE3-E001-0FB34D0EFC56}"/>
              </a:ext>
            </a:extLst>
          </p:cNvPr>
          <p:cNvGraphicFramePr>
            <a:graphicFrameLocks noGrp="1"/>
          </p:cNvGraphicFramePr>
          <p:nvPr/>
        </p:nvGraphicFramePr>
        <p:xfrm>
          <a:off x="7326077" y="2577099"/>
          <a:ext cx="4780359" cy="3452918"/>
        </p:xfrm>
        <a:graphic>
          <a:graphicData uri="http://schemas.openxmlformats.org/drawingml/2006/table">
            <a:tbl>
              <a:tblPr firstRow="1" bandRow="1">
                <a:tableStyleId>{5940675A-B579-460E-94D1-54222C63F5DA}</a:tableStyleId>
              </a:tblPr>
              <a:tblGrid>
                <a:gridCol w="1156665">
                  <a:extLst>
                    <a:ext uri="{9D8B030D-6E8A-4147-A177-3AD203B41FA5}">
                      <a16:colId xmlns:a16="http://schemas.microsoft.com/office/drawing/2014/main" val="3749381901"/>
                    </a:ext>
                  </a:extLst>
                </a:gridCol>
                <a:gridCol w="867736">
                  <a:extLst>
                    <a:ext uri="{9D8B030D-6E8A-4147-A177-3AD203B41FA5}">
                      <a16:colId xmlns:a16="http://schemas.microsoft.com/office/drawing/2014/main" val="1278059433"/>
                    </a:ext>
                  </a:extLst>
                </a:gridCol>
                <a:gridCol w="914400">
                  <a:extLst>
                    <a:ext uri="{9D8B030D-6E8A-4147-A177-3AD203B41FA5}">
                      <a16:colId xmlns:a16="http://schemas.microsoft.com/office/drawing/2014/main" val="2169387659"/>
                    </a:ext>
                  </a:extLst>
                </a:gridCol>
                <a:gridCol w="943897">
                  <a:extLst>
                    <a:ext uri="{9D8B030D-6E8A-4147-A177-3AD203B41FA5}">
                      <a16:colId xmlns:a16="http://schemas.microsoft.com/office/drawing/2014/main" val="783708825"/>
                    </a:ext>
                  </a:extLst>
                </a:gridCol>
                <a:gridCol w="897661">
                  <a:extLst>
                    <a:ext uri="{9D8B030D-6E8A-4147-A177-3AD203B41FA5}">
                      <a16:colId xmlns:a16="http://schemas.microsoft.com/office/drawing/2014/main" val="1065082233"/>
                    </a:ext>
                  </a:extLst>
                </a:gridCol>
              </a:tblGrid>
              <a:tr h="404042">
                <a:tc>
                  <a:txBody>
                    <a:bodyPr/>
                    <a:lstStyle/>
                    <a:p>
                      <a:pPr algn="ctr" latinLnBrk="1"/>
                      <a:endParaRPr lang="ko-KR" altLang="en-US" dirty="0">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algn="ctr" latinLnBrk="1"/>
                      <a:r>
                        <a:rPr lang="en-US" altLang="ko-KR" dirty="0">
                          <a:latin typeface="Times New Roman" panose="02020603050405020304" pitchFamily="18" charset="0"/>
                          <a:cs typeface="Times New Roman" panose="02020603050405020304" pitchFamily="18" charset="0"/>
                        </a:rPr>
                        <a:t>SVM</a:t>
                      </a:r>
                      <a:endParaRPr lang="ko-KR" altLang="en-US" dirty="0">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algn="ctr" latinLnBrk="1"/>
                      <a:r>
                        <a:rPr lang="en-US" altLang="ko-KR" dirty="0">
                          <a:latin typeface="Times New Roman" panose="02020603050405020304" pitchFamily="18" charset="0"/>
                          <a:cs typeface="Times New Roman" panose="02020603050405020304" pitchFamily="18" charset="0"/>
                        </a:rPr>
                        <a:t>TREE</a:t>
                      </a:r>
                      <a:endParaRPr lang="ko-KR" altLang="en-US" dirty="0">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algn="ctr" latinLnBrk="1"/>
                      <a:r>
                        <a:rPr lang="en-US" altLang="ko-KR" dirty="0">
                          <a:latin typeface="Times New Roman" panose="02020603050405020304" pitchFamily="18" charset="0"/>
                          <a:cs typeface="Times New Roman" panose="02020603050405020304" pitchFamily="18" charset="0"/>
                        </a:rPr>
                        <a:t>KNN</a:t>
                      </a:r>
                      <a:endParaRPr lang="ko-KR" altLang="en-US" dirty="0">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algn="ctr" latinLnBrk="1"/>
                      <a:r>
                        <a:rPr lang="en-US" altLang="ko-KR" dirty="0">
                          <a:latin typeface="Times New Roman" panose="02020603050405020304" pitchFamily="18" charset="0"/>
                          <a:cs typeface="Times New Roman" panose="02020603050405020304" pitchFamily="18" charset="0"/>
                        </a:rPr>
                        <a:t>LR</a:t>
                      </a:r>
                      <a:endParaRPr lang="ko-KR" altLang="en-US" dirty="0">
                        <a:latin typeface="Times New Roman" panose="02020603050405020304" pitchFamily="18" charset="0"/>
                        <a:cs typeface="Times New Roman" panose="02020603050405020304" pitchFamily="18" charset="0"/>
                      </a:endParaRPr>
                    </a:p>
                  </a:txBody>
                  <a:tcPr anchor="ctr">
                    <a:solidFill>
                      <a:schemeClr val="bg2"/>
                    </a:solidFill>
                  </a:tcPr>
                </a:tc>
                <a:extLst>
                  <a:ext uri="{0D108BD9-81ED-4DB2-BD59-A6C34878D82A}">
                    <a16:rowId xmlns:a16="http://schemas.microsoft.com/office/drawing/2014/main" val="811187848"/>
                  </a:ext>
                </a:extLst>
              </a:tr>
              <a:tr h="762219">
                <a:tc>
                  <a:txBody>
                    <a:bodyPr/>
                    <a:lstStyle/>
                    <a:p>
                      <a:pPr algn="ctr" latinLnBrk="1"/>
                      <a:r>
                        <a:rPr lang="en-US" altLang="ko-KR" dirty="0">
                          <a:latin typeface="Times New Roman" panose="02020603050405020304" pitchFamily="18" charset="0"/>
                          <a:cs typeface="Times New Roman" panose="02020603050405020304" pitchFamily="18" charset="0"/>
                        </a:rPr>
                        <a:t>Accuracy</a:t>
                      </a:r>
                      <a:endParaRPr lang="ko-KR" altLang="en-US" dirty="0">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algn="ctr" latinLnBrk="1"/>
                      <a:r>
                        <a:rPr lang="en-US" altLang="ko-KR" dirty="0">
                          <a:latin typeface="Times New Roman" panose="02020603050405020304" pitchFamily="18" charset="0"/>
                          <a:cs typeface="Times New Roman" panose="02020603050405020304" pitchFamily="18" charset="0"/>
                        </a:rPr>
                        <a:t>0.59</a:t>
                      </a:r>
                      <a:endParaRPr lang="ko-KR" altLang="en-US"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dirty="0">
                          <a:latin typeface="Times New Roman" panose="02020603050405020304" pitchFamily="18" charset="0"/>
                          <a:cs typeface="Times New Roman" panose="02020603050405020304" pitchFamily="18" charset="0"/>
                        </a:rPr>
                        <a:t>0.74</a:t>
                      </a:r>
                      <a:endParaRPr lang="ko-KR" altLang="en-US"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dirty="0">
                          <a:latin typeface="Times New Roman" panose="02020603050405020304" pitchFamily="18" charset="0"/>
                          <a:cs typeface="Times New Roman" panose="02020603050405020304" pitchFamily="18" charset="0"/>
                        </a:rPr>
                        <a:t>0.75</a:t>
                      </a:r>
                      <a:endParaRPr lang="ko-KR" altLang="en-US"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dirty="0">
                          <a:latin typeface="Times New Roman" panose="02020603050405020304" pitchFamily="18" charset="0"/>
                          <a:cs typeface="Times New Roman" panose="02020603050405020304" pitchFamily="18" charset="0"/>
                        </a:rPr>
                        <a:t>0.48</a:t>
                      </a:r>
                      <a:endParaRPr lang="ko-KR"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042593400"/>
                  </a:ext>
                </a:extLst>
              </a:tr>
              <a:tr h="762219">
                <a:tc>
                  <a:txBody>
                    <a:bodyPr/>
                    <a:lstStyle/>
                    <a:p>
                      <a:pPr algn="ctr" latinLnBrk="1"/>
                      <a:r>
                        <a:rPr lang="en-US" altLang="ko-KR" dirty="0">
                          <a:latin typeface="Times New Roman" panose="02020603050405020304" pitchFamily="18" charset="0"/>
                          <a:cs typeface="Times New Roman" panose="02020603050405020304" pitchFamily="18" charset="0"/>
                        </a:rPr>
                        <a:t>Precision</a:t>
                      </a:r>
                      <a:endParaRPr lang="ko-KR" altLang="en-US" dirty="0">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algn="ctr" latinLnBrk="1"/>
                      <a:r>
                        <a:rPr lang="en-US" altLang="ko-KR" dirty="0">
                          <a:latin typeface="Times New Roman" panose="02020603050405020304" pitchFamily="18" charset="0"/>
                          <a:cs typeface="Times New Roman" panose="02020603050405020304" pitchFamily="18" charset="0"/>
                        </a:rPr>
                        <a:t>0.58</a:t>
                      </a:r>
                      <a:endParaRPr lang="ko-KR" altLang="en-US"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dirty="0">
                          <a:latin typeface="Times New Roman" panose="02020603050405020304" pitchFamily="18" charset="0"/>
                          <a:cs typeface="Times New Roman" panose="02020603050405020304" pitchFamily="18" charset="0"/>
                        </a:rPr>
                        <a:t>0.75</a:t>
                      </a:r>
                      <a:endParaRPr lang="ko-KR" altLang="en-US"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dirty="0">
                          <a:latin typeface="Times New Roman" panose="02020603050405020304" pitchFamily="18" charset="0"/>
                          <a:cs typeface="Times New Roman" panose="02020603050405020304" pitchFamily="18" charset="0"/>
                        </a:rPr>
                        <a:t>0.76</a:t>
                      </a:r>
                      <a:endParaRPr lang="ko-KR" altLang="en-US"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dirty="0">
                          <a:latin typeface="Times New Roman" panose="02020603050405020304" pitchFamily="18" charset="0"/>
                          <a:cs typeface="Times New Roman" panose="02020603050405020304" pitchFamily="18" charset="0"/>
                        </a:rPr>
                        <a:t>0.48</a:t>
                      </a:r>
                      <a:endParaRPr lang="ko-KR"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420540443"/>
                  </a:ext>
                </a:extLst>
              </a:tr>
              <a:tr h="762219">
                <a:tc>
                  <a:txBody>
                    <a:bodyPr/>
                    <a:lstStyle/>
                    <a:p>
                      <a:pPr algn="ctr" latinLnBrk="1"/>
                      <a:r>
                        <a:rPr lang="en-US" altLang="ko-KR" dirty="0">
                          <a:latin typeface="Times New Roman" panose="02020603050405020304" pitchFamily="18" charset="0"/>
                          <a:cs typeface="Times New Roman" panose="02020603050405020304" pitchFamily="18" charset="0"/>
                        </a:rPr>
                        <a:t>Recall</a:t>
                      </a:r>
                      <a:endParaRPr lang="ko-KR" altLang="en-US" dirty="0">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algn="ctr" latinLnBrk="1"/>
                      <a:r>
                        <a:rPr lang="en-US" altLang="ko-KR" dirty="0">
                          <a:latin typeface="Times New Roman" panose="02020603050405020304" pitchFamily="18" charset="0"/>
                          <a:cs typeface="Times New Roman" panose="02020603050405020304" pitchFamily="18" charset="0"/>
                        </a:rPr>
                        <a:t>0.59</a:t>
                      </a:r>
                      <a:endParaRPr lang="ko-KR" altLang="en-US"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dirty="0">
                          <a:latin typeface="Times New Roman" panose="02020603050405020304" pitchFamily="18" charset="0"/>
                          <a:cs typeface="Times New Roman" panose="02020603050405020304" pitchFamily="18" charset="0"/>
                        </a:rPr>
                        <a:t>0.75</a:t>
                      </a:r>
                      <a:endParaRPr lang="ko-KR" altLang="en-US"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dirty="0">
                          <a:latin typeface="Times New Roman" panose="02020603050405020304" pitchFamily="18" charset="0"/>
                          <a:cs typeface="Times New Roman" panose="02020603050405020304" pitchFamily="18" charset="0"/>
                        </a:rPr>
                        <a:t>0.76</a:t>
                      </a:r>
                      <a:endParaRPr lang="ko-KR" altLang="en-US"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dirty="0">
                          <a:latin typeface="Times New Roman" panose="02020603050405020304" pitchFamily="18" charset="0"/>
                          <a:cs typeface="Times New Roman" panose="02020603050405020304" pitchFamily="18" charset="0"/>
                        </a:rPr>
                        <a:t>0.50</a:t>
                      </a:r>
                      <a:endParaRPr lang="ko-KR"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278001947"/>
                  </a:ext>
                </a:extLst>
              </a:tr>
              <a:tr h="762219">
                <a:tc>
                  <a:txBody>
                    <a:bodyPr/>
                    <a:lstStyle/>
                    <a:p>
                      <a:pPr algn="ctr" latinLnBrk="1"/>
                      <a:r>
                        <a:rPr lang="en-US" altLang="ko-KR" dirty="0">
                          <a:latin typeface="Times New Roman" panose="02020603050405020304" pitchFamily="18" charset="0"/>
                          <a:cs typeface="Times New Roman" panose="02020603050405020304" pitchFamily="18" charset="0"/>
                        </a:rPr>
                        <a:t>F1 Score</a:t>
                      </a:r>
                      <a:endParaRPr lang="ko-KR" altLang="en-US" dirty="0">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algn="ctr" latinLnBrk="1"/>
                      <a:r>
                        <a:rPr lang="en-US" altLang="ko-KR" dirty="0">
                          <a:latin typeface="Times New Roman" panose="02020603050405020304" pitchFamily="18" charset="0"/>
                          <a:cs typeface="Times New Roman" panose="02020603050405020304" pitchFamily="18" charset="0"/>
                        </a:rPr>
                        <a:t>0.57</a:t>
                      </a:r>
                      <a:endParaRPr lang="ko-KR" altLang="en-US"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dirty="0">
                          <a:latin typeface="Times New Roman" panose="02020603050405020304" pitchFamily="18" charset="0"/>
                          <a:cs typeface="Times New Roman" panose="02020603050405020304" pitchFamily="18" charset="0"/>
                        </a:rPr>
                        <a:t>0.75</a:t>
                      </a:r>
                      <a:endParaRPr lang="ko-KR" altLang="en-US"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dirty="0">
                          <a:solidFill>
                            <a:srgbClr val="FF0000"/>
                          </a:solidFill>
                          <a:latin typeface="Times New Roman" panose="02020603050405020304" pitchFamily="18" charset="0"/>
                          <a:cs typeface="Times New Roman" panose="02020603050405020304" pitchFamily="18" charset="0"/>
                        </a:rPr>
                        <a:t>0.76</a:t>
                      </a:r>
                      <a:endParaRPr lang="ko-KR" altLang="en-US"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dirty="0">
                          <a:latin typeface="Times New Roman" panose="02020603050405020304" pitchFamily="18" charset="0"/>
                          <a:cs typeface="Times New Roman" panose="02020603050405020304" pitchFamily="18" charset="0"/>
                        </a:rPr>
                        <a:t>0.48</a:t>
                      </a:r>
                      <a:endParaRPr lang="ko-KR"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628112624"/>
                  </a:ext>
                </a:extLst>
              </a:tr>
            </a:tbl>
          </a:graphicData>
        </a:graphic>
      </p:graphicFrame>
      <p:pic>
        <p:nvPicPr>
          <p:cNvPr id="16" name="그림 15">
            <a:extLst>
              <a:ext uri="{FF2B5EF4-FFF2-40B4-BE49-F238E27FC236}">
                <a16:creationId xmlns:a16="http://schemas.microsoft.com/office/drawing/2014/main" id="{566D0FED-F8BF-FC79-5CF0-2066B0226F41}"/>
              </a:ext>
            </a:extLst>
          </p:cNvPr>
          <p:cNvPicPr>
            <a:picLocks noChangeAspect="1"/>
          </p:cNvPicPr>
          <p:nvPr/>
        </p:nvPicPr>
        <p:blipFill>
          <a:blip r:embed="rId8"/>
          <a:stretch>
            <a:fillRect/>
          </a:stretch>
        </p:blipFill>
        <p:spPr>
          <a:xfrm>
            <a:off x="7947786" y="1031253"/>
            <a:ext cx="3406014" cy="1219513"/>
          </a:xfrm>
          <a:prstGeom prst="rect">
            <a:avLst/>
          </a:prstGeom>
        </p:spPr>
      </p:pic>
      <p:sp>
        <p:nvSpPr>
          <p:cNvPr id="23" name="TextBox 22">
            <a:extLst>
              <a:ext uri="{FF2B5EF4-FFF2-40B4-BE49-F238E27FC236}">
                <a16:creationId xmlns:a16="http://schemas.microsoft.com/office/drawing/2014/main" id="{42BCD919-7E86-CA2D-8D7F-3AA46CFFD2DA}"/>
              </a:ext>
            </a:extLst>
          </p:cNvPr>
          <p:cNvSpPr txBox="1"/>
          <p:nvPr/>
        </p:nvSpPr>
        <p:spPr>
          <a:xfrm>
            <a:off x="6602793" y="2177358"/>
            <a:ext cx="6096000" cy="369332"/>
          </a:xfrm>
          <a:prstGeom prst="rect">
            <a:avLst/>
          </a:prstGeom>
          <a:noFill/>
        </p:spPr>
        <p:txBody>
          <a:bodyPr wrap="square">
            <a:spAutoFit/>
          </a:bodyPr>
          <a:lstStyle/>
          <a:p>
            <a:pPr algn="ctr"/>
            <a:r>
              <a:rPr lang="ko-KR" altLang="en-US" sz="1800" dirty="0">
                <a:latin typeface="Times New Roman" panose="02020603050405020304" pitchFamily="18" charset="0"/>
                <a:ea typeface="맑은 고딕"/>
                <a:cs typeface="Times New Roman" panose="02020603050405020304" pitchFamily="18" charset="0"/>
              </a:rPr>
              <a:t>&lt;</a:t>
            </a:r>
            <a:r>
              <a:rPr lang="en-US" altLang="ko-KR" sz="1800" dirty="0">
                <a:latin typeface="Times New Roman" panose="02020603050405020304" pitchFamily="18" charset="0"/>
                <a:ea typeface="맑은 고딕"/>
                <a:cs typeface="Times New Roman" panose="02020603050405020304" pitchFamily="18" charset="0"/>
              </a:rPr>
              <a:t> Performance </a:t>
            </a:r>
            <a:r>
              <a:rPr lang="ko-KR" altLang="en-US" sz="1800" dirty="0">
                <a:latin typeface="Times New Roman" panose="02020603050405020304" pitchFamily="18" charset="0"/>
                <a:ea typeface="맑은 고딕"/>
                <a:cs typeface="Times New Roman" panose="02020603050405020304" pitchFamily="18" charset="0"/>
              </a:rPr>
              <a:t>&gt;</a:t>
            </a:r>
            <a:endParaRPr lang="ko-KR" altLang="en-US" sz="32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59980493-799F-28A5-D9D4-C9D9E725D2B6}"/>
              </a:ext>
            </a:extLst>
          </p:cNvPr>
          <p:cNvSpPr txBox="1"/>
          <p:nvPr/>
        </p:nvSpPr>
        <p:spPr>
          <a:xfrm>
            <a:off x="281664" y="327897"/>
            <a:ext cx="6384607" cy="523220"/>
          </a:xfrm>
          <a:prstGeom prst="rect">
            <a:avLst/>
          </a:prstGeom>
          <a:noFill/>
        </p:spPr>
        <p:txBody>
          <a:bodyPr wrap="square">
            <a:spAutoFit/>
          </a:bodyPr>
          <a:lstStyle/>
          <a:p>
            <a:r>
              <a:rPr lang="en-US" altLang="ko-KR" sz="2800" dirty="0">
                <a:latin typeface="Times New Roman" panose="02020603050405020304" pitchFamily="18" charset="0"/>
                <a:cs typeface="Times New Roman" panose="02020603050405020304" pitchFamily="18" charset="0"/>
              </a:rPr>
              <a:t>2. Baseline Journal Implementation</a:t>
            </a:r>
          </a:p>
        </p:txBody>
      </p:sp>
      <p:sp>
        <p:nvSpPr>
          <p:cNvPr id="13" name="직사각형 12">
            <a:extLst>
              <a:ext uri="{FF2B5EF4-FFF2-40B4-BE49-F238E27FC236}">
                <a16:creationId xmlns:a16="http://schemas.microsoft.com/office/drawing/2014/main" id="{FF82FB98-CC48-B2D7-B819-C4347185FE64}"/>
              </a:ext>
            </a:extLst>
          </p:cNvPr>
          <p:cNvSpPr/>
          <p:nvPr/>
        </p:nvSpPr>
        <p:spPr>
          <a:xfrm>
            <a:off x="0" y="-32880"/>
            <a:ext cx="12192000" cy="6890880"/>
          </a:xfrm>
          <a:prstGeom prst="rect">
            <a:avLst/>
          </a:prstGeom>
          <a:solidFill>
            <a:schemeClr val="tx1">
              <a:lumMod val="85000"/>
              <a:lumOff val="1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5" name="TextBox 14">
            <a:extLst>
              <a:ext uri="{FF2B5EF4-FFF2-40B4-BE49-F238E27FC236}">
                <a16:creationId xmlns:a16="http://schemas.microsoft.com/office/drawing/2014/main" id="{606A6834-1705-5D42-1E1A-68BA9BB8EA0E}"/>
              </a:ext>
            </a:extLst>
          </p:cNvPr>
          <p:cNvSpPr txBox="1"/>
          <p:nvPr/>
        </p:nvSpPr>
        <p:spPr>
          <a:xfrm>
            <a:off x="179767" y="5171147"/>
            <a:ext cx="11942312" cy="1265731"/>
          </a:xfrm>
          <a:prstGeom prst="rect">
            <a:avLst/>
          </a:prstGeom>
          <a:noFill/>
        </p:spPr>
        <p:txBody>
          <a:bodyPr wrap="square">
            <a:spAutoFit/>
          </a:bodyPr>
          <a:lstStyle/>
          <a:p>
            <a:pPr>
              <a:lnSpc>
                <a:spcPct val="125000"/>
              </a:lnSpc>
            </a:pPr>
            <a:r>
              <a:rPr lang="en-US" altLang="ko-KR" sz="3200" b="1" dirty="0">
                <a:solidFill>
                  <a:schemeClr val="bg1"/>
                </a:solidFill>
                <a:latin typeface="Times New Roman" panose="02020603050405020304" pitchFamily="18" charset="0"/>
                <a:cs typeface="Times New Roman" panose="02020603050405020304" pitchFamily="18" charset="0"/>
              </a:rPr>
              <a:t>1. This is Time-Series Data, But There is </a:t>
            </a:r>
            <a:r>
              <a:rPr lang="en-US" altLang="ko-KR" sz="3200" b="1" dirty="0">
                <a:solidFill>
                  <a:schemeClr val="accent1">
                    <a:lumMod val="60000"/>
                    <a:lumOff val="40000"/>
                  </a:schemeClr>
                </a:solidFill>
                <a:latin typeface="Times New Roman" panose="02020603050405020304" pitchFamily="18" charset="0"/>
                <a:cs typeface="Times New Roman" panose="02020603050405020304" pitchFamily="18" charset="0"/>
              </a:rPr>
              <a:t>No Change Over Time</a:t>
            </a:r>
            <a:r>
              <a:rPr lang="en-US" altLang="ko-KR" sz="3200" b="1" dirty="0">
                <a:solidFill>
                  <a:schemeClr val="bg1"/>
                </a:solidFill>
                <a:latin typeface="Times New Roman" panose="02020603050405020304" pitchFamily="18" charset="0"/>
                <a:cs typeface="Times New Roman" panose="02020603050405020304" pitchFamily="18" charset="0"/>
              </a:rPr>
              <a:t>. </a:t>
            </a:r>
          </a:p>
          <a:p>
            <a:pPr>
              <a:lnSpc>
                <a:spcPct val="125000"/>
              </a:lnSpc>
            </a:pPr>
            <a:r>
              <a:rPr lang="en-US" altLang="ko-KR" sz="3200" b="1" dirty="0">
                <a:solidFill>
                  <a:schemeClr val="bg1"/>
                </a:solidFill>
                <a:latin typeface="Times New Roman" panose="02020603050405020304" pitchFamily="18" charset="0"/>
                <a:cs typeface="Times New Roman" panose="02020603050405020304" pitchFamily="18" charset="0"/>
              </a:rPr>
              <a:t>2. It is Not </a:t>
            </a:r>
            <a:r>
              <a:rPr lang="en-US" altLang="ko-KR" sz="3200" b="1" dirty="0">
                <a:solidFill>
                  <a:schemeClr val="accent1">
                    <a:lumMod val="60000"/>
                    <a:lumOff val="40000"/>
                  </a:schemeClr>
                </a:solidFill>
                <a:latin typeface="Times New Roman" panose="02020603050405020304" pitchFamily="18" charset="0"/>
                <a:cs typeface="Times New Roman" panose="02020603050405020304" pitchFamily="18" charset="0"/>
              </a:rPr>
              <a:t>Continuous</a:t>
            </a:r>
            <a:r>
              <a:rPr lang="en-US" altLang="ko-KR" sz="3200" b="1" dirty="0">
                <a:solidFill>
                  <a:schemeClr val="bg1"/>
                </a:solidFill>
                <a:latin typeface="Times New Roman" panose="02020603050405020304" pitchFamily="18" charset="0"/>
                <a:cs typeface="Times New Roman" panose="02020603050405020304" pitchFamily="18" charset="0"/>
              </a:rPr>
              <a:t> and It is Measured for </a:t>
            </a:r>
            <a:r>
              <a:rPr lang="en-US" altLang="ko-KR" sz="3200" b="1" dirty="0">
                <a:solidFill>
                  <a:schemeClr val="accent1">
                    <a:lumMod val="60000"/>
                    <a:lumOff val="40000"/>
                  </a:schemeClr>
                </a:solidFill>
                <a:latin typeface="Times New Roman" panose="02020603050405020304" pitchFamily="18" charset="0"/>
                <a:cs typeface="Times New Roman" panose="02020603050405020304" pitchFamily="18" charset="0"/>
              </a:rPr>
              <a:t>Various cases</a:t>
            </a:r>
            <a:r>
              <a:rPr lang="en-US" altLang="ko-KR" sz="3200" b="1" dirty="0">
                <a:solidFill>
                  <a:schemeClr val="bg1"/>
                </a:solidFill>
                <a:latin typeface="Times New Roman" panose="02020603050405020304" pitchFamily="18" charset="0"/>
                <a:cs typeface="Times New Roman" panose="02020603050405020304" pitchFamily="18" charset="0"/>
              </a:rPr>
              <a:t>.</a:t>
            </a:r>
          </a:p>
        </p:txBody>
      </p:sp>
      <p:pic>
        <p:nvPicPr>
          <p:cNvPr id="12" name="그림 11">
            <a:extLst>
              <a:ext uri="{FF2B5EF4-FFF2-40B4-BE49-F238E27FC236}">
                <a16:creationId xmlns:a16="http://schemas.microsoft.com/office/drawing/2014/main" id="{C4D749A3-A143-0239-7302-AC562C9E0710}"/>
              </a:ext>
            </a:extLst>
          </p:cNvPr>
          <p:cNvPicPr>
            <a:picLocks noChangeAspect="1"/>
          </p:cNvPicPr>
          <p:nvPr/>
        </p:nvPicPr>
        <p:blipFill>
          <a:blip r:embed="rId9"/>
          <a:stretch>
            <a:fillRect/>
          </a:stretch>
        </p:blipFill>
        <p:spPr>
          <a:xfrm>
            <a:off x="3000377" y="153013"/>
            <a:ext cx="6157625" cy="4965826"/>
          </a:xfrm>
          <a:prstGeom prst="rect">
            <a:avLst/>
          </a:prstGeom>
        </p:spPr>
      </p:pic>
      <p:sp>
        <p:nvSpPr>
          <p:cNvPr id="24" name="직사각형 23">
            <a:extLst>
              <a:ext uri="{FF2B5EF4-FFF2-40B4-BE49-F238E27FC236}">
                <a16:creationId xmlns:a16="http://schemas.microsoft.com/office/drawing/2014/main" id="{80690D2B-1A9C-8BCA-F6C8-44B70DB76B13}"/>
              </a:ext>
            </a:extLst>
          </p:cNvPr>
          <p:cNvSpPr/>
          <p:nvPr/>
        </p:nvSpPr>
        <p:spPr>
          <a:xfrm>
            <a:off x="240808" y="5212249"/>
            <a:ext cx="11401904" cy="156966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2800" b="1" dirty="0"/>
              <a:t>It’s Important to Focus on Data Distribution</a:t>
            </a:r>
          </a:p>
          <a:p>
            <a:pPr algn="ctr"/>
            <a:endParaRPr lang="en-US" altLang="ko-KR" sz="2800" b="1" dirty="0"/>
          </a:p>
          <a:p>
            <a:pPr algn="ctr"/>
            <a:r>
              <a:rPr lang="en-US" altLang="ko-KR" sz="2800" b="1" dirty="0">
                <a:sym typeface="Wingdings" panose="05000000000000000000" pitchFamily="2" charset="2"/>
              </a:rPr>
              <a:t> Data Preprocessing is Necessary</a:t>
            </a:r>
            <a:endParaRPr lang="ko-KR" altLang="en-US" sz="2800" b="1" dirty="0"/>
          </a:p>
        </p:txBody>
      </p:sp>
    </p:spTree>
    <p:extLst>
      <p:ext uri="{BB962C8B-B14F-4D97-AF65-F5344CB8AC3E}">
        <p14:creationId xmlns:p14="http://schemas.microsoft.com/office/powerpoint/2010/main" val="86945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122FA9F4-FAAE-5373-1CCC-59FE8CB1DA73}"/>
              </a:ext>
            </a:extLst>
          </p:cNvPr>
          <p:cNvSpPr>
            <a:spLocks noGrp="1"/>
          </p:cNvSpPr>
          <p:nvPr>
            <p:ph type="sldNum" sz="quarter" idx="12"/>
          </p:nvPr>
        </p:nvSpPr>
        <p:spPr/>
        <p:txBody>
          <a:bodyPr/>
          <a:lstStyle/>
          <a:p>
            <a:fld id="{83D37A20-76DD-4CD0-B0FA-805EEE79EC14}" type="slidenum">
              <a:rPr lang="ko-KR" altLang="en-US" smtClean="0"/>
              <a:t>8</a:t>
            </a:fld>
            <a:endParaRPr lang="ko-KR" altLang="en-US" dirty="0"/>
          </a:p>
        </p:txBody>
      </p:sp>
      <p:pic>
        <p:nvPicPr>
          <p:cNvPr id="6" name="Picture 2">
            <a:extLst>
              <a:ext uri="{FF2B5EF4-FFF2-40B4-BE49-F238E27FC236}">
                <a16:creationId xmlns:a16="http://schemas.microsoft.com/office/drawing/2014/main" id="{ED04BFCC-8A39-3DCF-8660-A2ED724A12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6597" t="4978" r="1140" b="74831"/>
          <a:stretch/>
        </p:blipFill>
        <p:spPr bwMode="auto">
          <a:xfrm>
            <a:off x="85724" y="6314395"/>
            <a:ext cx="1802949" cy="50203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표 7">
            <a:extLst>
              <a:ext uri="{FF2B5EF4-FFF2-40B4-BE49-F238E27FC236}">
                <a16:creationId xmlns:a16="http://schemas.microsoft.com/office/drawing/2014/main" id="{A1A8A03E-569D-CE8F-4E82-409B2019F533}"/>
              </a:ext>
            </a:extLst>
          </p:cNvPr>
          <p:cNvGraphicFramePr>
            <a:graphicFrameLocks noGrp="1"/>
          </p:cNvGraphicFramePr>
          <p:nvPr>
            <p:extLst>
              <p:ext uri="{D42A27DB-BD31-4B8C-83A1-F6EECF244321}">
                <p14:modId xmlns:p14="http://schemas.microsoft.com/office/powerpoint/2010/main" val="3818006372"/>
              </p:ext>
            </p:extLst>
          </p:nvPr>
        </p:nvGraphicFramePr>
        <p:xfrm>
          <a:off x="2032000" y="1229191"/>
          <a:ext cx="8128000" cy="4599772"/>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2258949651"/>
                    </a:ext>
                  </a:extLst>
                </a:gridCol>
                <a:gridCol w="4064000">
                  <a:extLst>
                    <a:ext uri="{9D8B030D-6E8A-4147-A177-3AD203B41FA5}">
                      <a16:colId xmlns:a16="http://schemas.microsoft.com/office/drawing/2014/main" val="3279569749"/>
                    </a:ext>
                  </a:extLst>
                </a:gridCol>
              </a:tblGrid>
              <a:tr h="898483">
                <a:tc>
                  <a:txBody>
                    <a:bodyPr/>
                    <a:lstStyle/>
                    <a:p>
                      <a:pPr algn="ctr" latinLnBrk="1"/>
                      <a:r>
                        <a:rPr lang="en-US" altLang="ko-KR" sz="2800" b="1" dirty="0">
                          <a:latin typeface="Times New Roman" panose="02020603050405020304" pitchFamily="18" charset="0"/>
                          <a:cs typeface="Times New Roman" panose="02020603050405020304" pitchFamily="18" charset="0"/>
                        </a:rPr>
                        <a:t>Proposal Objective</a:t>
                      </a:r>
                      <a:endParaRPr lang="ko-KR" altLang="en-US" sz="2800" b="1" dirty="0">
                        <a:latin typeface="Times New Roman" panose="02020603050405020304" pitchFamily="18" charset="0"/>
                        <a:cs typeface="Times New Roman" panose="02020603050405020304" pitchFamily="18"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latinLnBrk="1"/>
                      <a:r>
                        <a:rPr lang="en-US" altLang="ko-KR" sz="2800" b="1" dirty="0">
                          <a:latin typeface="Times New Roman" panose="02020603050405020304" pitchFamily="18" charset="0"/>
                          <a:cs typeface="Times New Roman" panose="02020603050405020304" pitchFamily="18" charset="0"/>
                        </a:rPr>
                        <a:t>New Objective</a:t>
                      </a:r>
                      <a:endParaRPr lang="ko-KR" altLang="en-US" sz="2800" b="1" dirty="0">
                        <a:latin typeface="Times New Roman" panose="02020603050405020304" pitchFamily="18" charset="0"/>
                        <a:cs typeface="Times New Roman" panose="02020603050405020304" pitchFamily="18"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8048077"/>
                  </a:ext>
                </a:extLst>
              </a:tr>
              <a:tr h="898483">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000" dirty="0">
                          <a:latin typeface="Times New Roman" panose="02020603050405020304" pitchFamily="18" charset="0"/>
                          <a:cs typeface="Times New Roman" panose="02020603050405020304" pitchFamily="18" charset="0"/>
                        </a:rPr>
                        <a:t>Preprocessing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000" dirty="0">
                          <a:latin typeface="Times New Roman" panose="02020603050405020304" pitchFamily="18" charset="0"/>
                          <a:cs typeface="Times New Roman" panose="02020603050405020304" pitchFamily="18" charset="0"/>
                        </a:rPr>
                        <a:t>Preprocessing</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000" dirty="0">
                          <a:latin typeface="Times New Roman" panose="02020603050405020304" pitchFamily="18" charset="0"/>
                          <a:cs typeface="Times New Roman" panose="02020603050405020304" pitchFamily="18" charset="0"/>
                        </a:rPr>
                        <a:t>(Scaling, Train &amp; Test Data)</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6752967"/>
                  </a:ext>
                </a:extLst>
              </a:tr>
              <a:tr h="898483">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000" dirty="0">
                          <a:latin typeface="Times New Roman" panose="02020603050405020304" pitchFamily="18" charset="0"/>
                          <a:cs typeface="Times New Roman" panose="02020603050405020304" pitchFamily="18" charset="0"/>
                        </a:rPr>
                        <a:t>Feature Extraction </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000" dirty="0">
                          <a:latin typeface="Times New Roman" panose="02020603050405020304" pitchFamily="18" charset="0"/>
                          <a:cs typeface="Times New Roman" panose="02020603050405020304" pitchFamily="18" charset="0"/>
                        </a:rPr>
                        <a:t>Feature Reduction</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000" dirty="0">
                          <a:latin typeface="Times New Roman" panose="02020603050405020304" pitchFamily="18" charset="0"/>
                          <a:cs typeface="Times New Roman" panose="02020603050405020304" pitchFamily="18" charset="0"/>
                        </a:rPr>
                        <a:t>Selecting Features</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latinLnBrk="1"/>
                      <a:r>
                        <a:rPr lang="en-US" altLang="ko-KR" sz="4000" dirty="0">
                          <a:solidFill>
                            <a:srgbClr val="FF0000"/>
                          </a:solidFill>
                          <a:latin typeface="Times New Roman" panose="02020603050405020304" pitchFamily="18" charset="0"/>
                          <a:cs typeface="Times New Roman" panose="02020603050405020304" pitchFamily="18" charset="0"/>
                        </a:rPr>
                        <a:t>?</a:t>
                      </a:r>
                      <a:endParaRPr lang="ko-KR" altLang="en-US" sz="4000" dirty="0">
                        <a:solidFill>
                          <a:srgbClr val="FF0000"/>
                        </a:solidFill>
                        <a:latin typeface="Times New Roman" panose="02020603050405020304" pitchFamily="18" charset="0"/>
                        <a:cs typeface="Times New Roman" panose="02020603050405020304" pitchFamily="18"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8082679"/>
                  </a:ext>
                </a:extLst>
              </a:tr>
              <a:tr h="898483">
                <a:tc>
                  <a:txBody>
                    <a:bodyPr/>
                    <a:lstStyle/>
                    <a:p>
                      <a:pPr algn="ctr" latinLnBrk="1"/>
                      <a:r>
                        <a:rPr lang="en-US" altLang="ko-KR" sz="2000" dirty="0">
                          <a:latin typeface="Times New Roman" panose="02020603050405020304" pitchFamily="18" charset="0"/>
                          <a:cs typeface="Times New Roman" panose="02020603050405020304" pitchFamily="18" charset="0"/>
                        </a:rPr>
                        <a:t>Classification</a:t>
                      </a:r>
                    </a:p>
                    <a:p>
                      <a:pPr algn="ctr" latinLnBrk="1"/>
                      <a:r>
                        <a:rPr lang="en-US" altLang="ko-KR" sz="2000" dirty="0">
                          <a:latin typeface="Times New Roman" panose="02020603050405020304" pitchFamily="18" charset="0"/>
                          <a:cs typeface="Times New Roman" panose="02020603050405020304" pitchFamily="18" charset="0"/>
                        </a:rPr>
                        <a:t>(SVM, Tree, KNN </a:t>
                      </a:r>
                      <a:r>
                        <a:rPr lang="en-US" altLang="ko-KR" sz="2000" dirty="0" err="1">
                          <a:latin typeface="Times New Roman" panose="02020603050405020304" pitchFamily="18" charset="0"/>
                          <a:cs typeface="Times New Roman" panose="02020603050405020304" pitchFamily="18" charset="0"/>
                        </a:rPr>
                        <a:t>etc</a:t>
                      </a:r>
                      <a:r>
                        <a:rPr lang="en-US" altLang="ko-KR" sz="2000" dirty="0">
                          <a:latin typeface="Times New Roman" panose="02020603050405020304" pitchFamily="18" charset="0"/>
                          <a:cs typeface="Times New Roman" panose="02020603050405020304" pitchFamily="18" charset="0"/>
                        </a:rPr>
                        <a:t>)</a:t>
                      </a:r>
                      <a:endParaRPr lang="ko-KR" altLang="en-US" sz="2000" dirty="0">
                        <a:latin typeface="Times New Roman" panose="02020603050405020304" pitchFamily="18" charset="0"/>
                        <a:cs typeface="Times New Roman" panose="02020603050405020304" pitchFamily="18"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latinLnBrk="1"/>
                      <a:r>
                        <a:rPr lang="en-US" altLang="ko-KR" sz="2000" dirty="0">
                          <a:latin typeface="Times New Roman" panose="02020603050405020304" pitchFamily="18" charset="0"/>
                          <a:cs typeface="Times New Roman" panose="02020603050405020304" pitchFamily="18" charset="0"/>
                        </a:rPr>
                        <a:t>Classification</a:t>
                      </a:r>
                    </a:p>
                    <a:p>
                      <a:pPr algn="ctr" latinLnBrk="1"/>
                      <a:r>
                        <a:rPr lang="en-US" altLang="ko-KR" sz="2000" dirty="0">
                          <a:latin typeface="Times New Roman" panose="02020603050405020304" pitchFamily="18" charset="0"/>
                          <a:cs typeface="Times New Roman" panose="02020603050405020304" pitchFamily="18" charset="0"/>
                        </a:rPr>
                        <a:t>(SVM, Tree, KNN </a:t>
                      </a:r>
                      <a:r>
                        <a:rPr lang="en-US" altLang="ko-KR" sz="2000" dirty="0" err="1">
                          <a:latin typeface="Times New Roman" panose="02020603050405020304" pitchFamily="18" charset="0"/>
                          <a:cs typeface="Times New Roman" panose="02020603050405020304" pitchFamily="18" charset="0"/>
                        </a:rPr>
                        <a:t>etc</a:t>
                      </a:r>
                      <a:r>
                        <a:rPr lang="en-US" altLang="ko-KR" sz="2000" dirty="0">
                          <a:latin typeface="Times New Roman" panose="02020603050405020304" pitchFamily="18" charset="0"/>
                          <a:cs typeface="Times New Roman" panose="02020603050405020304" pitchFamily="18" charset="0"/>
                        </a:rPr>
                        <a:t>)</a:t>
                      </a:r>
                      <a:endParaRPr lang="ko-KR" altLang="en-US" sz="2000" dirty="0">
                        <a:latin typeface="Times New Roman" panose="02020603050405020304" pitchFamily="18" charset="0"/>
                        <a:cs typeface="Times New Roman" panose="02020603050405020304" pitchFamily="18"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0148493"/>
                  </a:ext>
                </a:extLst>
              </a:tr>
              <a:tr h="898483">
                <a:tc>
                  <a:txBody>
                    <a:bodyPr/>
                    <a:lstStyle/>
                    <a:p>
                      <a:pPr algn="ctr" latinLnBrk="1"/>
                      <a:r>
                        <a:rPr lang="en-US" altLang="ko-KR" sz="2000" dirty="0">
                          <a:latin typeface="Times New Roman" panose="02020603050405020304" pitchFamily="18" charset="0"/>
                          <a:cs typeface="Times New Roman" panose="02020603050405020304" pitchFamily="18" charset="0"/>
                        </a:rPr>
                        <a:t>Evaluation</a:t>
                      </a:r>
                      <a:endParaRPr lang="ko-KR" altLang="en-US" sz="2000" dirty="0">
                        <a:latin typeface="Times New Roman" panose="02020603050405020304" pitchFamily="18" charset="0"/>
                        <a:cs typeface="Times New Roman" panose="02020603050405020304" pitchFamily="18"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latinLnBrk="1"/>
                      <a:r>
                        <a:rPr lang="en-US" altLang="ko-KR" sz="2000" dirty="0">
                          <a:latin typeface="Times New Roman" panose="02020603050405020304" pitchFamily="18" charset="0"/>
                          <a:cs typeface="Times New Roman" panose="02020603050405020304" pitchFamily="18" charset="0"/>
                        </a:rPr>
                        <a:t>Evaluation</a:t>
                      </a:r>
                      <a:endParaRPr lang="ko-KR" altLang="en-US" sz="2000" dirty="0">
                        <a:latin typeface="Times New Roman" panose="02020603050405020304" pitchFamily="18" charset="0"/>
                        <a:cs typeface="Times New Roman" panose="02020603050405020304" pitchFamily="18"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2976428"/>
                  </a:ext>
                </a:extLst>
              </a:tr>
            </a:tbl>
          </a:graphicData>
        </a:graphic>
      </p:graphicFrame>
      <p:cxnSp>
        <p:nvCxnSpPr>
          <p:cNvPr id="10" name="직선 화살표 연결선 9">
            <a:extLst>
              <a:ext uri="{FF2B5EF4-FFF2-40B4-BE49-F238E27FC236}">
                <a16:creationId xmlns:a16="http://schemas.microsoft.com/office/drawing/2014/main" id="{893EA245-849E-96F4-4884-8C2A6ECE78E6}"/>
              </a:ext>
            </a:extLst>
          </p:cNvPr>
          <p:cNvCxnSpPr/>
          <p:nvPr/>
        </p:nvCxnSpPr>
        <p:spPr>
          <a:xfrm>
            <a:off x="5466735" y="3529077"/>
            <a:ext cx="1258530" cy="0"/>
          </a:xfrm>
          <a:prstGeom prst="straightConnector1">
            <a:avLst/>
          </a:prstGeom>
          <a:ln w="76200">
            <a:solidFill>
              <a:srgbClr val="FF0000"/>
            </a:solidFill>
            <a:tailEnd type="triangle"/>
          </a:ln>
        </p:spPr>
        <p:style>
          <a:lnRef idx="3">
            <a:schemeClr val="accent4"/>
          </a:lnRef>
          <a:fillRef idx="0">
            <a:schemeClr val="accent4"/>
          </a:fillRef>
          <a:effectRef idx="2">
            <a:schemeClr val="accent4"/>
          </a:effectRef>
          <a:fontRef idx="minor">
            <a:schemeClr val="tx1"/>
          </a:fontRef>
        </p:style>
      </p:cxnSp>
      <p:sp>
        <p:nvSpPr>
          <p:cNvPr id="15" name="TextBox 14">
            <a:extLst>
              <a:ext uri="{FF2B5EF4-FFF2-40B4-BE49-F238E27FC236}">
                <a16:creationId xmlns:a16="http://schemas.microsoft.com/office/drawing/2014/main" id="{F60BBC08-1046-7D48-E30B-C154C3343A8C}"/>
              </a:ext>
            </a:extLst>
          </p:cNvPr>
          <p:cNvSpPr txBox="1"/>
          <p:nvPr/>
        </p:nvSpPr>
        <p:spPr>
          <a:xfrm>
            <a:off x="281664" y="327897"/>
            <a:ext cx="4861835" cy="523220"/>
          </a:xfrm>
          <a:prstGeom prst="rect">
            <a:avLst/>
          </a:prstGeom>
          <a:noFill/>
        </p:spPr>
        <p:txBody>
          <a:bodyPr wrap="square">
            <a:spAutoFit/>
          </a:bodyPr>
          <a:lstStyle/>
          <a:p>
            <a:r>
              <a:rPr lang="en-US" altLang="ko-KR" sz="2800" b="1" dirty="0">
                <a:latin typeface="Times New Roman" panose="02020603050405020304" pitchFamily="18" charset="0"/>
                <a:cs typeface="Times New Roman" panose="02020603050405020304" pitchFamily="18" charset="0"/>
              </a:rPr>
              <a:t>3. Data Preprocessing</a:t>
            </a:r>
          </a:p>
        </p:txBody>
      </p:sp>
    </p:spTree>
    <p:extLst>
      <p:ext uri="{BB962C8B-B14F-4D97-AF65-F5344CB8AC3E}">
        <p14:creationId xmlns:p14="http://schemas.microsoft.com/office/powerpoint/2010/main" val="2532568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592AE3-67D2-249F-93D8-78970484B1A1}"/>
              </a:ext>
            </a:extLst>
          </p:cNvPr>
          <p:cNvSpPr txBox="1"/>
          <p:nvPr/>
        </p:nvSpPr>
        <p:spPr>
          <a:xfrm>
            <a:off x="281664" y="327897"/>
            <a:ext cx="4861835" cy="523220"/>
          </a:xfrm>
          <a:prstGeom prst="rect">
            <a:avLst/>
          </a:prstGeom>
          <a:noFill/>
        </p:spPr>
        <p:txBody>
          <a:bodyPr wrap="square">
            <a:spAutoFit/>
          </a:bodyPr>
          <a:lstStyle/>
          <a:p>
            <a:r>
              <a:rPr lang="en-US" altLang="ko-KR" sz="2800" b="1" dirty="0">
                <a:latin typeface="Times New Roman" panose="02020603050405020304" pitchFamily="18" charset="0"/>
                <a:cs typeface="Times New Roman" panose="02020603050405020304" pitchFamily="18" charset="0"/>
              </a:rPr>
              <a:t>3. Data Preprocessing</a:t>
            </a:r>
          </a:p>
        </p:txBody>
      </p:sp>
      <p:sp>
        <p:nvSpPr>
          <p:cNvPr id="3" name="슬라이드 번호 개체 틀 2">
            <a:extLst>
              <a:ext uri="{FF2B5EF4-FFF2-40B4-BE49-F238E27FC236}">
                <a16:creationId xmlns:a16="http://schemas.microsoft.com/office/drawing/2014/main" id="{BD42A40C-E3F1-A599-A55F-0E43BF3347B7}"/>
              </a:ext>
            </a:extLst>
          </p:cNvPr>
          <p:cNvSpPr>
            <a:spLocks noGrp="1"/>
          </p:cNvSpPr>
          <p:nvPr>
            <p:ph type="sldNum" sz="quarter" idx="12"/>
          </p:nvPr>
        </p:nvSpPr>
        <p:spPr/>
        <p:txBody>
          <a:bodyPr/>
          <a:lstStyle/>
          <a:p>
            <a:fld id="{83D37A20-76DD-4CD0-B0FA-805EEE79EC14}" type="slidenum">
              <a:rPr lang="ko-KR" altLang="en-US" smtClean="0"/>
              <a:t>9</a:t>
            </a:fld>
            <a:endParaRPr lang="ko-KR" altLang="en-US"/>
          </a:p>
        </p:txBody>
      </p:sp>
      <p:pic>
        <p:nvPicPr>
          <p:cNvPr id="5" name="Picture 2">
            <a:extLst>
              <a:ext uri="{FF2B5EF4-FFF2-40B4-BE49-F238E27FC236}">
                <a16:creationId xmlns:a16="http://schemas.microsoft.com/office/drawing/2014/main" id="{1BE624A4-1711-4DAA-D7D3-CBA2BDD8E59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6597" t="4978" r="1140" b="74831"/>
          <a:stretch/>
        </p:blipFill>
        <p:spPr bwMode="auto">
          <a:xfrm>
            <a:off x="85724" y="6314395"/>
            <a:ext cx="1802949" cy="502031"/>
          </a:xfrm>
          <a:prstGeom prst="rect">
            <a:avLst/>
          </a:prstGeom>
          <a:noFill/>
          <a:extLst>
            <a:ext uri="{909E8E84-426E-40DD-AFC4-6F175D3DCCD1}">
              <a14:hiddenFill xmlns:a14="http://schemas.microsoft.com/office/drawing/2010/main">
                <a:solidFill>
                  <a:srgbClr val="FFFFFF"/>
                </a:solidFill>
              </a14:hiddenFill>
            </a:ext>
          </a:extLst>
        </p:spPr>
      </p:pic>
      <p:sp>
        <p:nvSpPr>
          <p:cNvPr id="24" name="직사각형 23">
            <a:extLst>
              <a:ext uri="{FF2B5EF4-FFF2-40B4-BE49-F238E27FC236}">
                <a16:creationId xmlns:a16="http://schemas.microsoft.com/office/drawing/2014/main" id="{D9336C62-8750-CFB2-2E6D-B02172774D98}"/>
              </a:ext>
            </a:extLst>
          </p:cNvPr>
          <p:cNvSpPr/>
          <p:nvPr/>
        </p:nvSpPr>
        <p:spPr>
          <a:xfrm>
            <a:off x="1953430" y="2135322"/>
            <a:ext cx="2135665" cy="1041833"/>
          </a:xfrm>
          <a:prstGeom prst="rect">
            <a:avLst/>
          </a:prstGeom>
          <a:solidFill>
            <a:schemeClr val="bg2">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2400" dirty="0">
                <a:solidFill>
                  <a:schemeClr val="tx1"/>
                </a:solidFill>
                <a:latin typeface="Times New Roman" panose="02020603050405020304" pitchFamily="18" charset="0"/>
                <a:ea typeface="Roboto Medium"/>
                <a:cs typeface="Times New Roman" panose="02020603050405020304" pitchFamily="18" charset="0"/>
              </a:rPr>
              <a:t>Data Analysis </a:t>
            </a:r>
          </a:p>
        </p:txBody>
      </p:sp>
      <p:sp>
        <p:nvSpPr>
          <p:cNvPr id="25" name="화살표: 아래쪽 24">
            <a:extLst>
              <a:ext uri="{FF2B5EF4-FFF2-40B4-BE49-F238E27FC236}">
                <a16:creationId xmlns:a16="http://schemas.microsoft.com/office/drawing/2014/main" id="{F4A841CB-8C92-C9EA-4F11-4CD9265A3DCA}"/>
              </a:ext>
            </a:extLst>
          </p:cNvPr>
          <p:cNvSpPr/>
          <p:nvPr/>
        </p:nvSpPr>
        <p:spPr>
          <a:xfrm rot="16200000">
            <a:off x="4457842" y="2416660"/>
            <a:ext cx="188425" cy="478341"/>
          </a:xfrm>
          <a:prstGeom prst="downArrow">
            <a:avLst/>
          </a:prstGeom>
          <a:solidFill>
            <a:srgbClr val="0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506" dirty="0"/>
          </a:p>
        </p:txBody>
      </p:sp>
      <p:sp>
        <p:nvSpPr>
          <p:cNvPr id="30" name="직사각형 29">
            <a:extLst>
              <a:ext uri="{FF2B5EF4-FFF2-40B4-BE49-F238E27FC236}">
                <a16:creationId xmlns:a16="http://schemas.microsoft.com/office/drawing/2014/main" id="{9BD547E4-9377-913B-3699-A72BD5C807C0}"/>
              </a:ext>
            </a:extLst>
          </p:cNvPr>
          <p:cNvSpPr/>
          <p:nvPr/>
        </p:nvSpPr>
        <p:spPr>
          <a:xfrm>
            <a:off x="4923015" y="2134916"/>
            <a:ext cx="2306178" cy="1041832"/>
          </a:xfrm>
          <a:prstGeom prst="rect">
            <a:avLst/>
          </a:prstGeom>
          <a:solidFill>
            <a:schemeClr val="bg2">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2800" b="1" dirty="0">
                <a:solidFill>
                  <a:schemeClr val="tx1"/>
                </a:solidFill>
                <a:latin typeface="Times New Roman" panose="02020603050405020304" pitchFamily="18" charset="0"/>
                <a:ea typeface="Roboto Medium"/>
                <a:cs typeface="Times New Roman" panose="02020603050405020304" pitchFamily="18" charset="0"/>
              </a:rPr>
              <a:t>Preprocessing</a:t>
            </a:r>
            <a:endParaRPr lang="en-US" altLang="ko-KR" sz="2400" b="1" dirty="0">
              <a:solidFill>
                <a:schemeClr val="tx1"/>
              </a:solidFill>
              <a:latin typeface="Times New Roman" panose="02020603050405020304" pitchFamily="18" charset="0"/>
              <a:ea typeface="Roboto Medium"/>
              <a:cs typeface="Times New Roman" panose="02020603050405020304" pitchFamily="18" charset="0"/>
            </a:endParaRPr>
          </a:p>
        </p:txBody>
      </p:sp>
      <p:sp>
        <p:nvSpPr>
          <p:cNvPr id="31" name="직사각형 30">
            <a:extLst>
              <a:ext uri="{FF2B5EF4-FFF2-40B4-BE49-F238E27FC236}">
                <a16:creationId xmlns:a16="http://schemas.microsoft.com/office/drawing/2014/main" id="{1F94A8A6-03A9-48D9-EB50-0F29FAA63CC0}"/>
              </a:ext>
            </a:extLst>
          </p:cNvPr>
          <p:cNvSpPr/>
          <p:nvPr/>
        </p:nvSpPr>
        <p:spPr>
          <a:xfrm>
            <a:off x="8049629" y="2134916"/>
            <a:ext cx="2135666" cy="1041832"/>
          </a:xfrm>
          <a:prstGeom prst="rect">
            <a:avLst/>
          </a:prstGeom>
          <a:solidFill>
            <a:schemeClr val="bg2">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2400" dirty="0">
                <a:solidFill>
                  <a:schemeClr val="tx1"/>
                </a:solidFill>
                <a:latin typeface="Times New Roman" panose="02020603050405020304" pitchFamily="18" charset="0"/>
                <a:ea typeface="Roboto Medium"/>
                <a:cs typeface="Times New Roman" panose="02020603050405020304" pitchFamily="18" charset="0"/>
              </a:rPr>
              <a:t>Train/Test Datasets Division</a:t>
            </a:r>
          </a:p>
        </p:txBody>
      </p:sp>
      <p:sp>
        <p:nvSpPr>
          <p:cNvPr id="32" name="직사각형 31">
            <a:extLst>
              <a:ext uri="{FF2B5EF4-FFF2-40B4-BE49-F238E27FC236}">
                <a16:creationId xmlns:a16="http://schemas.microsoft.com/office/drawing/2014/main" id="{A2DBF689-8F04-914D-BC89-57903288F83D}"/>
              </a:ext>
            </a:extLst>
          </p:cNvPr>
          <p:cNvSpPr/>
          <p:nvPr/>
        </p:nvSpPr>
        <p:spPr>
          <a:xfrm>
            <a:off x="1953430" y="3988763"/>
            <a:ext cx="2135666" cy="1041832"/>
          </a:xfrm>
          <a:prstGeom prst="rect">
            <a:avLst/>
          </a:prstGeom>
          <a:solidFill>
            <a:schemeClr val="bg2">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2400" dirty="0">
                <a:solidFill>
                  <a:schemeClr val="tx1"/>
                </a:solidFill>
                <a:latin typeface="Times New Roman" panose="02020603050405020304" pitchFamily="18" charset="0"/>
                <a:ea typeface="Roboto Medium"/>
                <a:cs typeface="Times New Roman" panose="02020603050405020304" pitchFamily="18" charset="0"/>
              </a:rPr>
              <a:t>Classification</a:t>
            </a:r>
          </a:p>
        </p:txBody>
      </p:sp>
      <p:sp>
        <p:nvSpPr>
          <p:cNvPr id="33" name="직사각형 32">
            <a:extLst>
              <a:ext uri="{FF2B5EF4-FFF2-40B4-BE49-F238E27FC236}">
                <a16:creationId xmlns:a16="http://schemas.microsoft.com/office/drawing/2014/main" id="{DCF9AA8B-5C16-7617-D93F-FF32D9D4EEC5}"/>
              </a:ext>
            </a:extLst>
          </p:cNvPr>
          <p:cNvSpPr/>
          <p:nvPr/>
        </p:nvSpPr>
        <p:spPr>
          <a:xfrm>
            <a:off x="5001529" y="3988763"/>
            <a:ext cx="2135665" cy="1041832"/>
          </a:xfrm>
          <a:prstGeom prst="rect">
            <a:avLst/>
          </a:prstGeom>
          <a:solidFill>
            <a:schemeClr val="bg2">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2400" dirty="0">
                <a:solidFill>
                  <a:schemeClr val="tx1"/>
                </a:solidFill>
                <a:latin typeface="Times New Roman" panose="02020603050405020304" pitchFamily="18" charset="0"/>
                <a:ea typeface="Roboto Medium"/>
                <a:cs typeface="Times New Roman" panose="02020603050405020304" pitchFamily="18" charset="0"/>
              </a:rPr>
              <a:t>Optimization</a:t>
            </a:r>
          </a:p>
        </p:txBody>
      </p:sp>
      <p:sp>
        <p:nvSpPr>
          <p:cNvPr id="34" name="직사각형 33">
            <a:extLst>
              <a:ext uri="{FF2B5EF4-FFF2-40B4-BE49-F238E27FC236}">
                <a16:creationId xmlns:a16="http://schemas.microsoft.com/office/drawing/2014/main" id="{83792FC4-D6D5-D41E-6CC7-8F2659F38917}"/>
              </a:ext>
            </a:extLst>
          </p:cNvPr>
          <p:cNvSpPr/>
          <p:nvPr/>
        </p:nvSpPr>
        <p:spPr>
          <a:xfrm>
            <a:off x="8049627" y="3988763"/>
            <a:ext cx="2152306" cy="1041832"/>
          </a:xfrm>
          <a:prstGeom prst="rect">
            <a:avLst/>
          </a:prstGeom>
          <a:solidFill>
            <a:schemeClr val="bg2">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2400" dirty="0">
                <a:solidFill>
                  <a:schemeClr val="tx1"/>
                </a:solidFill>
                <a:latin typeface="Times New Roman" panose="02020603050405020304" pitchFamily="18" charset="0"/>
                <a:ea typeface="Roboto Medium"/>
                <a:cs typeface="Times New Roman" panose="02020603050405020304" pitchFamily="18" charset="0"/>
              </a:rPr>
              <a:t>Evaluation</a:t>
            </a:r>
          </a:p>
        </p:txBody>
      </p:sp>
      <p:sp>
        <p:nvSpPr>
          <p:cNvPr id="35" name="화살표: 아래쪽 34">
            <a:extLst>
              <a:ext uri="{FF2B5EF4-FFF2-40B4-BE49-F238E27FC236}">
                <a16:creationId xmlns:a16="http://schemas.microsoft.com/office/drawing/2014/main" id="{4B731540-97F0-21AA-23BC-D8095F0F6AD0}"/>
              </a:ext>
            </a:extLst>
          </p:cNvPr>
          <p:cNvSpPr/>
          <p:nvPr/>
        </p:nvSpPr>
        <p:spPr>
          <a:xfrm rot="16200000">
            <a:off x="7505942" y="2416661"/>
            <a:ext cx="188425" cy="478341"/>
          </a:xfrm>
          <a:prstGeom prst="downArrow">
            <a:avLst/>
          </a:prstGeom>
          <a:solidFill>
            <a:srgbClr val="0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506" dirty="0"/>
          </a:p>
        </p:txBody>
      </p:sp>
      <p:sp>
        <p:nvSpPr>
          <p:cNvPr id="36" name="화살표: 아래쪽 35">
            <a:extLst>
              <a:ext uri="{FF2B5EF4-FFF2-40B4-BE49-F238E27FC236}">
                <a16:creationId xmlns:a16="http://schemas.microsoft.com/office/drawing/2014/main" id="{B9989CCC-5756-234D-1B4E-3F3D0E64D62E}"/>
              </a:ext>
            </a:extLst>
          </p:cNvPr>
          <p:cNvSpPr/>
          <p:nvPr/>
        </p:nvSpPr>
        <p:spPr>
          <a:xfrm rot="16200000">
            <a:off x="4451100" y="4270508"/>
            <a:ext cx="188425" cy="478341"/>
          </a:xfrm>
          <a:prstGeom prst="downArrow">
            <a:avLst/>
          </a:prstGeom>
          <a:solidFill>
            <a:srgbClr val="0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506" dirty="0"/>
          </a:p>
        </p:txBody>
      </p:sp>
      <p:sp>
        <p:nvSpPr>
          <p:cNvPr id="37" name="화살표: 아래쪽 36">
            <a:extLst>
              <a:ext uri="{FF2B5EF4-FFF2-40B4-BE49-F238E27FC236}">
                <a16:creationId xmlns:a16="http://schemas.microsoft.com/office/drawing/2014/main" id="{A372E9CC-85ED-4EF5-989D-713750DBAE89}"/>
              </a:ext>
            </a:extLst>
          </p:cNvPr>
          <p:cNvSpPr/>
          <p:nvPr/>
        </p:nvSpPr>
        <p:spPr>
          <a:xfrm rot="16200000">
            <a:off x="7499568" y="4270507"/>
            <a:ext cx="188425" cy="478341"/>
          </a:xfrm>
          <a:prstGeom prst="downArrow">
            <a:avLst/>
          </a:prstGeom>
          <a:solidFill>
            <a:srgbClr val="0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506" dirty="0"/>
          </a:p>
        </p:txBody>
      </p:sp>
      <p:grpSp>
        <p:nvGrpSpPr>
          <p:cNvPr id="56" name="그룹 55">
            <a:extLst>
              <a:ext uri="{FF2B5EF4-FFF2-40B4-BE49-F238E27FC236}">
                <a16:creationId xmlns:a16="http://schemas.microsoft.com/office/drawing/2014/main" id="{5D95C272-0DAD-6E81-58AD-B97ED75A2469}"/>
              </a:ext>
            </a:extLst>
          </p:cNvPr>
          <p:cNvGrpSpPr/>
          <p:nvPr/>
        </p:nvGrpSpPr>
        <p:grpSpPr>
          <a:xfrm>
            <a:off x="958274" y="2655831"/>
            <a:ext cx="9899569" cy="1977089"/>
            <a:chOff x="958274" y="2655831"/>
            <a:chExt cx="9899569" cy="1977089"/>
          </a:xfrm>
        </p:grpSpPr>
        <p:sp>
          <p:nvSpPr>
            <p:cNvPr id="38" name="화살표: 아래쪽 37">
              <a:extLst>
                <a:ext uri="{FF2B5EF4-FFF2-40B4-BE49-F238E27FC236}">
                  <a16:creationId xmlns:a16="http://schemas.microsoft.com/office/drawing/2014/main" id="{6407B978-48E8-B00E-0489-D5CA8D4C0955}"/>
                </a:ext>
              </a:extLst>
            </p:cNvPr>
            <p:cNvSpPr/>
            <p:nvPr/>
          </p:nvSpPr>
          <p:spPr>
            <a:xfrm rot="16200000">
              <a:off x="1402632" y="4281461"/>
              <a:ext cx="188425" cy="478341"/>
            </a:xfrm>
            <a:prstGeom prst="downArrow">
              <a:avLst/>
            </a:prstGeom>
            <a:solidFill>
              <a:srgbClr val="0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506" dirty="0"/>
            </a:p>
          </p:txBody>
        </p:sp>
        <p:sp>
          <p:nvSpPr>
            <p:cNvPr id="50" name="화살표: 아래쪽 49">
              <a:extLst>
                <a:ext uri="{FF2B5EF4-FFF2-40B4-BE49-F238E27FC236}">
                  <a16:creationId xmlns:a16="http://schemas.microsoft.com/office/drawing/2014/main" id="{DAF87DE0-FC43-B2D8-04DE-9AC22B20776E}"/>
                </a:ext>
              </a:extLst>
            </p:cNvPr>
            <p:cNvSpPr/>
            <p:nvPr/>
          </p:nvSpPr>
          <p:spPr>
            <a:xfrm rot="16200000">
              <a:off x="5830524" y="-1089301"/>
              <a:ext cx="188425" cy="9334127"/>
            </a:xfrm>
            <a:prstGeom prst="downArrow">
              <a:avLst>
                <a:gd name="adj1" fmla="val 50000"/>
                <a:gd name="adj2" fmla="val 0"/>
              </a:avLst>
            </a:prstGeom>
            <a:solidFill>
              <a:srgbClr val="0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506" dirty="0"/>
            </a:p>
          </p:txBody>
        </p:sp>
        <p:sp>
          <p:nvSpPr>
            <p:cNvPr id="51" name="화살표: 아래쪽 50">
              <a:extLst>
                <a:ext uri="{FF2B5EF4-FFF2-40B4-BE49-F238E27FC236}">
                  <a16:creationId xmlns:a16="http://schemas.microsoft.com/office/drawing/2014/main" id="{A654AD09-4DAA-52CE-EDEC-3553B03CC0E9}"/>
                </a:ext>
              </a:extLst>
            </p:cNvPr>
            <p:cNvSpPr/>
            <p:nvPr/>
          </p:nvSpPr>
          <p:spPr>
            <a:xfrm>
              <a:off x="1262201" y="3547110"/>
              <a:ext cx="188425" cy="1012270"/>
            </a:xfrm>
            <a:prstGeom prst="downArrow">
              <a:avLst>
                <a:gd name="adj1" fmla="val 50000"/>
                <a:gd name="adj2" fmla="val 0"/>
              </a:avLst>
            </a:prstGeom>
            <a:solidFill>
              <a:srgbClr val="0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506" dirty="0"/>
            </a:p>
          </p:txBody>
        </p:sp>
        <p:sp>
          <p:nvSpPr>
            <p:cNvPr id="52" name="화살표: 아래쪽 51">
              <a:extLst>
                <a:ext uri="{FF2B5EF4-FFF2-40B4-BE49-F238E27FC236}">
                  <a16:creationId xmlns:a16="http://schemas.microsoft.com/office/drawing/2014/main" id="{01BB2252-BF95-8CF5-5F63-7EAFE1ABDD1C}"/>
                </a:ext>
              </a:extLst>
            </p:cNvPr>
            <p:cNvSpPr/>
            <p:nvPr/>
          </p:nvSpPr>
          <p:spPr>
            <a:xfrm>
              <a:off x="10452421" y="2655831"/>
              <a:ext cx="188425" cy="944619"/>
            </a:xfrm>
            <a:prstGeom prst="downArrow">
              <a:avLst>
                <a:gd name="adj1" fmla="val 50000"/>
                <a:gd name="adj2" fmla="val 0"/>
              </a:avLst>
            </a:prstGeom>
            <a:solidFill>
              <a:srgbClr val="0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506" dirty="0"/>
            </a:p>
          </p:txBody>
        </p:sp>
        <p:sp>
          <p:nvSpPr>
            <p:cNvPr id="53" name="화살표: 아래쪽 52">
              <a:extLst>
                <a:ext uri="{FF2B5EF4-FFF2-40B4-BE49-F238E27FC236}">
                  <a16:creationId xmlns:a16="http://schemas.microsoft.com/office/drawing/2014/main" id="{3D3F9DC9-F6C7-5B04-D31C-2277C56C96C8}"/>
                </a:ext>
              </a:extLst>
            </p:cNvPr>
            <p:cNvSpPr/>
            <p:nvPr/>
          </p:nvSpPr>
          <p:spPr>
            <a:xfrm>
              <a:off x="958274" y="3344605"/>
              <a:ext cx="446770" cy="1288315"/>
            </a:xfrm>
            <a:prstGeom prst="downArrow">
              <a:avLst>
                <a:gd name="adj1" fmla="val 50000"/>
                <a:gd name="adj2" fmla="val 0"/>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506" dirty="0"/>
            </a:p>
          </p:txBody>
        </p:sp>
        <p:sp>
          <p:nvSpPr>
            <p:cNvPr id="54" name="화살표: 아래쪽 53">
              <a:extLst>
                <a:ext uri="{FF2B5EF4-FFF2-40B4-BE49-F238E27FC236}">
                  <a16:creationId xmlns:a16="http://schemas.microsoft.com/office/drawing/2014/main" id="{5D417BB0-B963-2746-5E52-5EC3CE66E7D0}"/>
                </a:ext>
              </a:extLst>
            </p:cNvPr>
            <p:cNvSpPr/>
            <p:nvPr/>
          </p:nvSpPr>
          <p:spPr>
            <a:xfrm>
              <a:off x="10531989" y="3483549"/>
              <a:ext cx="325854" cy="478851"/>
            </a:xfrm>
            <a:prstGeom prst="downArrow">
              <a:avLst>
                <a:gd name="adj1" fmla="val 50000"/>
                <a:gd name="adj2" fmla="val 0"/>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506" dirty="0"/>
            </a:p>
          </p:txBody>
        </p:sp>
        <p:sp>
          <p:nvSpPr>
            <p:cNvPr id="55" name="화살표: 아래쪽 54">
              <a:extLst>
                <a:ext uri="{FF2B5EF4-FFF2-40B4-BE49-F238E27FC236}">
                  <a16:creationId xmlns:a16="http://schemas.microsoft.com/office/drawing/2014/main" id="{5EF665B7-A201-52B1-0484-F4CC7B25B236}"/>
                </a:ext>
              </a:extLst>
            </p:cNvPr>
            <p:cNvSpPr/>
            <p:nvPr/>
          </p:nvSpPr>
          <p:spPr>
            <a:xfrm>
              <a:off x="10479406" y="3643545"/>
              <a:ext cx="273835" cy="494115"/>
            </a:xfrm>
            <a:prstGeom prst="downArrow">
              <a:avLst>
                <a:gd name="adj1" fmla="val 50000"/>
                <a:gd name="adj2" fmla="val 0"/>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506" dirty="0"/>
            </a:p>
          </p:txBody>
        </p:sp>
      </p:grpSp>
      <p:sp>
        <p:nvSpPr>
          <p:cNvPr id="4" name="별: 꼭짓점 5개 3">
            <a:extLst>
              <a:ext uri="{FF2B5EF4-FFF2-40B4-BE49-F238E27FC236}">
                <a16:creationId xmlns:a16="http://schemas.microsoft.com/office/drawing/2014/main" id="{C3000205-66FD-3E65-CDB9-23E3AAAB0B0E}"/>
              </a:ext>
            </a:extLst>
          </p:cNvPr>
          <p:cNvSpPr/>
          <p:nvPr/>
        </p:nvSpPr>
        <p:spPr>
          <a:xfrm>
            <a:off x="5728924" y="1743654"/>
            <a:ext cx="643094" cy="552659"/>
          </a:xfrm>
          <a:prstGeom prst="star5">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60579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948</TotalTime>
  <Words>1109</Words>
  <Application>Microsoft Office PowerPoint</Application>
  <PresentationFormat>와이드스크린</PresentationFormat>
  <Paragraphs>289</Paragraphs>
  <Slides>17</Slides>
  <Notes>13</Notes>
  <HiddenSlides>0</HiddenSlides>
  <MMClips>2</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17</vt:i4>
      </vt:variant>
    </vt:vector>
  </HeadingPairs>
  <TitlesOfParts>
    <vt:vector size="22" baseType="lpstr">
      <vt:lpstr>맑은 고딕</vt:lpstr>
      <vt:lpstr>Arial</vt:lpstr>
      <vt:lpstr>Times New Roman</vt:lpstr>
      <vt:lpstr>Wingdings</vt:lpstr>
      <vt:lpstr>Office 테마</vt:lpstr>
      <vt:lpstr>Automobile Engine Fault Diagnosis Using  Machine Learning Method</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진가람/21900727</dc:creator>
  <cp:lastModifiedBy>안견힐/21900416</cp:lastModifiedBy>
  <cp:revision>53</cp:revision>
  <dcterms:created xsi:type="dcterms:W3CDTF">2024-10-21T08:58:35Z</dcterms:created>
  <dcterms:modified xsi:type="dcterms:W3CDTF">2024-10-22T04:13:01Z</dcterms:modified>
</cp:coreProperties>
</file>