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sldIdLst>
    <p:sldId id="4149" r:id="rId2"/>
    <p:sldId id="3990" r:id="rId3"/>
    <p:sldId id="4166" r:id="rId4"/>
    <p:sldId id="4171" r:id="rId5"/>
    <p:sldId id="4173" r:id="rId6"/>
    <p:sldId id="4172" r:id="rId7"/>
    <p:sldId id="4180" r:id="rId8"/>
    <p:sldId id="4179" r:id="rId9"/>
    <p:sldId id="4174" r:id="rId10"/>
    <p:sldId id="4178" r:id="rId11"/>
    <p:sldId id="4175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0000"/>
    <a:srgbClr val="4175A9"/>
    <a:srgbClr val="373737"/>
    <a:srgbClr val="F2F2F2"/>
    <a:srgbClr val="EFF1F8"/>
    <a:srgbClr val="445469"/>
    <a:srgbClr val="5A5A66"/>
    <a:srgbClr val="626162"/>
    <a:srgbClr val="C4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7ABF1-9AFE-9AB9-160A-0200DDB60A42}" v="7" dt="2024-10-01T06:28:31.391"/>
    <p1510:client id="{5957CD46-C307-50C8-E71B-6399E7FE1D36}" v="2462" dt="2024-09-30T17:13:55.377"/>
    <p1510:client id="{70233A30-C216-23DB-FBF4-38F1F68E53B5}" v="2303" dt="2024-10-01T09:04:12.301"/>
    <p1510:client id="{A8F0E3CF-DC45-4735-9080-2F1BE7493A0C}" v="1675" dt="2024-10-01T07:34:25.091"/>
    <p1510:client id="{B26475A8-CEA0-AD36-3366-521938E39066}" v="3433" dt="2024-10-01T08:06:24.372"/>
    <p1510:client id="{E5F45E82-FE0C-60FD-2D3F-4AEBED49D938}" v="3510" dt="2024-09-30T16:19:17.4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4" autoAdjust="0"/>
    <p:restoredTop sz="90788" autoAdjust="0"/>
  </p:normalViewPr>
  <p:slideViewPr>
    <p:cSldViewPr snapToGrid="0">
      <p:cViewPr varScale="1">
        <p:scale>
          <a:sx n="73" d="100"/>
          <a:sy n="73" d="100"/>
        </p:scale>
        <p:origin x="822" y="102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https://www.howacarworks.com/basics/how-a-fuel-injection-system-works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6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D65FFE-A3CF-7ADA-29C8-66B0F09A03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94275" y="0"/>
            <a:ext cx="1883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9CD523-51C0-5EBD-CAA4-16B49D8345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75" b="94635" l="6190" r="89959">
                        <a14:foregroundMark x1="15406" y1="39046" x2="15681" y2="54098"/>
                        <a14:foregroundMark x1="14305" y1="42623" x2="18707" y2="74069"/>
                        <a14:foregroundMark x1="18707" y1="74069" x2="18982" y2="74069"/>
                        <a14:foregroundMark x1="15956" y1="60060" x2="27510" y2="82414"/>
                        <a14:foregroundMark x1="27510" y1="82414" x2="28336" y2="83308"/>
                        <a14:foregroundMark x1="24209" y1="77943" x2="54746" y2="91058"/>
                        <a14:foregroundMark x1="39615" y1="89866" x2="49931" y2="92250"/>
                        <a14:foregroundMark x1="49931" y1="92250" x2="68776" y2="91356"/>
                        <a14:foregroundMark x1="44842" y1="94039" x2="56946" y2="94635"/>
                        <a14:foregroundMark x1="55846" y1="91952" x2="72627" y2="83607"/>
                        <a14:foregroundMark x1="72627" y1="83607" x2="86933" y2="63040"/>
                        <a14:foregroundMark x1="82806" y1="72280" x2="86657" y2="39046"/>
                        <a14:foregroundMark x1="86382" y1="65127" x2="87483" y2="47094"/>
                        <a14:foregroundMark x1="89409" y1="59762" x2="89684" y2="43219"/>
                        <a14:foregroundMark x1="80055" y1="23547" x2="55571" y2="6855"/>
                        <a14:foregroundMark x1="62368" y1="19453" x2="40990" y2="9240"/>
                        <a14:foregroundMark x1="64073" y1="20268" x2="62920" y2="19717"/>
                        <a14:foregroundMark x1="75928" y1="25931" x2="64073" y2="20268"/>
                        <a14:foregroundMark x1="55846" y1="11624" x2="31362" y2="18480"/>
                        <a14:foregroundMark x1="43741" y1="8942" x2="20633" y2="23547"/>
                        <a14:foregroundMark x1="20633" y1="23547" x2="20358" y2="23845"/>
                        <a14:foregroundMark x1="31087" y1="18778" x2="23934" y2="26528"/>
                        <a14:foregroundMark x1="29986" y1="17586" x2="19807" y2="31595"/>
                        <a14:foregroundMark x1="31362" y1="17884" x2="13755" y2="40537"/>
                        <a14:foregroundMark x1="13755" y1="40537" x2="13755" y2="40537"/>
                        <a14:foregroundMark x1="10179" y1="39344" x2="6327" y2="52608"/>
                        <a14:foregroundMark x1="34388" y1="51714" x2="34388" y2="57377"/>
                        <a14:foregroundMark x1="34938" y1="57377" x2="35213" y2="66319"/>
                        <a14:foregroundMark x1="47868" y1="4918" x2="49794" y2="3875"/>
                        <a14:foregroundMark x1="36726" y1="43517" x2="36451" y2="43964"/>
                        <a14:foregroundMark x1="31499" y1="41729" x2="31499" y2="41729"/>
                        <a14:foregroundMark x1="29849" y1="41729" x2="29849" y2="41729"/>
                        <a14:foregroundMark x1="38377" y1="41729" x2="38377" y2="41729"/>
                        <a14:foregroundMark x1="39477" y1="41729" x2="39477" y2="41729"/>
                        <a14:foregroundMark x1="39340" y1="70343" x2="39340" y2="70343"/>
                        <a14:foregroundMark x1="30812" y1="70194" x2="30812" y2="70194"/>
                        <a14:foregroundMark x1="30261" y1="70492" x2="30261" y2="70492"/>
                        <a14:foregroundMark x1="46492" y1="68405" x2="46492" y2="68405"/>
                        <a14:foregroundMark x1="45942" y1="60209" x2="46355" y2="64680"/>
                        <a14:foregroundMark x1="46768" y1="55589" x2="47455" y2="58420"/>
                        <a14:foregroundMark x1="54883" y1="56036" x2="55433" y2="59463"/>
                        <a14:foregroundMark x1="65199" y1="68107" x2="62999" y2="69896"/>
                        <a14:foregroundMark x1="67125" y1="43219" x2="66850" y2="48584"/>
                        <a14:foregroundMark x1="66850" y1="49627" x2="66300" y2="54694"/>
                        <a14:foregroundMark x1="65199" y1="42474" x2="63961" y2="41878"/>
                        <a14:foregroundMark x1="57634" y1="42027" x2="58735" y2="41729"/>
                        <a14:foregroundMark x1="41128" y1="55589" x2="40578" y2="55291"/>
                        <a14:backgroundMark x1="61898" y1="20417" x2="62724" y2="20119"/>
                        <a14:backgroundMark x1="63549" y1="20268" x2="63549" y2="202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6004" y="3661916"/>
            <a:ext cx="6925642" cy="63921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286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B3A9B630-4853-B54B-B5A0-604909D768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526933" y="5152753"/>
            <a:ext cx="3317657" cy="33176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B3A9B630-4853-B54B-B5A0-604909D768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068353" y="5152753"/>
            <a:ext cx="3317657" cy="33176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3A9B630-4853-B54B-B5A0-604909D768E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991634" y="5152754"/>
            <a:ext cx="3317657" cy="33176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DDD197-A394-504D-6986-A7EDF95B7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94275" y="0"/>
            <a:ext cx="1883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43457" y="4023360"/>
            <a:ext cx="11616016" cy="8381088"/>
          </a:xfrm>
          <a:solidFill>
            <a:schemeClr val="bg1">
              <a:lumMod val="95000"/>
            </a:schemeClr>
          </a:solidFill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03468C-E362-DDCD-8D11-C970037697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94275" y="0"/>
            <a:ext cx="1883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39E14346-A8D7-D044-A7A0-F23D5BC2B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867134" y="2931498"/>
            <a:ext cx="4806860" cy="8534001"/>
          </a:xfrm>
          <a:solidFill>
            <a:schemeClr val="bg1">
              <a:lumMod val="95000"/>
            </a:schemeClr>
          </a:solidFill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8E719-3BDC-FF2C-D9EF-8F92F5E89C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94275" y="0"/>
            <a:ext cx="1883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660100" y="610541"/>
            <a:ext cx="827716" cy="492406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ieeexplore.ieee.org/document/10311597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Leo-Thomas/EngineFaultDB?tab=readme-ov-fil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epairpal.com/ignition-coil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hyperlink" Target="https://www.howacarworks.com/basics/how-a-fuel-injection-system-work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06701A8-FE1E-0A48-B358-AB9D5B2F0DDE}"/>
              </a:ext>
            </a:extLst>
          </p:cNvPr>
          <p:cNvGrpSpPr/>
          <p:nvPr/>
        </p:nvGrpSpPr>
        <p:grpSpPr>
          <a:xfrm>
            <a:off x="2823800" y="2028364"/>
            <a:ext cx="19201295" cy="5981245"/>
            <a:chOff x="2430088" y="5115142"/>
            <a:chExt cx="19201295" cy="59812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B1DB0A-A032-604E-AAB5-5978F702C935}"/>
                </a:ext>
              </a:extLst>
            </p:cNvPr>
            <p:cNvSpPr txBox="1"/>
            <p:nvPr/>
          </p:nvSpPr>
          <p:spPr>
            <a:xfrm>
              <a:off x="2437648" y="5115142"/>
              <a:ext cx="19193735" cy="47089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0000" b="1">
                  <a:solidFill>
                    <a:schemeClr val="tx2">
                      <a:lumMod val="75000"/>
                    </a:schemeClr>
                  </a:solidFill>
                  <a:latin typeface="Roboto"/>
                  <a:ea typeface="Roboto"/>
                  <a:cs typeface="Lato Light"/>
                </a:rPr>
                <a:t>Automobile Engine Fault Diagnosis Using 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  <a:latin typeface="Calibri" panose="020F0502020204030204"/>
                <a:ea typeface="맑은 고딕" panose="020B0503020000020004" pitchFamily="34" charset="-127"/>
                <a:cs typeface="Calibri" panose="020F0502020204030204"/>
              </a:endParaRPr>
            </a:p>
            <a:p>
              <a:r>
                <a:rPr lang="en-US" sz="10000" b="1">
                  <a:solidFill>
                    <a:schemeClr val="tx2">
                      <a:lumMod val="75000"/>
                    </a:schemeClr>
                  </a:solidFill>
                  <a:latin typeface="Roboto"/>
                  <a:ea typeface="Roboto"/>
                  <a:cs typeface="Lato Light"/>
                </a:rPr>
                <a:t>Machine Learning Method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  <a:ea typeface="맑은 고딕" panose="020B0503020000020004" pitchFamily="34" charset="-127"/>
                <a:cs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08EC2A-FEAE-3744-9284-61C9D27492FE}"/>
                </a:ext>
              </a:extLst>
            </p:cNvPr>
            <p:cNvSpPr/>
            <p:nvPr/>
          </p:nvSpPr>
          <p:spPr>
            <a:xfrm flipV="1">
              <a:off x="2430088" y="9803071"/>
              <a:ext cx="14941527" cy="1538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E81BED5E-4828-DE43-97CB-1610A9FBFEED}"/>
                </a:ext>
              </a:extLst>
            </p:cNvPr>
            <p:cNvSpPr txBox="1">
              <a:spLocks/>
            </p:cNvSpPr>
            <p:nvPr/>
          </p:nvSpPr>
          <p:spPr>
            <a:xfrm>
              <a:off x="13607659" y="10371176"/>
              <a:ext cx="7785548" cy="725211"/>
            </a:xfrm>
            <a:prstGeom prst="rect">
              <a:avLst/>
            </a:prstGeom>
          </p:spPr>
          <p:txBody>
            <a:bodyPr vert="horz" wrap="square" lIns="217433" tIns="108718" rIns="217433" bIns="108718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2800">
                  <a:solidFill>
                    <a:schemeClr val="tx2">
                      <a:lumMod val="75000"/>
                    </a:schemeClr>
                  </a:solidFill>
                  <a:latin typeface="Roboto Light"/>
                  <a:ea typeface="Roboto Light"/>
                  <a:cs typeface="Roboto Light"/>
                </a:rPr>
                <a:t>School of Mechanical &amp; Control Engineering</a:t>
              </a:r>
              <a:endParaRPr lang="ko-KR" altLang="en-US">
                <a:solidFill>
                  <a:schemeClr val="tx2">
                    <a:lumMod val="75000"/>
                  </a:schemeClr>
                </a:solidFill>
                <a:ea typeface="맑은 고딕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706451E-ECAE-8609-BB69-6644E92C793D}"/>
              </a:ext>
            </a:extLst>
          </p:cNvPr>
          <p:cNvSpPr txBox="1">
            <a:spLocks/>
          </p:cNvSpPr>
          <p:nvPr/>
        </p:nvSpPr>
        <p:spPr>
          <a:xfrm>
            <a:off x="-6367" y="6357"/>
            <a:ext cx="7082170" cy="735726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Industrial AI &amp; Automation Project #1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5DDE63C-C02A-EEA4-2D8C-60AA156CFDE3}"/>
              </a:ext>
            </a:extLst>
          </p:cNvPr>
          <p:cNvSpPr txBox="1">
            <a:spLocks/>
          </p:cNvSpPr>
          <p:nvPr/>
        </p:nvSpPr>
        <p:spPr>
          <a:xfrm>
            <a:off x="9544785" y="9816722"/>
            <a:ext cx="5305211" cy="3335412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10.01.2024</a:t>
            </a:r>
            <a:endParaRPr lang="ko-KR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4299"/>
              </a:lnSpc>
            </a:pPr>
            <a:endParaRPr lang="en-US" sz="3200" b="1">
              <a:solidFill>
                <a:schemeClr val="tx2">
                  <a:lumMod val="75000"/>
                </a:schemeClr>
              </a:solidFill>
              <a:latin typeface="Roboto Light"/>
              <a:ea typeface="Roboto Light"/>
              <a:cs typeface="Roboto Light"/>
            </a:endParaRPr>
          </a:p>
          <a:p>
            <a:pPr>
              <a:lnSpc>
                <a:spcPts val="4299"/>
              </a:lnSpc>
            </a:pPr>
            <a:endParaRPr lang="en-US" sz="3200" b="1">
              <a:solidFill>
                <a:schemeClr val="tx2">
                  <a:lumMod val="75000"/>
                </a:schemeClr>
              </a:solidFill>
              <a:latin typeface="Roboto Light"/>
              <a:ea typeface="Roboto Light"/>
              <a:cs typeface="Roboto Light"/>
            </a:endParaRPr>
          </a:p>
          <a:p>
            <a:pPr>
              <a:lnSpc>
                <a:spcPts val="4299"/>
              </a:lnSpc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Industrial AI &amp; Automation</a:t>
            </a:r>
          </a:p>
          <a:p>
            <a:pPr>
              <a:lnSpc>
                <a:spcPts val="4299"/>
              </a:lnSpc>
            </a:pP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Prof. Young-Keun Kim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6C56C5-7798-36BD-86A5-657E5373846F}"/>
              </a:ext>
            </a:extLst>
          </p:cNvPr>
          <p:cNvSpPr txBox="1">
            <a:spLocks/>
          </p:cNvSpPr>
          <p:nvPr/>
        </p:nvSpPr>
        <p:spPr>
          <a:xfrm>
            <a:off x="2825660" y="7288717"/>
            <a:ext cx="7785548" cy="1360513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21900416 AN GYEON HEAL</a:t>
            </a:r>
          </a:p>
          <a:p>
            <a:pPr algn="l">
              <a:lnSpc>
                <a:spcPts val="4299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  <a:latin typeface="Roboto Light"/>
                <a:ea typeface="Roboto Light"/>
                <a:cs typeface="Roboto Light"/>
              </a:rPr>
              <a:t>21900727 JIN GA RAM</a:t>
            </a:r>
            <a:endParaRPr lang="en-US" altLang="ko-KR" sz="2800">
              <a:solidFill>
                <a:schemeClr val="tx2">
                  <a:lumMod val="75000"/>
                </a:schemeClr>
              </a:solidFill>
              <a:latin typeface="Roboto Light"/>
              <a:ea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101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760E7B-BDE8-2298-DBFE-BFD7282CED30}"/>
              </a:ext>
            </a:extLst>
          </p:cNvPr>
          <p:cNvSpPr/>
          <p:nvPr/>
        </p:nvSpPr>
        <p:spPr>
          <a:xfrm>
            <a:off x="514075" y="10464855"/>
            <a:ext cx="16807273" cy="3029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>
                  <a:lumMod val="49000"/>
                </a:schemeClr>
              </a:solidFill>
              <a:latin typeface="Roboto Medium"/>
              <a:ea typeface="맑은 고딕"/>
              <a:cs typeface="Calibri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623B74-174F-3BBA-67E5-69C269B6C758}"/>
              </a:ext>
            </a:extLst>
          </p:cNvPr>
          <p:cNvSpPr/>
          <p:nvPr/>
        </p:nvSpPr>
        <p:spPr>
          <a:xfrm>
            <a:off x="514075" y="3544137"/>
            <a:ext cx="23547707" cy="879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3200" dirty="0">
                <a:solidFill>
                  <a:schemeClr val="tx1">
                    <a:lumMod val="49000"/>
                  </a:schemeClr>
                </a:solidFill>
                <a:latin typeface="Roboto Medium"/>
                <a:ea typeface="+mn-lt"/>
                <a:cs typeface="+mn-lt"/>
              </a:rPr>
              <a:t>Apply the Model to the Open BOSCH Engine Dataset Available on BOSCH’s Official GitHub.</a:t>
            </a:r>
            <a:endParaRPr lang="ko-KR" altLang="en-US" sz="3200" dirty="0">
              <a:solidFill>
                <a:schemeClr val="tx1">
                  <a:lumMod val="49000"/>
                </a:schemeClr>
              </a:solidFill>
              <a:latin typeface="Roboto Medium"/>
              <a:ea typeface="맑은 고딕"/>
              <a:cs typeface="Calibri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BBA3A8-F50A-3388-8B72-D4521CB4FD2A}"/>
              </a:ext>
            </a:extLst>
          </p:cNvPr>
          <p:cNvSpPr/>
          <p:nvPr/>
        </p:nvSpPr>
        <p:spPr>
          <a:xfrm>
            <a:off x="514075" y="3080992"/>
            <a:ext cx="5285833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Further Study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BF1A7A-A15F-FD4C-8252-65717C7A3CC2}"/>
              </a:ext>
            </a:extLst>
          </p:cNvPr>
          <p:cNvGrpSpPr/>
          <p:nvPr/>
        </p:nvGrpSpPr>
        <p:grpSpPr>
          <a:xfrm>
            <a:off x="5319196" y="1173093"/>
            <a:ext cx="13739256" cy="1737224"/>
            <a:chOff x="5999506" y="1464039"/>
            <a:chExt cx="13739256" cy="1737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7663F8-D89B-B14D-BF2F-7C06FB5CBC8A}"/>
                </a:ext>
              </a:extLst>
            </p:cNvPr>
            <p:cNvGrpSpPr/>
            <p:nvPr/>
          </p:nvGrpSpPr>
          <p:grpSpPr>
            <a:xfrm>
              <a:off x="5999506" y="1764672"/>
              <a:ext cx="13739256" cy="1436591"/>
              <a:chOff x="11845134" y="1362280"/>
              <a:chExt cx="13739256" cy="143659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A26E92-709E-CA4E-BED9-5F0D8B260180}"/>
                  </a:ext>
                </a:extLst>
              </p:cNvPr>
              <p:cNvSpPr txBox="1"/>
              <p:nvPr/>
            </p:nvSpPr>
            <p:spPr>
              <a:xfrm>
                <a:off x="11845134" y="1362280"/>
                <a:ext cx="1373925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ADDITIONAL RESEARCH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E922F-CFB5-2444-941C-433304D6246E}"/>
                  </a:ext>
                </a:extLst>
              </p:cNvPr>
              <p:cNvSpPr txBox="1"/>
              <p:nvPr/>
            </p:nvSpPr>
            <p:spPr>
              <a:xfrm>
                <a:off x="16900806" y="2398761"/>
                <a:ext cx="362791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>
                    <a:latin typeface="Roboto"/>
                    <a:ea typeface="Roboto"/>
                    <a:cs typeface="Lato"/>
                  </a:rPr>
                  <a:t>Engine Fault Diagnosis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2DBA4-6A1B-B746-845A-D4D2131440B5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413EE7-6BA1-CD44-696A-4473A463C28F}"/>
              </a:ext>
            </a:extLst>
          </p:cNvPr>
          <p:cNvGrpSpPr/>
          <p:nvPr/>
        </p:nvGrpSpPr>
        <p:grpSpPr>
          <a:xfrm>
            <a:off x="514075" y="4703673"/>
            <a:ext cx="23547708" cy="5141609"/>
            <a:chOff x="514074" y="5243362"/>
            <a:chExt cx="23547708" cy="514160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795783-7E35-B03A-8DB3-2BEDC8258A2A}"/>
                </a:ext>
              </a:extLst>
            </p:cNvPr>
            <p:cNvSpPr/>
            <p:nvPr/>
          </p:nvSpPr>
          <p:spPr>
            <a:xfrm>
              <a:off x="514075" y="5575089"/>
              <a:ext cx="23547707" cy="4809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ECDCEF-E82C-A4FE-3198-B12786E5E249}"/>
                </a:ext>
              </a:extLst>
            </p:cNvPr>
            <p:cNvSpPr/>
            <p:nvPr/>
          </p:nvSpPr>
          <p:spPr>
            <a:xfrm>
              <a:off x="514074" y="5243362"/>
              <a:ext cx="5285833" cy="5679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2"/>
                  </a:solidFill>
                </a:rPr>
                <a:t>Datasets Information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9C25965-08DF-5888-4A13-50083A8E6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4925" y="5986258"/>
              <a:ext cx="8783051" cy="38307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9D0DB9-0186-66B9-FC1F-F8052203D381}"/>
                </a:ext>
              </a:extLst>
            </p:cNvPr>
            <p:cNvSpPr txBox="1"/>
            <p:nvPr/>
          </p:nvSpPr>
          <p:spPr>
            <a:xfrm>
              <a:off x="12188824" y="5856371"/>
              <a:ext cx="11499874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Datasets #</a:t>
              </a:r>
            </a:p>
            <a:p>
              <a:endParaRPr lang="en-US" altLang="ko-KR" sz="1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#1.   </a:t>
              </a:r>
              <a:r>
                <a:rPr lang="en-US" altLang="ko-KR" sz="2400" dirty="0" err="1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gengine</a:t>
              </a: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 1</a:t>
              </a:r>
            </a:p>
            <a:p>
              <a:pPr marL="1257117" lvl="1" indent="-342900">
                <a:buFontTx/>
                <a:buChar char="-"/>
              </a:pP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Speed, Load, Lambda, Ignition Angle, Fuel cutoff, CO, CO2, HC, NOx, O2, Temperature(Manifold), Temperature (Catalyst)</a:t>
              </a:r>
            </a:p>
            <a:p>
              <a:pPr marL="1257117" lvl="1" indent="-342900">
                <a:buFontTx/>
                <a:buChar char="-"/>
              </a:pPr>
              <a:endParaRPr lang="en-US" altLang="ko-KR" sz="20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#2.   </a:t>
              </a:r>
              <a:r>
                <a:rPr lang="en-US" altLang="ko-KR" sz="2400" dirty="0" err="1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gengine</a:t>
              </a: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 2</a:t>
              </a:r>
            </a:p>
            <a:p>
              <a:pPr marL="1257117" lvl="1" indent="-342900">
                <a:buFontTx/>
                <a:buChar char="-"/>
              </a:pP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Speed, Load, Lambda, Ignition Angle, HC, NOx, O2, Temperature(Manifold), Temperature (Catalyst)</a:t>
              </a:r>
            </a:p>
            <a:p>
              <a:pPr marL="1257117" lvl="1" indent="-342900">
                <a:buFontTx/>
                <a:buChar char="-"/>
              </a:pPr>
              <a:endParaRPr lang="en-US" altLang="ko-KR" sz="20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#3.   </a:t>
              </a:r>
              <a:r>
                <a:rPr lang="en-US" altLang="ko-KR" sz="2400" dirty="0" err="1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pengines</a:t>
              </a:r>
              <a:endPara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  <a:p>
              <a:pPr marL="1257117" lvl="1" indent="-342900">
                <a:buFontTx/>
                <a:buChar char="-"/>
              </a:pPr>
              <a:r>
                <a:rPr lang="en-US" altLang="ko-KR" sz="2000" dirty="0">
                  <a:solidFill>
                    <a:schemeClr val="tx2">
                      <a:lumMod val="7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engine speed, engine load, intake valve opening, air fuel ratio, specific fuel consumption, temperature exhaust manifold, temperature (Catalyst), cylinder pressure, HC, NOx 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266EB255-BC78-2BA7-6A86-79C5B80A5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952" y="5981545"/>
              <a:ext cx="2071096" cy="1923161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002EAAB7-ADF6-A955-19DD-84E510DF6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88" y="11119545"/>
            <a:ext cx="5771681" cy="18244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B985CA-7EC7-33EB-B66F-9C154949076D}"/>
              </a:ext>
            </a:extLst>
          </p:cNvPr>
          <p:cNvSpPr/>
          <p:nvPr/>
        </p:nvSpPr>
        <p:spPr>
          <a:xfrm>
            <a:off x="514075" y="10001710"/>
            <a:ext cx="5285833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Related Survey/Research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79E1B4-5657-E74E-AABA-6C183DBD08AA}"/>
                  </a:ext>
                </a:extLst>
              </p:cNvPr>
              <p:cNvSpPr txBox="1"/>
              <p:nvPr/>
            </p:nvSpPr>
            <p:spPr>
              <a:xfrm>
                <a:off x="7100373" y="10470210"/>
                <a:ext cx="10220975" cy="2939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Uses “Multiple Output Gaussian Process” (Safe Active Learning)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RMSE Performance Comparison: Active Learning MOGP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(≤0.4)</m:t>
                    </m:r>
                  </m:oMath>
                </a14:m>
                <a:endParaRPr lang="en-US" altLang="ko-KR" sz="2400" dirty="0">
                  <a:solidFill>
                    <a:schemeClr val="tx2">
                      <a:lumMod val="7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Datasets : BOSCH-Engine-Datasets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400" dirty="0">
                    <a:solidFill>
                      <a:schemeClr val="tx2">
                        <a:lumMod val="75000"/>
                      </a:schemeClr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Supervised Training : Labeling Output (HC, NOx, O2, etc.)</a:t>
                </a:r>
                <a:endParaRPr lang="ko-KR" altLang="en-US" sz="2400" dirty="0">
                  <a:solidFill>
                    <a:schemeClr val="tx2">
                      <a:lumMod val="75000"/>
                    </a:schemeClr>
                  </a:solidFill>
                  <a:latin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79E1B4-5657-E74E-AABA-6C183DBD0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373" y="10470210"/>
                <a:ext cx="10220975" cy="2939266"/>
              </a:xfrm>
              <a:prstGeom prst="rect">
                <a:avLst/>
              </a:prstGeom>
              <a:blipFill>
                <a:blip r:embed="rId6"/>
                <a:stretch>
                  <a:fillRect l="-835" b="-3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85CB2E-510A-AD89-2C30-81D58F402610}"/>
              </a:ext>
            </a:extLst>
          </p:cNvPr>
          <p:cNvSpPr/>
          <p:nvPr/>
        </p:nvSpPr>
        <p:spPr>
          <a:xfrm>
            <a:off x="17798852" y="10434025"/>
            <a:ext cx="6382564" cy="30290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Train ML Model which Labeled by (HC, NOx, O2, etc.)</a:t>
            </a:r>
            <a:r>
              <a:rPr lang="ko-KR" altLang="en-US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 </a:t>
            </a:r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and</a:t>
            </a:r>
            <a:r>
              <a:rPr lang="ko-KR" altLang="en-US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 </a:t>
            </a:r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Compare</a:t>
            </a:r>
            <a:r>
              <a:rPr lang="ko-KR" altLang="en-US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 </a:t>
            </a:r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Performance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	</a:t>
            </a:r>
          </a:p>
          <a:p>
            <a:pPr lvl="1"/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	              OR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altLang="ko-KR" sz="2400" dirty="0">
              <a:solidFill>
                <a:schemeClr val="tx1">
                  <a:lumMod val="49000"/>
                </a:schemeClr>
              </a:solidFill>
              <a:latin typeface="Roboto Medium"/>
              <a:ea typeface="맑은 고딕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2400" dirty="0">
                <a:solidFill>
                  <a:schemeClr val="tx1">
                    <a:lumMod val="49000"/>
                  </a:schemeClr>
                </a:solidFill>
                <a:latin typeface="Roboto Medium"/>
                <a:ea typeface="맑은 고딕"/>
                <a:cs typeface="Calibri"/>
              </a:rPr>
              <a:t>Diagnose Engine Fault Using BOSCH-Engine-Datasets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36D377-5DE8-3861-5297-FFAD2A97F8FE}"/>
              </a:ext>
            </a:extLst>
          </p:cNvPr>
          <p:cNvSpPr/>
          <p:nvPr/>
        </p:nvSpPr>
        <p:spPr>
          <a:xfrm>
            <a:off x="17798852" y="10001710"/>
            <a:ext cx="2490383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Plan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AC1121-9FF8-2CDC-046F-3A6FC5D983E2}"/>
              </a:ext>
            </a:extLst>
          </p:cNvPr>
          <p:cNvSpPr txBox="1"/>
          <p:nvPr/>
        </p:nvSpPr>
        <p:spPr>
          <a:xfrm>
            <a:off x="514075" y="13415380"/>
            <a:ext cx="15966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[6] </a:t>
            </a:r>
            <a:r>
              <a:rPr lang="tr-TR" altLang="ko-KR" sz="14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Li, C. Y., Rakitsch, B., &amp; Zimmer, C. (2022, May). Safe active learning for multi-output gaussian processes. In International Conference on Artificial Intelligence and Statistics (pp. 4512-4551). PMLR.</a:t>
            </a:r>
            <a:endParaRPr lang="en-US" altLang="ko-KR" sz="1400" b="0" i="0" dirty="0">
              <a:solidFill>
                <a:srgbClr val="22222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CF946-BCDC-B19B-9B24-56F6A08A9EFB}"/>
              </a:ext>
            </a:extLst>
          </p:cNvPr>
          <p:cNvSpPr txBox="1"/>
          <p:nvPr/>
        </p:nvSpPr>
        <p:spPr>
          <a:xfrm>
            <a:off x="496389" y="9570541"/>
            <a:ext cx="12252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[5]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Bosch Research. (n.d.). Bosch Engine Datasets. GitHub. https://github.com/boschresearch/Bosch-Engine-Datasets</a:t>
            </a:r>
            <a:endParaRPr lang="en-US" altLang="ko-KR" sz="1400" b="0" i="1" dirty="0">
              <a:solidFill>
                <a:srgbClr val="333333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9555BB-212F-9BC1-A677-1F9ADA26D514}"/>
              </a:ext>
            </a:extLst>
          </p:cNvPr>
          <p:cNvSpPr/>
          <p:nvPr/>
        </p:nvSpPr>
        <p:spPr>
          <a:xfrm>
            <a:off x="14763826" y="3378174"/>
            <a:ext cx="6779623" cy="7738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296F0F-E2E1-AE6E-F537-1A9ABA29ECFF}"/>
              </a:ext>
            </a:extLst>
          </p:cNvPr>
          <p:cNvSpPr/>
          <p:nvPr/>
        </p:nvSpPr>
        <p:spPr>
          <a:xfrm>
            <a:off x="14763827" y="2939176"/>
            <a:ext cx="3056110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Additional Research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F0E760-71D4-04CB-E133-C497F758416F}"/>
              </a:ext>
            </a:extLst>
          </p:cNvPr>
          <p:cNvSpPr/>
          <p:nvPr/>
        </p:nvSpPr>
        <p:spPr>
          <a:xfrm>
            <a:off x="1081873" y="3466520"/>
            <a:ext cx="9864802" cy="6382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166C3A-42D0-3F49-9E00-B0D3146BE411}"/>
              </a:ext>
            </a:extLst>
          </p:cNvPr>
          <p:cNvGrpSpPr/>
          <p:nvPr/>
        </p:nvGrpSpPr>
        <p:grpSpPr>
          <a:xfrm>
            <a:off x="7477014" y="1173093"/>
            <a:ext cx="9423620" cy="1297786"/>
            <a:chOff x="8157324" y="1464039"/>
            <a:chExt cx="9423620" cy="129778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CC3133-C266-2F4B-8018-72647E86218A}"/>
                </a:ext>
              </a:extLst>
            </p:cNvPr>
            <p:cNvSpPr txBox="1"/>
            <p:nvPr/>
          </p:nvSpPr>
          <p:spPr>
            <a:xfrm>
              <a:off x="8157324" y="1746162"/>
              <a:ext cx="942362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 Light" panose="020F0502020204030203" pitchFamily="34" charset="0"/>
                </a:rPr>
                <a:t>REFERNCES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81A95F-AFB3-034E-B8D1-D00754A103C1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497C9FB-D0D2-E965-A0BE-D4280B25F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76" y="3658343"/>
            <a:ext cx="9395421" cy="60049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14018D-3E94-18CC-8778-0C6D19B2C044}"/>
              </a:ext>
            </a:extLst>
          </p:cNvPr>
          <p:cNvSpPr txBox="1"/>
          <p:nvPr/>
        </p:nvSpPr>
        <p:spPr>
          <a:xfrm>
            <a:off x="10374868" y="2510207"/>
            <a:ext cx="362791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000" spc="300">
                <a:latin typeface="Roboto"/>
                <a:ea typeface="Roboto"/>
                <a:cs typeface="Lato"/>
              </a:rPr>
              <a:t>Engine Fault Diagnosis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F1F74-D0B1-383D-6627-7002D78E4336}"/>
              </a:ext>
            </a:extLst>
          </p:cNvPr>
          <p:cNvSpPr txBox="1"/>
          <p:nvPr/>
        </p:nvSpPr>
        <p:spPr>
          <a:xfrm>
            <a:off x="1316076" y="10238215"/>
            <a:ext cx="100891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[1] </a:t>
            </a:r>
            <a:r>
              <a:rPr lang="tr-TR" altLang="ko-KR" sz="16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Vergara, M., Ramos, L., Rivera-Campoverde, N. D., &amp; Rivas-Echeverría, F. (2023). Enginefaultdb: a novel dataset for automotive engine fault classification and baseline results. </a:t>
            </a:r>
            <a:r>
              <a:rPr lang="tr-TR" altLang="ko-KR" sz="1600" b="0" i="1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IEEE Access</a:t>
            </a:r>
            <a:r>
              <a:rPr lang="tr-TR" altLang="ko-KR" sz="16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 </a:t>
            </a:r>
            <a:r>
              <a:rPr lang="tr-TR" altLang="ko-KR" sz="1600" b="0" i="1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11</a:t>
            </a:r>
            <a:r>
              <a:rPr lang="tr-TR" altLang="ko-KR" sz="16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126155-126171.</a:t>
            </a:r>
            <a:endParaRPr lang="en-US" altLang="ko-KR" sz="1600" b="0" i="0" dirty="0">
              <a:solidFill>
                <a:srgbClr val="22222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altLang="ko-KR" sz="1600" dirty="0">
              <a:solidFill>
                <a:srgbClr val="22222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[2]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Thomas, L. (2024). </a:t>
            </a:r>
            <a:r>
              <a:rPr lang="en-US" altLang="ko-KR" sz="1600" dirty="0" err="1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EngineFaultDB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Dataset. GitHub. https://github.com/Leo-Thomas/EngineFaultDB</a:t>
            </a:r>
            <a:endParaRPr lang="en-US" altLang="ko-KR" sz="1600" b="0" i="1" dirty="0">
              <a:solidFill>
                <a:srgbClr val="333333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048FEB-C6F4-DDE0-243B-9B1B75170A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727" b="16096"/>
          <a:stretch/>
        </p:blipFill>
        <p:spPr>
          <a:xfrm>
            <a:off x="14868330" y="3609007"/>
            <a:ext cx="6492238" cy="7281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F9D83F-5A96-7202-49F2-0756A62B2AF4}"/>
              </a:ext>
            </a:extLst>
          </p:cNvPr>
          <p:cNvSpPr txBox="1"/>
          <p:nvPr/>
        </p:nvSpPr>
        <p:spPr>
          <a:xfrm>
            <a:off x="12690388" y="11408327"/>
            <a:ext cx="109264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[5] </a:t>
            </a:r>
            <a:r>
              <a:rPr lang="tr-TR" altLang="ko-KR" sz="16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Li, C. Y., Rakitsch, B., &amp; Zimmer, C. (2022, May). Safe active learning for multi-output gaussian processes. In International Conference on Artificial Intelligence and Statistics (pp. 4512-4551). PMLR.</a:t>
            </a:r>
            <a:endParaRPr lang="en-US" altLang="ko-KR" sz="1600" b="0" i="0" dirty="0">
              <a:solidFill>
                <a:srgbClr val="22222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altLang="ko-KR" sz="1600" dirty="0">
              <a:solidFill>
                <a:srgbClr val="222222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[6]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Bosch Research. (n.d.). Bosch Engine Datasets. GitHub. https://github.com/boschresearch/Bosch-Engine-Datasets</a:t>
            </a:r>
            <a:endParaRPr lang="en-US" altLang="ko-KR" sz="1600" b="0" i="1" dirty="0">
              <a:solidFill>
                <a:srgbClr val="333333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CFD160-188D-A365-EA71-EBDB04D1B336}"/>
              </a:ext>
            </a:extLst>
          </p:cNvPr>
          <p:cNvSpPr/>
          <p:nvPr/>
        </p:nvSpPr>
        <p:spPr>
          <a:xfrm>
            <a:off x="1081873" y="2939176"/>
            <a:ext cx="5285833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2"/>
                </a:solidFill>
              </a:rPr>
              <a:t>Baseline Survey – Journal &amp; Datasets</a:t>
            </a:r>
          </a:p>
        </p:txBody>
      </p:sp>
    </p:spTree>
    <p:extLst>
      <p:ext uri="{BB962C8B-B14F-4D97-AF65-F5344CB8AC3E}">
        <p14:creationId xmlns:p14="http://schemas.microsoft.com/office/powerpoint/2010/main" val="49196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BF1A7A-A15F-FD4C-8252-65717C7A3CC2}"/>
              </a:ext>
            </a:extLst>
          </p:cNvPr>
          <p:cNvGrpSpPr/>
          <p:nvPr/>
        </p:nvGrpSpPr>
        <p:grpSpPr>
          <a:xfrm>
            <a:off x="7040624" y="1173093"/>
            <a:ext cx="10296400" cy="1737224"/>
            <a:chOff x="7720934" y="1464039"/>
            <a:chExt cx="10296400" cy="1737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7663F8-D89B-B14D-BF2F-7C06FB5CBC8A}"/>
                </a:ext>
              </a:extLst>
            </p:cNvPr>
            <p:cNvGrpSpPr/>
            <p:nvPr/>
          </p:nvGrpSpPr>
          <p:grpSpPr>
            <a:xfrm>
              <a:off x="7720934" y="1746162"/>
              <a:ext cx="10296400" cy="1455101"/>
              <a:chOff x="13566562" y="1343770"/>
              <a:chExt cx="10296400" cy="145510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A26E92-709E-CA4E-BED9-5F0D8B260180}"/>
                  </a:ext>
                </a:extLst>
              </p:cNvPr>
              <p:cNvSpPr txBox="1"/>
              <p:nvPr/>
            </p:nvSpPr>
            <p:spPr>
              <a:xfrm>
                <a:off x="13566562" y="1343770"/>
                <a:ext cx="1029640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6000" b="1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CONTENTS</a:t>
                </a:r>
                <a:endParaRPr lang="ko-KR" altLang="en-US">
                  <a:solidFill>
                    <a:schemeClr val="tx2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E922F-CFB5-2444-941C-433304D6246E}"/>
                  </a:ext>
                </a:extLst>
              </p:cNvPr>
              <p:cNvSpPr txBox="1"/>
              <p:nvPr/>
            </p:nvSpPr>
            <p:spPr>
              <a:xfrm>
                <a:off x="16900806" y="2398761"/>
                <a:ext cx="362791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>
                    <a:latin typeface="Roboto"/>
                    <a:ea typeface="Roboto"/>
                    <a:cs typeface="Lato"/>
                  </a:rPr>
                  <a:t>Engine Fault Diagnosis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2DBA4-6A1B-B746-845A-D4D2131440B5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CA9C0426-2E50-B543-B3C3-551BE1F3EC70}"/>
              </a:ext>
            </a:extLst>
          </p:cNvPr>
          <p:cNvSpPr/>
          <p:nvPr/>
        </p:nvSpPr>
        <p:spPr>
          <a:xfrm>
            <a:off x="6561891" y="6637082"/>
            <a:ext cx="1968306" cy="196830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61753B-8613-AB4A-8DBA-557A0EDAE4F7}"/>
              </a:ext>
            </a:extLst>
          </p:cNvPr>
          <p:cNvSpPr/>
          <p:nvPr/>
        </p:nvSpPr>
        <p:spPr>
          <a:xfrm>
            <a:off x="11469608" y="6724144"/>
            <a:ext cx="1968306" cy="196830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706B21-3EA5-D64E-90AE-ACF7886FB0CA}"/>
              </a:ext>
            </a:extLst>
          </p:cNvPr>
          <p:cNvSpPr/>
          <p:nvPr/>
        </p:nvSpPr>
        <p:spPr>
          <a:xfrm>
            <a:off x="725792" y="4897659"/>
            <a:ext cx="4357184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/>
                <a:ea typeface="Roboto"/>
                <a:cs typeface="Lato Light"/>
              </a:rPr>
              <a:t>Background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7F71FC-F30C-E24B-8B7C-48FF264E6155}"/>
              </a:ext>
            </a:extLst>
          </p:cNvPr>
          <p:cNvSpPr/>
          <p:nvPr/>
        </p:nvSpPr>
        <p:spPr>
          <a:xfrm>
            <a:off x="5346277" y="4500769"/>
            <a:ext cx="4399531" cy="14465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/>
                <a:ea typeface="Roboto"/>
                <a:cs typeface="Lato Light"/>
              </a:rPr>
              <a:t>Problem Statement</a:t>
            </a:r>
            <a:endParaRPr lang="ko-KR" sz="4400" dirty="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B552DE-0C3B-F74B-A738-EE90CB4649A4}"/>
              </a:ext>
            </a:extLst>
          </p:cNvPr>
          <p:cNvSpPr/>
          <p:nvPr/>
        </p:nvSpPr>
        <p:spPr>
          <a:xfrm>
            <a:off x="10583700" y="4500769"/>
            <a:ext cx="3903036" cy="14465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/>
                <a:ea typeface="Roboto"/>
                <a:cs typeface="Lato Light"/>
              </a:rPr>
              <a:t>Baseline Survey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254232-123F-C241-8E53-21B54863EECF}"/>
              </a:ext>
            </a:extLst>
          </p:cNvPr>
          <p:cNvSpPr/>
          <p:nvPr/>
        </p:nvSpPr>
        <p:spPr>
          <a:xfrm>
            <a:off x="1907997" y="6637082"/>
            <a:ext cx="1968306" cy="196830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1A0535-A0D4-AC42-AC33-0B6359B62917}"/>
              </a:ext>
            </a:extLst>
          </p:cNvPr>
          <p:cNvCxnSpPr/>
          <p:nvPr/>
        </p:nvCxnSpPr>
        <p:spPr>
          <a:xfrm>
            <a:off x="5081437" y="4617439"/>
            <a:ext cx="0" cy="57947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2411A5-8238-6C41-9AEA-718E1ACC41DC}"/>
              </a:ext>
            </a:extLst>
          </p:cNvPr>
          <p:cNvCxnSpPr/>
          <p:nvPr/>
        </p:nvCxnSpPr>
        <p:spPr>
          <a:xfrm>
            <a:off x="10106834" y="4559104"/>
            <a:ext cx="0" cy="57947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7D9558-186D-B742-BB15-DEC8F7261ED7}"/>
              </a:ext>
            </a:extLst>
          </p:cNvPr>
          <p:cNvCxnSpPr/>
          <p:nvPr/>
        </p:nvCxnSpPr>
        <p:spPr>
          <a:xfrm>
            <a:off x="14921601" y="4675277"/>
            <a:ext cx="0" cy="57947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29">
            <a:extLst>
              <a:ext uri="{FF2B5EF4-FFF2-40B4-BE49-F238E27FC236}">
                <a16:creationId xmlns:a16="http://schemas.microsoft.com/office/drawing/2014/main" id="{E11EC885-FA2E-E0D7-B4D5-34E2CC2161FE}"/>
              </a:ext>
            </a:extLst>
          </p:cNvPr>
          <p:cNvSpPr/>
          <p:nvPr/>
        </p:nvSpPr>
        <p:spPr>
          <a:xfrm>
            <a:off x="16090094" y="6724144"/>
            <a:ext cx="1968306" cy="1968304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BA6081FB-D0C5-2C40-B2BB-02CD5CE09CB2}"/>
              </a:ext>
            </a:extLst>
          </p:cNvPr>
          <p:cNvSpPr/>
          <p:nvPr/>
        </p:nvSpPr>
        <p:spPr>
          <a:xfrm>
            <a:off x="15324628" y="4500769"/>
            <a:ext cx="3475616" cy="14465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/>
                <a:ea typeface="Roboto"/>
                <a:cs typeface="Lato Light"/>
              </a:rPr>
              <a:t>Progress Scheme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  <p:cxnSp>
        <p:nvCxnSpPr>
          <p:cNvPr id="9" name="Straight Connector 48">
            <a:extLst>
              <a:ext uri="{FF2B5EF4-FFF2-40B4-BE49-F238E27FC236}">
                <a16:creationId xmlns:a16="http://schemas.microsoft.com/office/drawing/2014/main" id="{C02D6C50-C3AE-B314-4D68-6625D6FA654D}"/>
              </a:ext>
            </a:extLst>
          </p:cNvPr>
          <p:cNvCxnSpPr/>
          <p:nvPr/>
        </p:nvCxnSpPr>
        <p:spPr>
          <a:xfrm>
            <a:off x="19542087" y="4675277"/>
            <a:ext cx="0" cy="579478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29">
            <a:extLst>
              <a:ext uri="{FF2B5EF4-FFF2-40B4-BE49-F238E27FC236}">
                <a16:creationId xmlns:a16="http://schemas.microsoft.com/office/drawing/2014/main" id="{1E4BD7CC-1F48-E53A-9EBD-02144348FD2E}"/>
              </a:ext>
            </a:extLst>
          </p:cNvPr>
          <p:cNvSpPr/>
          <p:nvPr/>
        </p:nvSpPr>
        <p:spPr>
          <a:xfrm>
            <a:off x="20710579" y="6695416"/>
            <a:ext cx="1968306" cy="1968304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EC0CF489-296D-40AC-531C-391953EB3F3E}"/>
              </a:ext>
            </a:extLst>
          </p:cNvPr>
          <p:cNvSpPr/>
          <p:nvPr/>
        </p:nvSpPr>
        <p:spPr>
          <a:xfrm>
            <a:off x="19945113" y="4472041"/>
            <a:ext cx="3475616" cy="14465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"/>
                <a:ea typeface="Roboto"/>
                <a:cs typeface="Lato Light"/>
              </a:rPr>
              <a:t>Additional Study</a:t>
            </a:r>
            <a:endParaRPr lang="ko-KR" altLang="en-US" sz="4400" dirty="0">
              <a:solidFill>
                <a:schemeClr val="tx2"/>
              </a:solidFill>
            </a:endParaRPr>
          </a:p>
        </p:txBody>
      </p:sp>
      <p:pic>
        <p:nvPicPr>
          <p:cNvPr id="15" name="그래픽 14" descr="숲 장면 윤곽선">
            <a:extLst>
              <a:ext uri="{FF2B5EF4-FFF2-40B4-BE49-F238E27FC236}">
                <a16:creationId xmlns:a16="http://schemas.microsoft.com/office/drawing/2014/main" id="{FCE73967-D318-3A75-2B8C-DDB2130A0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1128" y="6930812"/>
            <a:ext cx="1283714" cy="1283714"/>
          </a:xfrm>
          <a:prstGeom prst="rect">
            <a:avLst/>
          </a:prstGeom>
        </p:spPr>
      </p:pic>
      <p:pic>
        <p:nvPicPr>
          <p:cNvPr id="17" name="그래픽 16" descr="브레인스토밍 윤곽선">
            <a:extLst>
              <a:ext uri="{FF2B5EF4-FFF2-40B4-BE49-F238E27FC236}">
                <a16:creationId xmlns:a16="http://schemas.microsoft.com/office/drawing/2014/main" id="{466FFCEC-7039-E276-1062-890A52240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3442" y="6978634"/>
            <a:ext cx="1285200" cy="1285200"/>
          </a:xfrm>
          <a:prstGeom prst="rect">
            <a:avLst/>
          </a:prstGeom>
        </p:spPr>
      </p:pic>
      <p:pic>
        <p:nvPicPr>
          <p:cNvPr id="19" name="그래픽 18" descr="서적 윤곽선">
            <a:extLst>
              <a:ext uri="{FF2B5EF4-FFF2-40B4-BE49-F238E27FC236}">
                <a16:creationId xmlns:a16="http://schemas.microsoft.com/office/drawing/2014/main" id="{87051663-0091-E95B-9806-4E1E99A03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11161" y="7036968"/>
            <a:ext cx="1285200" cy="1285200"/>
          </a:xfrm>
          <a:prstGeom prst="rect">
            <a:avLst/>
          </a:prstGeom>
        </p:spPr>
      </p:pic>
      <p:pic>
        <p:nvPicPr>
          <p:cNvPr id="23" name="그래픽 22" descr="길 단색으로 채워진">
            <a:extLst>
              <a:ext uri="{FF2B5EF4-FFF2-40B4-BE49-F238E27FC236}">
                <a16:creationId xmlns:a16="http://schemas.microsoft.com/office/drawing/2014/main" id="{4033A3A5-6318-6119-F4BE-B040F747F2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19836" y="7065696"/>
            <a:ext cx="1285200" cy="1285200"/>
          </a:xfrm>
          <a:prstGeom prst="rect">
            <a:avLst/>
          </a:prstGeom>
        </p:spPr>
      </p:pic>
      <p:pic>
        <p:nvPicPr>
          <p:cNvPr id="25" name="그래픽 24" descr="배지 팔로우 단색으로 채워진">
            <a:extLst>
              <a:ext uri="{FF2B5EF4-FFF2-40B4-BE49-F238E27FC236}">
                <a16:creationId xmlns:a16="http://schemas.microsoft.com/office/drawing/2014/main" id="{22B2B318-2CE0-6269-8315-D059A1A422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52132" y="7036968"/>
            <a:ext cx="1285200" cy="128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6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6C02C5-36EC-3F4A-AB01-0DC0FDA545F6}"/>
              </a:ext>
            </a:extLst>
          </p:cNvPr>
          <p:cNvSpPr/>
          <p:nvPr/>
        </p:nvSpPr>
        <p:spPr>
          <a:xfrm>
            <a:off x="1543369" y="3401222"/>
            <a:ext cx="21290909" cy="28794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lnSpc>
                <a:spcPct val="200000"/>
              </a:lnSpc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Vehicle engine malfunctions increase emissions of harmful pollutants like CO, HC, and CO2, contributing to environmental problems.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Engine malfunctions lead to high repair costs, unexpected downtime, and potential financial and safety risks.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Engines may experience mechanical or electronic failures (e.g., sensor issues, pressure problems, injector defects), complicating the repair process.</a:t>
            </a:r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D38EE4-8F20-574B-9384-59E49BA08E2A}"/>
              </a:ext>
            </a:extLst>
          </p:cNvPr>
          <p:cNvSpPr/>
          <p:nvPr/>
        </p:nvSpPr>
        <p:spPr>
          <a:xfrm>
            <a:off x="1543369" y="7158956"/>
            <a:ext cx="21290909" cy="210160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lnSpc>
                <a:spcPct val="200000"/>
              </a:lnSpc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Traditional Engine Fault Diagnosis Methods Rely on Manual Inspections and Specialized Tools (e.g., fuel pressure measurements, OBD-2 scanners). </a:t>
            </a:r>
          </a:p>
          <a:p>
            <a:pPr marL="457200" indent="-457200" algn="l">
              <a:lnSpc>
                <a:spcPct val="200000"/>
              </a:lnSpc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It’s Labor-Intensive, Expensive, and Require Expert Knowledge, It’s Vulnerable to Human Error.</a:t>
            </a:r>
            <a:endParaRPr lang="en-US" sz="24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423214-BF7D-F24F-8C8A-B0DD048D0ABF}"/>
              </a:ext>
            </a:extLst>
          </p:cNvPr>
          <p:cNvGrpSpPr/>
          <p:nvPr/>
        </p:nvGrpSpPr>
        <p:grpSpPr>
          <a:xfrm>
            <a:off x="7040624" y="1173093"/>
            <a:ext cx="10296400" cy="2221115"/>
            <a:chOff x="7720934" y="1464039"/>
            <a:chExt cx="10296400" cy="222111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779B14-1388-E34B-91B9-42988E235003}"/>
                </a:ext>
              </a:extLst>
            </p:cNvPr>
            <p:cNvSpPr txBox="1"/>
            <p:nvPr/>
          </p:nvSpPr>
          <p:spPr>
            <a:xfrm>
              <a:off x="7720934" y="1746162"/>
              <a:ext cx="10296400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BACKGROUND</a:t>
              </a:r>
              <a:endParaRPr lang="ko-KR" altLang="en-US" dirty="0">
                <a:solidFill>
                  <a:schemeClr val="tx2"/>
                </a:solidFill>
                <a:latin typeface="Roboto Medium" panose="02000000000000000000" pitchFamily="2" charset="0"/>
                <a:cs typeface="Roboto Medium" panose="02000000000000000000" pitchFamily="2" charset="0"/>
              </a:endParaRPr>
            </a:p>
            <a:p>
              <a:pPr algn="ctr"/>
              <a:endParaRPr lang="en-US" sz="60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70606D-F02D-6F45-BAA7-B880998E9916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D0BF29B-0F48-282B-9FF8-347DA863FE24}"/>
              </a:ext>
            </a:extLst>
          </p:cNvPr>
          <p:cNvSpPr txBox="1"/>
          <p:nvPr/>
        </p:nvSpPr>
        <p:spPr>
          <a:xfrm>
            <a:off x="10374868" y="2510207"/>
            <a:ext cx="362791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000" spc="3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Engine Fault Diagnosis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B8308B-E56A-4CBE-835F-4B5816D31080}"/>
              </a:ext>
            </a:extLst>
          </p:cNvPr>
          <p:cNvSpPr/>
          <p:nvPr/>
        </p:nvSpPr>
        <p:spPr>
          <a:xfrm>
            <a:off x="1543370" y="10057836"/>
            <a:ext cx="21290909" cy="278333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By Applying Machine Learning, Variables from Engine Testing Experiments can be used for Classification to Identify Types of Engine Faults.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Classification will Help Quickly Diagnose and Resolve Engine Faults, Enabling Fast and Efficient Repairs.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BE8779-31EA-0401-E624-B725D903EA89}"/>
              </a:ext>
            </a:extLst>
          </p:cNvPr>
          <p:cNvSpPr/>
          <p:nvPr/>
        </p:nvSpPr>
        <p:spPr>
          <a:xfrm>
            <a:off x="1543369" y="2910317"/>
            <a:ext cx="2532242" cy="6524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Necessity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FB9F78-C02D-D44C-C791-49F6AD7F8F1D}"/>
              </a:ext>
            </a:extLst>
          </p:cNvPr>
          <p:cNvSpPr/>
          <p:nvPr/>
        </p:nvSpPr>
        <p:spPr>
          <a:xfrm>
            <a:off x="1543369" y="9706732"/>
            <a:ext cx="3018057" cy="7022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cs typeface="Roboto Medium" panose="02000000000000000000" pitchFamily="2" charset="0"/>
              </a:rPr>
              <a:t>Solution</a:t>
            </a:r>
            <a:endParaRPr lang="en-US" altLang="ko-KR" b="1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176C12-8BC9-1535-CF4B-CBECAF184C41}"/>
              </a:ext>
            </a:extLst>
          </p:cNvPr>
          <p:cNvSpPr/>
          <p:nvPr/>
        </p:nvSpPr>
        <p:spPr>
          <a:xfrm>
            <a:off x="1543369" y="6726868"/>
            <a:ext cx="4550767" cy="7022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335146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F4E426-B3DD-696F-3BB6-F0B9A947765E}"/>
              </a:ext>
            </a:extLst>
          </p:cNvPr>
          <p:cNvSpPr/>
          <p:nvPr/>
        </p:nvSpPr>
        <p:spPr>
          <a:xfrm>
            <a:off x="665558" y="4744501"/>
            <a:ext cx="23046534" cy="23230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EFBFC6-652E-AAEF-7446-CC93E703EA6B}"/>
              </a:ext>
            </a:extLst>
          </p:cNvPr>
          <p:cNvSpPr/>
          <p:nvPr/>
        </p:nvSpPr>
        <p:spPr>
          <a:xfrm>
            <a:off x="687778" y="8172856"/>
            <a:ext cx="23024313" cy="4700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Group 38">
            <a:extLst>
              <a:ext uri="{FF2B5EF4-FFF2-40B4-BE49-F238E27FC236}">
                <a16:creationId xmlns:a16="http://schemas.microsoft.com/office/drawing/2014/main" id="{935910BA-32EE-C533-558D-D6BC21A82BFC}"/>
              </a:ext>
            </a:extLst>
          </p:cNvPr>
          <p:cNvGrpSpPr/>
          <p:nvPr/>
        </p:nvGrpSpPr>
        <p:grpSpPr>
          <a:xfrm>
            <a:off x="7477014" y="1173093"/>
            <a:ext cx="9423620" cy="2045000"/>
            <a:chOff x="8157324" y="1464039"/>
            <a:chExt cx="9423620" cy="2045000"/>
          </a:xfrm>
        </p:grpSpPr>
        <p:grpSp>
          <p:nvGrpSpPr>
            <p:cNvPr id="4" name="Group 39">
              <a:extLst>
                <a:ext uri="{FF2B5EF4-FFF2-40B4-BE49-F238E27FC236}">
                  <a16:creationId xmlns:a16="http://schemas.microsoft.com/office/drawing/2014/main" id="{70ED37AC-5E8D-6F49-E50E-F7D474C687A0}"/>
                </a:ext>
              </a:extLst>
            </p:cNvPr>
            <p:cNvGrpSpPr/>
            <p:nvPr/>
          </p:nvGrpSpPr>
          <p:grpSpPr>
            <a:xfrm>
              <a:off x="8157324" y="1746162"/>
              <a:ext cx="9423620" cy="1762877"/>
              <a:chOff x="14002952" y="1343770"/>
              <a:chExt cx="9423620" cy="176287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9BF68-2A28-66A0-01DA-D8D825713F6C}"/>
                  </a:ext>
                </a:extLst>
              </p:cNvPr>
              <p:cNvSpPr txBox="1"/>
              <p:nvPr/>
            </p:nvSpPr>
            <p:spPr>
              <a:xfrm>
                <a:off x="14002952" y="1343770"/>
                <a:ext cx="94236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PROBLEM STATEMENT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8211C2-C3A3-C9AE-C525-DBA45F08E2C8}"/>
                  </a:ext>
                </a:extLst>
              </p:cNvPr>
              <p:cNvSpPr txBox="1"/>
              <p:nvPr/>
            </p:nvSpPr>
            <p:spPr>
              <a:xfrm>
                <a:off x="16900804" y="2398761"/>
                <a:ext cx="362791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>
                    <a:latin typeface="Roboto"/>
                    <a:ea typeface="Roboto"/>
                    <a:cs typeface="Roboto"/>
                  </a:rPr>
                  <a:t>Engine Fault Diagnosis</a:t>
                </a:r>
                <a:endParaRPr lang="en-US" sz="2000" spc="30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  <a:p>
                <a:pPr algn="ctr"/>
                <a:endParaRPr lang="en-US" sz="2000" spc="30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687378C3-86EB-6533-5AD4-62FC7A8D6C96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5B0FE9-DF70-36DC-331F-D4B33D6CCCCE}"/>
              </a:ext>
            </a:extLst>
          </p:cNvPr>
          <p:cNvSpPr txBox="1"/>
          <p:nvPr/>
        </p:nvSpPr>
        <p:spPr>
          <a:xfrm>
            <a:off x="1026264" y="5127216"/>
            <a:ext cx="22685828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By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Developing</a:t>
            </a: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a Model that Outperforms those Implemented in Existing Journals,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Accurately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Identify</a:t>
            </a: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types of Engine faults, Providing Greater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Speed</a:t>
            </a: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Precision</a:t>
            </a:r>
            <a:r>
              <a:rPr lang="en-US" altLang="ko-KR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in Engine Repairs.</a:t>
            </a:r>
            <a:endParaRPr lang="ko-KR" altLang="en-US" dirty="0">
              <a:solidFill>
                <a:schemeClr val="tx2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7BD4E-ABA6-75F3-8B52-9F4A24FE881E}"/>
              </a:ext>
            </a:extLst>
          </p:cNvPr>
          <p:cNvSpPr txBox="1"/>
          <p:nvPr/>
        </p:nvSpPr>
        <p:spPr>
          <a:xfrm>
            <a:off x="931206" y="8720574"/>
            <a:ext cx="2091514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Classify Datasets by Machine Learning Model Using “</a:t>
            </a:r>
            <a:r>
              <a:rPr lang="en-US" altLang="ko-KR" dirty="0" err="1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EngineFaultDB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” Datasets.</a:t>
            </a:r>
          </a:p>
          <a:p>
            <a:pPr marL="742950" indent="-742950">
              <a:buAutoNum type="arabicPeriod"/>
            </a:pPr>
            <a:endParaRPr lang="ko-KR" altLang="en-US" dirty="0">
              <a:solidFill>
                <a:srgbClr val="000000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  <a:p>
            <a:pPr marL="742950" indent="-74295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Understand and Analysis </a:t>
            </a:r>
            <a:r>
              <a:rPr lang="ko-KR" altLang="en-US" dirty="0">
                <a:solidFill>
                  <a:srgbClr val="000000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Data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sets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through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Feature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Analysis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.</a:t>
            </a:r>
            <a:endParaRPr lang="ko-KR" altLang="en-US" dirty="0">
              <a:solidFill>
                <a:srgbClr val="000000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  <a:p>
            <a:pPr marL="742950" indent="-742950">
              <a:buAutoNum type="arabicPeriod"/>
            </a:pPr>
            <a:endParaRPr lang="ko-KR" altLang="en-US" dirty="0">
              <a:solidFill>
                <a:srgbClr val="000000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  <a:p>
            <a:pPr marL="742950" indent="-74295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Improve Model Performance through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Feature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Extraction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Feature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Reduction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/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Selection</a:t>
            </a:r>
            <a:endParaRPr lang="ko-KR" altLang="en-US" dirty="0">
              <a:solidFill>
                <a:srgbClr val="FF0000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  <a:p>
            <a:pPr marL="742950" indent="-742950">
              <a:buAutoNum type="arabicPeriod"/>
            </a:pPr>
            <a:endParaRPr lang="ko-KR" altLang="en-US" dirty="0">
              <a:solidFill>
                <a:srgbClr val="000000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  <a:p>
            <a:pPr marL="742950" indent="-742950"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Compare the </a:t>
            </a:r>
            <a:r>
              <a:rPr lang="en-US" altLang="ko-KR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Model Performance 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with </a:t>
            </a:r>
            <a:r>
              <a:rPr lang="ko-KR" altLang="en-US" dirty="0" err="1">
                <a:solidFill>
                  <a:srgbClr val="000000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Baseline</a:t>
            </a:r>
            <a:r>
              <a:rPr lang="ko-KR" altLang="en-US" dirty="0">
                <a:solidFill>
                  <a:srgbClr val="000000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Journal.</a:t>
            </a:r>
            <a:endParaRPr lang="ko-KR" dirty="0"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0F48FF-1E3A-D9CC-0A35-77AC6EBE52DA}"/>
              </a:ext>
            </a:extLst>
          </p:cNvPr>
          <p:cNvSpPr/>
          <p:nvPr/>
        </p:nvSpPr>
        <p:spPr>
          <a:xfrm>
            <a:off x="665558" y="7860003"/>
            <a:ext cx="4272202" cy="6602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Detailed Objectives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E7DD14-5CF3-80B4-D8DB-A88B2420D18A}"/>
              </a:ext>
            </a:extLst>
          </p:cNvPr>
          <p:cNvSpPr/>
          <p:nvPr/>
        </p:nvSpPr>
        <p:spPr>
          <a:xfrm>
            <a:off x="665558" y="4293221"/>
            <a:ext cx="2939791" cy="7022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404749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2AAD69-D6FF-2DB2-DE51-9C71950544DF}"/>
              </a:ext>
            </a:extLst>
          </p:cNvPr>
          <p:cNvSpPr/>
          <p:nvPr/>
        </p:nvSpPr>
        <p:spPr>
          <a:xfrm>
            <a:off x="402418" y="2424133"/>
            <a:ext cx="11454098" cy="54803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grpSp>
        <p:nvGrpSpPr>
          <p:cNvPr id="8" name="Group 38">
            <a:extLst>
              <a:ext uri="{FF2B5EF4-FFF2-40B4-BE49-F238E27FC236}">
                <a16:creationId xmlns:a16="http://schemas.microsoft.com/office/drawing/2014/main" id="{935910BA-32EE-C533-558D-D6BC21A82BFC}"/>
              </a:ext>
            </a:extLst>
          </p:cNvPr>
          <p:cNvGrpSpPr/>
          <p:nvPr/>
        </p:nvGrpSpPr>
        <p:grpSpPr>
          <a:xfrm>
            <a:off x="7102007" y="278223"/>
            <a:ext cx="10173635" cy="2045000"/>
            <a:chOff x="7782316" y="1464039"/>
            <a:chExt cx="10173635" cy="2045000"/>
          </a:xfrm>
        </p:grpSpPr>
        <p:grpSp>
          <p:nvGrpSpPr>
            <p:cNvPr id="4" name="Group 39">
              <a:extLst>
                <a:ext uri="{FF2B5EF4-FFF2-40B4-BE49-F238E27FC236}">
                  <a16:creationId xmlns:a16="http://schemas.microsoft.com/office/drawing/2014/main" id="{70ED37AC-5E8D-6F49-E50E-F7D474C687A0}"/>
                </a:ext>
              </a:extLst>
            </p:cNvPr>
            <p:cNvGrpSpPr/>
            <p:nvPr/>
          </p:nvGrpSpPr>
          <p:grpSpPr>
            <a:xfrm>
              <a:off x="7782316" y="1742463"/>
              <a:ext cx="10173635" cy="1766576"/>
              <a:chOff x="13627944" y="1340071"/>
              <a:chExt cx="10173635" cy="176657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9BF68-2A28-66A0-01DA-D8D825713F6C}"/>
                  </a:ext>
                </a:extLst>
              </p:cNvPr>
              <p:cNvSpPr txBox="1"/>
              <p:nvPr/>
            </p:nvSpPr>
            <p:spPr>
              <a:xfrm>
                <a:off x="13627944" y="1340071"/>
                <a:ext cx="10173635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6000" b="1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"/>
                    <a:cs typeface="Roboto Medium" panose="02000000000000000000" pitchFamily="2" charset="0"/>
                  </a:rPr>
                  <a:t>BASELINE SURVEY-JOURNAL</a:t>
                </a:r>
                <a:endParaRPr lang="ko-KR" altLang="en-US" sz="6000" b="1" dirty="0" err="1">
                  <a:solidFill>
                    <a:schemeClr val="tx2"/>
                  </a:solidFill>
                  <a:latin typeface="Roboto Medium" panose="02000000000000000000" pitchFamily="2" charset="0"/>
                  <a:ea typeface="Roboto"/>
                  <a:cs typeface="Roboto Medium" panose="02000000000000000000" pitchFamily="2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8211C2-C3A3-C9AE-C525-DBA45F08E2C8}"/>
                  </a:ext>
                </a:extLst>
              </p:cNvPr>
              <p:cNvSpPr txBox="1"/>
              <p:nvPr/>
            </p:nvSpPr>
            <p:spPr>
              <a:xfrm>
                <a:off x="16900804" y="2398761"/>
                <a:ext cx="362791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Engine Fault Diagnosis</a:t>
                </a:r>
                <a:endParaRPr lang="en-US" sz="2000" spc="300" dirty="0">
                  <a:solidFill>
                    <a:srgbClr val="000000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algn="ctr"/>
                <a:endParaRPr lang="en-US" sz="2000" spc="300" dirty="0"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</p:grpSp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687378C3-86EB-6533-5AD4-62FC7A8D6C96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31C5ABA-50D2-6F52-3F0E-635ADDE91D5C}"/>
              </a:ext>
            </a:extLst>
          </p:cNvPr>
          <p:cNvSpPr txBox="1"/>
          <p:nvPr/>
        </p:nvSpPr>
        <p:spPr>
          <a:xfrm>
            <a:off x="20412174" y="1850230"/>
            <a:ext cx="38160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Journal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Light" panose="02000000000000000000" pitchFamily="2" charset="0"/>
                <a:ea typeface="맑은 고딕" panose="020B0503020000020004" pitchFamily="50" charset="-127"/>
                <a:cs typeface="Roboto Light" panose="02000000000000000000" pitchFamily="2" charset="0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(IEEE):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LINK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Roboto Light" panose="02000000000000000000" pitchFamily="2" charset="0"/>
                <a:ea typeface="맑은 고딕" panose="020B0503020000020004" pitchFamily="50" charset="-127"/>
                <a:cs typeface="Roboto Light" panose="02000000000000000000" pitchFamily="2" charset="0"/>
              </a:rPr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E617E3-E36F-D69B-3B2B-63B2D6336AFC}"/>
              </a:ext>
            </a:extLst>
          </p:cNvPr>
          <p:cNvSpPr/>
          <p:nvPr/>
        </p:nvSpPr>
        <p:spPr>
          <a:xfrm>
            <a:off x="415758" y="2112777"/>
            <a:ext cx="5314482" cy="6620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1. Correlation Analysis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60D30C-EAB2-EA89-89DC-C1C09B417275}"/>
              </a:ext>
            </a:extLst>
          </p:cNvPr>
          <p:cNvSpPr/>
          <p:nvPr/>
        </p:nvSpPr>
        <p:spPr>
          <a:xfrm>
            <a:off x="415758" y="8429379"/>
            <a:ext cx="11440758" cy="5008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C6AE86-8A43-1597-8E98-9F59DAA5747D}"/>
              </a:ext>
            </a:extLst>
          </p:cNvPr>
          <p:cNvSpPr/>
          <p:nvPr/>
        </p:nvSpPr>
        <p:spPr>
          <a:xfrm>
            <a:off x="415758" y="8154599"/>
            <a:ext cx="5314482" cy="6620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2. Box  Plot Analysis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6702F05-A5DB-6944-F6C3-475D29CC3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47" y="3354129"/>
            <a:ext cx="5116793" cy="37786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68EA705-E0ED-A5FC-8C9C-64ADACE59DF3}"/>
              </a:ext>
            </a:extLst>
          </p:cNvPr>
          <p:cNvSpPr txBox="1"/>
          <p:nvPr/>
        </p:nvSpPr>
        <p:spPr>
          <a:xfrm>
            <a:off x="6027931" y="3904676"/>
            <a:ext cx="57628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Correlation 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How variables influence each other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Multicollinearity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   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Reducing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highly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correlated</a:t>
            </a: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variables</a:t>
            </a:r>
            <a:endParaRPr kumimoji="0" lang="ko-KR" altLang="ko-KR" sz="24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AAFCA10-54FF-DDAD-359F-9058D7261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27" y="9066812"/>
            <a:ext cx="4933913" cy="383856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5528569-C550-AA66-6835-4426E6436D91}"/>
              </a:ext>
            </a:extLst>
          </p:cNvPr>
          <p:cNvSpPr txBox="1"/>
          <p:nvPr/>
        </p:nvSpPr>
        <p:spPr>
          <a:xfrm>
            <a:off x="6027931" y="9799629"/>
            <a:ext cx="5095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Data Distribution Summary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Identifying Outlier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Skewness Check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Range and Variability Check</a:t>
            </a:r>
            <a:endParaRPr lang="ko-KR" altLang="en-US" sz="2400" dirty="0">
              <a:solidFill>
                <a:schemeClr val="tx2"/>
              </a:solidFill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83DC08-D086-B5A4-040C-98D190811812}"/>
              </a:ext>
            </a:extLst>
          </p:cNvPr>
          <p:cNvSpPr/>
          <p:nvPr/>
        </p:nvSpPr>
        <p:spPr>
          <a:xfrm>
            <a:off x="12521134" y="2386621"/>
            <a:ext cx="11440758" cy="4471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080321A-88E4-58A5-E4E9-1C2386A77EBB}"/>
              </a:ext>
            </a:extLst>
          </p:cNvPr>
          <p:cNvSpPr/>
          <p:nvPr/>
        </p:nvSpPr>
        <p:spPr>
          <a:xfrm>
            <a:off x="12521133" y="2111840"/>
            <a:ext cx="8157369" cy="6620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3. Data Preprocessing &amp; Classification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951155-42E6-2676-76C2-E74C29F877C4}"/>
              </a:ext>
            </a:extLst>
          </p:cNvPr>
          <p:cNvSpPr txBox="1"/>
          <p:nvPr/>
        </p:nvSpPr>
        <p:spPr>
          <a:xfrm>
            <a:off x="12814740" y="4826830"/>
            <a:ext cx="4835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Each Datasets</a:t>
            </a:r>
            <a:r>
              <a:rPr lang="ko-KR" altLang="en-US" sz="2400" dirty="0">
                <a:solidFill>
                  <a:schemeClr val="tx2"/>
                </a:solidFill>
                <a:latin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has a different range </a:t>
            </a: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Wingdings" panose="05000000000000000000" pitchFamily="2" charset="2"/>
              </a:rPr>
              <a:t> Scaling is necessary</a:t>
            </a: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Min-Max Scaler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40C7E2E3-90B0-AC50-1248-254EEAFCB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83774" y="3239733"/>
            <a:ext cx="3897841" cy="120139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6B9DC5E-7E57-58EB-B5E2-C0282C917254}"/>
              </a:ext>
            </a:extLst>
          </p:cNvPr>
          <p:cNvSpPr txBox="1"/>
          <p:nvPr/>
        </p:nvSpPr>
        <p:spPr>
          <a:xfrm>
            <a:off x="18463275" y="2837331"/>
            <a:ext cx="530092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Logistic Regression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Decision Tree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Random Forest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SVM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KNN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Naive Bayes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Feed-Forward Neural Network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3D2D591-DB95-14EA-6D5F-0C82062FC59C}"/>
              </a:ext>
            </a:extLst>
          </p:cNvPr>
          <p:cNvSpPr/>
          <p:nvPr/>
        </p:nvSpPr>
        <p:spPr>
          <a:xfrm>
            <a:off x="12521134" y="7438680"/>
            <a:ext cx="11440758" cy="59461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BE20979-2B92-5D38-407A-EEEC7296F9F1}"/>
              </a:ext>
            </a:extLst>
          </p:cNvPr>
          <p:cNvSpPr/>
          <p:nvPr/>
        </p:nvSpPr>
        <p:spPr>
          <a:xfrm>
            <a:off x="12521134" y="7132782"/>
            <a:ext cx="7491163" cy="6620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4. Performance Confusion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F4A1A82-40BA-AC5B-10F0-84700F68A403}"/>
                  </a:ext>
                </a:extLst>
              </p:cNvPr>
              <p:cNvSpPr txBox="1"/>
              <p:nvPr/>
            </p:nvSpPr>
            <p:spPr>
              <a:xfrm>
                <a:off x="12521134" y="7904480"/>
                <a:ext cx="6703343" cy="5847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Accuracy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TN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Precision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Recall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Roboto Medium" panose="02000000000000000000" pitchFamily="2" charset="0"/>
                  </a:rPr>
                  <a:t>F1-Score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altLang="ko-KR" sz="24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=2× 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Recall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40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Recall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ko-KR" altLang="en-US" sz="2400" dirty="0">
                  <a:solidFill>
                    <a:schemeClr val="tx2"/>
                  </a:solidFill>
                  <a:latin typeface="Roboto Medium" panose="02000000000000000000" pitchFamily="2" charset="0"/>
                  <a:cs typeface="Roboto Medium" panose="02000000000000000000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F4A1A82-40BA-AC5B-10F0-84700F68A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134" y="7904480"/>
                <a:ext cx="6703343" cy="5847306"/>
              </a:xfrm>
              <a:prstGeom prst="rect">
                <a:avLst/>
              </a:prstGeom>
              <a:blipFill>
                <a:blip r:embed="rId7"/>
                <a:stretch>
                  <a:fillRect l="-1273" t="-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그림 69">
            <a:extLst>
              <a:ext uri="{FF2B5EF4-FFF2-40B4-BE49-F238E27FC236}">
                <a16:creationId xmlns:a16="http://schemas.microsoft.com/office/drawing/2014/main" id="{F6F24561-D5D3-B8B9-2E22-70479C9F31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64531" y="9066811"/>
            <a:ext cx="5268060" cy="1886213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560CC77-C2B5-15FA-5CE0-D84BF25D83AE}"/>
              </a:ext>
            </a:extLst>
          </p:cNvPr>
          <p:cNvSpPr txBox="1"/>
          <p:nvPr/>
        </p:nvSpPr>
        <p:spPr>
          <a:xfrm>
            <a:off x="18647410" y="11010483"/>
            <a:ext cx="508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ea typeface="Roboto Medium" panose="02000000000000000000" pitchFamily="2" charset="0"/>
                <a:cs typeface="Roboto Medium" panose="02000000000000000000" pitchFamily="2" charset="0"/>
              </a:rPr>
              <a:t>&lt;Performance – </a:t>
            </a:r>
            <a:r>
              <a:rPr lang="en-US" altLang="ko-KR" sz="1800" dirty="0" err="1">
                <a:ea typeface="Roboto Medium" panose="02000000000000000000" pitchFamily="2" charset="0"/>
                <a:cs typeface="Roboto Medium" panose="02000000000000000000" pitchFamily="2" charset="0"/>
              </a:rPr>
              <a:t>Testsets</a:t>
            </a:r>
            <a:r>
              <a:rPr lang="en-US" altLang="ko-KR" sz="1800" dirty="0">
                <a:ea typeface="Roboto Medium" panose="02000000000000000000" pitchFamily="2" charset="0"/>
                <a:cs typeface="Roboto Medium" panose="02000000000000000000" pitchFamily="2" charset="0"/>
              </a:rPr>
              <a:t>&gt;</a:t>
            </a:r>
            <a:endParaRPr lang="ko-KR" altLang="en-US" sz="1800" dirty="0">
              <a:cs typeface="Roboto Medium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96DE1-1A3C-B211-D447-442D996EF312}"/>
              </a:ext>
            </a:extLst>
          </p:cNvPr>
          <p:cNvSpPr txBox="1"/>
          <p:nvPr/>
        </p:nvSpPr>
        <p:spPr>
          <a:xfrm>
            <a:off x="18802937" y="11959468"/>
            <a:ext cx="4831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Performance of KNN = 0.751</a:t>
            </a:r>
            <a:endParaRPr lang="ko-KR" altLang="en-US" sz="2800" u="sng" dirty="0">
              <a:solidFill>
                <a:schemeClr val="tx2"/>
              </a:solidFill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F4F999-E290-28BF-46BB-E1A9C2AB12CC}"/>
              </a:ext>
            </a:extLst>
          </p:cNvPr>
          <p:cNvSpPr txBox="1"/>
          <p:nvPr/>
        </p:nvSpPr>
        <p:spPr>
          <a:xfrm>
            <a:off x="-6017" y="13403406"/>
            <a:ext cx="169196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[1] </a:t>
            </a:r>
            <a:r>
              <a:rPr lang="tr-TR" altLang="ko-KR" sz="14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Vergara, M., Ramos, L., Rivera-Campoverde, N. D., &amp; Rivas-Echeverría, F. (2023). Enginefaultdb: a novel dataset for automotive engine fault classification and baseline results. </a:t>
            </a:r>
            <a:r>
              <a:rPr lang="tr-TR" altLang="ko-KR" sz="1400" b="0" i="1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IEEE Access</a:t>
            </a:r>
            <a:r>
              <a:rPr lang="tr-TR" altLang="ko-KR" sz="14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 </a:t>
            </a:r>
            <a:r>
              <a:rPr lang="tr-TR" altLang="ko-KR" sz="1400" b="0" i="1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11</a:t>
            </a:r>
            <a:r>
              <a:rPr lang="tr-TR" altLang="ko-KR" sz="1400" b="0" i="0" dirty="0">
                <a:solidFill>
                  <a:srgbClr val="222222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126155-126171.</a:t>
            </a:r>
            <a:endParaRPr lang="en-US" altLang="ko-KR" sz="1400" b="0" i="0" dirty="0">
              <a:solidFill>
                <a:srgbClr val="222222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6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2AAD69-D6FF-2DB2-DE51-9C71950544DF}"/>
              </a:ext>
            </a:extLst>
          </p:cNvPr>
          <p:cNvSpPr/>
          <p:nvPr/>
        </p:nvSpPr>
        <p:spPr>
          <a:xfrm>
            <a:off x="402418" y="2738587"/>
            <a:ext cx="10723449" cy="6057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EB0E39-563C-CD0D-1B29-13C30282A44C}"/>
              </a:ext>
            </a:extLst>
          </p:cNvPr>
          <p:cNvSpPr/>
          <p:nvPr/>
        </p:nvSpPr>
        <p:spPr>
          <a:xfrm>
            <a:off x="470969" y="3956665"/>
            <a:ext cx="10723449" cy="884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FC2907-60BB-BCE3-DCF2-4B95950303A3}"/>
              </a:ext>
            </a:extLst>
          </p:cNvPr>
          <p:cNvSpPr/>
          <p:nvPr/>
        </p:nvSpPr>
        <p:spPr>
          <a:xfrm>
            <a:off x="451420" y="5384385"/>
            <a:ext cx="10723449" cy="322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931108-7B6B-145A-1BC5-39615DC4BD30}"/>
              </a:ext>
            </a:extLst>
          </p:cNvPr>
          <p:cNvSpPr/>
          <p:nvPr/>
        </p:nvSpPr>
        <p:spPr>
          <a:xfrm>
            <a:off x="473641" y="9115862"/>
            <a:ext cx="10723449" cy="4179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Group 38">
            <a:extLst>
              <a:ext uri="{FF2B5EF4-FFF2-40B4-BE49-F238E27FC236}">
                <a16:creationId xmlns:a16="http://schemas.microsoft.com/office/drawing/2014/main" id="{935910BA-32EE-C533-558D-D6BC21A82BFC}"/>
              </a:ext>
            </a:extLst>
          </p:cNvPr>
          <p:cNvGrpSpPr/>
          <p:nvPr/>
        </p:nvGrpSpPr>
        <p:grpSpPr>
          <a:xfrm>
            <a:off x="6711487" y="278223"/>
            <a:ext cx="10954676" cy="2045000"/>
            <a:chOff x="7391796" y="1464039"/>
            <a:chExt cx="10954676" cy="2045000"/>
          </a:xfrm>
        </p:grpSpPr>
        <p:grpSp>
          <p:nvGrpSpPr>
            <p:cNvPr id="4" name="Group 39">
              <a:extLst>
                <a:ext uri="{FF2B5EF4-FFF2-40B4-BE49-F238E27FC236}">
                  <a16:creationId xmlns:a16="http://schemas.microsoft.com/office/drawing/2014/main" id="{70ED37AC-5E8D-6F49-E50E-F7D474C687A0}"/>
                </a:ext>
              </a:extLst>
            </p:cNvPr>
            <p:cNvGrpSpPr/>
            <p:nvPr/>
          </p:nvGrpSpPr>
          <p:grpSpPr>
            <a:xfrm>
              <a:off x="7391796" y="1785490"/>
              <a:ext cx="10954676" cy="1723549"/>
              <a:chOff x="13237424" y="1383098"/>
              <a:chExt cx="10954676" cy="172354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9BF68-2A28-66A0-01DA-D8D825713F6C}"/>
                  </a:ext>
                </a:extLst>
              </p:cNvPr>
              <p:cNvSpPr txBox="1"/>
              <p:nvPr/>
            </p:nvSpPr>
            <p:spPr>
              <a:xfrm>
                <a:off x="13237424" y="1383098"/>
                <a:ext cx="1095467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BASELINE SURVEY-DATASETS</a:t>
                </a:r>
                <a:endParaRPr lang="ko-KR" altLang="en-US" sz="6000" b="1" dirty="0" err="1">
                  <a:solidFill>
                    <a:schemeClr val="tx2"/>
                  </a:solidFill>
                  <a:latin typeface="Roboto"/>
                  <a:ea typeface="Roboto"/>
                  <a:cs typeface="Lato Light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8211C2-C3A3-C9AE-C525-DBA45F08E2C8}"/>
                  </a:ext>
                </a:extLst>
              </p:cNvPr>
              <p:cNvSpPr txBox="1"/>
              <p:nvPr/>
            </p:nvSpPr>
            <p:spPr>
              <a:xfrm>
                <a:off x="16900804" y="2398761"/>
                <a:ext cx="362791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/>
                    <a:ea typeface="Roboto"/>
                    <a:cs typeface="Roboto"/>
                  </a:rPr>
                  <a:t>Engine Fault Diagnosis</a:t>
                </a:r>
                <a:endParaRPr lang="en-US" sz="2000" spc="300" dirty="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  <a:p>
                <a:pPr algn="ctr"/>
                <a:endParaRPr lang="en-US" sz="2000" spc="300" dirty="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687378C3-86EB-6533-5AD4-62FC7A8D6C96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1AE168-4C1A-B8C2-C06A-6226A0880969}"/>
              </a:ext>
            </a:extLst>
          </p:cNvPr>
          <p:cNvSpPr txBox="1"/>
          <p:nvPr/>
        </p:nvSpPr>
        <p:spPr>
          <a:xfrm>
            <a:off x="489833" y="2751711"/>
            <a:ext cx="110827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chemeClr val="tx2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EngineFaultDB</a:t>
            </a:r>
            <a:r>
              <a: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 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rPr>
              <a:t>(Supervised Learning)</a:t>
            </a:r>
            <a:endParaRPr lang="ko-KR" altLang="en-US" sz="2800" dirty="0">
              <a:solidFill>
                <a:schemeClr val="tx2"/>
              </a:solidFill>
              <a:latin typeface="Roboto Medium" panose="02000000000000000000" pitchFamily="2" charset="0"/>
              <a:ea typeface="맑은 고딕"/>
              <a:cs typeface="Roboto Medium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C5ABA-50D2-6F52-3F0E-635ADDE91D5C}"/>
              </a:ext>
            </a:extLst>
          </p:cNvPr>
          <p:cNvSpPr txBox="1"/>
          <p:nvPr/>
        </p:nvSpPr>
        <p:spPr>
          <a:xfrm>
            <a:off x="20142926" y="1990462"/>
            <a:ext cx="38323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sz="2800" dirty="0" err="1"/>
              <a:t>Dataset</a:t>
            </a:r>
            <a:r>
              <a:rPr lang="en-US" altLang="ko-KR" sz="2800" dirty="0"/>
              <a:t>s (</a:t>
            </a:r>
            <a:r>
              <a:rPr lang="en-US" altLang="ko-KR" sz="2800" dirty="0" err="1"/>
              <a:t>Github</a:t>
            </a:r>
            <a:r>
              <a:rPr lang="en-US" altLang="ko-KR" sz="2800" dirty="0"/>
              <a:t>)</a:t>
            </a:r>
            <a:r>
              <a:rPr lang="ko-KR" sz="2800" dirty="0"/>
              <a:t> </a:t>
            </a:r>
            <a:r>
              <a:rPr lang="ko-KR" sz="2800" b="1" dirty="0"/>
              <a:t>: </a:t>
            </a:r>
            <a:r>
              <a:rPr lang="ko-KR" sz="2800" b="1" dirty="0">
                <a:hlinkClick r:id="rId2"/>
              </a:rPr>
              <a:t>LINK</a:t>
            </a:r>
            <a:endParaRPr lang="ko-KR" altLang="en-US" sz="28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93069BE-841F-456C-9CBA-53212D1B2DFB}"/>
              </a:ext>
            </a:extLst>
          </p:cNvPr>
          <p:cNvGrpSpPr/>
          <p:nvPr/>
        </p:nvGrpSpPr>
        <p:grpSpPr>
          <a:xfrm>
            <a:off x="2141523" y="9659701"/>
            <a:ext cx="7387683" cy="2671298"/>
            <a:chOff x="14302149" y="6861150"/>
            <a:chExt cx="7387683" cy="2671298"/>
          </a:xfrm>
        </p:grpSpPr>
        <p:pic>
          <p:nvPicPr>
            <p:cNvPr id="17" name="그림 16" descr="전자제품, 측정기, 실내이(가) 표시된 사진&#10;&#10;자동 생성된 설명">
              <a:extLst>
                <a:ext uri="{FF2B5EF4-FFF2-40B4-BE49-F238E27FC236}">
                  <a16:creationId xmlns:a16="http://schemas.microsoft.com/office/drawing/2014/main" id="{59AE46E5-A0ED-C715-6B82-DA0B599F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4222" y="6861150"/>
              <a:ext cx="3735610" cy="229580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7F98A8-03E1-EFC3-0AE4-61C2D46361A2}"/>
                </a:ext>
              </a:extLst>
            </p:cNvPr>
            <p:cNvSpPr txBox="1"/>
            <p:nvPr/>
          </p:nvSpPr>
          <p:spPr>
            <a:xfrm>
              <a:off x="14302149" y="9163116"/>
              <a:ext cx="738768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800" dirty="0">
                  <a:ea typeface="맑은 고딕"/>
                  <a:cs typeface="Calibri"/>
                </a:rPr>
                <a:t>&lt;</a:t>
              </a:r>
              <a:r>
                <a:rPr lang="ko-KR" altLang="en-US" sz="1800" dirty="0" err="1">
                  <a:ea typeface="맑은 고딕"/>
                  <a:cs typeface="Calibri"/>
                </a:rPr>
                <a:t>Engine</a:t>
              </a:r>
              <a:r>
                <a:rPr lang="ko-KR" altLang="en-US" sz="1800" dirty="0">
                  <a:ea typeface="맑은 고딕"/>
                  <a:cs typeface="Calibri"/>
                </a:rPr>
                <a:t> Data </a:t>
              </a:r>
              <a:r>
                <a:rPr lang="ko-KR" altLang="en-US" sz="1800" dirty="0" err="1">
                  <a:ea typeface="맑은 고딕"/>
                  <a:cs typeface="Calibri"/>
                </a:rPr>
                <a:t>Collection</a:t>
              </a:r>
              <a:r>
                <a:rPr lang="ko-KR" altLang="en-US" sz="1800" dirty="0">
                  <a:ea typeface="맑은 고딕"/>
                  <a:cs typeface="Calibri"/>
                </a:rPr>
                <a:t> / </a:t>
              </a:r>
              <a:r>
                <a:rPr lang="ko-KR" altLang="en-US" sz="1800" dirty="0" err="1">
                  <a:ea typeface="맑은 고딕"/>
                  <a:cs typeface="Calibri"/>
                </a:rPr>
                <a:t>Gas</a:t>
              </a:r>
              <a:r>
                <a:rPr lang="ko-KR" altLang="en-US" sz="1800" dirty="0">
                  <a:ea typeface="맑은 고딕"/>
                  <a:cs typeface="Calibri"/>
                </a:rPr>
                <a:t> </a:t>
              </a:r>
              <a:r>
                <a:rPr lang="ko-KR" altLang="en-US" sz="1800" dirty="0" err="1">
                  <a:ea typeface="맑은 고딕"/>
                  <a:cs typeface="Calibri"/>
                </a:rPr>
                <a:t>Analyzer</a:t>
              </a:r>
              <a:r>
                <a:rPr lang="ko-KR" altLang="en-US" sz="1800" dirty="0">
                  <a:ea typeface="맑은 고딕"/>
                  <a:cs typeface="Calibri"/>
                </a:rPr>
                <a:t> </a:t>
              </a:r>
              <a:r>
                <a:rPr lang="ko-KR" altLang="en-US" sz="1800" dirty="0" err="1">
                  <a:ea typeface="맑은 고딕"/>
                  <a:cs typeface="Calibri"/>
                </a:rPr>
                <a:t>Device</a:t>
              </a:r>
              <a:r>
                <a:rPr lang="ko-KR" altLang="en-US" sz="1800" dirty="0">
                  <a:ea typeface="맑은 고딕"/>
                  <a:cs typeface="Calibri"/>
                </a:rPr>
                <a:t>&gt;</a:t>
              </a:r>
              <a:endParaRPr lang="ko-KR" sz="2800" dirty="0"/>
            </a:p>
          </p:txBody>
        </p:sp>
        <p:pic>
          <p:nvPicPr>
            <p:cNvPr id="20" name="그림 19" descr="실내, 건물, 공학, 바닥이(가) 표시된 사진&#10;&#10;자동 생성된 설명">
              <a:extLst>
                <a:ext uri="{FF2B5EF4-FFF2-40B4-BE49-F238E27FC236}">
                  <a16:creationId xmlns:a16="http://schemas.microsoft.com/office/drawing/2014/main" id="{CB588647-360F-A874-4170-44B8D7B39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42967" y="6861150"/>
              <a:ext cx="3305493" cy="2295805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F4E966B-ACD0-3B8C-B5A0-B3E9746D4078}"/>
              </a:ext>
            </a:extLst>
          </p:cNvPr>
          <p:cNvGrpSpPr/>
          <p:nvPr/>
        </p:nvGrpSpPr>
        <p:grpSpPr>
          <a:xfrm>
            <a:off x="2859988" y="6253913"/>
            <a:ext cx="6167603" cy="2258339"/>
            <a:chOff x="1976083" y="8543615"/>
            <a:chExt cx="7387683" cy="2935476"/>
          </a:xfrm>
        </p:grpSpPr>
        <p:pic>
          <p:nvPicPr>
            <p:cNvPr id="22" name="그림 2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31E78131-E63E-6E15-D4DE-29CED3F80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1571" y="8543615"/>
              <a:ext cx="6480593" cy="24027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E18B76-4DB8-4CEF-9F8A-457EA9ABE035}"/>
                </a:ext>
              </a:extLst>
            </p:cNvPr>
            <p:cNvSpPr txBox="1"/>
            <p:nvPr/>
          </p:nvSpPr>
          <p:spPr>
            <a:xfrm>
              <a:off x="1976083" y="10999019"/>
              <a:ext cx="7387683" cy="48007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800" dirty="0">
                  <a:ea typeface="맑은 고딕"/>
                  <a:cs typeface="Calibri"/>
                </a:rPr>
                <a:t>&lt;</a:t>
              </a:r>
              <a:r>
                <a:rPr lang="en-US" altLang="ko-KR" sz="1800" dirty="0">
                  <a:ea typeface="맑은 고딕"/>
                  <a:cs typeface="Calibri"/>
                </a:rPr>
                <a:t>Test Engine Configuration</a:t>
              </a:r>
              <a:r>
                <a:rPr lang="ko-KR" altLang="en-US" sz="1800" dirty="0">
                  <a:ea typeface="맑은 고딕"/>
                  <a:cs typeface="Calibri"/>
                </a:rPr>
                <a:t>&gt;</a:t>
              </a:r>
              <a:endParaRPr lang="ko-KR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B9EEDA-D46C-D716-5A22-8596C906CEBF}"/>
              </a:ext>
            </a:extLst>
          </p:cNvPr>
          <p:cNvSpPr txBox="1"/>
          <p:nvPr/>
        </p:nvSpPr>
        <p:spPr>
          <a:xfrm>
            <a:off x="473642" y="12290181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Gas Analyzer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USB 6008 Data Acquisition Card</a:t>
            </a:r>
            <a:r>
              <a: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(DAQ)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CCA1DE-C97C-8823-3D33-5DF72A3A0DD1}"/>
              </a:ext>
            </a:extLst>
          </p:cNvPr>
          <p:cNvGrpSpPr/>
          <p:nvPr/>
        </p:nvGrpSpPr>
        <p:grpSpPr>
          <a:xfrm>
            <a:off x="12394454" y="10824701"/>
            <a:ext cx="11490005" cy="2613076"/>
            <a:chOff x="11204084" y="10492743"/>
            <a:chExt cx="5597397" cy="276830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D09F9A7-3736-623F-6457-17E12FEE1488}"/>
                </a:ext>
              </a:extLst>
            </p:cNvPr>
            <p:cNvSpPr/>
            <p:nvPr/>
          </p:nvSpPr>
          <p:spPr>
            <a:xfrm>
              <a:off x="11204084" y="10492743"/>
              <a:ext cx="5597397" cy="27683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812389-2F03-CD50-18E7-3174F07E27F0}"/>
                </a:ext>
              </a:extLst>
            </p:cNvPr>
            <p:cNvSpPr txBox="1"/>
            <p:nvPr/>
          </p:nvSpPr>
          <p:spPr>
            <a:xfrm>
              <a:off x="11301033" y="10729643"/>
              <a:ext cx="5500448" cy="23802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Fault type 0: Normal (16,000 entries)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Fault type 1: Rich mixture - High Pressure, Incorrect Sensor, etc. (10,988 entries)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Fault type 2: Lean mixture – Low Pressure,  Incorrect Sensor, etc. (15,000 entries)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Fault type 3: Low Voltage – Worn Spark, Defective Coil, etc. (14,001 entries)</a:t>
              </a:r>
              <a:endParaRPr lang="ko-KR" alt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맑은 고딕"/>
                <a:cs typeface="Roboto Medium" panose="02000000000000000000" pitchFamily="2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C4DB0BB-EBFC-8698-C03C-25CE3EF06459}"/>
              </a:ext>
            </a:extLst>
          </p:cNvPr>
          <p:cNvSpPr txBox="1"/>
          <p:nvPr/>
        </p:nvSpPr>
        <p:spPr>
          <a:xfrm>
            <a:off x="493190" y="5724970"/>
            <a:ext cx="12239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C14NE 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Spark</a:t>
            </a: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Ignition</a:t>
            </a: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Engine: Petrol Engine (Gasoline)</a:t>
            </a:r>
            <a:endParaRPr lang="ko-KR" altLang="ko-KR" sz="2800" dirty="0" err="1">
              <a:solidFill>
                <a:schemeClr val="tx2"/>
              </a:solidFill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6471F-7137-6EBD-DAB5-6E1C4272A16B}"/>
              </a:ext>
            </a:extLst>
          </p:cNvPr>
          <p:cNvSpPr txBox="1"/>
          <p:nvPr/>
        </p:nvSpPr>
        <p:spPr>
          <a:xfrm>
            <a:off x="489832" y="4194664"/>
            <a:ext cx="10300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Mary</a:t>
            </a: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ko-KR" altLang="ko-KR" sz="2800" dirty="0" err="1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Vergara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,</a:t>
            </a:r>
            <a:r>
              <a: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ko-KR" altLang="ko-KR" sz="2800" dirty="0" err="1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Diego</a:t>
            </a: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ko-KR" altLang="ko-KR" sz="2800" dirty="0" err="1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Rivera</a:t>
            </a:r>
            <a:r>
              <a:rPr lang="en-US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,</a:t>
            </a:r>
            <a:r>
              <a:rPr lang="ko-KR" alt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ko-KR" altLang="ko-KR" sz="2800" dirty="0" err="1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Francklin</a:t>
            </a:r>
            <a:r>
              <a:rPr lang="ko-KR" altLang="ko-KR" sz="2800" dirty="0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 </a:t>
            </a:r>
            <a:r>
              <a:rPr lang="ko-KR" altLang="ko-KR" sz="2800" dirty="0" err="1">
                <a:solidFill>
                  <a:schemeClr val="tx2"/>
                </a:solidFill>
                <a:latin typeface="Roboto Medium" panose="02000000000000000000" pitchFamily="2" charset="0"/>
                <a:ea typeface="+mn-lt"/>
                <a:cs typeface="Roboto Medium" panose="02000000000000000000" pitchFamily="2" charset="0"/>
              </a:rPr>
              <a:t>Rivas-Echeverría</a:t>
            </a:r>
            <a:endParaRPr lang="ko-KR" altLang="ko-KR" sz="2800" dirty="0">
              <a:solidFill>
                <a:schemeClr val="tx2"/>
              </a:solidFill>
              <a:latin typeface="Roboto Medium" panose="02000000000000000000" pitchFamily="2" charset="0"/>
              <a:ea typeface="+mn-lt"/>
              <a:cs typeface="Roboto Medium" panose="02000000000000000000" pitchFamily="2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C432181-6EC6-B0E2-0628-414FBFE2DFDC}"/>
              </a:ext>
            </a:extLst>
          </p:cNvPr>
          <p:cNvGrpSpPr/>
          <p:nvPr/>
        </p:nvGrpSpPr>
        <p:grpSpPr>
          <a:xfrm>
            <a:off x="12394454" y="2585869"/>
            <a:ext cx="11580778" cy="7571238"/>
            <a:chOff x="11575742" y="2783840"/>
            <a:chExt cx="11580778" cy="757123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503BD3D-CC05-EC33-CB49-D274EA7212A4}"/>
                </a:ext>
              </a:extLst>
            </p:cNvPr>
            <p:cNvSpPr/>
            <p:nvPr/>
          </p:nvSpPr>
          <p:spPr>
            <a:xfrm>
              <a:off x="11575742" y="2783840"/>
              <a:ext cx="11580778" cy="75712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ectangle 62">
              <a:extLst>
                <a:ext uri="{FF2B5EF4-FFF2-40B4-BE49-F238E27FC236}">
                  <a16:creationId xmlns:a16="http://schemas.microsoft.com/office/drawing/2014/main" id="{6BC19AEA-71A5-217E-B3E3-98F48FC379CD}"/>
                </a:ext>
              </a:extLst>
            </p:cNvPr>
            <p:cNvSpPr/>
            <p:nvPr/>
          </p:nvSpPr>
          <p:spPr>
            <a:xfrm>
              <a:off x="11575742" y="2999218"/>
              <a:ext cx="5682373" cy="7109639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Lato Light"/>
                </a:rPr>
                <a:t>Manifold Absolute Pressure (MAP)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Lato Light"/>
                </a:rPr>
                <a:t>Pressure inside manifold [kPa]</a:t>
              </a:r>
              <a:endParaRPr lang="ko-KR" altLang="en-US" sz="1800" dirty="0">
                <a:solidFill>
                  <a:schemeClr val="bg1">
                    <a:lumMod val="49000"/>
                  </a:schemeClr>
                </a:solidFill>
                <a:latin typeface="Roboto Medium"/>
                <a:ea typeface="Roboto Medium"/>
                <a:cs typeface="Lato Light"/>
              </a:endParaRPr>
            </a:p>
            <a:p>
              <a:pPr marL="1656715" lvl="1" indent="-742950">
                <a:buFont typeface="Courier New"/>
                <a:buChar char="o"/>
              </a:pPr>
              <a:endParaRPr lang="en-US" sz="1800" dirty="0">
                <a:solidFill>
                  <a:schemeClr val="tx2"/>
                </a:solidFill>
                <a:latin typeface="Roboto Medium"/>
                <a:ea typeface="Roboto Medium"/>
                <a:cs typeface="Lato Light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Throttle Position Sensor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Position of Throttle: about fuel injection, ignition time, etc. [%]</a:t>
              </a:r>
            </a:p>
            <a:p>
              <a:pPr marL="1656715" lvl="1" indent="-742950">
                <a:buFont typeface="Courier New"/>
                <a:buChar char="o"/>
              </a:pPr>
              <a:endParaRPr lang="en-US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Force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Engine torque/rotational force [N]</a:t>
              </a:r>
            </a:p>
            <a:p>
              <a:pPr marL="1656715" lvl="1" indent="-742950">
                <a:buFont typeface="Courier New"/>
                <a:buChar char="o"/>
              </a:pPr>
              <a:endParaRPr lang="en-US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Power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Energy transferred in engine [kW]</a:t>
              </a:r>
            </a:p>
            <a:p>
              <a:pPr marL="1656715" lvl="1" indent="-742950">
                <a:buFont typeface="Courier New"/>
                <a:buChar char="o"/>
              </a:pPr>
              <a:endParaRPr lang="en-US" sz="24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Medium" panose="02000000000000000000" pitchFamily="2" charset="0"/>
                </a:rPr>
                <a:t>Revolutions</a:t>
              </a: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 Per Minute (RPM)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The times crankshaft rotates per minute</a:t>
              </a:r>
              <a:endParaRPr lang="en-US" sz="1800" dirty="0">
                <a:solidFill>
                  <a:schemeClr val="bg1">
                    <a:lumMod val="49000"/>
                  </a:schemeClr>
                </a:solidFill>
                <a:cs typeface="Calibri" panose="020F0502020204030204"/>
              </a:endParaRPr>
            </a:p>
            <a:p>
              <a:pPr marL="1656715" lvl="1" indent="-742950">
                <a:buFont typeface="Courier New"/>
                <a:buChar char="o"/>
              </a:pPr>
              <a:endParaRPr lang="en-US" sz="24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Fuel consumption L/H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Engine's fuel consumption rate</a:t>
              </a:r>
            </a:p>
            <a:p>
              <a:pPr marL="1656715" lvl="1" indent="-742950">
                <a:buFont typeface="Courier New"/>
                <a:buChar char="o"/>
              </a:pPr>
              <a:endParaRPr lang="en-US" sz="24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pPr marL="742950" indent="-742950">
                <a:buAutoNum type="arabicPeriod"/>
              </a:pPr>
              <a:r>
                <a:rPr lang="en-US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Fuel consumption L/100KM</a:t>
              </a:r>
            </a:p>
            <a:p>
              <a:pPr marL="1656715" lvl="1" indent="-742950">
                <a:buFont typeface="Courier New"/>
                <a:buChar char="o"/>
              </a:pPr>
              <a:r>
                <a:rPr lang="en-US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Engine's fuel efficiency by distance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646668-33A6-D539-7FEC-EEF68C6B1137}"/>
                </a:ext>
              </a:extLst>
            </p:cNvPr>
            <p:cNvSpPr txBox="1"/>
            <p:nvPr/>
          </p:nvSpPr>
          <p:spPr>
            <a:xfrm>
              <a:off x="18008612" y="2968440"/>
              <a:ext cx="4924388" cy="7386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8. Speed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Vehicle's travel speed [km/h]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9. Carbon monoxide (CO)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CO concentration in the exhaust gases [%]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10. Hydrocarbons (HC)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Hydrocarbons concentration [%]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11. Carbon dioxide (CO2)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CO2 concentration : combustion efficiency [%]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12. Oxygen (O2)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Oxygen concentration : insights about combustion [%]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13. Lambda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Air-fuel equivalence ratio</a:t>
              </a:r>
            </a:p>
            <a:p>
              <a:pPr marL="1485265" lvl="1" indent="-571500">
                <a:buFont typeface="Courier New"/>
                <a:buChar char="o"/>
              </a:pPr>
              <a:endParaRPr lang="en-US" altLang="ko-KR" sz="1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endParaRPr>
            </a:p>
            <a:p>
              <a:r>
                <a:rPr lang="en-US" altLang="ko-KR" sz="2400" dirty="0">
                  <a:solidFill>
                    <a:schemeClr val="tx2"/>
                  </a:solidFill>
                  <a:latin typeface="Roboto Medium"/>
                  <a:ea typeface="Roboto Medium"/>
                  <a:cs typeface="Roboto Medium"/>
                </a:rPr>
                <a:t>14. Air-Fuel Ration (AFR)</a:t>
              </a:r>
            </a:p>
            <a:p>
              <a:pPr marL="1485265" lvl="1" indent="-571500">
                <a:buFont typeface="Courier New"/>
                <a:buChar char="o"/>
              </a:pPr>
              <a:r>
                <a:rPr lang="en-US" altLang="ko-KR" sz="1800" dirty="0">
                  <a:solidFill>
                    <a:schemeClr val="bg1">
                      <a:lumMod val="49000"/>
                    </a:schemeClr>
                  </a:solidFill>
                  <a:latin typeface="Roboto Medium"/>
                  <a:ea typeface="Roboto Medium"/>
                  <a:cs typeface="Roboto Medium"/>
                </a:rPr>
                <a:t>Ratio of the air fuel in the combustion chambers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5D0BF3-7DEB-04C6-A0A3-8C7F81E68388}"/>
              </a:ext>
            </a:extLst>
          </p:cNvPr>
          <p:cNvSpPr/>
          <p:nvPr/>
        </p:nvSpPr>
        <p:spPr>
          <a:xfrm>
            <a:off x="12394454" y="10487213"/>
            <a:ext cx="1890506" cy="5837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OUTPUT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F6A15E-4680-4780-731F-161A702C0307}"/>
              </a:ext>
            </a:extLst>
          </p:cNvPr>
          <p:cNvSpPr/>
          <p:nvPr/>
        </p:nvSpPr>
        <p:spPr>
          <a:xfrm>
            <a:off x="12394454" y="2206090"/>
            <a:ext cx="1890506" cy="5837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INPUT</a:t>
            </a:r>
            <a:endParaRPr lang="ko-KR" altLang="en-US" b="1" dirty="0">
              <a:solidFill>
                <a:schemeClr val="bg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2D4866-668F-46CF-655F-FFCFA09D8540}"/>
              </a:ext>
            </a:extLst>
          </p:cNvPr>
          <p:cNvSpPr/>
          <p:nvPr/>
        </p:nvSpPr>
        <p:spPr>
          <a:xfrm>
            <a:off x="451420" y="8803008"/>
            <a:ext cx="6745570" cy="58477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Engine Data Collection Method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53EFE-72E9-750C-099D-5F818B9F71E2}"/>
              </a:ext>
            </a:extLst>
          </p:cNvPr>
          <p:cNvSpPr/>
          <p:nvPr/>
        </p:nvSpPr>
        <p:spPr>
          <a:xfrm>
            <a:off x="451420" y="5052659"/>
            <a:ext cx="2763759" cy="6057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Test Engine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1B689B4-EBFC-6034-3623-DDD693E97AF9}"/>
              </a:ext>
            </a:extLst>
          </p:cNvPr>
          <p:cNvSpPr/>
          <p:nvPr/>
        </p:nvSpPr>
        <p:spPr>
          <a:xfrm>
            <a:off x="470969" y="3511812"/>
            <a:ext cx="2763759" cy="6057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Achieved by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E617E3-E36F-D69B-3B2B-63B2D6336AFC}"/>
              </a:ext>
            </a:extLst>
          </p:cNvPr>
          <p:cNvSpPr/>
          <p:nvPr/>
        </p:nvSpPr>
        <p:spPr>
          <a:xfrm>
            <a:off x="415758" y="2112777"/>
            <a:ext cx="3183395" cy="6620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Datasets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0A3FAD-6930-E797-D646-427FC1107FFE}"/>
              </a:ext>
            </a:extLst>
          </p:cNvPr>
          <p:cNvSpPr txBox="1"/>
          <p:nvPr/>
        </p:nvSpPr>
        <p:spPr>
          <a:xfrm>
            <a:off x="0" y="13408223"/>
            <a:ext cx="12246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[2]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Thomas, L. (2024).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EngineFaultDB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Dataset. GitHub. https://github.com/Leo-Thomas/EngineFaultDB</a:t>
            </a:r>
            <a:endParaRPr lang="en-US" altLang="ko-KR" sz="1400" b="0" i="1" dirty="0">
              <a:solidFill>
                <a:srgbClr val="333333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3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8">
            <a:extLst>
              <a:ext uri="{FF2B5EF4-FFF2-40B4-BE49-F238E27FC236}">
                <a16:creationId xmlns:a16="http://schemas.microsoft.com/office/drawing/2014/main" id="{FB914FA8-FFB6-62BE-3D4D-9BA002D27146}"/>
              </a:ext>
            </a:extLst>
          </p:cNvPr>
          <p:cNvGrpSpPr/>
          <p:nvPr/>
        </p:nvGrpSpPr>
        <p:grpSpPr>
          <a:xfrm>
            <a:off x="6372714" y="278223"/>
            <a:ext cx="11464222" cy="2045000"/>
            <a:chOff x="7053023" y="1464039"/>
            <a:chExt cx="11464222" cy="2045000"/>
          </a:xfrm>
        </p:grpSpPr>
        <p:grpSp>
          <p:nvGrpSpPr>
            <p:cNvPr id="4" name="Group 39">
              <a:extLst>
                <a:ext uri="{FF2B5EF4-FFF2-40B4-BE49-F238E27FC236}">
                  <a16:creationId xmlns:a16="http://schemas.microsoft.com/office/drawing/2014/main" id="{94CF83D9-35DD-D73D-BBA6-BD68002C9C2A}"/>
                </a:ext>
              </a:extLst>
            </p:cNvPr>
            <p:cNvGrpSpPr/>
            <p:nvPr/>
          </p:nvGrpSpPr>
          <p:grpSpPr>
            <a:xfrm>
              <a:off x="7053023" y="1785490"/>
              <a:ext cx="11464222" cy="1723549"/>
              <a:chOff x="12898651" y="1383098"/>
              <a:chExt cx="11464222" cy="172354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6B699C-DBAD-BFE3-3934-79EDF14864B6}"/>
                  </a:ext>
                </a:extLst>
              </p:cNvPr>
              <p:cNvSpPr txBox="1"/>
              <p:nvPr/>
            </p:nvSpPr>
            <p:spPr>
              <a:xfrm>
                <a:off x="12898651" y="1383098"/>
                <a:ext cx="1146422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BASELINE SURVEY – DATASETS</a:t>
                </a:r>
                <a:endParaRPr lang="ko-KR" altLang="en-US" sz="6000" b="1" dirty="0" err="1">
                  <a:solidFill>
                    <a:schemeClr val="tx2"/>
                  </a:solidFill>
                  <a:latin typeface="Roboto"/>
                  <a:ea typeface="Roboto"/>
                  <a:cs typeface="Lato Light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EDFD2D-0C0E-B6BA-96E2-757CA3D73F9C}"/>
                  </a:ext>
                </a:extLst>
              </p:cNvPr>
              <p:cNvSpPr txBox="1"/>
              <p:nvPr/>
            </p:nvSpPr>
            <p:spPr>
              <a:xfrm>
                <a:off x="16900804" y="2398761"/>
                <a:ext cx="362791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/>
                    <a:ea typeface="Roboto"/>
                    <a:cs typeface="Roboto"/>
                  </a:rPr>
                  <a:t>Engine Fault Diagnosis</a:t>
                </a:r>
                <a:endParaRPr lang="en-US" sz="2000" spc="300" dirty="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  <a:p>
                <a:pPr algn="ctr"/>
                <a:endParaRPr lang="en-US" sz="2000" spc="300" dirty="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F709551A-6F29-9ECE-8D80-2F81C376B46D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9BB1CA-9AD6-56C4-3E93-4D588421CADB}"/>
              </a:ext>
            </a:extLst>
          </p:cNvPr>
          <p:cNvSpPr/>
          <p:nvPr/>
        </p:nvSpPr>
        <p:spPr>
          <a:xfrm>
            <a:off x="1121582" y="10493933"/>
            <a:ext cx="10909310" cy="13193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cs typeface="Roboto Medium" panose="02000000000000000000" pitchFamily="2" charset="0"/>
              </a:rPr>
              <a:t>Experiment under Various Conditions, per 1,000 periods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6EE4FD-C6F1-F0E5-B315-A56CB68139BC}"/>
              </a:ext>
            </a:extLst>
          </p:cNvPr>
          <p:cNvSpPr/>
          <p:nvPr/>
        </p:nvSpPr>
        <p:spPr>
          <a:xfrm>
            <a:off x="1121581" y="10160376"/>
            <a:ext cx="6676944" cy="66209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Experiment Period (T) = 1,000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9A4AD99-D96E-6465-21C1-F6AFD6FC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55" y="2631000"/>
            <a:ext cx="8672496" cy="7402766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CB69C84-6C94-27ED-F2F6-1E5A1D8F5710}"/>
              </a:ext>
            </a:extLst>
          </p:cNvPr>
          <p:cNvSpPr/>
          <p:nvPr/>
        </p:nvSpPr>
        <p:spPr>
          <a:xfrm>
            <a:off x="11265771" y="5672708"/>
            <a:ext cx="3351566" cy="1319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9A15D5-986B-32A5-3BBF-D3228DF45AD1}"/>
              </a:ext>
            </a:extLst>
          </p:cNvPr>
          <p:cNvSpPr/>
          <p:nvPr/>
        </p:nvSpPr>
        <p:spPr>
          <a:xfrm>
            <a:off x="1114106" y="12146839"/>
            <a:ext cx="10909310" cy="13193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Roboto Medium" panose="02000000000000000000" pitchFamily="2" charset="0"/>
                <a:cs typeface="Roboto Medium" panose="02000000000000000000" pitchFamily="2" charset="0"/>
              </a:rPr>
              <a:t>There’s </a:t>
            </a:r>
            <a:r>
              <a:rPr lang="en-US" altLang="ko-KR" sz="3200" b="1" dirty="0">
                <a:solidFill>
                  <a:srgbClr val="FF0000"/>
                </a:solidFill>
                <a:latin typeface="Roboto Medium" panose="02000000000000000000" pitchFamily="2" charset="0"/>
                <a:cs typeface="Roboto Medium" panose="02000000000000000000" pitchFamily="2" charset="0"/>
              </a:rPr>
              <a:t>NO Information about Sampling Time</a:t>
            </a:r>
            <a:endParaRPr lang="ko-KR" altLang="en-US" sz="3200" b="1" dirty="0">
              <a:solidFill>
                <a:srgbClr val="FF0000"/>
              </a:solidFill>
              <a:latin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184F2D6-089B-A1AB-81E1-F5D2759E1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657" y="2836219"/>
            <a:ext cx="8116433" cy="69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3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61245184-EAD8-F796-FD41-E25A40A21732}"/>
              </a:ext>
            </a:extLst>
          </p:cNvPr>
          <p:cNvSpPr/>
          <p:nvPr/>
        </p:nvSpPr>
        <p:spPr>
          <a:xfrm>
            <a:off x="1232584" y="11143292"/>
            <a:ext cx="6491501" cy="2059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9" name="직사각형 1088">
            <a:extLst>
              <a:ext uri="{FF2B5EF4-FFF2-40B4-BE49-F238E27FC236}">
                <a16:creationId xmlns:a16="http://schemas.microsoft.com/office/drawing/2014/main" id="{E5FF985A-DA75-9813-D90C-7E958346E998}"/>
              </a:ext>
            </a:extLst>
          </p:cNvPr>
          <p:cNvSpPr/>
          <p:nvPr/>
        </p:nvSpPr>
        <p:spPr>
          <a:xfrm>
            <a:off x="8704539" y="11148247"/>
            <a:ext cx="6777977" cy="2059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6B7C021E-0FC9-DDCA-C413-290B2C9209CE}"/>
              </a:ext>
            </a:extLst>
          </p:cNvPr>
          <p:cNvSpPr/>
          <p:nvPr/>
        </p:nvSpPr>
        <p:spPr>
          <a:xfrm>
            <a:off x="16532918" y="11143292"/>
            <a:ext cx="6684455" cy="2059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Group 38">
            <a:extLst>
              <a:ext uri="{FF2B5EF4-FFF2-40B4-BE49-F238E27FC236}">
                <a16:creationId xmlns:a16="http://schemas.microsoft.com/office/drawing/2014/main" id="{1D2AD382-784E-E7DA-BCDD-C41135138BA6}"/>
              </a:ext>
            </a:extLst>
          </p:cNvPr>
          <p:cNvGrpSpPr/>
          <p:nvPr/>
        </p:nvGrpSpPr>
        <p:grpSpPr>
          <a:xfrm>
            <a:off x="6372714" y="278223"/>
            <a:ext cx="11464222" cy="2045000"/>
            <a:chOff x="7053023" y="1464039"/>
            <a:chExt cx="11464222" cy="2045000"/>
          </a:xfrm>
        </p:grpSpPr>
        <p:grpSp>
          <p:nvGrpSpPr>
            <p:cNvPr id="4" name="Group 39">
              <a:extLst>
                <a:ext uri="{FF2B5EF4-FFF2-40B4-BE49-F238E27FC236}">
                  <a16:creationId xmlns:a16="http://schemas.microsoft.com/office/drawing/2014/main" id="{E8F8166D-18AD-D632-7F2C-94A7A4B001DF}"/>
                </a:ext>
              </a:extLst>
            </p:cNvPr>
            <p:cNvGrpSpPr/>
            <p:nvPr/>
          </p:nvGrpSpPr>
          <p:grpSpPr>
            <a:xfrm>
              <a:off x="7053023" y="1785490"/>
              <a:ext cx="11464222" cy="1723549"/>
              <a:chOff x="12898651" y="1383098"/>
              <a:chExt cx="11464222" cy="172354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E0BD9D-ACC5-9815-0BDB-D841B26D2EC0}"/>
                  </a:ext>
                </a:extLst>
              </p:cNvPr>
              <p:cNvSpPr txBox="1"/>
              <p:nvPr/>
            </p:nvSpPr>
            <p:spPr>
              <a:xfrm>
                <a:off x="12898651" y="1383098"/>
                <a:ext cx="11464222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altLang="ko-KR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BASELINE SURVEY – FAULTS</a:t>
                </a:r>
                <a:endParaRPr lang="ko-KR" altLang="en-US" sz="6000" b="1" dirty="0" err="1">
                  <a:solidFill>
                    <a:schemeClr val="tx2"/>
                  </a:solidFill>
                  <a:latin typeface="Roboto"/>
                  <a:ea typeface="Roboto"/>
                  <a:cs typeface="Lato Light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0AB608-5653-B588-A7D1-A256448FB2DD}"/>
                  </a:ext>
                </a:extLst>
              </p:cNvPr>
              <p:cNvSpPr txBox="1"/>
              <p:nvPr/>
            </p:nvSpPr>
            <p:spPr>
              <a:xfrm>
                <a:off x="16900804" y="2398761"/>
                <a:ext cx="3627916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 dirty="0">
                    <a:latin typeface="Roboto"/>
                    <a:ea typeface="Roboto"/>
                    <a:cs typeface="Roboto"/>
                  </a:rPr>
                  <a:t>Engine Fault Diagnosis</a:t>
                </a:r>
                <a:endParaRPr lang="en-US" sz="2000" spc="300" dirty="0">
                  <a:solidFill>
                    <a:srgbClr val="000000"/>
                  </a:solidFill>
                  <a:latin typeface="Roboto"/>
                  <a:ea typeface="Roboto"/>
                  <a:cs typeface="Roboto"/>
                </a:endParaRPr>
              </a:p>
              <a:p>
                <a:pPr algn="ctr"/>
                <a:endParaRPr lang="en-US" sz="2000" spc="300" dirty="0"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FFF0DBAC-3209-649D-6A01-EAAFA4F23FC2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3" name="그룹 1082">
            <a:extLst>
              <a:ext uri="{FF2B5EF4-FFF2-40B4-BE49-F238E27FC236}">
                <a16:creationId xmlns:a16="http://schemas.microsoft.com/office/drawing/2014/main" id="{E70A8DC4-D38F-E267-08C3-CA0AE71C1B89}"/>
              </a:ext>
            </a:extLst>
          </p:cNvPr>
          <p:cNvGrpSpPr/>
          <p:nvPr/>
        </p:nvGrpSpPr>
        <p:grpSpPr>
          <a:xfrm>
            <a:off x="1751506" y="2238353"/>
            <a:ext cx="12028373" cy="8661486"/>
            <a:chOff x="1490249" y="3294476"/>
            <a:chExt cx="12028373" cy="8661486"/>
          </a:xfrm>
        </p:grpSpPr>
        <p:grpSp>
          <p:nvGrpSpPr>
            <p:cNvPr id="1063" name="그룹 1062">
              <a:extLst>
                <a:ext uri="{FF2B5EF4-FFF2-40B4-BE49-F238E27FC236}">
                  <a16:creationId xmlns:a16="http://schemas.microsoft.com/office/drawing/2014/main" id="{851A59F3-ED38-3BAB-81C8-1ADD0A3995CC}"/>
                </a:ext>
              </a:extLst>
            </p:cNvPr>
            <p:cNvGrpSpPr/>
            <p:nvPr/>
          </p:nvGrpSpPr>
          <p:grpSpPr>
            <a:xfrm>
              <a:off x="1490249" y="3294476"/>
              <a:ext cx="12028373" cy="8449150"/>
              <a:chOff x="1660371" y="4207486"/>
              <a:chExt cx="12028373" cy="844915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1DB80036-FB98-11F6-E8FA-39270C88929B}"/>
                  </a:ext>
                </a:extLst>
              </p:cNvPr>
              <p:cNvGrpSpPr/>
              <p:nvPr/>
            </p:nvGrpSpPr>
            <p:grpSpPr>
              <a:xfrm>
                <a:off x="1660371" y="5683459"/>
                <a:ext cx="11781939" cy="6973177"/>
                <a:chOff x="225585" y="2323223"/>
                <a:chExt cx="11781939" cy="6973177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6B97660E-E5DE-AB41-1B6F-A729F63F3B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85" y="2323223"/>
                  <a:ext cx="11781939" cy="6973177"/>
                </a:xfrm>
                <a:prstGeom prst="rect">
                  <a:avLst/>
                </a:prstGeom>
              </p:spPr>
            </p:pic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F2CF009-902B-22DB-732D-56C775AB72EE}"/>
                    </a:ext>
                  </a:extLst>
                </p:cNvPr>
                <p:cNvSpPr/>
                <p:nvPr/>
              </p:nvSpPr>
              <p:spPr>
                <a:xfrm>
                  <a:off x="10071462" y="3444239"/>
                  <a:ext cx="1014885" cy="472605"/>
                </a:xfrm>
                <a:prstGeom prst="rect">
                  <a:avLst/>
                </a:prstGeom>
                <a:noFill/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C1D78AB-9407-5E77-4C73-CCF08ADE3066}"/>
                    </a:ext>
                  </a:extLst>
                </p:cNvPr>
                <p:cNvSpPr/>
                <p:nvPr/>
              </p:nvSpPr>
              <p:spPr>
                <a:xfrm>
                  <a:off x="2405743" y="2628022"/>
                  <a:ext cx="929640" cy="511417"/>
                </a:xfrm>
                <a:prstGeom prst="rect">
                  <a:avLst/>
                </a:prstGeom>
                <a:noFill/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98428E91-E07F-D875-887D-5E85DB3CE999}"/>
                    </a:ext>
                  </a:extLst>
                </p:cNvPr>
                <p:cNvSpPr/>
                <p:nvPr/>
              </p:nvSpPr>
              <p:spPr>
                <a:xfrm>
                  <a:off x="10217283" y="5378816"/>
                  <a:ext cx="334240" cy="1554480"/>
                </a:xfrm>
                <a:prstGeom prst="rect">
                  <a:avLst/>
                </a:prstGeom>
                <a:noFill/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6149AAD-F230-6A2E-99A3-C55BB502BF00}"/>
                    </a:ext>
                  </a:extLst>
                </p:cNvPr>
                <p:cNvSpPr/>
                <p:nvPr/>
              </p:nvSpPr>
              <p:spPr>
                <a:xfrm>
                  <a:off x="5005250" y="3497764"/>
                  <a:ext cx="3095850" cy="2769326"/>
                </a:xfrm>
                <a:prstGeom prst="rect">
                  <a:avLst/>
                </a:prstGeom>
                <a:noFill/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92B4830-35E2-BFD1-C586-C2603D08EEA4}"/>
                  </a:ext>
                </a:extLst>
              </p:cNvPr>
              <p:cNvCxnSpPr>
                <a:cxnSpLocks/>
                <a:endCxn id="17" idx="2"/>
              </p:cNvCxnSpPr>
              <p:nvPr/>
            </p:nvCxnSpPr>
            <p:spPr>
              <a:xfrm flipH="1" flipV="1">
                <a:off x="7163292" y="4915372"/>
                <a:ext cx="651284" cy="13285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46390FD-E58D-3769-EBB8-970F0A7C31A2}"/>
                  </a:ext>
                </a:extLst>
              </p:cNvPr>
              <p:cNvSpPr/>
              <p:nvPr/>
            </p:nvSpPr>
            <p:spPr>
              <a:xfrm>
                <a:off x="6353394" y="4207486"/>
                <a:ext cx="1619795" cy="707886"/>
              </a:xfrm>
              <a:prstGeom prst="rect">
                <a:avLst/>
              </a:prstGeom>
              <a:noFill/>
              <a:ln w="571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2"/>
                    </a:solidFill>
                  </a:rPr>
                  <a:t>Fault 1</a:t>
                </a:r>
                <a:endParaRPr lang="ko-KR" altLang="en-US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69AA4085-5765-977D-B1C0-48977786247B}"/>
                  </a:ext>
                </a:extLst>
              </p:cNvPr>
              <p:cNvCxnSpPr>
                <a:cxnSpLocks/>
                <a:endCxn id="17" idx="3"/>
              </p:cNvCxnSpPr>
              <p:nvPr/>
            </p:nvCxnSpPr>
            <p:spPr>
              <a:xfrm flipH="1" flipV="1">
                <a:off x="7973189" y="4561429"/>
                <a:ext cx="2626660" cy="192011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C09A78B4-74F3-DEE3-912A-41C2CB97ABB0}"/>
                  </a:ext>
                </a:extLst>
              </p:cNvPr>
              <p:cNvCxnSpPr>
                <a:cxnSpLocks/>
                <a:stCxn id="11" idx="0"/>
                <a:endCxn id="17" idx="1"/>
              </p:cNvCxnSpPr>
              <p:nvPr/>
            </p:nvCxnSpPr>
            <p:spPr>
              <a:xfrm flipV="1">
                <a:off x="4305349" y="4561429"/>
                <a:ext cx="2048045" cy="1426829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EA5970D2-BF4E-F996-CCBD-A3A812B55A58}"/>
                  </a:ext>
                </a:extLst>
              </p:cNvPr>
              <p:cNvCxnSpPr>
                <a:cxnSpLocks/>
                <a:stCxn id="8" idx="0"/>
                <a:endCxn id="17" idx="2"/>
              </p:cNvCxnSpPr>
              <p:nvPr/>
            </p:nvCxnSpPr>
            <p:spPr>
              <a:xfrm flipH="1" flipV="1">
                <a:off x="7163292" y="4915372"/>
                <a:ext cx="4655897" cy="3823680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059FCC-51A3-BF8D-494D-7649E75C9C52}"/>
                  </a:ext>
                </a:extLst>
              </p:cNvPr>
              <p:cNvSpPr txBox="1"/>
              <p:nvPr/>
            </p:nvSpPr>
            <p:spPr>
              <a:xfrm>
                <a:off x="12261373" y="10122116"/>
                <a:ext cx="1427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2">
                        <a:lumMod val="50000"/>
                      </a:schemeClr>
                    </a:solidFill>
                  </a:rPr>
                  <a:t>Fuel Return Line</a:t>
                </a:r>
                <a:endParaRPr lang="ko-KR" altLang="en-US" sz="1400" b="1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5885CCF-AF37-B093-E461-A2725606D580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>
                <a:off x="11986309" y="10276005"/>
                <a:ext cx="275064" cy="0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BA1B201-65E0-55F4-97C3-DE04FD81F87E}"/>
                  </a:ext>
                </a:extLst>
              </p:cNvPr>
              <p:cNvSpPr/>
              <p:nvPr/>
            </p:nvSpPr>
            <p:spPr>
              <a:xfrm>
                <a:off x="9086291" y="4267687"/>
                <a:ext cx="1619795" cy="707886"/>
              </a:xfrm>
              <a:prstGeom prst="rect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2"/>
                    </a:solidFill>
                  </a:rPr>
                  <a:t>Fault 2</a:t>
                </a:r>
                <a:endParaRPr lang="ko-KR" altLang="en-US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B6AE2D02-D6FE-02C1-EB0F-917F47A6D29C}"/>
                  </a:ext>
                </a:extLst>
              </p:cNvPr>
              <p:cNvCxnSpPr>
                <a:cxnSpLocks/>
                <a:stCxn id="1027" idx="0"/>
                <a:endCxn id="39" idx="1"/>
              </p:cNvCxnSpPr>
              <p:nvPr/>
            </p:nvCxnSpPr>
            <p:spPr>
              <a:xfrm flipV="1">
                <a:off x="4284885" y="4621630"/>
                <a:ext cx="4801406" cy="123307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81F7B9D0-130C-1F15-51D3-30D494E805AA}"/>
                  </a:ext>
                </a:extLst>
              </p:cNvPr>
              <p:cNvCxnSpPr>
                <a:cxnSpLocks/>
                <a:endCxn id="39" idx="3"/>
              </p:cNvCxnSpPr>
              <p:nvPr/>
            </p:nvCxnSpPr>
            <p:spPr>
              <a:xfrm flipH="1" flipV="1">
                <a:off x="10706086" y="4621630"/>
                <a:ext cx="945983" cy="162233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86E38626-2603-0DB1-2C13-2E7EF9F2FCCE}"/>
                  </a:ext>
                </a:extLst>
              </p:cNvPr>
              <p:cNvCxnSpPr>
                <a:cxnSpLocks/>
                <a:endCxn id="1031" idx="0"/>
              </p:cNvCxnSpPr>
              <p:nvPr/>
            </p:nvCxnSpPr>
            <p:spPr>
              <a:xfrm>
                <a:off x="11888249" y="6616700"/>
                <a:ext cx="114144" cy="54828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D3AADA9B-60FD-12AD-4A22-BB91A6FBC387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10896600" y="6677399"/>
                <a:ext cx="609648" cy="363379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E53AB843-9D2C-DF7A-65C1-7F96273FCE2F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H="1" flipV="1">
                <a:off x="7973189" y="6756345"/>
                <a:ext cx="14772" cy="101655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7" name="직사각형 1026">
                <a:extLst>
                  <a:ext uri="{FF2B5EF4-FFF2-40B4-BE49-F238E27FC236}">
                    <a16:creationId xmlns:a16="http://schemas.microsoft.com/office/drawing/2014/main" id="{65672903-8506-EFAA-B186-FCFB343CB37D}"/>
                  </a:ext>
                </a:extLst>
              </p:cNvPr>
              <p:cNvSpPr/>
              <p:nvPr/>
            </p:nvSpPr>
            <p:spPr>
              <a:xfrm>
                <a:off x="3680270" y="5854700"/>
                <a:ext cx="1209230" cy="774700"/>
              </a:xfrm>
              <a:prstGeom prst="rect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1" name="직사각형 1030">
                <a:extLst>
                  <a:ext uri="{FF2B5EF4-FFF2-40B4-BE49-F238E27FC236}">
                    <a16:creationId xmlns:a16="http://schemas.microsoft.com/office/drawing/2014/main" id="{BAE259C5-38E9-BB6D-1C5C-EBC179F920DB}"/>
                  </a:ext>
                </a:extLst>
              </p:cNvPr>
              <p:cNvSpPr/>
              <p:nvPr/>
            </p:nvSpPr>
            <p:spPr>
              <a:xfrm>
                <a:off x="11375700" y="6671528"/>
                <a:ext cx="1253385" cy="780629"/>
              </a:xfrm>
              <a:prstGeom prst="rect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2ACCFEC9-8FF4-4C54-ACDF-279F3D0B9577}"/>
                </a:ext>
              </a:extLst>
            </p:cNvPr>
            <p:cNvSpPr txBox="1"/>
            <p:nvPr/>
          </p:nvSpPr>
          <p:spPr>
            <a:xfrm>
              <a:off x="4754624" y="11586630"/>
              <a:ext cx="612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/>
                <a:t>&lt; Lucas Mechanical Fuel Injection System (Petrol Engine) &gt;  </a:t>
              </a:r>
              <a:endParaRPr lang="ko-KR" altLang="en-US" sz="1800" dirty="0"/>
            </a:p>
          </p:txBody>
        </p:sp>
      </p:grpSp>
      <p:grpSp>
        <p:nvGrpSpPr>
          <p:cNvPr id="1084" name="그룹 1083">
            <a:extLst>
              <a:ext uri="{FF2B5EF4-FFF2-40B4-BE49-F238E27FC236}">
                <a16:creationId xmlns:a16="http://schemas.microsoft.com/office/drawing/2014/main" id="{8D1F87E7-1F8C-DC2E-CAC9-F3A942673B47}"/>
              </a:ext>
            </a:extLst>
          </p:cNvPr>
          <p:cNvGrpSpPr/>
          <p:nvPr/>
        </p:nvGrpSpPr>
        <p:grpSpPr>
          <a:xfrm>
            <a:off x="15153240" y="3305710"/>
            <a:ext cx="6371801" cy="6587658"/>
            <a:chOff x="14891983" y="4361833"/>
            <a:chExt cx="6371801" cy="6587658"/>
          </a:xfrm>
        </p:grpSpPr>
        <p:grpSp>
          <p:nvGrpSpPr>
            <p:cNvPr id="1062" name="그룹 1061">
              <a:extLst>
                <a:ext uri="{FF2B5EF4-FFF2-40B4-BE49-F238E27FC236}">
                  <a16:creationId xmlns:a16="http://schemas.microsoft.com/office/drawing/2014/main" id="{1057AA76-390C-7BC8-EDF9-4A25ECC72DB5}"/>
                </a:ext>
              </a:extLst>
            </p:cNvPr>
            <p:cNvGrpSpPr/>
            <p:nvPr/>
          </p:nvGrpSpPr>
          <p:grpSpPr>
            <a:xfrm>
              <a:off x="14891983" y="4361833"/>
              <a:ext cx="6371801" cy="6135474"/>
              <a:chOff x="14813888" y="4140531"/>
              <a:chExt cx="6371801" cy="6135474"/>
            </a:xfrm>
          </p:grpSpPr>
          <p:pic>
            <p:nvPicPr>
              <p:cNvPr id="1034" name="그림 1033">
                <a:extLst>
                  <a:ext uri="{FF2B5EF4-FFF2-40B4-BE49-F238E27FC236}">
                    <a16:creationId xmlns:a16="http://schemas.microsoft.com/office/drawing/2014/main" id="{39F38EA0-5C2F-7CAA-1A7B-333DA2397B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13888" y="5115935"/>
                <a:ext cx="6371801" cy="5160070"/>
              </a:xfrm>
              <a:prstGeom prst="rect">
                <a:avLst/>
              </a:prstGeom>
            </p:spPr>
          </p:pic>
          <p:sp>
            <p:nvSpPr>
              <p:cNvPr id="1035" name="직사각형 1034">
                <a:extLst>
                  <a:ext uri="{FF2B5EF4-FFF2-40B4-BE49-F238E27FC236}">
                    <a16:creationId xmlns:a16="http://schemas.microsoft.com/office/drawing/2014/main" id="{6C635A48-246F-C309-3198-4AA6EB3721CD}"/>
                  </a:ext>
                </a:extLst>
              </p:cNvPr>
              <p:cNvSpPr/>
              <p:nvPr/>
            </p:nvSpPr>
            <p:spPr>
              <a:xfrm>
                <a:off x="17719851" y="5115935"/>
                <a:ext cx="1159200" cy="390314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6" name="직사각형 1035">
                <a:extLst>
                  <a:ext uri="{FF2B5EF4-FFF2-40B4-BE49-F238E27FC236}">
                    <a16:creationId xmlns:a16="http://schemas.microsoft.com/office/drawing/2014/main" id="{D611A33B-5404-3224-0C3C-04C480CD0837}"/>
                  </a:ext>
                </a:extLst>
              </p:cNvPr>
              <p:cNvSpPr/>
              <p:nvPr/>
            </p:nvSpPr>
            <p:spPr>
              <a:xfrm>
                <a:off x="15285943" y="7277267"/>
                <a:ext cx="989607" cy="359531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37" name="직선 화살표 연결선 1036">
                <a:extLst>
                  <a:ext uri="{FF2B5EF4-FFF2-40B4-BE49-F238E27FC236}">
                    <a16:creationId xmlns:a16="http://schemas.microsoft.com/office/drawing/2014/main" id="{932A598A-8BA7-4EFD-5385-E8E57CDDA4F4}"/>
                  </a:ext>
                </a:extLst>
              </p:cNvPr>
              <p:cNvCxnSpPr>
                <a:cxnSpLocks/>
                <a:stCxn id="1036" idx="0"/>
                <a:endCxn id="1044" idx="2"/>
              </p:cNvCxnSpPr>
              <p:nvPr/>
            </p:nvCxnSpPr>
            <p:spPr>
              <a:xfrm flipV="1">
                <a:off x="15780747" y="4848417"/>
                <a:ext cx="1275207" cy="242885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직선 화살표 연결선 1040">
                <a:extLst>
                  <a:ext uri="{FF2B5EF4-FFF2-40B4-BE49-F238E27FC236}">
                    <a16:creationId xmlns:a16="http://schemas.microsoft.com/office/drawing/2014/main" id="{D87C16C3-9AB4-0867-A927-C928A9C65F94}"/>
                  </a:ext>
                </a:extLst>
              </p:cNvPr>
              <p:cNvCxnSpPr>
                <a:cxnSpLocks/>
                <a:stCxn id="1035" idx="0"/>
                <a:endCxn id="1044" idx="2"/>
              </p:cNvCxnSpPr>
              <p:nvPr/>
            </p:nvCxnSpPr>
            <p:spPr>
              <a:xfrm flipH="1" flipV="1">
                <a:off x="17055954" y="4848417"/>
                <a:ext cx="1243497" cy="267518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4" name="직사각형 1043">
                <a:extLst>
                  <a:ext uri="{FF2B5EF4-FFF2-40B4-BE49-F238E27FC236}">
                    <a16:creationId xmlns:a16="http://schemas.microsoft.com/office/drawing/2014/main" id="{06FCE4D5-AF02-9575-0B35-90F6DF38A107}"/>
                  </a:ext>
                </a:extLst>
              </p:cNvPr>
              <p:cNvSpPr/>
              <p:nvPr/>
            </p:nvSpPr>
            <p:spPr>
              <a:xfrm>
                <a:off x="16275550" y="4140531"/>
                <a:ext cx="1560807" cy="70788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2"/>
                    </a:solidFill>
                  </a:rPr>
                  <a:t>Fault 3</a:t>
                </a:r>
                <a:endParaRPr lang="ko-KR" alt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85EE3E92-F2B8-C105-5316-9C0DAB17C1BF}"/>
                </a:ext>
              </a:extLst>
            </p:cNvPr>
            <p:cNvSpPr txBox="1"/>
            <p:nvPr/>
          </p:nvSpPr>
          <p:spPr>
            <a:xfrm>
              <a:off x="16773046" y="10580159"/>
              <a:ext cx="2282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" dirty="0"/>
                <a:t>&lt; Ignition System &gt;  </a:t>
              </a:r>
              <a:endParaRPr lang="ko-KR" altLang="en-US" sz="1800" dirty="0"/>
            </a:p>
          </p:txBody>
        </p:sp>
      </p:grpSp>
      <p:pic>
        <p:nvPicPr>
          <p:cNvPr id="1078" name="그림 1077">
            <a:extLst>
              <a:ext uri="{FF2B5EF4-FFF2-40B4-BE49-F238E27FC236}">
                <a16:creationId xmlns:a16="http://schemas.microsoft.com/office/drawing/2014/main" id="{57D5E5C5-DBD7-5D27-19D1-7F83FF81A47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168" b="792"/>
          <a:stretch/>
        </p:blipFill>
        <p:spPr>
          <a:xfrm>
            <a:off x="1331194" y="11346953"/>
            <a:ext cx="6263017" cy="1637721"/>
          </a:xfrm>
          <a:prstGeom prst="rect">
            <a:avLst/>
          </a:prstGeom>
        </p:spPr>
      </p:pic>
      <p:pic>
        <p:nvPicPr>
          <p:cNvPr id="1080" name="그림 1079">
            <a:extLst>
              <a:ext uri="{FF2B5EF4-FFF2-40B4-BE49-F238E27FC236}">
                <a16:creationId xmlns:a16="http://schemas.microsoft.com/office/drawing/2014/main" id="{61A0D67D-7015-7FD7-5B3C-247C2A18736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8127" b="-4790"/>
          <a:stretch/>
        </p:blipFill>
        <p:spPr>
          <a:xfrm>
            <a:off x="8981541" y="11635154"/>
            <a:ext cx="6263738" cy="1184379"/>
          </a:xfrm>
          <a:prstGeom prst="rect">
            <a:avLst/>
          </a:prstGeom>
        </p:spPr>
      </p:pic>
      <p:pic>
        <p:nvPicPr>
          <p:cNvPr id="1082" name="그림 1081">
            <a:extLst>
              <a:ext uri="{FF2B5EF4-FFF2-40B4-BE49-F238E27FC236}">
                <a16:creationId xmlns:a16="http://schemas.microsoft.com/office/drawing/2014/main" id="{C3658894-8560-4658-DDDE-B81655F5E45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5914" b="-3618"/>
          <a:stretch/>
        </p:blipFill>
        <p:spPr>
          <a:xfrm>
            <a:off x="16708920" y="11527303"/>
            <a:ext cx="6337536" cy="1290173"/>
          </a:xfrm>
          <a:prstGeom prst="rect">
            <a:avLst/>
          </a:prstGeom>
        </p:spPr>
      </p:pic>
      <p:sp>
        <p:nvSpPr>
          <p:cNvPr id="1086" name="TextBox 1085">
            <a:extLst>
              <a:ext uri="{FF2B5EF4-FFF2-40B4-BE49-F238E27FC236}">
                <a16:creationId xmlns:a16="http://schemas.microsoft.com/office/drawing/2014/main" id="{76446057-A4BA-9DF9-BDA7-CC0EEE3DFDEF}"/>
              </a:ext>
            </a:extLst>
          </p:cNvPr>
          <p:cNvSpPr txBox="1"/>
          <p:nvPr/>
        </p:nvSpPr>
        <p:spPr>
          <a:xfrm>
            <a:off x="18059203" y="13455333"/>
            <a:ext cx="63375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[4]</a:t>
            </a:r>
            <a:r>
              <a:rPr lang="en-US" altLang="ko-KR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altLang="ko-KR" sz="1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RepairPal</a:t>
            </a:r>
            <a:r>
              <a:rPr lang="en-US" altLang="ko-KR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 (n.d.). Ignition Coil. </a:t>
            </a:r>
            <a:r>
              <a:rPr lang="en-US" altLang="ko-KR" sz="1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RepairPal</a:t>
            </a:r>
            <a:r>
              <a:rPr lang="en-US" altLang="ko-KR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 </a:t>
            </a:r>
            <a:r>
              <a:rPr lang="en-US" altLang="ko-KR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8"/>
              </a:rPr>
              <a:t>https://repairpal.com/ignition-coil</a:t>
            </a:r>
            <a:endParaRPr lang="ko-KR" altLang="en-US" sz="1400" dirty="0">
              <a:latin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EE364620-CF54-3EAC-A84F-500A220D086D}"/>
              </a:ext>
            </a:extLst>
          </p:cNvPr>
          <p:cNvSpPr txBox="1"/>
          <p:nvPr/>
        </p:nvSpPr>
        <p:spPr>
          <a:xfrm>
            <a:off x="0" y="13430687"/>
            <a:ext cx="13861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[3] </a:t>
            </a:r>
            <a:r>
              <a:rPr lang="en-US" altLang="ko-KR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How a Car Works. (n.d.). How a Fuel Injection System Works. How a Car Works. </a:t>
            </a:r>
            <a:r>
              <a:rPr lang="en-US" altLang="ko-KR" sz="1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9"/>
              </a:rPr>
              <a:t>https://www.howacarworks.com/basics/how-a-fuel-injection-system-works</a:t>
            </a:r>
            <a:endParaRPr lang="en-US" altLang="ko-KR" sz="1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5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77A03D-3FB6-21BA-9C63-CEB35CF2E2C1}"/>
                  </a:ext>
                </a:extLst>
              </p:cNvPr>
              <p:cNvSpPr/>
              <p:nvPr/>
            </p:nvSpPr>
            <p:spPr>
              <a:xfrm>
                <a:off x="459306" y="12235269"/>
                <a:ext cx="11175141" cy="11874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Higher Performance than Baseline Journal 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≥0.751)</m:t>
                    </m:r>
                  </m:oMath>
                </a14:m>
                <a:endParaRPr lang="en-US" altLang="ko-KR" sz="3200" dirty="0">
                  <a:solidFill>
                    <a:schemeClr val="tx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endParaRPr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77A03D-3FB6-21BA-9C63-CEB35CF2E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6" y="12235269"/>
                <a:ext cx="11175141" cy="1187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623B74-174F-3BBA-67E5-69C269B6C758}"/>
              </a:ext>
            </a:extLst>
          </p:cNvPr>
          <p:cNvSpPr/>
          <p:nvPr/>
        </p:nvSpPr>
        <p:spPr>
          <a:xfrm>
            <a:off x="514076" y="3412718"/>
            <a:ext cx="23547707" cy="48915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BBA3A8-F50A-3388-8B72-D4521CB4FD2A}"/>
              </a:ext>
            </a:extLst>
          </p:cNvPr>
          <p:cNvSpPr/>
          <p:nvPr/>
        </p:nvSpPr>
        <p:spPr>
          <a:xfrm>
            <a:off x="514076" y="3080992"/>
            <a:ext cx="2111558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Method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82EFF3-7B98-0BFC-990A-5CCC1038B84D}"/>
              </a:ext>
            </a:extLst>
          </p:cNvPr>
          <p:cNvSpPr/>
          <p:nvPr/>
        </p:nvSpPr>
        <p:spPr>
          <a:xfrm>
            <a:off x="845028" y="3933935"/>
            <a:ext cx="2403411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Data Analysis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BF1A7A-A15F-FD4C-8252-65717C7A3CC2}"/>
              </a:ext>
            </a:extLst>
          </p:cNvPr>
          <p:cNvGrpSpPr/>
          <p:nvPr/>
        </p:nvGrpSpPr>
        <p:grpSpPr>
          <a:xfrm>
            <a:off x="5319196" y="1173093"/>
            <a:ext cx="13739256" cy="1737224"/>
            <a:chOff x="5999506" y="1464039"/>
            <a:chExt cx="13739256" cy="1737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7663F8-D89B-B14D-BF2F-7C06FB5CBC8A}"/>
                </a:ext>
              </a:extLst>
            </p:cNvPr>
            <p:cNvGrpSpPr/>
            <p:nvPr/>
          </p:nvGrpSpPr>
          <p:grpSpPr>
            <a:xfrm>
              <a:off x="5999506" y="1764672"/>
              <a:ext cx="13739256" cy="1436591"/>
              <a:chOff x="11845134" y="1362280"/>
              <a:chExt cx="13739256" cy="143659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A26E92-709E-CA4E-BED9-5F0D8B260180}"/>
                  </a:ext>
                </a:extLst>
              </p:cNvPr>
              <p:cNvSpPr txBox="1"/>
              <p:nvPr/>
            </p:nvSpPr>
            <p:spPr>
              <a:xfrm>
                <a:off x="11845134" y="1362280"/>
                <a:ext cx="1373925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PROJECT</a:t>
                </a:r>
                <a:r>
                  <a:rPr lang="ko-KR" altLang="en-US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 </a:t>
                </a:r>
                <a:r>
                  <a:rPr lang="en-US" altLang="ko-KR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PROGRESS</a:t>
                </a:r>
                <a:r>
                  <a:rPr lang="ko-KR" altLang="en-US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 </a:t>
                </a:r>
                <a:r>
                  <a:rPr lang="en-US" altLang="ko-KR" sz="6000" b="1" dirty="0">
                    <a:solidFill>
                      <a:schemeClr val="tx2"/>
                    </a:solidFill>
                    <a:latin typeface="Roboto"/>
                    <a:ea typeface="Roboto"/>
                    <a:cs typeface="Lato Light"/>
                  </a:rPr>
                  <a:t>SCHEME</a:t>
                </a:r>
                <a:endParaRPr lang="en-US" sz="6000" b="1" dirty="0">
                  <a:solidFill>
                    <a:schemeClr val="tx2"/>
                  </a:solidFill>
                  <a:latin typeface="Roboto"/>
                  <a:ea typeface="Roboto"/>
                  <a:cs typeface="Lato Ligh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E922F-CFB5-2444-941C-433304D6246E}"/>
                  </a:ext>
                </a:extLst>
              </p:cNvPr>
              <p:cNvSpPr txBox="1"/>
              <p:nvPr/>
            </p:nvSpPr>
            <p:spPr>
              <a:xfrm>
                <a:off x="16900806" y="2398761"/>
                <a:ext cx="3627917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000" spc="300">
                    <a:latin typeface="Roboto"/>
                    <a:ea typeface="Roboto"/>
                    <a:cs typeface="Lato"/>
                  </a:rPr>
                  <a:t>Engine Fault Diagnosis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2DBA4-6A1B-B746-845A-D4D2131440B5}"/>
                </a:ext>
              </a:extLst>
            </p:cNvPr>
            <p:cNvSpPr/>
            <p:nvPr/>
          </p:nvSpPr>
          <p:spPr>
            <a:xfrm>
              <a:off x="12536825" y="1464039"/>
              <a:ext cx="664618" cy="7697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034E06C-205A-59C8-4866-236D184848BF}"/>
              </a:ext>
            </a:extLst>
          </p:cNvPr>
          <p:cNvSpPr/>
          <p:nvPr/>
        </p:nvSpPr>
        <p:spPr>
          <a:xfrm rot="16200000">
            <a:off x="3349260" y="4291397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FEB5299-EA3C-0B76-4F5E-4EA98AE8B002}"/>
              </a:ext>
            </a:extLst>
          </p:cNvPr>
          <p:cNvSpPr/>
          <p:nvPr/>
        </p:nvSpPr>
        <p:spPr>
          <a:xfrm rot="16200000">
            <a:off x="7349232" y="4264409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768891CF-5C5C-560C-B070-11053B965A92}"/>
              </a:ext>
            </a:extLst>
          </p:cNvPr>
          <p:cNvSpPr/>
          <p:nvPr/>
        </p:nvSpPr>
        <p:spPr>
          <a:xfrm rot="16200000">
            <a:off x="12195474" y="4306368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8E2361B-2F1E-12BC-5B40-6F36D1B45B99}"/>
              </a:ext>
            </a:extLst>
          </p:cNvPr>
          <p:cNvSpPr/>
          <p:nvPr/>
        </p:nvSpPr>
        <p:spPr>
          <a:xfrm rot="16200000">
            <a:off x="17005118" y="4291468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C45264D-17AB-01E2-5DA7-E417AF7DC2EC}"/>
              </a:ext>
            </a:extLst>
          </p:cNvPr>
          <p:cNvSpPr/>
          <p:nvPr/>
        </p:nvSpPr>
        <p:spPr>
          <a:xfrm rot="16200000">
            <a:off x="20543337" y="4306368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D7617BC-D7D7-3014-4A3B-815F5C5D7ECC}"/>
              </a:ext>
            </a:extLst>
          </p:cNvPr>
          <p:cNvSpPr txBox="1">
            <a:spLocks/>
          </p:cNvSpPr>
          <p:nvPr/>
        </p:nvSpPr>
        <p:spPr>
          <a:xfrm>
            <a:off x="8045233" y="5155043"/>
            <a:ext cx="4091831" cy="1923231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Extract Time-domain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Extract Frequency-domain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Analyze </a:t>
            </a:r>
            <a:r>
              <a:rPr lang="en-US" sz="2000" dirty="0" err="1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Kurtogram</a:t>
            </a: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/ STFT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439EF9A-17C5-4AE8-C0E6-DAABDF9FEA64}"/>
              </a:ext>
            </a:extLst>
          </p:cNvPr>
          <p:cNvSpPr txBox="1">
            <a:spLocks/>
          </p:cNvSpPr>
          <p:nvPr/>
        </p:nvSpPr>
        <p:spPr>
          <a:xfrm>
            <a:off x="17392949" y="5155043"/>
            <a:ext cx="3201494" cy="3149208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altLang="ko-KR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Logistic Regression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altLang="ko-KR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Decision Trees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altLang="ko-KR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Random Forests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altLang="ko-KR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SVM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altLang="ko-KR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KNN, etc.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ADC1122-3AD6-1372-C229-710D808AA992}"/>
              </a:ext>
            </a:extLst>
          </p:cNvPr>
          <p:cNvSpPr txBox="1">
            <a:spLocks/>
          </p:cNvSpPr>
          <p:nvPr/>
        </p:nvSpPr>
        <p:spPr>
          <a:xfrm>
            <a:off x="21295073" y="5155043"/>
            <a:ext cx="2039037" cy="253621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Accuracy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Precision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Recall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F1-Score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B6CF06-15EC-EB4C-9548-52333DC8D946}"/>
              </a:ext>
            </a:extLst>
          </p:cNvPr>
          <p:cNvSpPr/>
          <p:nvPr/>
        </p:nvSpPr>
        <p:spPr>
          <a:xfrm>
            <a:off x="3952547" y="3910082"/>
            <a:ext cx="3321016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Preprocessing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C595EE-51C8-A93D-B03E-628D1461AF59}"/>
              </a:ext>
            </a:extLst>
          </p:cNvPr>
          <p:cNvSpPr/>
          <p:nvPr/>
        </p:nvSpPr>
        <p:spPr>
          <a:xfrm>
            <a:off x="7977671" y="3904517"/>
            <a:ext cx="4091831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Feature Extraction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21C87E8-C633-9948-9296-148C6CACE57C}"/>
              </a:ext>
            </a:extLst>
          </p:cNvPr>
          <p:cNvSpPr/>
          <p:nvPr/>
        </p:nvSpPr>
        <p:spPr>
          <a:xfrm>
            <a:off x="12823912" y="3918962"/>
            <a:ext cx="4091831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Feature Reduction/Selection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0BE945D-01BD-3FDA-703E-88022D9860D7}"/>
              </a:ext>
            </a:extLst>
          </p:cNvPr>
          <p:cNvSpPr/>
          <p:nvPr/>
        </p:nvSpPr>
        <p:spPr>
          <a:xfrm>
            <a:off x="17600329" y="3911927"/>
            <a:ext cx="2786734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Classification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6C650F8-0534-CC33-AB56-E98D7902DA3B}"/>
              </a:ext>
            </a:extLst>
          </p:cNvPr>
          <p:cNvSpPr/>
          <p:nvPr/>
        </p:nvSpPr>
        <p:spPr>
          <a:xfrm>
            <a:off x="21202077" y="3881526"/>
            <a:ext cx="2225030" cy="1171963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2"/>
                </a:solidFill>
                <a:latin typeface="Roboto Medium"/>
                <a:ea typeface="Roboto Medium"/>
                <a:cs typeface="Roboto Medium"/>
              </a:rPr>
              <a:t>Evaluation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DA6DF80B-0B9E-6917-38FA-43217819EBD6}"/>
              </a:ext>
            </a:extLst>
          </p:cNvPr>
          <p:cNvSpPr txBox="1">
            <a:spLocks/>
          </p:cNvSpPr>
          <p:nvPr/>
        </p:nvSpPr>
        <p:spPr>
          <a:xfrm>
            <a:off x="12724057" y="5161344"/>
            <a:ext cx="4318746" cy="1310243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PCA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Manual / Automatic Selection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E54FFC25-B8DD-748A-1AF4-63A70B02D530}"/>
              </a:ext>
            </a:extLst>
          </p:cNvPr>
          <p:cNvSpPr txBox="1">
            <a:spLocks/>
          </p:cNvSpPr>
          <p:nvPr/>
        </p:nvSpPr>
        <p:spPr>
          <a:xfrm>
            <a:off x="3952547" y="5155043"/>
            <a:ext cx="3321016" cy="1310243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Remove Outlier data</a:t>
            </a:r>
          </a:p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Correlation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299B8D1F-85C5-5106-B571-2AF37D4F21C9}"/>
              </a:ext>
            </a:extLst>
          </p:cNvPr>
          <p:cNvSpPr txBox="1">
            <a:spLocks/>
          </p:cNvSpPr>
          <p:nvPr/>
        </p:nvSpPr>
        <p:spPr>
          <a:xfrm>
            <a:off x="448255" y="5206057"/>
            <a:ext cx="3196956" cy="1248687"/>
          </a:xfrm>
          <a:prstGeom prst="rect">
            <a:avLst/>
          </a:prstGeom>
        </p:spPr>
        <p:txBody>
          <a:bodyPr vert="horz" wrap="square" lIns="217433" tIns="108718" rIns="217433" bIns="108718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299"/>
              </a:lnSpc>
              <a:buFont typeface="+mj-ea"/>
              <a:buAutoNum type="circleNumDbPlain"/>
            </a:pPr>
            <a:r>
              <a:rPr lang="en-US" sz="20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Plot Data to know datasets Tendency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24BF245-55F8-3070-D4E8-FD9529FF3FF0}"/>
              </a:ext>
            </a:extLst>
          </p:cNvPr>
          <p:cNvSpPr/>
          <p:nvPr/>
        </p:nvSpPr>
        <p:spPr>
          <a:xfrm>
            <a:off x="459306" y="9208017"/>
            <a:ext cx="11175141" cy="24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88173A-68F7-12D5-97B4-E5C25BDD1813}"/>
              </a:ext>
            </a:extLst>
          </p:cNvPr>
          <p:cNvSpPr/>
          <p:nvPr/>
        </p:nvSpPr>
        <p:spPr>
          <a:xfrm>
            <a:off x="459305" y="8808161"/>
            <a:ext cx="3890626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Expected Outcome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CD8187-2119-BF90-76A2-AC785529AC55}"/>
              </a:ext>
            </a:extLst>
          </p:cNvPr>
          <p:cNvSpPr/>
          <p:nvPr/>
        </p:nvSpPr>
        <p:spPr>
          <a:xfrm>
            <a:off x="12521133" y="9186009"/>
            <a:ext cx="6537319" cy="423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5B9B195-68A0-F408-ECC8-06F8315271AF}"/>
              </a:ext>
            </a:extLst>
          </p:cNvPr>
          <p:cNvSpPr/>
          <p:nvPr/>
        </p:nvSpPr>
        <p:spPr>
          <a:xfrm>
            <a:off x="12521133" y="8803459"/>
            <a:ext cx="2122330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Schedule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51CB7D8-5294-EDC2-C75C-24AC9C2A702E}"/>
              </a:ext>
            </a:extLst>
          </p:cNvPr>
          <p:cNvSpPr/>
          <p:nvPr/>
        </p:nvSpPr>
        <p:spPr>
          <a:xfrm>
            <a:off x="19542034" y="9186009"/>
            <a:ext cx="4519748" cy="4239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ECF93D1-BA6F-43D6-55C3-4C31B0B0F9E9}"/>
              </a:ext>
            </a:extLst>
          </p:cNvPr>
          <p:cNvSpPr/>
          <p:nvPr/>
        </p:nvSpPr>
        <p:spPr>
          <a:xfrm>
            <a:off x="19542034" y="8803460"/>
            <a:ext cx="3633062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Role Distribution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D5DE219-2FFF-A0BC-8AC8-1E31524786D4}"/>
              </a:ext>
            </a:extLst>
          </p:cNvPr>
          <p:cNvSpPr txBox="1"/>
          <p:nvPr/>
        </p:nvSpPr>
        <p:spPr>
          <a:xfrm>
            <a:off x="5613053" y="9583657"/>
            <a:ext cx="5743098" cy="169277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Derive Meaningful Information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Migrates Overfitting</a:t>
            </a: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Enhance Computational Efficiency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D2F569-8D65-CA9D-0857-EF36926FC539}"/>
              </a:ext>
            </a:extLst>
          </p:cNvPr>
          <p:cNvSpPr txBox="1"/>
          <p:nvPr/>
        </p:nvSpPr>
        <p:spPr>
          <a:xfrm>
            <a:off x="1288367" y="10014543"/>
            <a:ext cx="3204943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Extracting/Reducing/</a:t>
            </a:r>
          </a:p>
          <a:p>
            <a:r>
              <a:rPr lang="en-US" altLang="ko-KR" sz="24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Selecting Features</a:t>
            </a:r>
            <a:endParaRPr lang="ko-KR" altLang="en-US" sz="2400" dirty="0">
              <a:latin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6A1BACC-7D87-2D27-273E-39F7736015A2}"/>
              </a:ext>
            </a:extLst>
          </p:cNvPr>
          <p:cNvSpPr/>
          <p:nvPr/>
        </p:nvSpPr>
        <p:spPr>
          <a:xfrm>
            <a:off x="459305" y="11904433"/>
            <a:ext cx="1552375" cy="5679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2"/>
                </a:solidFill>
              </a:rPr>
              <a:t>GOAL</a:t>
            </a:r>
          </a:p>
        </p:txBody>
      </p:sp>
      <p:sp>
        <p:nvSpPr>
          <p:cNvPr id="72" name="화살표: 아래쪽 71">
            <a:extLst>
              <a:ext uri="{FF2B5EF4-FFF2-40B4-BE49-F238E27FC236}">
                <a16:creationId xmlns:a16="http://schemas.microsoft.com/office/drawing/2014/main" id="{D20468E6-7472-FE8A-3033-12A25863B29F}"/>
              </a:ext>
            </a:extLst>
          </p:cNvPr>
          <p:cNvSpPr/>
          <p:nvPr/>
        </p:nvSpPr>
        <p:spPr>
          <a:xfrm rot="16200000">
            <a:off x="4801949" y="10216495"/>
            <a:ext cx="502466" cy="427096"/>
          </a:xfrm>
          <a:prstGeom prst="downArrow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BEE587A8-5F35-AC95-A91F-3F451FE6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13651"/>
              </p:ext>
            </p:extLst>
          </p:nvPr>
        </p:nvGraphicFramePr>
        <p:xfrm>
          <a:off x="12823911" y="9674939"/>
          <a:ext cx="594068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318">
                  <a:extLst>
                    <a:ext uri="{9D8B030D-6E8A-4147-A177-3AD203B41FA5}">
                      <a16:colId xmlns:a16="http://schemas.microsoft.com/office/drawing/2014/main" val="1925237004"/>
                    </a:ext>
                  </a:extLst>
                </a:gridCol>
                <a:gridCol w="1182122">
                  <a:extLst>
                    <a:ext uri="{9D8B030D-6E8A-4147-A177-3AD203B41FA5}">
                      <a16:colId xmlns:a16="http://schemas.microsoft.com/office/drawing/2014/main" val="3517132919"/>
                    </a:ext>
                  </a:extLst>
                </a:gridCol>
                <a:gridCol w="1182122">
                  <a:extLst>
                    <a:ext uri="{9D8B030D-6E8A-4147-A177-3AD203B41FA5}">
                      <a16:colId xmlns:a16="http://schemas.microsoft.com/office/drawing/2014/main" val="2597276626"/>
                    </a:ext>
                  </a:extLst>
                </a:gridCol>
                <a:gridCol w="1182122">
                  <a:extLst>
                    <a:ext uri="{9D8B030D-6E8A-4147-A177-3AD203B41FA5}">
                      <a16:colId xmlns:a16="http://schemas.microsoft.com/office/drawing/2014/main" val="2816030969"/>
                    </a:ext>
                  </a:extLst>
                </a:gridCol>
              </a:tblGrid>
              <a:tr h="393531"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altLang="ko-KR" sz="2000" baseline="30000" dirty="0">
                          <a:solidFill>
                            <a:srgbClr val="000000"/>
                          </a:solidFill>
                        </a:rPr>
                        <a:t>st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 Week</a:t>
                      </a:r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altLang="ko-KR" sz="2000" baseline="30000" dirty="0">
                          <a:solidFill>
                            <a:srgbClr val="000000"/>
                          </a:solidFill>
                        </a:rPr>
                        <a:t>nd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 Week</a:t>
                      </a:r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-US" altLang="ko-KR" sz="2000" baseline="30000" dirty="0">
                          <a:solidFill>
                            <a:srgbClr val="000000"/>
                          </a:solidFill>
                        </a:rPr>
                        <a:t>rd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</a:rPr>
                        <a:t> Week</a:t>
                      </a:r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263938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Data Analysis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103345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Preprocessing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485641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Feature Extraction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385649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Feature </a:t>
                      </a: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Reduction/Selection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658876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Classification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07803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Evaluation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895665"/>
                  </a:ext>
                </a:extLst>
              </a:tr>
              <a:tr h="39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000000"/>
                          </a:solidFill>
                        </a:rPr>
                        <a:t>Writing Report</a:t>
                      </a:r>
                      <a:endParaRPr lang="ko-KR" alt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94022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F6A3476E-D518-C1DD-0FE2-AE99EBE6C55F}"/>
              </a:ext>
            </a:extLst>
          </p:cNvPr>
          <p:cNvSpPr txBox="1"/>
          <p:nvPr/>
        </p:nvSpPr>
        <p:spPr>
          <a:xfrm>
            <a:off x="19651033" y="9442022"/>
            <a:ext cx="4301749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 GYEON HEAL</a:t>
            </a:r>
          </a:p>
          <a:p>
            <a:pPr marL="571500" indent="-5715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Analyze about Baseline Journal</a:t>
            </a:r>
          </a:p>
          <a:p>
            <a:pPr marL="571500" indent="-5715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Search Engine Structure &amp; Vulnerable Part or Process </a:t>
            </a:r>
          </a:p>
          <a:p>
            <a:pPr marL="571500" indent="-5715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Research about Diagnosis Process</a:t>
            </a:r>
          </a:p>
          <a:p>
            <a:pPr>
              <a:lnSpc>
                <a:spcPct val="110000"/>
              </a:lnSpc>
            </a:pPr>
            <a:endParaRPr lang="en-US" altLang="ko-KR" sz="18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2400" b="1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JIN GA RAM</a:t>
            </a:r>
            <a:endParaRPr lang="en-US" altLang="ko-KR" sz="1800" b="1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Search Applicable Way or Field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Search Additional Datasets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altLang="ko-KR" sz="1800" dirty="0">
                <a:solidFill>
                  <a:schemeClr val="tx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Research about Additional ML Method that can Improve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05194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cketo Graphics - Aqua Purple Light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1459</Words>
  <Application>Microsoft Office PowerPoint</Application>
  <PresentationFormat>사용자 지정</PresentationFormat>
  <Paragraphs>264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Cambria Math</vt:lpstr>
      <vt:lpstr>Courier New</vt:lpstr>
      <vt:lpstr>Montserrat</vt:lpstr>
      <vt:lpstr>Montserrat Light</vt:lpstr>
      <vt:lpstr>Roboto</vt:lpstr>
      <vt:lpstr>Roboto Light</vt:lpstr>
      <vt:lpstr>Roboto Medium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안견힐/21900416</cp:lastModifiedBy>
  <cp:revision>890</cp:revision>
  <dcterms:created xsi:type="dcterms:W3CDTF">2014-11-12T21:47:38Z</dcterms:created>
  <dcterms:modified xsi:type="dcterms:W3CDTF">2024-10-07T15:09:42Z</dcterms:modified>
  <cp:category/>
</cp:coreProperties>
</file>