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58" r:id="rId5"/>
    <p:sldId id="262" r:id="rId6"/>
    <p:sldId id="263" r:id="rId7"/>
    <p:sldId id="264" r:id="rId8"/>
    <p:sldId id="266" r:id="rId9"/>
    <p:sldId id="265" r:id="rId10"/>
    <p:sldId id="268" r:id="rId11"/>
    <p:sldId id="267" r:id="rId1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441E-CF6A-442B-A600-6A31B5B421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85CCC862-6EE9-4EEB-994A-BE27F7EABE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366F8B8A-D3AF-48D8-BDFF-19149E1C4688}"/>
              </a:ext>
            </a:extLst>
          </p:cNvPr>
          <p:cNvSpPr>
            <a:spLocks noGrp="1"/>
          </p:cNvSpPr>
          <p:nvPr>
            <p:ph type="dt" sz="half" idx="10"/>
          </p:nvPr>
        </p:nvSpPr>
        <p:spPr/>
        <p:txBody>
          <a:bodyPr/>
          <a:lstStyle/>
          <a:p>
            <a:fld id="{5828DD4A-D3B6-4652-B963-CB895752DD1C}" type="datetimeFigureOut">
              <a:rPr lang="en-DE" smtClean="0"/>
              <a:t>05/06/2024</a:t>
            </a:fld>
            <a:endParaRPr lang="en-DE"/>
          </a:p>
        </p:txBody>
      </p:sp>
      <p:sp>
        <p:nvSpPr>
          <p:cNvPr id="5" name="Footer Placeholder 4">
            <a:extLst>
              <a:ext uri="{FF2B5EF4-FFF2-40B4-BE49-F238E27FC236}">
                <a16:creationId xmlns:a16="http://schemas.microsoft.com/office/drawing/2014/main" id="{CD2EE16A-C5DE-42C1-8986-412CA461322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505A349-02C2-46FE-9D91-32312D69ACBD}"/>
              </a:ext>
            </a:extLst>
          </p:cNvPr>
          <p:cNvSpPr>
            <a:spLocks noGrp="1"/>
          </p:cNvSpPr>
          <p:nvPr>
            <p:ph type="sldNum" sz="quarter" idx="12"/>
          </p:nvPr>
        </p:nvSpPr>
        <p:spPr/>
        <p:txBody>
          <a:bodyPr/>
          <a:lstStyle/>
          <a:p>
            <a:fld id="{33B5707B-078F-4375-B083-0E363A292CF1}" type="slidenum">
              <a:rPr lang="en-DE" smtClean="0"/>
              <a:t>‹#›</a:t>
            </a:fld>
            <a:endParaRPr lang="en-DE"/>
          </a:p>
        </p:txBody>
      </p:sp>
    </p:spTree>
    <p:extLst>
      <p:ext uri="{BB962C8B-B14F-4D97-AF65-F5344CB8AC3E}">
        <p14:creationId xmlns:p14="http://schemas.microsoft.com/office/powerpoint/2010/main" val="216653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1069-979E-46B3-AB05-A14C601499C5}"/>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3C7F64BB-DA29-4C7F-B6E4-13AB4DFCEB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8250468-1989-4A9A-92A0-9BC711DD077F}"/>
              </a:ext>
            </a:extLst>
          </p:cNvPr>
          <p:cNvSpPr>
            <a:spLocks noGrp="1"/>
          </p:cNvSpPr>
          <p:nvPr>
            <p:ph type="dt" sz="half" idx="10"/>
          </p:nvPr>
        </p:nvSpPr>
        <p:spPr/>
        <p:txBody>
          <a:bodyPr/>
          <a:lstStyle/>
          <a:p>
            <a:fld id="{5828DD4A-D3B6-4652-B963-CB895752DD1C}" type="datetimeFigureOut">
              <a:rPr lang="en-DE" smtClean="0"/>
              <a:t>05/06/2024</a:t>
            </a:fld>
            <a:endParaRPr lang="en-DE"/>
          </a:p>
        </p:txBody>
      </p:sp>
      <p:sp>
        <p:nvSpPr>
          <p:cNvPr id="5" name="Footer Placeholder 4">
            <a:extLst>
              <a:ext uri="{FF2B5EF4-FFF2-40B4-BE49-F238E27FC236}">
                <a16:creationId xmlns:a16="http://schemas.microsoft.com/office/drawing/2014/main" id="{9F1123DE-D149-419B-B3C0-BBC33273946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D46EE7D-2AD5-4B45-AF39-A6C72D4A4E4D}"/>
              </a:ext>
            </a:extLst>
          </p:cNvPr>
          <p:cNvSpPr>
            <a:spLocks noGrp="1"/>
          </p:cNvSpPr>
          <p:nvPr>
            <p:ph type="sldNum" sz="quarter" idx="12"/>
          </p:nvPr>
        </p:nvSpPr>
        <p:spPr/>
        <p:txBody>
          <a:bodyPr/>
          <a:lstStyle/>
          <a:p>
            <a:fld id="{33B5707B-078F-4375-B083-0E363A292CF1}" type="slidenum">
              <a:rPr lang="en-DE" smtClean="0"/>
              <a:t>‹#›</a:t>
            </a:fld>
            <a:endParaRPr lang="en-DE"/>
          </a:p>
        </p:txBody>
      </p:sp>
    </p:spTree>
    <p:extLst>
      <p:ext uri="{BB962C8B-B14F-4D97-AF65-F5344CB8AC3E}">
        <p14:creationId xmlns:p14="http://schemas.microsoft.com/office/powerpoint/2010/main" val="3563014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467F56-8F33-461B-9B51-A2FDA32636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BCA9342B-FEB7-4789-B4C5-FDE7FF9C58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DC33087D-1C5D-4AC2-90AC-24F4B8553C9D}"/>
              </a:ext>
            </a:extLst>
          </p:cNvPr>
          <p:cNvSpPr>
            <a:spLocks noGrp="1"/>
          </p:cNvSpPr>
          <p:nvPr>
            <p:ph type="dt" sz="half" idx="10"/>
          </p:nvPr>
        </p:nvSpPr>
        <p:spPr/>
        <p:txBody>
          <a:bodyPr/>
          <a:lstStyle/>
          <a:p>
            <a:fld id="{5828DD4A-D3B6-4652-B963-CB895752DD1C}" type="datetimeFigureOut">
              <a:rPr lang="en-DE" smtClean="0"/>
              <a:t>05/06/2024</a:t>
            </a:fld>
            <a:endParaRPr lang="en-DE"/>
          </a:p>
        </p:txBody>
      </p:sp>
      <p:sp>
        <p:nvSpPr>
          <p:cNvPr id="5" name="Footer Placeholder 4">
            <a:extLst>
              <a:ext uri="{FF2B5EF4-FFF2-40B4-BE49-F238E27FC236}">
                <a16:creationId xmlns:a16="http://schemas.microsoft.com/office/drawing/2014/main" id="{A0B87D25-6F02-415C-BE2E-0E1B827E353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C39336D-8AC6-4A7F-AEDE-3DB56DB0C0DE}"/>
              </a:ext>
            </a:extLst>
          </p:cNvPr>
          <p:cNvSpPr>
            <a:spLocks noGrp="1"/>
          </p:cNvSpPr>
          <p:nvPr>
            <p:ph type="sldNum" sz="quarter" idx="12"/>
          </p:nvPr>
        </p:nvSpPr>
        <p:spPr/>
        <p:txBody>
          <a:bodyPr/>
          <a:lstStyle/>
          <a:p>
            <a:fld id="{33B5707B-078F-4375-B083-0E363A292CF1}" type="slidenum">
              <a:rPr lang="en-DE" smtClean="0"/>
              <a:t>‹#›</a:t>
            </a:fld>
            <a:endParaRPr lang="en-DE"/>
          </a:p>
        </p:txBody>
      </p:sp>
    </p:spTree>
    <p:extLst>
      <p:ext uri="{BB962C8B-B14F-4D97-AF65-F5344CB8AC3E}">
        <p14:creationId xmlns:p14="http://schemas.microsoft.com/office/powerpoint/2010/main" val="824196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A1C3-C3D3-4A9E-B6B8-3656436984B9}"/>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84E291DB-A0DB-47E5-8ED2-FF18CE0F6A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107F219F-4513-4C81-B7C9-4B25CAB3A22B}"/>
              </a:ext>
            </a:extLst>
          </p:cNvPr>
          <p:cNvSpPr>
            <a:spLocks noGrp="1"/>
          </p:cNvSpPr>
          <p:nvPr>
            <p:ph type="dt" sz="half" idx="10"/>
          </p:nvPr>
        </p:nvSpPr>
        <p:spPr/>
        <p:txBody>
          <a:bodyPr/>
          <a:lstStyle/>
          <a:p>
            <a:fld id="{5828DD4A-D3B6-4652-B963-CB895752DD1C}" type="datetimeFigureOut">
              <a:rPr lang="en-DE" smtClean="0"/>
              <a:t>05/06/2024</a:t>
            </a:fld>
            <a:endParaRPr lang="en-DE"/>
          </a:p>
        </p:txBody>
      </p:sp>
      <p:sp>
        <p:nvSpPr>
          <p:cNvPr id="5" name="Footer Placeholder 4">
            <a:extLst>
              <a:ext uri="{FF2B5EF4-FFF2-40B4-BE49-F238E27FC236}">
                <a16:creationId xmlns:a16="http://schemas.microsoft.com/office/drawing/2014/main" id="{BC5965C5-4C40-4484-8AED-48E5098D4A1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3BF3D98-366F-4890-A15E-E1474497441E}"/>
              </a:ext>
            </a:extLst>
          </p:cNvPr>
          <p:cNvSpPr>
            <a:spLocks noGrp="1"/>
          </p:cNvSpPr>
          <p:nvPr>
            <p:ph type="sldNum" sz="quarter" idx="12"/>
          </p:nvPr>
        </p:nvSpPr>
        <p:spPr/>
        <p:txBody>
          <a:bodyPr/>
          <a:lstStyle/>
          <a:p>
            <a:fld id="{33B5707B-078F-4375-B083-0E363A292CF1}" type="slidenum">
              <a:rPr lang="en-DE" smtClean="0"/>
              <a:t>‹#›</a:t>
            </a:fld>
            <a:endParaRPr lang="en-DE"/>
          </a:p>
        </p:txBody>
      </p:sp>
    </p:spTree>
    <p:extLst>
      <p:ext uri="{BB962C8B-B14F-4D97-AF65-F5344CB8AC3E}">
        <p14:creationId xmlns:p14="http://schemas.microsoft.com/office/powerpoint/2010/main" val="121914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E867-B42E-42C2-8751-F0D9830FB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D9957200-FF99-4700-92EC-0C52C26559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EF6E20-EE35-4FB2-8C19-FA08541CF281}"/>
              </a:ext>
            </a:extLst>
          </p:cNvPr>
          <p:cNvSpPr>
            <a:spLocks noGrp="1"/>
          </p:cNvSpPr>
          <p:nvPr>
            <p:ph type="dt" sz="half" idx="10"/>
          </p:nvPr>
        </p:nvSpPr>
        <p:spPr/>
        <p:txBody>
          <a:bodyPr/>
          <a:lstStyle/>
          <a:p>
            <a:fld id="{5828DD4A-D3B6-4652-B963-CB895752DD1C}" type="datetimeFigureOut">
              <a:rPr lang="en-DE" smtClean="0"/>
              <a:t>05/06/2024</a:t>
            </a:fld>
            <a:endParaRPr lang="en-DE"/>
          </a:p>
        </p:txBody>
      </p:sp>
      <p:sp>
        <p:nvSpPr>
          <p:cNvPr id="5" name="Footer Placeholder 4">
            <a:extLst>
              <a:ext uri="{FF2B5EF4-FFF2-40B4-BE49-F238E27FC236}">
                <a16:creationId xmlns:a16="http://schemas.microsoft.com/office/drawing/2014/main" id="{F91E4D41-BF14-4A46-BD37-67B2B88E5B0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DC49E99-E639-44CA-9D5C-600DC60573E1}"/>
              </a:ext>
            </a:extLst>
          </p:cNvPr>
          <p:cNvSpPr>
            <a:spLocks noGrp="1"/>
          </p:cNvSpPr>
          <p:nvPr>
            <p:ph type="sldNum" sz="quarter" idx="12"/>
          </p:nvPr>
        </p:nvSpPr>
        <p:spPr/>
        <p:txBody>
          <a:bodyPr/>
          <a:lstStyle/>
          <a:p>
            <a:fld id="{33B5707B-078F-4375-B083-0E363A292CF1}" type="slidenum">
              <a:rPr lang="en-DE" smtClean="0"/>
              <a:t>‹#›</a:t>
            </a:fld>
            <a:endParaRPr lang="en-DE"/>
          </a:p>
        </p:txBody>
      </p:sp>
    </p:spTree>
    <p:extLst>
      <p:ext uri="{BB962C8B-B14F-4D97-AF65-F5344CB8AC3E}">
        <p14:creationId xmlns:p14="http://schemas.microsoft.com/office/powerpoint/2010/main" val="125560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2367D-ED4D-494D-923A-7328999A3E70}"/>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317B6BDD-30AC-4E65-B5A9-E8235257B4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D95E810D-CB14-4C62-8912-6B7D49F0825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3708E4A3-CB47-43AD-A610-3D8840B1DFB1}"/>
              </a:ext>
            </a:extLst>
          </p:cNvPr>
          <p:cNvSpPr>
            <a:spLocks noGrp="1"/>
          </p:cNvSpPr>
          <p:nvPr>
            <p:ph type="dt" sz="half" idx="10"/>
          </p:nvPr>
        </p:nvSpPr>
        <p:spPr/>
        <p:txBody>
          <a:bodyPr/>
          <a:lstStyle/>
          <a:p>
            <a:fld id="{5828DD4A-D3B6-4652-B963-CB895752DD1C}" type="datetimeFigureOut">
              <a:rPr lang="en-DE" smtClean="0"/>
              <a:t>05/06/2024</a:t>
            </a:fld>
            <a:endParaRPr lang="en-DE"/>
          </a:p>
        </p:txBody>
      </p:sp>
      <p:sp>
        <p:nvSpPr>
          <p:cNvPr id="6" name="Footer Placeholder 5">
            <a:extLst>
              <a:ext uri="{FF2B5EF4-FFF2-40B4-BE49-F238E27FC236}">
                <a16:creationId xmlns:a16="http://schemas.microsoft.com/office/drawing/2014/main" id="{EBB44D53-DE2B-4F80-94BC-313173902544}"/>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AD78C63-BEA3-4843-8328-1852419C54D8}"/>
              </a:ext>
            </a:extLst>
          </p:cNvPr>
          <p:cNvSpPr>
            <a:spLocks noGrp="1"/>
          </p:cNvSpPr>
          <p:nvPr>
            <p:ph type="sldNum" sz="quarter" idx="12"/>
          </p:nvPr>
        </p:nvSpPr>
        <p:spPr/>
        <p:txBody>
          <a:bodyPr/>
          <a:lstStyle/>
          <a:p>
            <a:fld id="{33B5707B-078F-4375-B083-0E363A292CF1}" type="slidenum">
              <a:rPr lang="en-DE" smtClean="0"/>
              <a:t>‹#›</a:t>
            </a:fld>
            <a:endParaRPr lang="en-DE"/>
          </a:p>
        </p:txBody>
      </p:sp>
    </p:spTree>
    <p:extLst>
      <p:ext uri="{BB962C8B-B14F-4D97-AF65-F5344CB8AC3E}">
        <p14:creationId xmlns:p14="http://schemas.microsoft.com/office/powerpoint/2010/main" val="4010301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C24C-131F-4FDD-8555-C963244D8A8B}"/>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261DC697-FB44-4171-ACB6-795FB9B9F4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39A17B9-81A5-48FB-A9F1-6A52FE2F34C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CB83E282-F156-4892-9413-6D2CDB17B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24C4523-BDBC-4B97-913C-E65671E7DF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B9935B8F-0C82-4117-B818-726B6CD31D03}"/>
              </a:ext>
            </a:extLst>
          </p:cNvPr>
          <p:cNvSpPr>
            <a:spLocks noGrp="1"/>
          </p:cNvSpPr>
          <p:nvPr>
            <p:ph type="dt" sz="half" idx="10"/>
          </p:nvPr>
        </p:nvSpPr>
        <p:spPr/>
        <p:txBody>
          <a:bodyPr/>
          <a:lstStyle/>
          <a:p>
            <a:fld id="{5828DD4A-D3B6-4652-B963-CB895752DD1C}" type="datetimeFigureOut">
              <a:rPr lang="en-DE" smtClean="0"/>
              <a:t>05/06/2024</a:t>
            </a:fld>
            <a:endParaRPr lang="en-DE"/>
          </a:p>
        </p:txBody>
      </p:sp>
      <p:sp>
        <p:nvSpPr>
          <p:cNvPr id="8" name="Footer Placeholder 7">
            <a:extLst>
              <a:ext uri="{FF2B5EF4-FFF2-40B4-BE49-F238E27FC236}">
                <a16:creationId xmlns:a16="http://schemas.microsoft.com/office/drawing/2014/main" id="{2A24592F-C0A5-4D6C-BBE6-2C74D231FA9C}"/>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A3215D58-DDEF-4B39-B73F-EDCE4C941C1D}"/>
              </a:ext>
            </a:extLst>
          </p:cNvPr>
          <p:cNvSpPr>
            <a:spLocks noGrp="1"/>
          </p:cNvSpPr>
          <p:nvPr>
            <p:ph type="sldNum" sz="quarter" idx="12"/>
          </p:nvPr>
        </p:nvSpPr>
        <p:spPr/>
        <p:txBody>
          <a:bodyPr/>
          <a:lstStyle/>
          <a:p>
            <a:fld id="{33B5707B-078F-4375-B083-0E363A292CF1}" type="slidenum">
              <a:rPr lang="en-DE" smtClean="0"/>
              <a:t>‹#›</a:t>
            </a:fld>
            <a:endParaRPr lang="en-DE"/>
          </a:p>
        </p:txBody>
      </p:sp>
    </p:spTree>
    <p:extLst>
      <p:ext uri="{BB962C8B-B14F-4D97-AF65-F5344CB8AC3E}">
        <p14:creationId xmlns:p14="http://schemas.microsoft.com/office/powerpoint/2010/main" val="51608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1913-CFB3-418D-9683-8C1734DAC267}"/>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DC26F65C-00BA-41B1-9DEC-76A5DC0E03AC}"/>
              </a:ext>
            </a:extLst>
          </p:cNvPr>
          <p:cNvSpPr>
            <a:spLocks noGrp="1"/>
          </p:cNvSpPr>
          <p:nvPr>
            <p:ph type="dt" sz="half" idx="10"/>
          </p:nvPr>
        </p:nvSpPr>
        <p:spPr/>
        <p:txBody>
          <a:bodyPr/>
          <a:lstStyle/>
          <a:p>
            <a:fld id="{5828DD4A-D3B6-4652-B963-CB895752DD1C}" type="datetimeFigureOut">
              <a:rPr lang="en-DE" smtClean="0"/>
              <a:t>05/06/2024</a:t>
            </a:fld>
            <a:endParaRPr lang="en-DE"/>
          </a:p>
        </p:txBody>
      </p:sp>
      <p:sp>
        <p:nvSpPr>
          <p:cNvPr id="4" name="Footer Placeholder 3">
            <a:extLst>
              <a:ext uri="{FF2B5EF4-FFF2-40B4-BE49-F238E27FC236}">
                <a16:creationId xmlns:a16="http://schemas.microsoft.com/office/drawing/2014/main" id="{C3FE64CB-ABCA-4D29-A515-9364420D8404}"/>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D36872B3-8CB6-4201-A0DA-D091E33FA9EB}"/>
              </a:ext>
            </a:extLst>
          </p:cNvPr>
          <p:cNvSpPr>
            <a:spLocks noGrp="1"/>
          </p:cNvSpPr>
          <p:nvPr>
            <p:ph type="sldNum" sz="quarter" idx="12"/>
          </p:nvPr>
        </p:nvSpPr>
        <p:spPr/>
        <p:txBody>
          <a:bodyPr/>
          <a:lstStyle/>
          <a:p>
            <a:fld id="{33B5707B-078F-4375-B083-0E363A292CF1}" type="slidenum">
              <a:rPr lang="en-DE" smtClean="0"/>
              <a:t>‹#›</a:t>
            </a:fld>
            <a:endParaRPr lang="en-DE"/>
          </a:p>
        </p:txBody>
      </p:sp>
    </p:spTree>
    <p:extLst>
      <p:ext uri="{BB962C8B-B14F-4D97-AF65-F5344CB8AC3E}">
        <p14:creationId xmlns:p14="http://schemas.microsoft.com/office/powerpoint/2010/main" val="1586391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FB8537-46E5-4624-A9D0-383C79D7FA4F}"/>
              </a:ext>
            </a:extLst>
          </p:cNvPr>
          <p:cNvSpPr>
            <a:spLocks noGrp="1"/>
          </p:cNvSpPr>
          <p:nvPr>
            <p:ph type="dt" sz="half" idx="10"/>
          </p:nvPr>
        </p:nvSpPr>
        <p:spPr/>
        <p:txBody>
          <a:bodyPr/>
          <a:lstStyle/>
          <a:p>
            <a:fld id="{5828DD4A-D3B6-4652-B963-CB895752DD1C}" type="datetimeFigureOut">
              <a:rPr lang="en-DE" smtClean="0"/>
              <a:t>05/06/2024</a:t>
            </a:fld>
            <a:endParaRPr lang="en-DE"/>
          </a:p>
        </p:txBody>
      </p:sp>
      <p:sp>
        <p:nvSpPr>
          <p:cNvPr id="3" name="Footer Placeholder 2">
            <a:extLst>
              <a:ext uri="{FF2B5EF4-FFF2-40B4-BE49-F238E27FC236}">
                <a16:creationId xmlns:a16="http://schemas.microsoft.com/office/drawing/2014/main" id="{581F967B-46EA-461B-B30A-1354F8A7015E}"/>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0FFBC63-9C1D-48DF-9946-4B12795D2145}"/>
              </a:ext>
            </a:extLst>
          </p:cNvPr>
          <p:cNvSpPr>
            <a:spLocks noGrp="1"/>
          </p:cNvSpPr>
          <p:nvPr>
            <p:ph type="sldNum" sz="quarter" idx="12"/>
          </p:nvPr>
        </p:nvSpPr>
        <p:spPr/>
        <p:txBody>
          <a:bodyPr/>
          <a:lstStyle/>
          <a:p>
            <a:fld id="{33B5707B-078F-4375-B083-0E363A292CF1}" type="slidenum">
              <a:rPr lang="en-DE" smtClean="0"/>
              <a:t>‹#›</a:t>
            </a:fld>
            <a:endParaRPr lang="en-DE"/>
          </a:p>
        </p:txBody>
      </p:sp>
    </p:spTree>
    <p:extLst>
      <p:ext uri="{BB962C8B-B14F-4D97-AF65-F5344CB8AC3E}">
        <p14:creationId xmlns:p14="http://schemas.microsoft.com/office/powerpoint/2010/main" val="425486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A46E-E3FF-4E98-B852-FEF1FA89A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819896BB-12BE-4119-90DF-16D8B52BD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7D959A32-FB51-432A-918D-8A6396D57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09B0C5-7612-4BF0-8E54-56805B870061}"/>
              </a:ext>
            </a:extLst>
          </p:cNvPr>
          <p:cNvSpPr>
            <a:spLocks noGrp="1"/>
          </p:cNvSpPr>
          <p:nvPr>
            <p:ph type="dt" sz="half" idx="10"/>
          </p:nvPr>
        </p:nvSpPr>
        <p:spPr/>
        <p:txBody>
          <a:bodyPr/>
          <a:lstStyle/>
          <a:p>
            <a:fld id="{5828DD4A-D3B6-4652-B963-CB895752DD1C}" type="datetimeFigureOut">
              <a:rPr lang="en-DE" smtClean="0"/>
              <a:t>05/06/2024</a:t>
            </a:fld>
            <a:endParaRPr lang="en-DE"/>
          </a:p>
        </p:txBody>
      </p:sp>
      <p:sp>
        <p:nvSpPr>
          <p:cNvPr id="6" name="Footer Placeholder 5">
            <a:extLst>
              <a:ext uri="{FF2B5EF4-FFF2-40B4-BE49-F238E27FC236}">
                <a16:creationId xmlns:a16="http://schemas.microsoft.com/office/drawing/2014/main" id="{6E7E10E6-7863-4630-9C6E-DB93B8E77685}"/>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730F72E-5BC6-41BA-B47A-EF1D7A289F7B}"/>
              </a:ext>
            </a:extLst>
          </p:cNvPr>
          <p:cNvSpPr>
            <a:spLocks noGrp="1"/>
          </p:cNvSpPr>
          <p:nvPr>
            <p:ph type="sldNum" sz="quarter" idx="12"/>
          </p:nvPr>
        </p:nvSpPr>
        <p:spPr/>
        <p:txBody>
          <a:bodyPr/>
          <a:lstStyle/>
          <a:p>
            <a:fld id="{33B5707B-078F-4375-B083-0E363A292CF1}" type="slidenum">
              <a:rPr lang="en-DE" smtClean="0"/>
              <a:t>‹#›</a:t>
            </a:fld>
            <a:endParaRPr lang="en-DE"/>
          </a:p>
        </p:txBody>
      </p:sp>
    </p:spTree>
    <p:extLst>
      <p:ext uri="{BB962C8B-B14F-4D97-AF65-F5344CB8AC3E}">
        <p14:creationId xmlns:p14="http://schemas.microsoft.com/office/powerpoint/2010/main" val="238923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1AE6-9BEA-4E1C-8020-90548A49E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252165E6-3267-4650-A6C3-6C391FE0C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E7560947-E703-47D5-B3FB-0B8560FE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3CE203-1D60-43FF-9E47-F4A3B6559E5D}"/>
              </a:ext>
            </a:extLst>
          </p:cNvPr>
          <p:cNvSpPr>
            <a:spLocks noGrp="1"/>
          </p:cNvSpPr>
          <p:nvPr>
            <p:ph type="dt" sz="half" idx="10"/>
          </p:nvPr>
        </p:nvSpPr>
        <p:spPr/>
        <p:txBody>
          <a:bodyPr/>
          <a:lstStyle/>
          <a:p>
            <a:fld id="{5828DD4A-D3B6-4652-B963-CB895752DD1C}" type="datetimeFigureOut">
              <a:rPr lang="en-DE" smtClean="0"/>
              <a:t>05/06/2024</a:t>
            </a:fld>
            <a:endParaRPr lang="en-DE"/>
          </a:p>
        </p:txBody>
      </p:sp>
      <p:sp>
        <p:nvSpPr>
          <p:cNvPr id="6" name="Footer Placeholder 5">
            <a:extLst>
              <a:ext uri="{FF2B5EF4-FFF2-40B4-BE49-F238E27FC236}">
                <a16:creationId xmlns:a16="http://schemas.microsoft.com/office/drawing/2014/main" id="{A4AA234A-F05A-4529-977F-B95AC80E5860}"/>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AD3D8D7-B6B2-4E49-B6F3-35C68EA60B2F}"/>
              </a:ext>
            </a:extLst>
          </p:cNvPr>
          <p:cNvSpPr>
            <a:spLocks noGrp="1"/>
          </p:cNvSpPr>
          <p:nvPr>
            <p:ph type="sldNum" sz="quarter" idx="12"/>
          </p:nvPr>
        </p:nvSpPr>
        <p:spPr/>
        <p:txBody>
          <a:bodyPr/>
          <a:lstStyle/>
          <a:p>
            <a:fld id="{33B5707B-078F-4375-B083-0E363A292CF1}" type="slidenum">
              <a:rPr lang="en-DE" smtClean="0"/>
              <a:t>‹#›</a:t>
            </a:fld>
            <a:endParaRPr lang="en-DE"/>
          </a:p>
        </p:txBody>
      </p:sp>
    </p:spTree>
    <p:extLst>
      <p:ext uri="{BB962C8B-B14F-4D97-AF65-F5344CB8AC3E}">
        <p14:creationId xmlns:p14="http://schemas.microsoft.com/office/powerpoint/2010/main" val="400311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8F868E-D7C1-4344-AC7D-49E00FD8D2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98A69635-D720-4AFA-B3A7-F9C98CC74E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58073C3-EFF8-4DB0-9CFB-89FADD0AF7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28DD4A-D3B6-4652-B963-CB895752DD1C}" type="datetimeFigureOut">
              <a:rPr lang="en-DE" smtClean="0"/>
              <a:t>05/06/2024</a:t>
            </a:fld>
            <a:endParaRPr lang="en-DE"/>
          </a:p>
        </p:txBody>
      </p:sp>
      <p:sp>
        <p:nvSpPr>
          <p:cNvPr id="5" name="Footer Placeholder 4">
            <a:extLst>
              <a:ext uri="{FF2B5EF4-FFF2-40B4-BE49-F238E27FC236}">
                <a16:creationId xmlns:a16="http://schemas.microsoft.com/office/drawing/2014/main" id="{CFFC21FE-05FB-4673-A2CC-C13A3CB29B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423A63FE-BE54-4F01-B5B7-AE8753D850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5707B-078F-4375-B083-0E363A292CF1}" type="slidenum">
              <a:rPr lang="en-DE" smtClean="0"/>
              <a:t>‹#›</a:t>
            </a:fld>
            <a:endParaRPr lang="en-DE"/>
          </a:p>
        </p:txBody>
      </p:sp>
    </p:spTree>
    <p:extLst>
      <p:ext uri="{BB962C8B-B14F-4D97-AF65-F5344CB8AC3E}">
        <p14:creationId xmlns:p14="http://schemas.microsoft.com/office/powerpoint/2010/main" val="1696716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54E-07D9-48AD-99AE-D122C539396B}"/>
              </a:ext>
            </a:extLst>
          </p:cNvPr>
          <p:cNvSpPr>
            <a:spLocks noGrp="1"/>
          </p:cNvSpPr>
          <p:nvPr>
            <p:ph type="title"/>
          </p:nvPr>
        </p:nvSpPr>
        <p:spPr/>
        <p:txBody>
          <a:bodyPr/>
          <a:lstStyle/>
          <a:p>
            <a:r>
              <a:rPr lang="en-US" dirty="0"/>
              <a:t>Measurement error</a:t>
            </a:r>
            <a:endParaRPr lang="en-DE" dirty="0"/>
          </a:p>
        </p:txBody>
      </p:sp>
      <p:sp>
        <p:nvSpPr>
          <p:cNvPr id="3" name="Content Placeholder 2">
            <a:extLst>
              <a:ext uri="{FF2B5EF4-FFF2-40B4-BE49-F238E27FC236}">
                <a16:creationId xmlns:a16="http://schemas.microsoft.com/office/drawing/2014/main" id="{B9F99923-6E1B-4C20-81D4-DED1F5195856}"/>
              </a:ext>
            </a:extLst>
          </p:cNvPr>
          <p:cNvSpPr>
            <a:spLocks noGrp="1"/>
          </p:cNvSpPr>
          <p:nvPr>
            <p:ph idx="1"/>
          </p:nvPr>
        </p:nvSpPr>
        <p:spPr/>
        <p:txBody>
          <a:bodyPr/>
          <a:lstStyle/>
          <a:p>
            <a:r>
              <a:rPr lang="en-US" dirty="0"/>
              <a:t>The </a:t>
            </a:r>
            <a:r>
              <a:rPr lang="en-US" b="1" dirty="0"/>
              <a:t>difference</a:t>
            </a:r>
            <a:r>
              <a:rPr lang="en-US" dirty="0"/>
              <a:t> between the </a:t>
            </a:r>
            <a:r>
              <a:rPr lang="en-US" b="1" dirty="0"/>
              <a:t>true value </a:t>
            </a:r>
            <a:r>
              <a:rPr lang="en-US" dirty="0"/>
              <a:t>of something you're trying to measure and the </a:t>
            </a:r>
            <a:r>
              <a:rPr lang="en-US" b="1" dirty="0"/>
              <a:t>value you actually observe</a:t>
            </a:r>
            <a:r>
              <a:rPr lang="en-US" dirty="0"/>
              <a:t>. </a:t>
            </a:r>
          </a:p>
          <a:p>
            <a:endParaRPr lang="en-US" dirty="0"/>
          </a:p>
          <a:p>
            <a:pPr marL="0" indent="0">
              <a:buNone/>
            </a:pPr>
            <a:r>
              <a:rPr lang="en-US" dirty="0"/>
              <a:t>Example: </a:t>
            </a:r>
          </a:p>
          <a:p>
            <a:pPr marL="0" indent="0">
              <a:buNone/>
            </a:pPr>
            <a:endParaRPr lang="en-US" dirty="0"/>
          </a:p>
          <a:p>
            <a:pPr marL="0" indent="0">
              <a:buNone/>
            </a:pPr>
            <a:r>
              <a:rPr lang="en-US" dirty="0"/>
              <a:t>You want to measure trait agreeableness in a sample of job applicants. The survey responses may not perfectly reflect each applicant’s true agreeableness, due to misunderstanding the questions, mood at the time of answering, or other reasons.</a:t>
            </a:r>
            <a:endParaRPr lang="en-DE" dirty="0"/>
          </a:p>
        </p:txBody>
      </p:sp>
    </p:spTree>
    <p:extLst>
      <p:ext uri="{BB962C8B-B14F-4D97-AF65-F5344CB8AC3E}">
        <p14:creationId xmlns:p14="http://schemas.microsoft.com/office/powerpoint/2010/main" val="2417460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B9A2-04F7-461B-8CDD-E3ADAC8094AC}"/>
              </a:ext>
            </a:extLst>
          </p:cNvPr>
          <p:cNvSpPr>
            <a:spLocks noGrp="1"/>
          </p:cNvSpPr>
          <p:nvPr>
            <p:ph type="title"/>
          </p:nvPr>
        </p:nvSpPr>
        <p:spPr/>
        <p:txBody>
          <a:bodyPr/>
          <a:lstStyle/>
          <a:p>
            <a:r>
              <a:rPr lang="en-US" dirty="0"/>
              <a:t>How the Model Identifies Measurement Error</a:t>
            </a:r>
            <a:endParaRPr lang="en-DE" dirty="0"/>
          </a:p>
        </p:txBody>
      </p:sp>
      <p:sp>
        <p:nvSpPr>
          <p:cNvPr id="3" name="Content Placeholder 2">
            <a:extLst>
              <a:ext uri="{FF2B5EF4-FFF2-40B4-BE49-F238E27FC236}">
                <a16:creationId xmlns:a16="http://schemas.microsoft.com/office/drawing/2014/main" id="{8E4FA819-5931-4AF9-B387-3BDF1D10379C}"/>
              </a:ext>
            </a:extLst>
          </p:cNvPr>
          <p:cNvSpPr>
            <a:spLocks noGrp="1"/>
          </p:cNvSpPr>
          <p:nvPr>
            <p:ph idx="1"/>
          </p:nvPr>
        </p:nvSpPr>
        <p:spPr/>
        <p:txBody>
          <a:bodyPr>
            <a:normAutofit/>
          </a:bodyPr>
          <a:lstStyle/>
          <a:p>
            <a:r>
              <a:rPr lang="en-US" b="1" dirty="0"/>
              <a:t>Covariance Among Indicators.</a:t>
            </a:r>
          </a:p>
          <a:p>
            <a:pPr marL="0" indent="0">
              <a:buNone/>
            </a:pPr>
            <a:r>
              <a:rPr lang="en-US" dirty="0"/>
              <a:t>SEM uses the covariance (or correlation) among the observed indicators to discern patterns. If all indicators are supposed to measure the same latent construct, their </a:t>
            </a:r>
            <a:r>
              <a:rPr lang="en-US" b="1" dirty="0"/>
              <a:t>shared variance can be attributed to that construct</a:t>
            </a:r>
            <a:r>
              <a:rPr lang="en-US" dirty="0"/>
              <a:t>, while the </a:t>
            </a:r>
            <a:r>
              <a:rPr lang="en-US" b="1" dirty="0"/>
              <a:t>unique variance </a:t>
            </a:r>
            <a:r>
              <a:rPr lang="en-US" dirty="0"/>
              <a:t>of each indicator (that which is not shared) </a:t>
            </a:r>
            <a:r>
              <a:rPr lang="en-US" b="1" dirty="0"/>
              <a:t>is attributed to measurement error</a:t>
            </a:r>
            <a:r>
              <a:rPr lang="en-US" dirty="0"/>
              <a:t>.</a:t>
            </a:r>
          </a:p>
        </p:txBody>
      </p:sp>
    </p:spTree>
    <p:extLst>
      <p:ext uri="{BB962C8B-B14F-4D97-AF65-F5344CB8AC3E}">
        <p14:creationId xmlns:p14="http://schemas.microsoft.com/office/powerpoint/2010/main" val="1217445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CD4A-2C44-453A-958F-2D44968AA206}"/>
              </a:ext>
            </a:extLst>
          </p:cNvPr>
          <p:cNvSpPr>
            <a:spLocks noGrp="1"/>
          </p:cNvSpPr>
          <p:nvPr>
            <p:ph type="title"/>
          </p:nvPr>
        </p:nvSpPr>
        <p:spPr/>
        <p:txBody>
          <a:bodyPr/>
          <a:lstStyle/>
          <a:p>
            <a:r>
              <a:rPr lang="en-US" dirty="0"/>
              <a:t>Reduced Biases</a:t>
            </a:r>
            <a:endParaRPr lang="en-DE" dirty="0"/>
          </a:p>
        </p:txBody>
      </p:sp>
      <p:sp>
        <p:nvSpPr>
          <p:cNvPr id="3" name="Content Placeholder 2">
            <a:extLst>
              <a:ext uri="{FF2B5EF4-FFF2-40B4-BE49-F238E27FC236}">
                <a16:creationId xmlns:a16="http://schemas.microsoft.com/office/drawing/2014/main" id="{EBD20381-413E-4570-9DEF-945406FBC9E4}"/>
              </a:ext>
            </a:extLst>
          </p:cNvPr>
          <p:cNvSpPr>
            <a:spLocks noGrp="1"/>
          </p:cNvSpPr>
          <p:nvPr>
            <p:ph idx="1"/>
          </p:nvPr>
        </p:nvSpPr>
        <p:spPr/>
        <p:txBody>
          <a:bodyPr/>
          <a:lstStyle/>
          <a:p>
            <a:r>
              <a:rPr lang="en-US" dirty="0"/>
              <a:t>By adjusting for measurement errors, the estimates for the relationships among latent variables are less likely to be biased by inaccuracies in any single observed variable.</a:t>
            </a:r>
          </a:p>
        </p:txBody>
      </p:sp>
    </p:spTree>
    <p:extLst>
      <p:ext uri="{BB962C8B-B14F-4D97-AF65-F5344CB8AC3E}">
        <p14:creationId xmlns:p14="http://schemas.microsoft.com/office/powerpoint/2010/main" val="288614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54E-07D9-48AD-99AE-D122C539396B}"/>
              </a:ext>
            </a:extLst>
          </p:cNvPr>
          <p:cNvSpPr>
            <a:spLocks noGrp="1"/>
          </p:cNvSpPr>
          <p:nvPr>
            <p:ph type="title"/>
          </p:nvPr>
        </p:nvSpPr>
        <p:spPr/>
        <p:txBody>
          <a:bodyPr/>
          <a:lstStyle/>
          <a:p>
            <a:r>
              <a:rPr lang="en-US" dirty="0"/>
              <a:t>Observed Variables</a:t>
            </a:r>
            <a:endParaRPr lang="en-DE" dirty="0"/>
          </a:p>
        </p:txBody>
      </p:sp>
      <p:sp>
        <p:nvSpPr>
          <p:cNvPr id="3" name="Content Placeholder 2">
            <a:extLst>
              <a:ext uri="{FF2B5EF4-FFF2-40B4-BE49-F238E27FC236}">
                <a16:creationId xmlns:a16="http://schemas.microsoft.com/office/drawing/2014/main" id="{B9F99923-6E1B-4C20-81D4-DED1F5195856}"/>
              </a:ext>
            </a:extLst>
          </p:cNvPr>
          <p:cNvSpPr>
            <a:spLocks noGrp="1"/>
          </p:cNvSpPr>
          <p:nvPr>
            <p:ph idx="1"/>
          </p:nvPr>
        </p:nvSpPr>
        <p:spPr/>
        <p:txBody>
          <a:bodyPr/>
          <a:lstStyle/>
          <a:p>
            <a:r>
              <a:rPr lang="en-US" dirty="0"/>
              <a:t>Variables that you measure or observe directly. </a:t>
            </a:r>
          </a:p>
          <a:p>
            <a:r>
              <a:rPr lang="en-US" dirty="0"/>
              <a:t>E.g., score on a questionnaire, test scores, etc. </a:t>
            </a:r>
          </a:p>
          <a:p>
            <a:endParaRPr lang="en-US" dirty="0"/>
          </a:p>
          <a:p>
            <a:pPr marL="0" indent="0">
              <a:buNone/>
            </a:pPr>
            <a:r>
              <a:rPr lang="en-US" dirty="0"/>
              <a:t>However, these observations </a:t>
            </a:r>
            <a:r>
              <a:rPr lang="en-US" b="1" dirty="0"/>
              <a:t>might include errors</a:t>
            </a:r>
            <a:r>
              <a:rPr lang="en-US" dirty="0"/>
              <a:t>. </a:t>
            </a:r>
          </a:p>
          <a:p>
            <a:pPr marL="0" indent="0">
              <a:buNone/>
            </a:pPr>
            <a:r>
              <a:rPr lang="en-US" dirty="0"/>
              <a:t>Using the direct measurements (observed variables) without accounting for these errors can lead to incorrect conclusions because the data might be biased or noisy.</a:t>
            </a:r>
            <a:endParaRPr lang="en-DE" dirty="0"/>
          </a:p>
        </p:txBody>
      </p:sp>
    </p:spTree>
    <p:extLst>
      <p:ext uri="{BB962C8B-B14F-4D97-AF65-F5344CB8AC3E}">
        <p14:creationId xmlns:p14="http://schemas.microsoft.com/office/powerpoint/2010/main" val="384081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54E-07D9-48AD-99AE-D122C539396B}"/>
              </a:ext>
            </a:extLst>
          </p:cNvPr>
          <p:cNvSpPr>
            <a:spLocks noGrp="1"/>
          </p:cNvSpPr>
          <p:nvPr>
            <p:ph type="title"/>
          </p:nvPr>
        </p:nvSpPr>
        <p:spPr/>
        <p:txBody>
          <a:bodyPr/>
          <a:lstStyle/>
          <a:p>
            <a:r>
              <a:rPr lang="en-US" dirty="0"/>
              <a:t>Latent Variables</a:t>
            </a:r>
            <a:endParaRPr lang="en-DE" dirty="0"/>
          </a:p>
        </p:txBody>
      </p:sp>
      <p:sp>
        <p:nvSpPr>
          <p:cNvPr id="3" name="Content Placeholder 2">
            <a:extLst>
              <a:ext uri="{FF2B5EF4-FFF2-40B4-BE49-F238E27FC236}">
                <a16:creationId xmlns:a16="http://schemas.microsoft.com/office/drawing/2014/main" id="{B9F99923-6E1B-4C20-81D4-DED1F5195856}"/>
              </a:ext>
            </a:extLst>
          </p:cNvPr>
          <p:cNvSpPr>
            <a:spLocks noGrp="1"/>
          </p:cNvSpPr>
          <p:nvPr>
            <p:ph idx="1"/>
          </p:nvPr>
        </p:nvSpPr>
        <p:spPr/>
        <p:txBody>
          <a:bodyPr>
            <a:normAutofit/>
          </a:bodyPr>
          <a:lstStyle/>
          <a:p>
            <a:r>
              <a:rPr lang="en-US" dirty="0"/>
              <a:t>Not directly observed.</a:t>
            </a:r>
          </a:p>
          <a:p>
            <a:r>
              <a:rPr lang="en-US" dirty="0"/>
              <a:t>They are underlying variables that are inferred or estimated from the observed data. These are thought to represent the 'true' constructs or factors you're interested in.</a:t>
            </a:r>
          </a:p>
          <a:p>
            <a:r>
              <a:rPr lang="en-US" dirty="0"/>
              <a:t>E.g. concepts like intelligence (complex and multidimensional) could be modelled as a latent variable — you can't measure it directly from any single measure but can infer it from patterns of answers on specific questions.</a:t>
            </a:r>
            <a:endParaRPr lang="en-DE" dirty="0"/>
          </a:p>
        </p:txBody>
      </p:sp>
    </p:spTree>
    <p:extLst>
      <p:ext uri="{BB962C8B-B14F-4D97-AF65-F5344CB8AC3E}">
        <p14:creationId xmlns:p14="http://schemas.microsoft.com/office/powerpoint/2010/main" val="401652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CC157-F056-45EE-AE31-6A304416A74E}"/>
              </a:ext>
            </a:extLst>
          </p:cNvPr>
          <p:cNvSpPr>
            <a:spLocks noGrp="1"/>
          </p:cNvSpPr>
          <p:nvPr>
            <p:ph type="title"/>
          </p:nvPr>
        </p:nvSpPr>
        <p:spPr/>
        <p:txBody>
          <a:bodyPr/>
          <a:lstStyle/>
          <a:p>
            <a:r>
              <a:rPr lang="en-US" dirty="0"/>
              <a:t>Handling measurement error</a:t>
            </a:r>
            <a:endParaRPr lang="en-DE" dirty="0"/>
          </a:p>
        </p:txBody>
      </p:sp>
      <p:sp>
        <p:nvSpPr>
          <p:cNvPr id="3" name="Content Placeholder 2">
            <a:extLst>
              <a:ext uri="{FF2B5EF4-FFF2-40B4-BE49-F238E27FC236}">
                <a16:creationId xmlns:a16="http://schemas.microsoft.com/office/drawing/2014/main" id="{41AC3FE6-A919-4924-8EA6-4AECAEB2B9C1}"/>
              </a:ext>
            </a:extLst>
          </p:cNvPr>
          <p:cNvSpPr>
            <a:spLocks noGrp="1"/>
          </p:cNvSpPr>
          <p:nvPr>
            <p:ph idx="1"/>
          </p:nvPr>
        </p:nvSpPr>
        <p:spPr/>
        <p:txBody>
          <a:bodyPr>
            <a:normAutofit lnSpcReduction="10000"/>
          </a:bodyPr>
          <a:lstStyle/>
          <a:p>
            <a:pPr marL="0" indent="0">
              <a:buNone/>
            </a:pPr>
            <a:r>
              <a:rPr lang="en-US" u="sng" dirty="0"/>
              <a:t>Observed variables:</a:t>
            </a:r>
          </a:p>
          <a:p>
            <a:r>
              <a:rPr lang="en-US" dirty="0"/>
              <a:t>In simpler statistical models that use observed variables directly, such as basic regression models, </a:t>
            </a:r>
            <a:r>
              <a:rPr lang="en-US" b="1" dirty="0"/>
              <a:t>the error is typically considered as part of the overall unexplained variance in the dependent variable</a:t>
            </a:r>
            <a:r>
              <a:rPr lang="en-US" dirty="0"/>
              <a:t>, which includes measurement error and other forms of error</a:t>
            </a:r>
          </a:p>
          <a:p>
            <a:r>
              <a:rPr lang="en-US" dirty="0"/>
              <a:t>However, this approach </a:t>
            </a:r>
            <a:r>
              <a:rPr lang="en-US" b="1" dirty="0"/>
              <a:t>generally assumes that the independent variables are measured without error</a:t>
            </a:r>
            <a:r>
              <a:rPr lang="en-US" dirty="0"/>
              <a:t>. This assumption is often unrealistic.</a:t>
            </a:r>
          </a:p>
          <a:p>
            <a:r>
              <a:rPr lang="en-US" b="1" dirty="0">
                <a:solidFill>
                  <a:srgbClr val="FF0000"/>
                </a:solidFill>
              </a:rPr>
              <a:t>Key Limitation: </a:t>
            </a:r>
            <a:r>
              <a:rPr lang="en-US" dirty="0"/>
              <a:t>Error in Predictors: When error is present in the predictors, standard regression models do not correct for this, potentially leading to biased and inconsistent estimates.</a:t>
            </a:r>
          </a:p>
          <a:p>
            <a:pPr marL="0" indent="0">
              <a:buNone/>
            </a:pPr>
            <a:endParaRPr lang="en-US" dirty="0"/>
          </a:p>
          <a:p>
            <a:pPr marL="0" indent="0">
              <a:buNone/>
            </a:pPr>
            <a:endParaRPr lang="en-DE" dirty="0"/>
          </a:p>
        </p:txBody>
      </p:sp>
    </p:spTree>
    <p:extLst>
      <p:ext uri="{BB962C8B-B14F-4D97-AF65-F5344CB8AC3E}">
        <p14:creationId xmlns:p14="http://schemas.microsoft.com/office/powerpoint/2010/main" val="197625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CC157-F056-45EE-AE31-6A304416A74E}"/>
              </a:ext>
            </a:extLst>
          </p:cNvPr>
          <p:cNvSpPr>
            <a:spLocks noGrp="1"/>
          </p:cNvSpPr>
          <p:nvPr>
            <p:ph type="title"/>
          </p:nvPr>
        </p:nvSpPr>
        <p:spPr/>
        <p:txBody>
          <a:bodyPr/>
          <a:lstStyle/>
          <a:p>
            <a:r>
              <a:rPr lang="en-US" dirty="0"/>
              <a:t>Handling measurement error</a:t>
            </a:r>
            <a:endParaRPr lang="en-DE" dirty="0"/>
          </a:p>
        </p:txBody>
      </p:sp>
      <p:sp>
        <p:nvSpPr>
          <p:cNvPr id="3" name="Content Placeholder 2">
            <a:extLst>
              <a:ext uri="{FF2B5EF4-FFF2-40B4-BE49-F238E27FC236}">
                <a16:creationId xmlns:a16="http://schemas.microsoft.com/office/drawing/2014/main" id="{41AC3FE6-A919-4924-8EA6-4AECAEB2B9C1}"/>
              </a:ext>
            </a:extLst>
          </p:cNvPr>
          <p:cNvSpPr>
            <a:spLocks noGrp="1"/>
          </p:cNvSpPr>
          <p:nvPr>
            <p:ph idx="1"/>
          </p:nvPr>
        </p:nvSpPr>
        <p:spPr/>
        <p:txBody>
          <a:bodyPr>
            <a:normAutofit/>
          </a:bodyPr>
          <a:lstStyle/>
          <a:p>
            <a:pPr marL="0" indent="0">
              <a:buNone/>
            </a:pPr>
            <a:r>
              <a:rPr lang="en-US" u="sng" dirty="0"/>
              <a:t>Latent variables:</a:t>
            </a:r>
          </a:p>
          <a:p>
            <a:r>
              <a:rPr lang="en-US" dirty="0"/>
              <a:t>Latent variable models, such as structural equation modeling (SEM), explicitly account for measurement error in both predictors and outcomes by modeling each observed variable as a reflection of underlying latent constructs plus error.</a:t>
            </a:r>
          </a:p>
          <a:p>
            <a:r>
              <a:rPr lang="en-US" dirty="0"/>
              <a:t>Three step approach</a:t>
            </a:r>
          </a:p>
          <a:p>
            <a:pPr marL="0" indent="0">
              <a:buNone/>
            </a:pPr>
            <a:endParaRPr lang="en-DE" dirty="0"/>
          </a:p>
        </p:txBody>
      </p:sp>
    </p:spTree>
    <p:extLst>
      <p:ext uri="{BB962C8B-B14F-4D97-AF65-F5344CB8AC3E}">
        <p14:creationId xmlns:p14="http://schemas.microsoft.com/office/powerpoint/2010/main" val="152593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CC157-F056-45EE-AE31-6A304416A74E}"/>
              </a:ext>
            </a:extLst>
          </p:cNvPr>
          <p:cNvSpPr>
            <a:spLocks noGrp="1"/>
          </p:cNvSpPr>
          <p:nvPr>
            <p:ph type="title"/>
          </p:nvPr>
        </p:nvSpPr>
        <p:spPr/>
        <p:txBody>
          <a:bodyPr/>
          <a:lstStyle/>
          <a:p>
            <a:r>
              <a:rPr lang="en-US" dirty="0"/>
              <a:t>Handling measurement error</a:t>
            </a:r>
            <a:endParaRPr lang="en-DE" dirty="0"/>
          </a:p>
        </p:txBody>
      </p:sp>
      <p:sp>
        <p:nvSpPr>
          <p:cNvPr id="3" name="Content Placeholder 2">
            <a:extLst>
              <a:ext uri="{FF2B5EF4-FFF2-40B4-BE49-F238E27FC236}">
                <a16:creationId xmlns:a16="http://schemas.microsoft.com/office/drawing/2014/main" id="{41AC3FE6-A919-4924-8EA6-4AECAEB2B9C1}"/>
              </a:ext>
            </a:extLst>
          </p:cNvPr>
          <p:cNvSpPr>
            <a:spLocks noGrp="1"/>
          </p:cNvSpPr>
          <p:nvPr>
            <p:ph idx="1"/>
          </p:nvPr>
        </p:nvSpPr>
        <p:spPr/>
        <p:txBody>
          <a:bodyPr>
            <a:normAutofit/>
          </a:bodyPr>
          <a:lstStyle/>
          <a:p>
            <a:pPr marL="0" indent="0">
              <a:buNone/>
            </a:pPr>
            <a:r>
              <a:rPr lang="en-US" u="sng" dirty="0"/>
              <a:t>Latent variables:</a:t>
            </a:r>
          </a:p>
          <a:p>
            <a:r>
              <a:rPr lang="en-US" b="1" dirty="0"/>
              <a:t>Step 1: Error Specification. </a:t>
            </a:r>
          </a:p>
          <a:p>
            <a:pPr marL="0" indent="0">
              <a:buNone/>
            </a:pPr>
            <a:r>
              <a:rPr lang="en-US" dirty="0"/>
              <a:t>Each observed variable (indicator) is seen as comprising two parts:</a:t>
            </a:r>
          </a:p>
          <a:p>
            <a:pPr marL="514350" indent="-514350">
              <a:buAutoNum type="arabicPeriod"/>
            </a:pPr>
            <a:r>
              <a:rPr lang="en-US" b="1" dirty="0"/>
              <a:t>The true score</a:t>
            </a:r>
            <a:r>
              <a:rPr lang="en-US" dirty="0"/>
              <a:t>, which is the part of the variable that corresponds to the underlying latent construct it is supposed to measure.</a:t>
            </a:r>
          </a:p>
          <a:p>
            <a:pPr marL="514350" indent="-514350">
              <a:buAutoNum type="arabicPeriod"/>
            </a:pPr>
            <a:r>
              <a:rPr lang="en-US" b="1" dirty="0"/>
              <a:t>The measurement error</a:t>
            </a:r>
            <a:r>
              <a:rPr lang="en-US" dirty="0"/>
              <a:t>, which is unique to that indicator and does not affect other indicators.</a:t>
            </a:r>
          </a:p>
          <a:p>
            <a:pPr marL="0" indent="0">
              <a:buNone/>
            </a:pPr>
            <a:endParaRPr lang="en-DE" dirty="0"/>
          </a:p>
        </p:txBody>
      </p:sp>
    </p:spTree>
    <p:extLst>
      <p:ext uri="{BB962C8B-B14F-4D97-AF65-F5344CB8AC3E}">
        <p14:creationId xmlns:p14="http://schemas.microsoft.com/office/powerpoint/2010/main" val="394087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CC157-F056-45EE-AE31-6A304416A74E}"/>
              </a:ext>
            </a:extLst>
          </p:cNvPr>
          <p:cNvSpPr>
            <a:spLocks noGrp="1"/>
          </p:cNvSpPr>
          <p:nvPr>
            <p:ph type="title"/>
          </p:nvPr>
        </p:nvSpPr>
        <p:spPr/>
        <p:txBody>
          <a:bodyPr/>
          <a:lstStyle/>
          <a:p>
            <a:r>
              <a:rPr lang="en-US" dirty="0"/>
              <a:t>Handling measurement error</a:t>
            </a:r>
            <a:endParaRPr lang="en-DE" dirty="0"/>
          </a:p>
        </p:txBody>
      </p:sp>
      <p:sp>
        <p:nvSpPr>
          <p:cNvPr id="3" name="Content Placeholder 2">
            <a:extLst>
              <a:ext uri="{FF2B5EF4-FFF2-40B4-BE49-F238E27FC236}">
                <a16:creationId xmlns:a16="http://schemas.microsoft.com/office/drawing/2014/main" id="{41AC3FE6-A919-4924-8EA6-4AECAEB2B9C1}"/>
              </a:ext>
            </a:extLst>
          </p:cNvPr>
          <p:cNvSpPr>
            <a:spLocks noGrp="1"/>
          </p:cNvSpPr>
          <p:nvPr>
            <p:ph idx="1"/>
          </p:nvPr>
        </p:nvSpPr>
        <p:spPr/>
        <p:txBody>
          <a:bodyPr>
            <a:normAutofit/>
          </a:bodyPr>
          <a:lstStyle/>
          <a:p>
            <a:pPr marL="0" indent="0">
              <a:buNone/>
            </a:pPr>
            <a:r>
              <a:rPr lang="en-US" u="sng" dirty="0"/>
              <a:t>Latent variables:</a:t>
            </a:r>
          </a:p>
          <a:p>
            <a:r>
              <a:rPr lang="en-US" b="1" dirty="0"/>
              <a:t>Step 2: Decomposing Variance.</a:t>
            </a:r>
          </a:p>
          <a:p>
            <a:pPr marL="0" indent="0">
              <a:buNone/>
            </a:pPr>
            <a:r>
              <a:rPr lang="en-US" dirty="0"/>
              <a:t>The variance of each observed variable is mathematically decomposed into:</a:t>
            </a:r>
          </a:p>
          <a:p>
            <a:pPr marL="514350" indent="-514350">
              <a:buAutoNum type="arabicPeriod"/>
            </a:pPr>
            <a:r>
              <a:rPr lang="en-US" dirty="0"/>
              <a:t>Variance due to the latent variable (</a:t>
            </a:r>
            <a:r>
              <a:rPr lang="en-US" b="1" dirty="0"/>
              <a:t>true score variability</a:t>
            </a:r>
            <a:r>
              <a:rPr lang="en-US" dirty="0"/>
              <a:t>).</a:t>
            </a:r>
          </a:p>
          <a:p>
            <a:pPr marL="514350" indent="-514350">
              <a:buAutoNum type="arabicPeriod"/>
            </a:pPr>
            <a:r>
              <a:rPr lang="en-US" dirty="0"/>
              <a:t>Variance due to </a:t>
            </a:r>
            <a:r>
              <a:rPr lang="en-US" b="1" dirty="0"/>
              <a:t>measurement error </a:t>
            </a:r>
            <a:r>
              <a:rPr lang="en-US" dirty="0"/>
              <a:t>(specific to the indicator).</a:t>
            </a:r>
          </a:p>
          <a:p>
            <a:pPr marL="0" indent="0">
              <a:buNone/>
            </a:pPr>
            <a:endParaRPr lang="en-DE" dirty="0"/>
          </a:p>
        </p:txBody>
      </p:sp>
    </p:spTree>
    <p:extLst>
      <p:ext uri="{BB962C8B-B14F-4D97-AF65-F5344CB8AC3E}">
        <p14:creationId xmlns:p14="http://schemas.microsoft.com/office/powerpoint/2010/main" val="120281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CD4A-2C44-453A-958F-2D44968AA206}"/>
              </a:ext>
            </a:extLst>
          </p:cNvPr>
          <p:cNvSpPr>
            <a:spLocks noGrp="1"/>
          </p:cNvSpPr>
          <p:nvPr>
            <p:ph type="title"/>
          </p:nvPr>
        </p:nvSpPr>
        <p:spPr/>
        <p:txBody>
          <a:bodyPr/>
          <a:lstStyle/>
          <a:p>
            <a:r>
              <a:rPr lang="en-US" dirty="0"/>
              <a:t>Components of SEM</a:t>
            </a:r>
            <a:endParaRPr lang="en-DE" dirty="0"/>
          </a:p>
        </p:txBody>
      </p:sp>
      <p:sp>
        <p:nvSpPr>
          <p:cNvPr id="3" name="Content Placeholder 2">
            <a:extLst>
              <a:ext uri="{FF2B5EF4-FFF2-40B4-BE49-F238E27FC236}">
                <a16:creationId xmlns:a16="http://schemas.microsoft.com/office/drawing/2014/main" id="{EBD20381-413E-4570-9DEF-945406FBC9E4}"/>
              </a:ext>
            </a:extLst>
          </p:cNvPr>
          <p:cNvSpPr>
            <a:spLocks noGrp="1"/>
          </p:cNvSpPr>
          <p:nvPr>
            <p:ph idx="1"/>
          </p:nvPr>
        </p:nvSpPr>
        <p:spPr/>
        <p:txBody>
          <a:bodyPr/>
          <a:lstStyle/>
          <a:p>
            <a:r>
              <a:rPr lang="en-US" b="1" dirty="0"/>
              <a:t>Measurement Model: </a:t>
            </a:r>
            <a:r>
              <a:rPr lang="en-US" dirty="0"/>
              <a:t>Specifies how </a:t>
            </a:r>
            <a:r>
              <a:rPr lang="en-US" b="1" dirty="0"/>
              <a:t>each latent variable is related to its observed indicators</a:t>
            </a:r>
            <a:r>
              <a:rPr lang="en-US" dirty="0"/>
              <a:t>. </a:t>
            </a:r>
          </a:p>
          <a:p>
            <a:pPr lvl="1"/>
            <a:r>
              <a:rPr lang="en-US" dirty="0"/>
              <a:t>Essentially, it defines how much of the variation in observed data (like test scores or survey responses) can be attributed to underlying latent variables (like intelligence).</a:t>
            </a:r>
          </a:p>
          <a:p>
            <a:pPr lvl="1"/>
            <a:endParaRPr lang="en-US" dirty="0"/>
          </a:p>
          <a:p>
            <a:r>
              <a:rPr lang="en-US" b="1" dirty="0"/>
              <a:t>Structural Model: </a:t>
            </a:r>
            <a:r>
              <a:rPr lang="en-US" dirty="0"/>
              <a:t>Specifies the relationships between different latent variables. </a:t>
            </a:r>
          </a:p>
          <a:p>
            <a:pPr lvl="1"/>
            <a:r>
              <a:rPr lang="en-US" dirty="0"/>
              <a:t>It explores how one latent construct might influence or be associated with another (e.g., how intelligence might influence academic performance).</a:t>
            </a:r>
            <a:endParaRPr lang="en-DE" dirty="0"/>
          </a:p>
        </p:txBody>
      </p:sp>
    </p:spTree>
    <p:extLst>
      <p:ext uri="{BB962C8B-B14F-4D97-AF65-F5344CB8AC3E}">
        <p14:creationId xmlns:p14="http://schemas.microsoft.com/office/powerpoint/2010/main" val="2481415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CC157-F056-45EE-AE31-6A304416A74E}"/>
              </a:ext>
            </a:extLst>
          </p:cNvPr>
          <p:cNvSpPr>
            <a:spLocks noGrp="1"/>
          </p:cNvSpPr>
          <p:nvPr>
            <p:ph type="title"/>
          </p:nvPr>
        </p:nvSpPr>
        <p:spPr/>
        <p:txBody>
          <a:bodyPr/>
          <a:lstStyle/>
          <a:p>
            <a:r>
              <a:rPr lang="en-US" dirty="0"/>
              <a:t>Handling measurement error</a:t>
            </a:r>
            <a:endParaRPr lang="en-DE" dirty="0"/>
          </a:p>
        </p:txBody>
      </p:sp>
      <p:sp>
        <p:nvSpPr>
          <p:cNvPr id="3" name="Content Placeholder 2">
            <a:extLst>
              <a:ext uri="{FF2B5EF4-FFF2-40B4-BE49-F238E27FC236}">
                <a16:creationId xmlns:a16="http://schemas.microsoft.com/office/drawing/2014/main" id="{41AC3FE6-A919-4924-8EA6-4AECAEB2B9C1}"/>
              </a:ext>
            </a:extLst>
          </p:cNvPr>
          <p:cNvSpPr>
            <a:spLocks noGrp="1"/>
          </p:cNvSpPr>
          <p:nvPr>
            <p:ph idx="1"/>
          </p:nvPr>
        </p:nvSpPr>
        <p:spPr>
          <a:xfrm>
            <a:off x="838200" y="1825625"/>
            <a:ext cx="10515600" cy="4866120"/>
          </a:xfrm>
        </p:spPr>
        <p:txBody>
          <a:bodyPr>
            <a:normAutofit fontScale="92500"/>
          </a:bodyPr>
          <a:lstStyle/>
          <a:p>
            <a:pPr marL="0" indent="0">
              <a:buNone/>
            </a:pPr>
            <a:r>
              <a:rPr lang="en-US" sz="2000" u="sng" dirty="0"/>
              <a:t>Latent variables:</a:t>
            </a:r>
          </a:p>
          <a:p>
            <a:r>
              <a:rPr lang="en-US" sz="2000" b="1" dirty="0"/>
              <a:t>Step 3: Simultaneous Estimation.</a:t>
            </a:r>
          </a:p>
          <a:p>
            <a:pPr marL="0" indent="0">
              <a:buNone/>
            </a:pPr>
            <a:r>
              <a:rPr lang="en-US" sz="2000" dirty="0"/>
              <a:t>Latent variable models estimate the parameters of the measurement model (relating latent variables to their indicators) and the structural model (relating latent variables to each other) simultaneously. </a:t>
            </a:r>
          </a:p>
          <a:p>
            <a:pPr>
              <a:buFont typeface="Wingdings" panose="05000000000000000000" pitchFamily="2" charset="2"/>
              <a:buChar char="à"/>
            </a:pPr>
            <a:r>
              <a:rPr lang="en-US" sz="2000" dirty="0"/>
              <a:t>This allows the model to distinguish between the variation in observed scores due to underlying latent constructs and the variation due to measurement errors, enhancing the accuracy of the estimates of relationships between constructs.</a:t>
            </a:r>
          </a:p>
          <a:p>
            <a:pPr>
              <a:buFont typeface="Wingdings" panose="05000000000000000000" pitchFamily="2" charset="2"/>
              <a:buChar char="à"/>
            </a:pPr>
            <a:r>
              <a:rPr lang="en-US" sz="2000" dirty="0"/>
              <a:t>Data from the observed variables are used to infer the values of latent variables while accounting for how these latent variables interact with each other. This integrated approach means that the estimation process is informed by a comprehensive picture of how all parts of the model fit together. </a:t>
            </a:r>
          </a:p>
          <a:p>
            <a:pPr>
              <a:buFont typeface="Wingdings" panose="05000000000000000000" pitchFamily="2" charset="2"/>
              <a:buChar char="à"/>
            </a:pPr>
            <a:r>
              <a:rPr lang="en-US" sz="2000" dirty="0"/>
              <a:t>Error Estimation: Each observed indicator in the measurement model is associated with an error term. These error terms represent measurement errors or other forms of random variation that are unique to each indicator and not explained by the latent variables. By modeling these errors explicitly, SEM separates the variation due to true underlying constructs from the noise introduced by measurement inaccuracies.</a:t>
            </a:r>
            <a:endParaRPr lang="en-DE" sz="2000" dirty="0"/>
          </a:p>
        </p:txBody>
      </p:sp>
    </p:spTree>
    <p:extLst>
      <p:ext uri="{BB962C8B-B14F-4D97-AF65-F5344CB8AC3E}">
        <p14:creationId xmlns:p14="http://schemas.microsoft.com/office/powerpoint/2010/main" val="4022115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TotalTime>
  <Words>837</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Measurement error</vt:lpstr>
      <vt:lpstr>Observed Variables</vt:lpstr>
      <vt:lpstr>Latent Variables</vt:lpstr>
      <vt:lpstr>Handling measurement error</vt:lpstr>
      <vt:lpstr>Handling measurement error</vt:lpstr>
      <vt:lpstr>Handling measurement error</vt:lpstr>
      <vt:lpstr>Handling measurement error</vt:lpstr>
      <vt:lpstr>Components of SEM</vt:lpstr>
      <vt:lpstr>Handling measurement error</vt:lpstr>
      <vt:lpstr>How the Model Identifies Measurement Error</vt:lpstr>
      <vt:lpstr>Reduced Biases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Latent Variable</dc:title>
  <dc:creator>short</dc:creator>
  <cp:lastModifiedBy>short</cp:lastModifiedBy>
  <cp:revision>25</cp:revision>
  <dcterms:created xsi:type="dcterms:W3CDTF">2024-06-05T13:01:36Z</dcterms:created>
  <dcterms:modified xsi:type="dcterms:W3CDTF">2024-06-06T09:56:17Z</dcterms:modified>
</cp:coreProperties>
</file>