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06" r:id="rId2"/>
    <p:sldId id="303" r:id="rId3"/>
    <p:sldId id="308" r:id="rId4"/>
    <p:sldId id="307" r:id="rId5"/>
    <p:sldId id="316" r:id="rId6"/>
    <p:sldId id="315" r:id="rId7"/>
    <p:sldId id="317" r:id="rId8"/>
    <p:sldId id="332" r:id="rId9"/>
    <p:sldId id="326" r:id="rId10"/>
    <p:sldId id="319" r:id="rId11"/>
    <p:sldId id="321" r:id="rId12"/>
    <p:sldId id="320" r:id="rId13"/>
    <p:sldId id="331" r:id="rId14"/>
    <p:sldId id="330" r:id="rId15"/>
    <p:sldId id="327" r:id="rId16"/>
    <p:sldId id="329" r:id="rId17"/>
    <p:sldId id="328" r:id="rId18"/>
    <p:sldId id="314" r:id="rId19"/>
    <p:sldId id="323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84972" autoAdjust="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>
        <p:guide orient="horz" pos="1422"/>
        <p:guide pos="7056"/>
        <p:guide orient="horz" pos="3162"/>
      </p:guideLst>
    </p:cSldViewPr>
  </p:slideViewPr>
  <p:outlineViewPr>
    <p:cViewPr>
      <p:scale>
        <a:sx n="33" d="100"/>
        <a:sy n="33" d="100"/>
      </p:scale>
      <p:origin x="0" y="-91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#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GB" dirty="0">
              <a:solidFill>
                <a:schemeClr val="lt1"/>
              </a:solidFill>
              <a:latin typeface="Blinker SemiBold" panose="02000000000000000000"/>
              <a:ea typeface="Blinker SemiBold" panose="02000000000000000000"/>
              <a:cs typeface="Blinker SemiBold" panose="02000000000000000000"/>
              <a:sym typeface="Blinker SemiBold" panose="02000000000000000000"/>
            </a:rPr>
            <a:t>Classical ML Techniques</a:t>
          </a:r>
          <a:endParaRPr lang="en-US" dirty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rgbClr val="1B7754"/>
        </a:solidFill>
        <a:ln>
          <a:solidFill>
            <a:srgbClr val="1B7754"/>
          </a:solidFill>
        </a:ln>
      </dgm:spPr>
      <dgm:t>
        <a:bodyPr/>
        <a:lstStyle/>
        <a:p>
          <a:r>
            <a:rPr lang="en-US" dirty="0"/>
            <a:t>Compare &amp; Conclude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 custT="1"/>
      <dgm:spPr/>
      <dgm:t>
        <a:bodyPr/>
        <a:lstStyle/>
        <a:p>
          <a:r>
            <a:rPr lang="en-US" sz="2000" b="0" i="0" u="none" dirty="0">
              <a:solidFill>
                <a:srgbClr val="1B775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a comparison between all the approaches to conclude with the better one and then work on a research paper with this project.</a:t>
          </a:r>
          <a:endParaRPr lang="en-US" sz="2000" dirty="0">
            <a:solidFill>
              <a:srgbClr val="1B775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19EED0C2-988C-40B8-A768-539353EAEB80}">
      <dgm:prSet phldrT="[Text]" custT="1"/>
      <dgm:spPr>
        <a:noFill/>
        <a:ln>
          <a:noFill/>
        </a:ln>
      </dgm:spPr>
      <dgm:t>
        <a:bodyPr/>
        <a:lstStyle/>
        <a:p>
          <a:pPr>
            <a:buNone/>
          </a:pPr>
          <a:endParaRPr lang="en-US" sz="900" dirty="0">
            <a:solidFill>
              <a:srgbClr val="7030A0"/>
            </a:solidFill>
            <a:latin typeface="Times New Roman" panose="02020603050405020304" pitchFamily="18" charset="0"/>
            <a:ea typeface="Big Shoulders Text Light"/>
            <a:cs typeface="Times New Roman" panose="02020603050405020304" pitchFamily="18" charset="0"/>
            <a:sym typeface="Big Shoulders Text Light"/>
          </a:endParaRPr>
        </a:p>
        <a:p>
          <a:pPr>
            <a:buNone/>
          </a:pPr>
          <a:r>
            <a:rPr lang="en-US" sz="2000" dirty="0">
              <a:solidFill>
                <a:srgbClr val="7030A0"/>
              </a:solidFill>
              <a:latin typeface="Times New Roman" panose="02020603050405020304" pitchFamily="18" charset="0"/>
              <a:ea typeface="Big Shoulders Text Light"/>
              <a:cs typeface="Times New Roman" panose="02020603050405020304" pitchFamily="18" charset="0"/>
              <a:sym typeface="Big Shoulders Text Light"/>
            </a:rPr>
            <a:t>Record Accuracy of the models based on previous research collected from different papers and use them for comparison.</a:t>
          </a:r>
          <a:endParaRPr lang="en-US" sz="20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820BD3-33A1-4AA9-A431-F73634416C13}" type="parTrans" cxnId="{E52D9CBF-27E7-4A08-9BF9-60776EAE0E0D}">
      <dgm:prSet/>
      <dgm:spPr/>
      <dgm:t>
        <a:bodyPr/>
        <a:lstStyle/>
        <a:p>
          <a:endParaRPr lang="en-US"/>
        </a:p>
      </dgm:t>
    </dgm:pt>
    <dgm:pt modelId="{73C00620-DEB4-4B9F-BCED-52E98205B20B}" type="sibTrans" cxnId="{E52D9CBF-27E7-4A08-9BF9-60776EAE0E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New Approach – RNN</a:t>
          </a:r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27499A46-8091-49D5-B691-B058FFA2C509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 the new approach and train the model accordingly and use it compute the results classifying botnets against actual hosts.</a:t>
          </a:r>
        </a:p>
      </dgm:t>
    </dgm:pt>
    <dgm:pt modelId="{CC623323-001F-440E-AC6F-79F7D141A806}" type="parTrans" cxnId="{6F789444-43C6-4537-9906-F061327EB47B}">
      <dgm:prSet/>
      <dgm:spPr/>
      <dgm:t>
        <a:bodyPr/>
        <a:lstStyle/>
        <a:p>
          <a:endParaRPr lang="en-US"/>
        </a:p>
      </dgm:t>
    </dgm:pt>
    <dgm:pt modelId="{5DE10B78-64A4-4C28-A9A1-90A617D3CB41}" type="sibTrans" cxnId="{6F789444-43C6-4537-9906-F061327EB47B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7B8F902E-4BA3-41AA-9991-54805A6B93DE}" srcId="{55C0B14E-AEA6-48D3-A387-ED4A3A3BF840}" destId="{5EDA317F-AB2E-47DE-BA46-16FA60C3C561}" srcOrd="2" destOrd="0" parTransId="{775EBB35-E8CF-4A14-B0A8-45A53D65E711}" sibTransId="{A75B061E-69EA-487C-8330-1430DA0F139D}"/>
    <dgm:cxn modelId="{6F789444-43C6-4537-9906-F061327EB47B}" srcId="{D71FC021-6A65-44D1-95B9-0E6C89079866}" destId="{27499A46-8091-49D5-B691-B058FFA2C509}" srcOrd="0" destOrd="0" parTransId="{CC623323-001F-440E-AC6F-79F7D141A806}" sibTransId="{5DE10B78-64A4-4C28-A9A1-90A617D3CB41}"/>
    <dgm:cxn modelId="{55492768-9A5E-4F74-AC7C-959C5C24EFD3}" srcId="{55C0B14E-AEA6-48D3-A387-ED4A3A3BF840}" destId="{D07AD3FD-84FF-467E-9693-752776549C61}" srcOrd="0" destOrd="0" parTransId="{7B691773-F524-4FAD-A272-BDF0B0C4370A}" sibTransId="{A8C9B7A9-BC2A-4753-B7F0-F2E361D95520}"/>
    <dgm:cxn modelId="{B9DE1550-E2C0-4A96-AF1E-3A7FEA128D0A}" type="presOf" srcId="{19EED0C2-988C-40B8-A768-539353EAEB80}" destId="{5E07F9E4-149C-4A89-848F-4ABDD305F0C5}" srcOrd="0" destOrd="0" presId="urn:microsoft.com/office/officeart/2016/7/layout/AccentHomeChevronProcess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1" destOrd="0" parTransId="{862AAE39-3AAD-40E3-BA20-90187BD73242}" sibTransId="{9B090D9D-470E-46E2-AABB-0368A52481AA}"/>
    <dgm:cxn modelId="{463CA9B5-EF47-45ED-8008-5176D78B4987}" type="presOf" srcId="{27499A46-8091-49D5-B691-B058FFA2C509}" destId="{FD7B29F2-0D66-4B4B-BC8A-82DA23575305}" srcOrd="0" destOrd="0" presId="urn:microsoft.com/office/officeart/2016/7/layout/AccentHomeChevronProcess"/>
    <dgm:cxn modelId="{E52D9CBF-27E7-4A08-9BF9-60776EAE0E0D}" srcId="{D07AD3FD-84FF-467E-9693-752776549C61}" destId="{19EED0C2-988C-40B8-A768-539353EAEB80}" srcOrd="0" destOrd="0" parTransId="{56820BD3-33A1-4AA9-A431-F73634416C13}" sibTransId="{73C00620-DEB4-4B9F-BCED-52E98205B20B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0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1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2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3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4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E7729-FD3F-426D-804C-45BD60BD762D}">
      <dsp:nvSpPr>
        <dsp:cNvPr id="0" name=""/>
        <dsp:cNvSpPr/>
      </dsp:nvSpPr>
      <dsp:spPr>
        <a:xfrm rot="5400000">
          <a:off x="-85549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 bwMode="white">
        <a:xfrm>
          <a:off x="4256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lt1"/>
              </a:solidFill>
              <a:latin typeface="Blinker SemiBold" panose="02000000000000000000"/>
              <a:ea typeface="Blinker SemiBold" panose="02000000000000000000"/>
              <a:cs typeface="Blinker SemiBold" panose="02000000000000000000"/>
              <a:sym typeface="Blinker SemiBold" panose="02000000000000000000"/>
            </a:rPr>
            <a:t>Classical ML Techniques</a:t>
          </a:r>
          <a:endParaRPr lang="en-US" sz="1600" kern="1200" dirty="0"/>
        </a:p>
      </dsp:txBody>
      <dsp:txXfrm>
        <a:off x="4256" y="2872740"/>
        <a:ext cx="3283625" cy="662940"/>
      </dsp:txXfrm>
    </dsp:sp>
    <dsp:sp modelId="{5E07F9E4-149C-4A89-848F-4ABDD305F0C5}">
      <dsp:nvSpPr>
        <dsp:cNvPr id="0" name=""/>
        <dsp:cNvSpPr/>
      </dsp:nvSpPr>
      <dsp:spPr bwMode="white">
        <a:xfrm>
          <a:off x="273575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rgbClr val="7030A0"/>
            </a:solidFill>
            <a:latin typeface="Times New Roman" panose="02020603050405020304" pitchFamily="18" charset="0"/>
            <a:ea typeface="Big Shoulders Text Light"/>
            <a:cs typeface="Times New Roman" panose="02020603050405020304" pitchFamily="18" charset="0"/>
            <a:sym typeface="Big Shoulders Text Light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  <a:latin typeface="Times New Roman" panose="02020603050405020304" pitchFamily="18" charset="0"/>
              <a:ea typeface="Big Shoulders Text Light"/>
              <a:cs typeface="Times New Roman" panose="02020603050405020304" pitchFamily="18" charset="0"/>
              <a:sym typeface="Big Shoulders Text Light"/>
            </a:rPr>
            <a:t>Record Accuracy of the models based on previous research collected from different papers and use them for comparison.</a:t>
          </a:r>
          <a:endParaRPr lang="en-US" sz="200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575" y="1045511"/>
        <a:ext cx="2733591" cy="1351740"/>
      </dsp:txXfrm>
    </dsp:sp>
    <dsp:sp modelId="{473F2067-7126-4D56-A328-5A8CFD3D8D52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 bwMode="white"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Approach – RNN</a:t>
          </a:r>
        </a:p>
      </dsp:txBody>
      <dsp:txXfrm>
        <a:off x="3435488" y="2872740"/>
        <a:ext cx="3035022" cy="662940"/>
      </dsp:txXfrm>
    </dsp:sp>
    <dsp:sp modelId="{FD7B29F2-0D66-4B4B-BC8A-82DA23575305}">
      <dsp:nvSpPr>
        <dsp:cNvPr id="0" name=""/>
        <dsp:cNvSpPr/>
      </dsp:nvSpPr>
      <dsp:spPr bwMode="white"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 the new approach and train the model accordingly and use it compute the results classifying botnets against actual hosts.</a:t>
          </a:r>
        </a:p>
      </dsp:txBody>
      <dsp:txXfrm>
        <a:off x="3539073" y="1045511"/>
        <a:ext cx="2733591" cy="1351740"/>
      </dsp:txXfrm>
    </dsp:sp>
    <dsp:sp modelId="{2377F551-4CF6-4656-B644-60A7FC1B0F64}">
      <dsp:nvSpPr>
        <dsp:cNvPr id="0" name=""/>
        <dsp:cNvSpPr/>
      </dsp:nvSpPr>
      <dsp:spPr>
        <a:xfrm rot="5400000">
          <a:off x="5675501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 bwMode="white">
        <a:xfrm>
          <a:off x="6535251" y="2872740"/>
          <a:ext cx="3366492" cy="662940"/>
        </a:xfrm>
        <a:prstGeom prst="chevron">
          <a:avLst>
            <a:gd name="adj" fmla="val 25000"/>
          </a:avLst>
        </a:prstGeom>
        <a:solidFill>
          <a:srgbClr val="1B7754"/>
        </a:solidFill>
        <a:ln w="12700" cap="flat" cmpd="sng" algn="ctr">
          <a:solidFill>
            <a:srgbClr val="1B775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&amp; Conclude</a:t>
          </a:r>
        </a:p>
      </dsp:txBody>
      <dsp:txXfrm>
        <a:off x="6700986" y="2872740"/>
        <a:ext cx="3035022" cy="662940"/>
      </dsp:txXfrm>
    </dsp:sp>
    <dsp:sp modelId="{1F1B09A6-DA7E-41D1-B8A6-E3B6E775E5C1}">
      <dsp:nvSpPr>
        <dsp:cNvPr id="0" name=""/>
        <dsp:cNvSpPr/>
      </dsp:nvSpPr>
      <dsp:spPr bwMode="white">
        <a:xfrm>
          <a:off x="6804570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>
              <a:solidFill>
                <a:srgbClr val="1B775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a comparison between all the approaches to conclude with the better one and then work on a research paper with this project.</a:t>
          </a:r>
          <a:endParaRPr lang="en-US" sz="2000" kern="1200" dirty="0">
            <a:solidFill>
              <a:srgbClr val="1B7754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4570" y="1045511"/>
        <a:ext cx="2733591" cy="135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parTxLTRAlign" val="ctr"/>
            <dgm:param type="parTxRTLAlign" val="ctr"/>
            <dgm:param type="txAnchorVert" val="mid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t"/>
              </dgm:alg>
            </dgm:if>
            <dgm:else name="Name21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t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Graphic 32"/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/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/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/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/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/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/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/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/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/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/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/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/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/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/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Graphic 22"/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/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l4aWEX72ywcA_Hj6m9MCO8WTBAN-syDq/view?usp=share_lin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4aWEX72ywcA_Hj6m9MCO8WTBAN-syDq/view?usp=shar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8773403_Hybrid_Botnet_Detection_Based_on_Host_and_Network_Analysis/link/617c0dd60be8ec17a946d0e3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Approximate_entropy." TargetMode="External"/><Relationship Id="rId4" Type="http://schemas.openxmlformats.org/officeDocument/2006/relationships/hyperlink" Target="https://nvlpubs.nist.gov/nistpubs/TechnicalNotes/NIST.TN.2111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Straight Connector 103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8" name="Rectangle 10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22"/>
            <a:ext cx="9222349" cy="13306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 &amp; NEURAL NETWORKS - 20cys304</a:t>
            </a:r>
            <a:br>
              <a:rPr lang="en-US" sz="2800" kern="1200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0" name="Straight Connector 10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1937" y="41512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TEAM 05: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ANIKET MISHRA – CH.EN.U4CYS20004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CHANDRAHAS </a:t>
            </a:r>
            <a:r>
              <a:rPr lang="en-US" b="1" dirty="0">
                <a:solidFill>
                  <a:schemeClr val="tx1"/>
                </a:solidFill>
              </a:rPr>
              <a:t>ETIKALA – CH.EN.U4CYS20017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JAYANTA SIKDAR -  CH.EN.U4CYS20031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3557" y="38731"/>
            <a:ext cx="3548404" cy="13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4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196928"/>
            <a:ext cx="1074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ARTIFICIAL INTELLIGENCE AND NEURAL NETWORKS – 20CYS304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000" y="2281066"/>
            <a:ext cx="93027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u="sng" dirty="0"/>
              <a:t>BOTNET HOST PREDICTION USING RNN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165" y="356812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DATASET USED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4013" y="1784068"/>
            <a:ext cx="1851546" cy="4459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0" dirty="0">
                <a:effectLst/>
              </a:rPr>
              <a:t>Computer Network Traffic </a:t>
            </a:r>
            <a:r>
              <a:rPr lang="en-US" sz="2000" dirty="0"/>
              <a:t>is </a:t>
            </a:r>
            <a:r>
              <a:rPr lang="en-US" sz="2000" b="0" i="0" dirty="0">
                <a:effectLst/>
              </a:rPr>
              <a:t>with summary of some real network traffic data from the past. </a:t>
            </a:r>
          </a:p>
          <a:p>
            <a:pPr marL="0" lvl="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0" dirty="0">
                <a:effectLst/>
              </a:rPr>
              <a:t>The dataset has ~21K rows and covers 10 local workstation IPs over a three-month period.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3" y="1784068"/>
            <a:ext cx="3980055" cy="5073932"/>
          </a:xfrm>
          <a:prstGeom prst="rect">
            <a:avLst/>
          </a:prstGeom>
        </p:spPr>
      </p:pic>
      <p:sp>
        <p:nvSpPr>
          <p:cNvPr id="2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 descr="Amrita Vishwa Vidyapeetham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5630" y="-175755"/>
            <a:ext cx="3217333" cy="12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100" y="933450"/>
            <a:ext cx="3980180" cy="542226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t>10</a:t>
            </a:fld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94" y="265162"/>
            <a:ext cx="6190488" cy="1179576"/>
          </a:xfrm>
        </p:spPr>
        <p:txBody>
          <a:bodyPr>
            <a:noAutofit/>
          </a:bodyPr>
          <a:lstStyle/>
          <a:p>
            <a:r>
              <a:rPr lang="en-US" sz="4400" dirty="0"/>
              <a:t>ARCHITECTURE  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1154267" y="1676920"/>
            <a:ext cx="2374544" cy="60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INPUT 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54267" y="2723273"/>
            <a:ext cx="2516212" cy="60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and Plotting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25101" y="4887130"/>
            <a:ext cx="2374544" cy="60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by</a:t>
            </a:r>
          </a:p>
          <a:p>
            <a:pPr algn="ctr"/>
            <a:r>
              <a:rPr lang="en-US" dirty="0"/>
              <a:t>3 functions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225101" y="3790015"/>
            <a:ext cx="2374544" cy="60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the data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225101" y="6013518"/>
            <a:ext cx="2374544" cy="60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Approx. Entropy Plot</a:t>
            </a:r>
          </a:p>
        </p:txBody>
      </p:sp>
      <p:sp>
        <p:nvSpPr>
          <p:cNvPr id="16" name="Arrow: Down 15"/>
          <p:cNvSpPr/>
          <p:nvPr/>
        </p:nvSpPr>
        <p:spPr>
          <a:xfrm flipH="1">
            <a:off x="2131184" y="2367497"/>
            <a:ext cx="420710" cy="315805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 flipH="1">
            <a:off x="2131184" y="3407738"/>
            <a:ext cx="420710" cy="315805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 flipH="1">
            <a:off x="2131184" y="4450355"/>
            <a:ext cx="420710" cy="315805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 flipH="1">
            <a:off x="2096571" y="5610478"/>
            <a:ext cx="420710" cy="315805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Up 26"/>
          <p:cNvSpPr/>
          <p:nvPr/>
        </p:nvSpPr>
        <p:spPr>
          <a:xfrm>
            <a:off x="4118690" y="2388830"/>
            <a:ext cx="420710" cy="2958718"/>
          </a:xfrm>
          <a:prstGeom prst="leftUpArrow">
            <a:avLst>
              <a:gd name="adj1" fmla="val 25000"/>
              <a:gd name="adj2" fmla="val 21939"/>
              <a:gd name="adj3" fmla="val 25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71682" y="1676920"/>
            <a:ext cx="4154170" cy="2334895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433107" y="2350003"/>
            <a:ext cx="1626710" cy="22098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7327265" y="1808480"/>
            <a:ext cx="2771140" cy="4476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Create_Dataset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7265" y="2607310"/>
            <a:ext cx="2771140" cy="492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using GRU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349490" y="3485515"/>
            <a:ext cx="2771140" cy="3886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the flow</a:t>
            </a:r>
          </a:p>
        </p:txBody>
      </p:sp>
      <p:sp>
        <p:nvSpPr>
          <p:cNvPr id="34" name="Arrow: Down 33"/>
          <p:cNvSpPr/>
          <p:nvPr/>
        </p:nvSpPr>
        <p:spPr>
          <a:xfrm flipH="1">
            <a:off x="8524733" y="2256477"/>
            <a:ext cx="420710" cy="31580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 flipH="1">
            <a:off x="8524647" y="3135014"/>
            <a:ext cx="420710" cy="31580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 flipV="1">
            <a:off x="3997646" y="6103078"/>
            <a:ext cx="2210008" cy="257314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8473" y="5292341"/>
            <a:ext cx="4502459" cy="136172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6744151" y="4259580"/>
            <a:ext cx="3981701" cy="8404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</a:t>
            </a:r>
            <a:r>
              <a:rPr lang="en-US" dirty="0" err="1"/>
              <a:t>ApEN</a:t>
            </a:r>
            <a:r>
              <a:rPr lang="en-US" dirty="0"/>
              <a:t> -&gt; More irregular series -&gt; More randomness -&gt; Botnet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4655" y="5489575"/>
            <a:ext cx="1946910" cy="1007110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8878570" y="5523230"/>
            <a:ext cx="1715770" cy="941705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53C243-58C0-6220-30CF-41ED5D611D71}"/>
              </a:ext>
            </a:extLst>
          </p:cNvPr>
          <p:cNvSpPr/>
          <p:nvPr/>
        </p:nvSpPr>
        <p:spPr>
          <a:xfrm flipV="1">
            <a:off x="5166385" y="4563569"/>
            <a:ext cx="1237125" cy="257314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88C4923-92EA-163F-CCF6-4FF5479DDC24}"/>
              </a:ext>
            </a:extLst>
          </p:cNvPr>
          <p:cNvSpPr/>
          <p:nvPr/>
        </p:nvSpPr>
        <p:spPr>
          <a:xfrm rot="16200000" flipV="1">
            <a:off x="4423621" y="5248535"/>
            <a:ext cx="1553914" cy="27335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602378"/>
            <a:ext cx="10515600" cy="996794"/>
          </a:xfrm>
        </p:spPr>
        <p:txBody>
          <a:bodyPr>
            <a:noAutofit/>
          </a:bodyPr>
          <a:lstStyle/>
          <a:p>
            <a:r>
              <a:rPr lang="en-US" sz="4400" dirty="0"/>
              <a:t>DATA PREPROCESSING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5870" y="1904284"/>
            <a:ext cx="10623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IP form 0-9 for different hosts depicting Local Flow.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flow of the day from each station.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flow of each host together.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flow 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day of the year.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flow 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day of the week.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8" y="4272792"/>
            <a:ext cx="4467224" cy="2266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602378"/>
            <a:ext cx="10515600" cy="996794"/>
          </a:xfrm>
        </p:spPr>
        <p:txBody>
          <a:bodyPr>
            <a:noAutofit/>
          </a:bodyPr>
          <a:lstStyle/>
          <a:p>
            <a:r>
              <a:rPr lang="en-US" sz="4400" dirty="0"/>
              <a:t>PROPOSED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5870" y="2005012"/>
            <a:ext cx="10623997" cy="4351338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issues with classical ML techniques, we propose to use Recurrent Neural Network (RNN) as the new approach for a number of reasons: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perform better because of intense training from multiple hidden layers.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as discussed comprises of network traffic analyzed for n days.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is based on inputs from previous layers and using recursion as its base technique.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analogy thus is very suitable.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602378"/>
            <a:ext cx="10515600" cy="996794"/>
          </a:xfrm>
        </p:spPr>
        <p:txBody>
          <a:bodyPr>
            <a:noAutofit/>
          </a:bodyPr>
          <a:lstStyle/>
          <a:p>
            <a:r>
              <a:rPr lang="en-US" sz="4400" dirty="0"/>
              <a:t>PROPOSED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5870" y="2005012"/>
            <a:ext cx="10623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input is Fed to RNN &amp; GRU is used to take input from previous hidden states as vectors.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gate, calculate the parameterized current input using Hadamard Product.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the respective activation function for each gate element.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(time series)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Mean_squared_loss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(o/p space 1)</a:t>
            </a:r>
          </a:p>
          <a:p>
            <a:pPr marL="0" indent="0" algn="l" fontAlgn="base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5630" y="-175755"/>
            <a:ext cx="3217333" cy="12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t>15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45" y="871408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cap="all" spc="400" dirty="0">
                <a:latin typeface="+mn-lt"/>
              </a:rPr>
              <a:t>IMPLEMENTATION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4633" y="2573332"/>
            <a:ext cx="8698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THE CODE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5630" y="-175755"/>
            <a:ext cx="3217333" cy="12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t>16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45" y="871408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cap="all" spc="400" dirty="0">
                <a:latin typeface="+mn-lt"/>
              </a:rPr>
              <a:t>OUTPUTS</a:t>
            </a:r>
            <a:endParaRPr lang="en-US"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6" y="2038324"/>
            <a:ext cx="4724207" cy="2858062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09580" y="5236093"/>
            <a:ext cx="458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curve has high randomness showcasing that the accuracy is low and that its more likely to be botnet.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089" y="2038322"/>
            <a:ext cx="4724207" cy="2858061"/>
          </a:xfrm>
          <a:prstGeom prst="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7014598" y="5236094"/>
            <a:ext cx="4583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almost 0, hence its predicting that is not a botnet and an actual host.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5630" y="-175755"/>
            <a:ext cx="3217333" cy="12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t>17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45" y="790470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cap="all" spc="400" dirty="0">
                <a:latin typeface="+mn-lt"/>
              </a:rPr>
              <a:t>OUTPUTS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1" y="1899283"/>
            <a:ext cx="4545222" cy="4822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81" y="2858521"/>
            <a:ext cx="5772150" cy="17184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/>
          <p:cNvGraphicFramePr>
            <a:graphicFrameLocks noGrp="1"/>
          </p:cNvGraphicFramePr>
          <p:nvPr>
            <p:ph idx="1"/>
          </p:nvPr>
        </p:nvGraphicFramePr>
        <p:xfrm>
          <a:off x="1214755" y="1762523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706360"/>
            <a:ext cx="10515600" cy="99679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267" y="2021068"/>
            <a:ext cx="10623997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Host prediction is really important in real time to block Trudy attackers.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ML don't serve as required as obtained from literature surveys.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RNN(GRU) works the best until now by giving  us the graphs.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entropy graphs are easy to understand.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propose to publish a paper on the same, as our work we consider is novel.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9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TABLE OF CONTENTS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7293" y="1847850"/>
            <a:ext cx="10515600" cy="4351338"/>
          </a:xfrm>
        </p:spPr>
        <p:txBody>
          <a:bodyPr>
            <a:normAutofit fontScale="67500" lnSpcReduction="20000"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Research Gap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 and Innovation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the Code.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and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AD9F-2F68-2E7E-EB95-FDAB6DC1F87E}"/>
              </a:ext>
            </a:extLst>
          </p:cNvPr>
          <p:cNvSpPr txBox="1"/>
          <p:nvPr/>
        </p:nvSpPr>
        <p:spPr>
          <a:xfrm>
            <a:off x="7467415" y="3013501"/>
            <a:ext cx="282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SET CAN BE FOUND </a:t>
            </a:r>
            <a:r>
              <a:rPr lang="en-US" sz="2400" b="1" dirty="0">
                <a:hlinkClick r:id="rId3"/>
              </a:rPr>
              <a:t>HERE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791" y="499717"/>
            <a:ext cx="10515600" cy="99679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068" y="2005012"/>
            <a:ext cx="10623997" cy="435133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Hybrid Botnet Detection Based Host and Network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https://nvlpubs.nist.gov/nistpubs/TechnicalNotes/NIST.TN.2111.pdf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b="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https://en.wikipedia.org/wiki/Approximate_entropy.</a:t>
            </a:r>
            <a:endParaRPr lang="en-US" sz="2000" b="0" u="sng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Botnets in Wild Nets, Paper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Bontet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Analysis, review paper by Manas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Jena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Stack Overflow for code error referrals.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173" y="2383100"/>
            <a:ext cx="10515600" cy="2309247"/>
          </a:xfrm>
        </p:spPr>
        <p:txBody>
          <a:bodyPr>
            <a:noAutofit/>
          </a:bodyPr>
          <a:lstStyle/>
          <a:p>
            <a:pPr algn="ctr"/>
            <a:r>
              <a:rPr lang="en-US" sz="6600" b="1" u="sng" cap="all" spc="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– YOU</a:t>
            </a:r>
            <a:br>
              <a:rPr lang="en-US" sz="5400" b="1" u="sng" cap="all" spc="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u="sng" cap="all" spc="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u="sng" cap="all" spc="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- 05</a:t>
            </a:r>
            <a:endParaRPr lang="en-US" sz="54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430" y="735708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9589" y="2746033"/>
            <a:ext cx="3425781" cy="278647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BOTNET &amp; BOTNET HOST??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of interconnected devices.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 by one or many known or unknown sources.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a Botnet? -Kaspersky Daily | Kaspersky official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00" y="2513630"/>
            <a:ext cx="3048000" cy="36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/>
          <p:nvPr/>
        </p:nvSpPr>
        <p:spPr>
          <a:xfrm>
            <a:off x="7494430" y="2377629"/>
            <a:ext cx="4377981" cy="3079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 NETWORK TRAFFIC ANALYSIS ??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computers sharing resources.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amount of data moving across a network.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158" y="1988115"/>
            <a:ext cx="525780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BOTNET</a:t>
            </a:r>
            <a:b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</a:t>
            </a:r>
            <a:b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6106" y="24396"/>
            <a:ext cx="3339906" cy="11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1852" y="705414"/>
            <a:ext cx="54142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Many hosts in a network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Sharing of multiple resources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Multipoint communication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One infected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May infect others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Steal private data and others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Hence, predicting such a  host on a network and then eliminating it for security purposes comes with the task of BOTNET HOST PREDICTION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t>4</a:t>
            </a:fld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92" y="529510"/>
            <a:ext cx="10515600" cy="996794"/>
          </a:xfrm>
        </p:spPr>
        <p:txBody>
          <a:bodyPr>
            <a:normAutofit/>
          </a:bodyPr>
          <a:lstStyle/>
          <a:p>
            <a:r>
              <a:rPr lang="en-US" sz="4800" dirty="0"/>
              <a:t>AIMS &amp; OBJECITVES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7292" y="1847850"/>
            <a:ext cx="1062399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network traffic and analyze it.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expected flow of each host from multiple hosts.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RNN as the neural network technique and develop an algorithm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well-structured architecture diagram and understand the working of RNN and network traffic analysis.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the Classical ML technique against neural networks.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results and plots for entropy and decide for each host based on randomness and disorder.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with outcomes.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960" y="390883"/>
            <a:ext cx="10515600" cy="996794"/>
          </a:xfrm>
        </p:spPr>
        <p:txBody>
          <a:bodyPr>
            <a:normAutofit/>
          </a:bodyPr>
          <a:lstStyle/>
          <a:p>
            <a:r>
              <a:rPr lang="en-US" sz="4800" dirty="0"/>
              <a:t>NEED FOR RESEARCH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7293" y="1847850"/>
            <a:ext cx="5150476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Botnets have been significant threat in all areas.</a:t>
            </a:r>
          </a:p>
          <a:p>
            <a:pPr marL="285750" indent="-2857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exploit vulnerability hence need to stop.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distinguish between Trudy Attacker and legitimate host for ease of communication in multi host systems.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93" y="1847850"/>
            <a:ext cx="5150476" cy="3822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602378"/>
            <a:ext cx="10515600" cy="996794"/>
          </a:xfrm>
        </p:spPr>
        <p:txBody>
          <a:bodyPr>
            <a:noAutofit/>
          </a:bodyPr>
          <a:lstStyle/>
          <a:p>
            <a:r>
              <a:rPr lang="en-IN" altLang="en-US" sz="4400" b="1" u="sng" dirty="0"/>
              <a:t>Existing Work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4378" y="1412720"/>
            <a:ext cx="10623997" cy="4549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research was carried out to detect botnet traffic with the help of the following algos: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								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basic components: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 classifier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traffic pattern interpreters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528352"/>
            <a:ext cx="10515600" cy="996794"/>
          </a:xfrm>
        </p:spPr>
        <p:txBody>
          <a:bodyPr>
            <a:noAutofit/>
          </a:bodyPr>
          <a:lstStyle/>
          <a:p>
            <a:r>
              <a:rPr lang="en-US" sz="3600" dirty="0"/>
              <a:t>Existing Methods and Their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73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5520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00793"/>
              </p:ext>
            </p:extLst>
          </p:nvPr>
        </p:nvGraphicFramePr>
        <p:xfrm>
          <a:off x="851452" y="1845534"/>
          <a:ext cx="11226759" cy="43962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336">
                  <a:extLst>
                    <a:ext uri="{9D8B030D-6E8A-4147-A177-3AD203B41FA5}">
                      <a16:colId xmlns:a16="http://schemas.microsoft.com/office/drawing/2014/main" val="1483301880"/>
                    </a:ext>
                  </a:extLst>
                </a:gridCol>
                <a:gridCol w="1272563">
                  <a:extLst>
                    <a:ext uri="{9D8B030D-6E8A-4147-A177-3AD203B41FA5}">
                      <a16:colId xmlns:a16="http://schemas.microsoft.com/office/drawing/2014/main" val="2590205535"/>
                    </a:ext>
                  </a:extLst>
                </a:gridCol>
                <a:gridCol w="124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0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REFERRED PAPER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07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Mitsuhiro Hatada, Matthew Scholl, et al. “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empirical study on flow- based botnet attacks prediction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overall dataset had 324 693 data points for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 months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67" y="602378"/>
            <a:ext cx="10515600" cy="996794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b="1" u="sng" dirty="0"/>
              <a:t>Research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mrita Vishwa Vidyapeetha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72" y="0"/>
            <a:ext cx="3212691" cy="1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3093" y="2141537"/>
            <a:ext cx="10623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weaknesses with this kind of approach: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yield high rates of false.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of knowing what constitutes the normal behavior and what does not.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{F244489B-8A86-4069-BC4D-03A3A5123361}tf89338750_win32</Template>
  <TotalTime>72</TotalTime>
  <Words>1074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Blinker SemiBold</vt:lpstr>
      <vt:lpstr>Calibri</vt:lpstr>
      <vt:lpstr>Times New Roman</vt:lpstr>
      <vt:lpstr>Univers</vt:lpstr>
      <vt:lpstr>GradientUnivers</vt:lpstr>
      <vt:lpstr>Artificial Intelligence &amp; NEURAL NETWORKS - 20cys304 </vt:lpstr>
      <vt:lpstr>TABLE OF CONTENTS</vt:lpstr>
      <vt:lpstr>Introduction</vt:lpstr>
      <vt:lpstr>BOTNET HOST PREDICTION</vt:lpstr>
      <vt:lpstr>AIMS &amp; OBJECITVES</vt:lpstr>
      <vt:lpstr>NEED FOR RESEARCH</vt:lpstr>
      <vt:lpstr>Existing Work </vt:lpstr>
      <vt:lpstr>Existing Methods and Their Results</vt:lpstr>
      <vt:lpstr> Research Gap</vt:lpstr>
      <vt:lpstr>DATASET USED</vt:lpstr>
      <vt:lpstr>ARCHITECTURE   DIAGRAM</vt:lpstr>
      <vt:lpstr>DATA PREPROCESSING</vt:lpstr>
      <vt:lpstr>PROPOSED ALGORITHM</vt:lpstr>
      <vt:lpstr>PROPOSED ALGORITHM</vt:lpstr>
      <vt:lpstr>PowerPoint Presentation</vt:lpstr>
      <vt:lpstr>PowerPoint Presentation</vt:lpstr>
      <vt:lpstr>PowerPoint Presentation</vt:lpstr>
      <vt:lpstr>COMPARISON</vt:lpstr>
      <vt:lpstr>CONCLUSION</vt:lpstr>
      <vt:lpstr>BIBLIOGRAPHY</vt:lpstr>
      <vt:lpstr>THANK – YOU  TEAM - 05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HOST PREDICTION</dc:title>
  <dc:creator>Aniket Mishra</dc:creator>
  <cp:lastModifiedBy>Aniket Mishra  - [CH.EN.U4CYS20004]</cp:lastModifiedBy>
  <cp:revision>135</cp:revision>
  <dcterms:created xsi:type="dcterms:W3CDTF">2022-10-20T14:12:00Z</dcterms:created>
  <dcterms:modified xsi:type="dcterms:W3CDTF">2022-12-28T17:38:00Z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37C8E668224B45869E3A70456820F7C6</vt:lpwstr>
  </property>
  <property fmtid="{D5CDD505-2E9C-101B-9397-08002B2CF9AE}" pid="4" name="KSOProductBuildVer">
    <vt:lpwstr>1033-11.2.0.11214</vt:lpwstr>
  </property>
</Properties>
</file>