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7" r:id="rId3"/>
    <p:sldId id="260" r:id="rId4"/>
    <p:sldId id="265" r:id="rId5"/>
    <p:sldId id="273" r:id="rId6"/>
    <p:sldId id="263" r:id="rId7"/>
    <p:sldId id="268" r:id="rId8"/>
    <p:sldId id="269" r:id="rId9"/>
    <p:sldId id="270" r:id="rId10"/>
    <p:sldId id="271" r:id="rId11"/>
    <p:sldId id="275" r:id="rId12"/>
    <p:sldId id="272" r:id="rId13"/>
    <p:sldId id="276" r:id="rId14"/>
    <p:sldId id="277" r:id="rId15"/>
    <p:sldId id="278" r:id="rId16"/>
    <p:sldId id="279" r:id="rId17"/>
    <p:sldId id="264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81D0"/>
    <a:srgbClr val="4664E4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955" autoAdjust="0"/>
  </p:normalViewPr>
  <p:slideViewPr>
    <p:cSldViewPr>
      <p:cViewPr varScale="1">
        <p:scale>
          <a:sx n="68" d="100"/>
          <a:sy n="68" d="100"/>
        </p:scale>
        <p:origin x="1240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9BDD1-DA6B-4C8D-8048-E3A7CB0D0B8E}" type="datetimeFigureOut">
              <a:rPr lang="ko-KR" altLang="en-US" smtClean="0"/>
              <a:t>2015-12-18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C9603-6AA5-41C1-8D71-F67C03471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746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네가지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기능중</a:t>
            </a:r>
            <a:r>
              <a:rPr lang="ko-KR" altLang="en-US" dirty="0" smtClean="0"/>
              <a:t> 주요기능인 </a:t>
            </a:r>
            <a:r>
              <a:rPr lang="ko-KR" altLang="en-US" dirty="0" err="1" smtClean="0"/>
              <a:t>두가지만</a:t>
            </a:r>
            <a:r>
              <a:rPr lang="ko-KR" altLang="en-US" dirty="0" smtClean="0"/>
              <a:t> 일단 설명하도록</a:t>
            </a:r>
            <a:r>
              <a:rPr lang="ko-KR" altLang="en-US" baseline="0" dirty="0" smtClean="0"/>
              <a:t> 하겠습니다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C9603-6AA5-41C1-8D71-F67C0347137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2207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네가지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기능중</a:t>
            </a:r>
            <a:r>
              <a:rPr lang="ko-KR" altLang="en-US" dirty="0" smtClean="0"/>
              <a:t> 주요기능인 </a:t>
            </a:r>
            <a:r>
              <a:rPr lang="ko-KR" altLang="en-US" dirty="0" err="1" smtClean="0"/>
              <a:t>두가지만</a:t>
            </a:r>
            <a:r>
              <a:rPr lang="ko-KR" altLang="en-US" dirty="0" smtClean="0"/>
              <a:t> 일단 설명하도록</a:t>
            </a:r>
            <a:r>
              <a:rPr lang="ko-KR" altLang="en-US" baseline="0" dirty="0" smtClean="0"/>
              <a:t> 하겠습니다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C9603-6AA5-41C1-8D71-F67C0347137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7857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네가지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기능중</a:t>
            </a:r>
            <a:r>
              <a:rPr lang="ko-KR" altLang="en-US" dirty="0" smtClean="0"/>
              <a:t> 주요기능인 </a:t>
            </a:r>
            <a:r>
              <a:rPr lang="ko-KR" altLang="en-US" dirty="0" err="1" smtClean="0"/>
              <a:t>두가지만</a:t>
            </a:r>
            <a:r>
              <a:rPr lang="ko-KR" altLang="en-US" dirty="0" smtClean="0"/>
              <a:t> 일단 설명하도록</a:t>
            </a:r>
            <a:r>
              <a:rPr lang="ko-KR" altLang="en-US" baseline="0" dirty="0" smtClean="0"/>
              <a:t> 하겠습니다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C9603-6AA5-41C1-8D71-F67C0347137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751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네가지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기능중</a:t>
            </a:r>
            <a:r>
              <a:rPr lang="ko-KR" altLang="en-US" dirty="0" smtClean="0"/>
              <a:t> 주요기능인 </a:t>
            </a:r>
            <a:r>
              <a:rPr lang="ko-KR" altLang="en-US" dirty="0" err="1" smtClean="0"/>
              <a:t>두가지만</a:t>
            </a:r>
            <a:r>
              <a:rPr lang="ko-KR" altLang="en-US" dirty="0" smtClean="0"/>
              <a:t> 일단 설명하도록</a:t>
            </a:r>
            <a:r>
              <a:rPr lang="ko-KR" altLang="en-US" baseline="0" dirty="0" smtClean="0"/>
              <a:t> 하겠습니다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C9603-6AA5-41C1-8D71-F67C0347137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205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네가지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기능중</a:t>
            </a:r>
            <a:r>
              <a:rPr lang="ko-KR" altLang="en-US" dirty="0" smtClean="0"/>
              <a:t> 주요기능인 </a:t>
            </a:r>
            <a:r>
              <a:rPr lang="ko-KR" altLang="en-US" dirty="0" err="1" smtClean="0"/>
              <a:t>두가지만</a:t>
            </a:r>
            <a:r>
              <a:rPr lang="ko-KR" altLang="en-US" dirty="0" smtClean="0"/>
              <a:t> 일단 설명하도록</a:t>
            </a:r>
            <a:r>
              <a:rPr lang="ko-KR" altLang="en-US" baseline="0" dirty="0" smtClean="0"/>
              <a:t> 하겠습니다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C9603-6AA5-41C1-8D71-F67C0347137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666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네가지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기능중</a:t>
            </a:r>
            <a:r>
              <a:rPr lang="ko-KR" altLang="en-US" dirty="0" smtClean="0"/>
              <a:t> 주요기능인 </a:t>
            </a:r>
            <a:r>
              <a:rPr lang="ko-KR" altLang="en-US" dirty="0" err="1" smtClean="0"/>
              <a:t>두가지만</a:t>
            </a:r>
            <a:r>
              <a:rPr lang="ko-KR" altLang="en-US" dirty="0" smtClean="0"/>
              <a:t> 일단 설명하도록</a:t>
            </a:r>
            <a:r>
              <a:rPr lang="ko-KR" altLang="en-US" baseline="0" dirty="0" smtClean="0"/>
              <a:t> 하겠습니다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C9603-6AA5-41C1-8D71-F67C0347137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493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네가지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기능중</a:t>
            </a:r>
            <a:r>
              <a:rPr lang="ko-KR" altLang="en-US" dirty="0" smtClean="0"/>
              <a:t> 주요기능인 </a:t>
            </a:r>
            <a:r>
              <a:rPr lang="ko-KR" altLang="en-US" dirty="0" err="1" smtClean="0"/>
              <a:t>두가지만</a:t>
            </a:r>
            <a:r>
              <a:rPr lang="ko-KR" altLang="en-US" dirty="0" smtClean="0"/>
              <a:t> 일단 설명하도록</a:t>
            </a:r>
            <a:r>
              <a:rPr lang="ko-KR" altLang="en-US" baseline="0" dirty="0" smtClean="0"/>
              <a:t> 하겠습니다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C9603-6AA5-41C1-8D71-F67C0347137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339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네가지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기능중</a:t>
            </a:r>
            <a:r>
              <a:rPr lang="ko-KR" altLang="en-US" dirty="0" smtClean="0"/>
              <a:t> 주요기능인 </a:t>
            </a:r>
            <a:r>
              <a:rPr lang="ko-KR" altLang="en-US" dirty="0" err="1" smtClean="0"/>
              <a:t>두가지만</a:t>
            </a:r>
            <a:r>
              <a:rPr lang="ko-KR" altLang="en-US" dirty="0" smtClean="0"/>
              <a:t> 일단 설명하도록</a:t>
            </a:r>
            <a:r>
              <a:rPr lang="ko-KR" altLang="en-US" baseline="0" dirty="0" smtClean="0"/>
              <a:t> 하겠습니다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C9603-6AA5-41C1-8D71-F67C0347137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81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네가지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기능중</a:t>
            </a:r>
            <a:r>
              <a:rPr lang="ko-KR" altLang="en-US" dirty="0" smtClean="0"/>
              <a:t> 주요기능인 </a:t>
            </a:r>
            <a:r>
              <a:rPr lang="ko-KR" altLang="en-US" dirty="0" err="1" smtClean="0"/>
              <a:t>두가지만</a:t>
            </a:r>
            <a:r>
              <a:rPr lang="ko-KR" altLang="en-US" dirty="0" smtClean="0"/>
              <a:t> 일단 설명하도록</a:t>
            </a:r>
            <a:r>
              <a:rPr lang="ko-KR" altLang="en-US" baseline="0" dirty="0" smtClean="0"/>
              <a:t> 하겠습니다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C9603-6AA5-41C1-8D71-F67C0347137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224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네가지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기능중</a:t>
            </a:r>
            <a:r>
              <a:rPr lang="ko-KR" altLang="en-US" dirty="0" smtClean="0"/>
              <a:t> 주요기능인 </a:t>
            </a:r>
            <a:r>
              <a:rPr lang="ko-KR" altLang="en-US" dirty="0" err="1" smtClean="0"/>
              <a:t>두가지만</a:t>
            </a:r>
            <a:r>
              <a:rPr lang="ko-KR" altLang="en-US" dirty="0" smtClean="0"/>
              <a:t> 일단 설명하도록</a:t>
            </a:r>
            <a:r>
              <a:rPr lang="ko-KR" altLang="en-US" baseline="0" dirty="0" smtClean="0"/>
              <a:t> 하겠습니다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C9603-6AA5-41C1-8D71-F67C0347137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415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네가지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기능중</a:t>
            </a:r>
            <a:r>
              <a:rPr lang="ko-KR" altLang="en-US" dirty="0" smtClean="0"/>
              <a:t> 주요기능인 </a:t>
            </a:r>
            <a:r>
              <a:rPr lang="ko-KR" altLang="en-US" dirty="0" err="1" smtClean="0"/>
              <a:t>두가지만</a:t>
            </a:r>
            <a:r>
              <a:rPr lang="ko-KR" altLang="en-US" dirty="0" smtClean="0"/>
              <a:t> 일단 설명하도록</a:t>
            </a:r>
            <a:r>
              <a:rPr lang="ko-KR" altLang="en-US" baseline="0" dirty="0" smtClean="0"/>
              <a:t> 하겠습니다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C9603-6AA5-41C1-8D71-F67C0347137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31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네가지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기능중</a:t>
            </a:r>
            <a:r>
              <a:rPr lang="ko-KR" altLang="en-US" dirty="0" smtClean="0"/>
              <a:t> 주요기능인 </a:t>
            </a:r>
            <a:r>
              <a:rPr lang="ko-KR" altLang="en-US" dirty="0" err="1" smtClean="0"/>
              <a:t>두가지만</a:t>
            </a:r>
            <a:r>
              <a:rPr lang="ko-KR" altLang="en-US" dirty="0" smtClean="0"/>
              <a:t> 일단 설명하도록</a:t>
            </a:r>
            <a:r>
              <a:rPr lang="ko-KR" altLang="en-US" baseline="0" dirty="0" smtClean="0"/>
              <a:t> 하겠습니다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C9603-6AA5-41C1-8D71-F67C0347137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001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2015-12-18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5" descr="http://2.bp.blogspot.com/-KoWGWf98xc4/VSKGPhQ-SRI/AAAAAAAADa8/x8JXxeTb-2o/s1600/%EC%8A%AC%EB%9D%BC%EC%9D%B4%EB%93%9C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48" b="40445"/>
          <a:stretch/>
        </p:blipFill>
        <p:spPr bwMode="auto">
          <a:xfrm>
            <a:off x="0" y="-7219"/>
            <a:ext cx="4413844" cy="328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8010381" y="5725705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/>
              <a:t>공병국</a:t>
            </a:r>
            <a:endParaRPr lang="en-US" altLang="ko-KR" sz="2000" b="1" dirty="0" smtClean="0"/>
          </a:p>
          <a:p>
            <a:r>
              <a:rPr lang="ko-KR" altLang="en-US" sz="2000" b="1" dirty="0" err="1" smtClean="0"/>
              <a:t>김병우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안재성</a:t>
            </a:r>
            <a:endParaRPr lang="ko-KR" alt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667575" y="4458162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버스 왜 </a:t>
            </a:r>
            <a:r>
              <a:rPr lang="ko-KR" altLang="en-US" b="1" dirty="0" err="1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안와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?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 rot="21055379">
            <a:off x="2924702" y="2279890"/>
            <a:ext cx="10390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 smtClean="0">
                <a:solidFill>
                  <a:srgbClr val="FF0000"/>
                </a:solidFill>
              </a:rPr>
              <a:t>W</a:t>
            </a:r>
            <a:endParaRPr lang="ko-KR" altLang="en-US" sz="66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367729">
            <a:off x="3719093" y="2519793"/>
            <a:ext cx="6511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/>
              <a:t>h</a:t>
            </a:r>
            <a:endParaRPr lang="ko-KR" altLang="en-US" sz="6000" b="1" dirty="0"/>
          </a:p>
        </p:txBody>
      </p:sp>
      <p:sp>
        <p:nvSpPr>
          <p:cNvPr id="16" name="TextBox 15"/>
          <p:cNvSpPr txBox="1"/>
          <p:nvPr/>
        </p:nvSpPr>
        <p:spPr>
          <a:xfrm rot="21281969">
            <a:off x="4207505" y="2551650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/>
              <a:t>e</a:t>
            </a:r>
            <a:endParaRPr lang="ko-KR" altLang="en-US" sz="6000" b="1" dirty="0"/>
          </a:p>
        </p:txBody>
      </p:sp>
      <p:sp>
        <p:nvSpPr>
          <p:cNvPr id="17" name="TextBox 16"/>
          <p:cNvSpPr txBox="1"/>
          <p:nvPr/>
        </p:nvSpPr>
        <p:spPr>
          <a:xfrm rot="1141109">
            <a:off x="4718140" y="2473016"/>
            <a:ext cx="6527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/>
              <a:t>n</a:t>
            </a:r>
            <a:endParaRPr lang="ko-KR" altLang="en-US" sz="6000" b="1" dirty="0"/>
          </a:p>
        </p:txBody>
      </p:sp>
      <p:sp>
        <p:nvSpPr>
          <p:cNvPr id="18" name="TextBox 17"/>
          <p:cNvSpPr txBox="1"/>
          <p:nvPr/>
        </p:nvSpPr>
        <p:spPr>
          <a:xfrm rot="838055">
            <a:off x="4607929" y="3407400"/>
            <a:ext cx="7729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 smtClean="0">
                <a:solidFill>
                  <a:srgbClr val="00B0F0"/>
                </a:solidFill>
              </a:rPr>
              <a:t>B</a:t>
            </a:r>
            <a:endParaRPr lang="ko-KR" altLang="en-US" sz="7200" b="1" dirty="0">
              <a:solidFill>
                <a:srgbClr val="00B0F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 rot="21185231">
            <a:off x="5144469" y="3602904"/>
            <a:ext cx="6527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/>
              <a:t>u</a:t>
            </a:r>
            <a:endParaRPr lang="ko-KR" altLang="en-US" sz="6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624085" y="3567312"/>
            <a:ext cx="5405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/>
              <a:t>s</a:t>
            </a:r>
            <a:endParaRPr lang="ko-KR" altLang="en-US" sz="6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011644" y="3423089"/>
            <a:ext cx="6014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 smtClean="0">
                <a:solidFill>
                  <a:schemeClr val="accent6">
                    <a:lumMod val="75000"/>
                  </a:schemeClr>
                </a:solidFill>
              </a:rPr>
              <a:t>?</a:t>
            </a:r>
            <a:endParaRPr lang="ko-KR" altLang="en-US" sz="7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36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3448" y="-12900"/>
            <a:ext cx="2566794" cy="3290664"/>
            <a:chOff x="0" y="-12900"/>
            <a:chExt cx="2566794" cy="3290664"/>
          </a:xfrm>
        </p:grpSpPr>
        <p:pic>
          <p:nvPicPr>
            <p:cNvPr id="21" name="Picture 5" descr="http://2.bp.blogspot.com/-KoWGWf98xc4/VSKGPhQ-SRI/AAAAAAAADa8/x8JXxeTb-2o/s1600/%EC%8A%AC%EB%9D%BC%EC%9D%B4%EB%93%9C1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824" b="40445"/>
            <a:stretch/>
          </p:blipFill>
          <p:spPr bwMode="auto">
            <a:xfrm>
              <a:off x="0" y="-7219"/>
              <a:ext cx="2206922" cy="3284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직사각형 21"/>
            <p:cNvSpPr/>
            <p:nvPr/>
          </p:nvSpPr>
          <p:spPr>
            <a:xfrm>
              <a:off x="1103460" y="818104"/>
              <a:ext cx="1103461" cy="1634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195139" y="-7219"/>
              <a:ext cx="371655" cy="1634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각 삼각형 23"/>
            <p:cNvSpPr/>
            <p:nvPr/>
          </p:nvSpPr>
          <p:spPr>
            <a:xfrm flipH="1" flipV="1">
              <a:off x="0" y="-12900"/>
              <a:ext cx="1103460" cy="822847"/>
            </a:xfrm>
            <a:prstGeom prst="rt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259632" y="692696"/>
            <a:ext cx="22279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rgbClr val="5A81D0"/>
                </a:solidFill>
              </a:rPr>
              <a:t>주요기능</a:t>
            </a:r>
            <a:endParaRPr lang="ko-KR" altLang="en-US" sz="4000" b="1" dirty="0">
              <a:solidFill>
                <a:srgbClr val="5A81D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8" y="1268760"/>
            <a:ext cx="3187998" cy="519167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42" y="6093296"/>
            <a:ext cx="1357306" cy="7575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14240" y="3306140"/>
            <a:ext cx="13915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C00000"/>
                </a:solidFill>
              </a:rPr>
              <a:t>MAX</a:t>
            </a:r>
          </a:p>
          <a:p>
            <a:r>
              <a:rPr lang="en-US" altLang="ko-KR" sz="2000" b="1" dirty="0" err="1" smtClean="0">
                <a:solidFill>
                  <a:srgbClr val="C00000"/>
                </a:solidFill>
              </a:rPr>
              <a:t>SubQuery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68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3448" y="-12900"/>
            <a:ext cx="2566794" cy="3290664"/>
            <a:chOff x="0" y="-12900"/>
            <a:chExt cx="2566794" cy="3290664"/>
          </a:xfrm>
        </p:grpSpPr>
        <p:pic>
          <p:nvPicPr>
            <p:cNvPr id="21" name="Picture 5" descr="http://2.bp.blogspot.com/-KoWGWf98xc4/VSKGPhQ-SRI/AAAAAAAADa8/x8JXxeTb-2o/s1600/%EC%8A%AC%EB%9D%BC%EC%9D%B4%EB%93%9C1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824" b="40445"/>
            <a:stretch/>
          </p:blipFill>
          <p:spPr bwMode="auto">
            <a:xfrm>
              <a:off x="0" y="-7219"/>
              <a:ext cx="2206922" cy="3284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직사각형 21"/>
            <p:cNvSpPr/>
            <p:nvPr/>
          </p:nvSpPr>
          <p:spPr>
            <a:xfrm>
              <a:off x="1103460" y="818104"/>
              <a:ext cx="1103461" cy="1634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195139" y="-7219"/>
              <a:ext cx="371655" cy="1634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각 삼각형 23"/>
            <p:cNvSpPr/>
            <p:nvPr/>
          </p:nvSpPr>
          <p:spPr>
            <a:xfrm flipH="1" flipV="1">
              <a:off x="0" y="-12900"/>
              <a:ext cx="1103460" cy="822847"/>
            </a:xfrm>
            <a:prstGeom prst="rt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07" y="1625725"/>
            <a:ext cx="8145613" cy="46270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259632" y="692696"/>
            <a:ext cx="34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구조 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–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ER 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다이어그램</a:t>
            </a:r>
            <a:endParaRPr lang="ko-KR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42" y="6093296"/>
            <a:ext cx="1357306" cy="75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98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3448" y="-12900"/>
            <a:ext cx="2566794" cy="3290664"/>
            <a:chOff x="0" y="-12900"/>
            <a:chExt cx="2566794" cy="3290664"/>
          </a:xfrm>
        </p:grpSpPr>
        <p:pic>
          <p:nvPicPr>
            <p:cNvPr id="21" name="Picture 5" descr="http://2.bp.blogspot.com/-KoWGWf98xc4/VSKGPhQ-SRI/AAAAAAAADa8/x8JXxeTb-2o/s1600/%EC%8A%AC%EB%9D%BC%EC%9D%B4%EB%93%9C1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824" b="40445"/>
            <a:stretch/>
          </p:blipFill>
          <p:spPr bwMode="auto">
            <a:xfrm>
              <a:off x="0" y="-7219"/>
              <a:ext cx="2206922" cy="3284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직사각형 21"/>
            <p:cNvSpPr/>
            <p:nvPr/>
          </p:nvSpPr>
          <p:spPr>
            <a:xfrm>
              <a:off x="1103460" y="818104"/>
              <a:ext cx="1103461" cy="1634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195139" y="-7219"/>
              <a:ext cx="371655" cy="1634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각 삼각형 23"/>
            <p:cNvSpPr/>
            <p:nvPr/>
          </p:nvSpPr>
          <p:spPr>
            <a:xfrm flipH="1" flipV="1">
              <a:off x="0" y="-12900"/>
              <a:ext cx="1103460" cy="822847"/>
            </a:xfrm>
            <a:prstGeom prst="rt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185" y="1635271"/>
            <a:ext cx="6786454" cy="185679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259632" y="692696"/>
            <a:ext cx="34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구조 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–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차량</a:t>
            </a:r>
            <a:endParaRPr lang="ko-KR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42" y="6093296"/>
            <a:ext cx="1357306" cy="75756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975003"/>
            <a:ext cx="5727368" cy="230582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115218" y="3492066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&lt;</a:t>
            </a:r>
            <a:r>
              <a:rPr lang="ko-KR" altLang="en-US" b="1" dirty="0" smtClean="0"/>
              <a:t>테이블 구조</a:t>
            </a:r>
            <a:r>
              <a:rPr lang="en-US" altLang="ko-KR" b="1" dirty="0" smtClean="0"/>
              <a:t>&gt;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115218" y="6280826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&lt;</a:t>
            </a:r>
            <a:r>
              <a:rPr lang="ko-KR" altLang="en-US" b="1" dirty="0" smtClean="0"/>
              <a:t>테이블 내용</a:t>
            </a:r>
            <a:r>
              <a:rPr lang="en-US" altLang="ko-KR" b="1" dirty="0" smtClean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9544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3448" y="-12900"/>
            <a:ext cx="2566794" cy="3290664"/>
            <a:chOff x="0" y="-12900"/>
            <a:chExt cx="2566794" cy="3290664"/>
          </a:xfrm>
        </p:grpSpPr>
        <p:pic>
          <p:nvPicPr>
            <p:cNvPr id="21" name="Picture 5" descr="http://2.bp.blogspot.com/-KoWGWf98xc4/VSKGPhQ-SRI/AAAAAAAADa8/x8JXxeTb-2o/s1600/%EC%8A%AC%EB%9D%BC%EC%9D%B4%EB%93%9C1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824" b="40445"/>
            <a:stretch/>
          </p:blipFill>
          <p:spPr bwMode="auto">
            <a:xfrm>
              <a:off x="0" y="-7219"/>
              <a:ext cx="2206922" cy="3284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직사각형 21"/>
            <p:cNvSpPr/>
            <p:nvPr/>
          </p:nvSpPr>
          <p:spPr>
            <a:xfrm>
              <a:off x="1103460" y="818104"/>
              <a:ext cx="1103461" cy="1634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195139" y="-7219"/>
              <a:ext cx="371655" cy="1634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각 삼각형 23"/>
            <p:cNvSpPr/>
            <p:nvPr/>
          </p:nvSpPr>
          <p:spPr>
            <a:xfrm flipH="1" flipV="1">
              <a:off x="0" y="-12900"/>
              <a:ext cx="1103460" cy="822847"/>
            </a:xfrm>
            <a:prstGeom prst="rt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549030"/>
            <a:ext cx="7117977" cy="205763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42" y="6093296"/>
            <a:ext cx="1357306" cy="75756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59632" y="692696"/>
            <a:ext cx="34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구조 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–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버스 기사</a:t>
            </a:r>
            <a:endParaRPr lang="ko-KR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4103087"/>
            <a:ext cx="5884851" cy="224077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635896" y="3573016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&lt;</a:t>
            </a:r>
            <a:r>
              <a:rPr lang="ko-KR" altLang="en-US" b="1" dirty="0" smtClean="0"/>
              <a:t>테이블 구조</a:t>
            </a:r>
            <a:r>
              <a:rPr lang="en-US" altLang="ko-KR" b="1" dirty="0" smtClean="0"/>
              <a:t>&gt;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115218" y="6280826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&lt;</a:t>
            </a:r>
            <a:r>
              <a:rPr lang="ko-KR" altLang="en-US" b="1" dirty="0" smtClean="0"/>
              <a:t>테이블 내용</a:t>
            </a:r>
            <a:r>
              <a:rPr lang="en-US" altLang="ko-KR" b="1" dirty="0" smtClean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1897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3448" y="-12900"/>
            <a:ext cx="2566794" cy="3290664"/>
            <a:chOff x="0" y="-12900"/>
            <a:chExt cx="2566794" cy="3290664"/>
          </a:xfrm>
        </p:grpSpPr>
        <p:pic>
          <p:nvPicPr>
            <p:cNvPr id="21" name="Picture 5" descr="http://2.bp.blogspot.com/-KoWGWf98xc4/VSKGPhQ-SRI/AAAAAAAADa8/x8JXxeTb-2o/s1600/%EC%8A%AC%EB%9D%BC%EC%9D%B4%EB%93%9C1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824" b="40445"/>
            <a:stretch/>
          </p:blipFill>
          <p:spPr bwMode="auto">
            <a:xfrm>
              <a:off x="0" y="-7219"/>
              <a:ext cx="2206922" cy="3284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직사각형 21"/>
            <p:cNvSpPr/>
            <p:nvPr/>
          </p:nvSpPr>
          <p:spPr>
            <a:xfrm>
              <a:off x="1103460" y="818104"/>
              <a:ext cx="1103461" cy="1634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195139" y="-7219"/>
              <a:ext cx="371655" cy="1634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각 삼각형 23"/>
            <p:cNvSpPr/>
            <p:nvPr/>
          </p:nvSpPr>
          <p:spPr>
            <a:xfrm flipH="1" flipV="1">
              <a:off x="0" y="-12900"/>
              <a:ext cx="1103460" cy="822847"/>
            </a:xfrm>
            <a:prstGeom prst="rt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7312"/>
            <a:ext cx="8741408" cy="131526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42" y="6093296"/>
            <a:ext cx="1357306" cy="75756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59632" y="692696"/>
            <a:ext cx="34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구조 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–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버스 종류</a:t>
            </a:r>
            <a:endParaRPr lang="ko-KR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08" y="3764494"/>
            <a:ext cx="7539285" cy="228871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07904" y="6053206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&lt;</a:t>
            </a:r>
            <a:r>
              <a:rPr lang="ko-KR" altLang="en-US" b="1" dirty="0" smtClean="0"/>
              <a:t>테이블 내용</a:t>
            </a:r>
            <a:r>
              <a:rPr lang="en-US" altLang="ko-KR" b="1" dirty="0" smtClean="0"/>
              <a:t>&gt;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331668" y="3140968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&lt;</a:t>
            </a:r>
            <a:r>
              <a:rPr lang="ko-KR" altLang="en-US" b="1" dirty="0" smtClean="0"/>
              <a:t>테이블 구조</a:t>
            </a:r>
            <a:r>
              <a:rPr lang="en-US" altLang="ko-KR" b="1" dirty="0" smtClean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190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3448" y="-12900"/>
            <a:ext cx="2566794" cy="3290664"/>
            <a:chOff x="0" y="-12900"/>
            <a:chExt cx="2566794" cy="3290664"/>
          </a:xfrm>
        </p:grpSpPr>
        <p:pic>
          <p:nvPicPr>
            <p:cNvPr id="21" name="Picture 5" descr="http://2.bp.blogspot.com/-KoWGWf98xc4/VSKGPhQ-SRI/AAAAAAAADa8/x8JXxeTb-2o/s1600/%EC%8A%AC%EB%9D%BC%EC%9D%B4%EB%93%9C1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824" b="40445"/>
            <a:stretch/>
          </p:blipFill>
          <p:spPr bwMode="auto">
            <a:xfrm>
              <a:off x="0" y="-7219"/>
              <a:ext cx="2206922" cy="3284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직사각형 21"/>
            <p:cNvSpPr/>
            <p:nvPr/>
          </p:nvSpPr>
          <p:spPr>
            <a:xfrm>
              <a:off x="1103460" y="818104"/>
              <a:ext cx="1103461" cy="1634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195139" y="-7219"/>
              <a:ext cx="371655" cy="1634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각 삼각형 23"/>
            <p:cNvSpPr/>
            <p:nvPr/>
          </p:nvSpPr>
          <p:spPr>
            <a:xfrm flipH="1" flipV="1">
              <a:off x="0" y="-12900"/>
              <a:ext cx="1103460" cy="822847"/>
            </a:xfrm>
            <a:prstGeom prst="rt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90091"/>
            <a:ext cx="7837715" cy="201622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42" y="6093296"/>
            <a:ext cx="1357306" cy="75756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59632" y="692696"/>
            <a:ext cx="34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구조 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–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스케쥴</a:t>
            </a:r>
            <a:endParaRPr lang="ko-KR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638" y="3567253"/>
            <a:ext cx="5331173" cy="325800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423847" y="3458740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&lt;</a:t>
            </a:r>
            <a:r>
              <a:rPr lang="ko-KR" altLang="en-US" b="1" dirty="0" smtClean="0"/>
              <a:t>테이블 구조</a:t>
            </a:r>
            <a:r>
              <a:rPr lang="en-US" altLang="ko-KR" b="1" dirty="0" smtClean="0"/>
              <a:t>&gt;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989811" y="6459420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&lt;</a:t>
            </a:r>
            <a:r>
              <a:rPr lang="ko-KR" altLang="en-US" b="1" dirty="0" smtClean="0"/>
              <a:t>테이블 내용</a:t>
            </a:r>
            <a:r>
              <a:rPr lang="en-US" altLang="ko-KR" b="1" dirty="0" smtClean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4925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3448" y="-12900"/>
            <a:ext cx="2566794" cy="3290664"/>
            <a:chOff x="0" y="-12900"/>
            <a:chExt cx="2566794" cy="3290664"/>
          </a:xfrm>
        </p:grpSpPr>
        <p:pic>
          <p:nvPicPr>
            <p:cNvPr id="21" name="Picture 5" descr="http://2.bp.blogspot.com/-KoWGWf98xc4/VSKGPhQ-SRI/AAAAAAAADa8/x8JXxeTb-2o/s1600/%EC%8A%AC%EB%9D%BC%EC%9D%B4%EB%93%9C1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824" b="40445"/>
            <a:stretch/>
          </p:blipFill>
          <p:spPr bwMode="auto">
            <a:xfrm>
              <a:off x="0" y="-7219"/>
              <a:ext cx="2206922" cy="3284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직사각형 21"/>
            <p:cNvSpPr/>
            <p:nvPr/>
          </p:nvSpPr>
          <p:spPr>
            <a:xfrm>
              <a:off x="1103460" y="818104"/>
              <a:ext cx="1103461" cy="1634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195139" y="-7219"/>
              <a:ext cx="371655" cy="1634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각 삼각형 23"/>
            <p:cNvSpPr/>
            <p:nvPr/>
          </p:nvSpPr>
          <p:spPr>
            <a:xfrm flipH="1" flipV="1">
              <a:off x="0" y="-12900"/>
              <a:ext cx="1103460" cy="822847"/>
            </a:xfrm>
            <a:prstGeom prst="rt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641567"/>
            <a:ext cx="7979251" cy="187256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42" y="6093296"/>
            <a:ext cx="1357306" cy="75756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59632" y="692696"/>
            <a:ext cx="34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구조 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–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공지사항</a:t>
            </a:r>
            <a:endParaRPr lang="ko-KR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308030"/>
            <a:ext cx="8846138" cy="131463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19872" y="5600577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&lt;</a:t>
            </a:r>
            <a:r>
              <a:rPr lang="ko-KR" altLang="en-US" b="1" dirty="0" smtClean="0"/>
              <a:t>테이블 내용</a:t>
            </a:r>
            <a:r>
              <a:rPr lang="en-US" altLang="ko-KR" b="1" dirty="0" smtClean="0"/>
              <a:t>&gt;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843822" y="3493196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&lt;</a:t>
            </a:r>
            <a:r>
              <a:rPr lang="ko-KR" altLang="en-US" b="1" dirty="0" smtClean="0"/>
              <a:t>테이블 구조</a:t>
            </a:r>
            <a:r>
              <a:rPr lang="en-US" altLang="ko-KR" b="1" dirty="0" smtClean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2678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448" y="-12900"/>
            <a:ext cx="2566794" cy="3290664"/>
            <a:chOff x="0" y="-12900"/>
            <a:chExt cx="2566794" cy="3290664"/>
          </a:xfrm>
        </p:grpSpPr>
        <p:pic>
          <p:nvPicPr>
            <p:cNvPr id="3" name="Picture 5" descr="http://2.bp.blogspot.com/-KoWGWf98xc4/VSKGPhQ-SRI/AAAAAAAADa8/x8JXxeTb-2o/s1600/%EC%8A%AC%EB%9D%BC%EC%9D%B4%EB%93%9C1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824" b="40445"/>
            <a:stretch/>
          </p:blipFill>
          <p:spPr bwMode="auto">
            <a:xfrm>
              <a:off x="0" y="-7219"/>
              <a:ext cx="2206922" cy="3284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1103460" y="818104"/>
              <a:ext cx="1103461" cy="1634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195139" y="-7219"/>
              <a:ext cx="371655" cy="1634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flipH="1" flipV="1">
              <a:off x="0" y="-12900"/>
              <a:ext cx="1103460" cy="822847"/>
            </a:xfrm>
            <a:prstGeom prst="rt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331640" y="692696"/>
            <a:ext cx="1296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시연</a:t>
            </a:r>
            <a:endParaRPr lang="ko-KR" altLang="en-US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이등변 삼각형 9"/>
          <p:cNvSpPr/>
          <p:nvPr/>
        </p:nvSpPr>
        <p:spPr>
          <a:xfrm rot="5400000">
            <a:off x="4395590" y="3029346"/>
            <a:ext cx="936104" cy="87131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2" y="6093296"/>
            <a:ext cx="1357306" cy="75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53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5220072" y="956409"/>
            <a:ext cx="761727" cy="5352911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U자형 화살표 21"/>
          <p:cNvSpPr/>
          <p:nvPr/>
        </p:nvSpPr>
        <p:spPr>
          <a:xfrm rot="5400000" flipH="1">
            <a:off x="6480212" y="2099297"/>
            <a:ext cx="1584177" cy="1944216"/>
          </a:xfrm>
          <a:prstGeom prst="uturnArrow">
            <a:avLst>
              <a:gd name="adj1" fmla="val 26804"/>
              <a:gd name="adj2" fmla="val 25000"/>
              <a:gd name="adj3" fmla="val 0"/>
              <a:gd name="adj4" fmla="val 43750"/>
              <a:gd name="adj5" fmla="val 100000"/>
            </a:avLst>
          </a:prstGeom>
          <a:solidFill>
            <a:srgbClr val="5A8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U자형 화살표 18"/>
          <p:cNvSpPr/>
          <p:nvPr/>
        </p:nvSpPr>
        <p:spPr>
          <a:xfrm rot="16200000">
            <a:off x="3167843" y="1019179"/>
            <a:ext cx="1584177" cy="1944216"/>
          </a:xfrm>
          <a:prstGeom prst="uturnArrow">
            <a:avLst>
              <a:gd name="adj1" fmla="val 26804"/>
              <a:gd name="adj2" fmla="val 25000"/>
              <a:gd name="adj3" fmla="val 0"/>
              <a:gd name="adj4" fmla="val 43750"/>
              <a:gd name="adj5" fmla="val 100000"/>
            </a:avLst>
          </a:prstGeom>
          <a:solidFill>
            <a:srgbClr val="CC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0" y="-12900"/>
            <a:ext cx="2566794" cy="3290664"/>
            <a:chOff x="0" y="-12900"/>
            <a:chExt cx="2566794" cy="3290664"/>
          </a:xfrm>
        </p:grpSpPr>
        <p:pic>
          <p:nvPicPr>
            <p:cNvPr id="8" name="Picture 5" descr="http://2.bp.blogspot.com/-KoWGWf98xc4/VSKGPhQ-SRI/AAAAAAAADa8/x8JXxeTb-2o/s1600/%EC%8A%AC%EB%9D%BC%EC%9D%B4%EB%93%9C1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824" b="40445"/>
            <a:stretch/>
          </p:blipFill>
          <p:spPr bwMode="auto">
            <a:xfrm>
              <a:off x="0" y="-7219"/>
              <a:ext cx="2206922" cy="3284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직사각형 8"/>
            <p:cNvSpPr/>
            <p:nvPr/>
          </p:nvSpPr>
          <p:spPr>
            <a:xfrm>
              <a:off x="1103460" y="818104"/>
              <a:ext cx="1103461" cy="1634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195139" y="-7219"/>
              <a:ext cx="371655" cy="1634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각 삼각형 10"/>
            <p:cNvSpPr/>
            <p:nvPr/>
          </p:nvSpPr>
          <p:spPr>
            <a:xfrm flipH="1" flipV="1">
              <a:off x="0" y="-12900"/>
              <a:ext cx="1103460" cy="822847"/>
            </a:xfrm>
            <a:prstGeom prst="rt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357306" y="809947"/>
            <a:ext cx="2457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bg2">
                    <a:lumMod val="75000"/>
                  </a:schemeClr>
                </a:solidFill>
              </a:rPr>
              <a:t>목차</a:t>
            </a:r>
            <a:endParaRPr lang="ko-KR" altLang="en-US" sz="4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70939" y="1801505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atin typeface="+mn-ea"/>
              </a:rPr>
              <a:t>개요</a:t>
            </a:r>
            <a:endParaRPr lang="ko-KR" altLang="en-US" sz="3200" b="1" dirty="0">
              <a:latin typeface="+mn-ea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4932040" y="695325"/>
            <a:ext cx="0" cy="56139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300192" y="695325"/>
            <a:ext cx="0" cy="56139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28184" y="2908226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+mn-ea"/>
              </a:rPr>
              <a:t>주요기능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23" name="U자형 화살표 22"/>
          <p:cNvSpPr/>
          <p:nvPr/>
        </p:nvSpPr>
        <p:spPr>
          <a:xfrm rot="16200000">
            <a:off x="3167843" y="3179417"/>
            <a:ext cx="1584177" cy="1944216"/>
          </a:xfrm>
          <a:prstGeom prst="uturnArrow">
            <a:avLst>
              <a:gd name="adj1" fmla="val 26804"/>
              <a:gd name="adj2" fmla="val 25000"/>
              <a:gd name="adj3" fmla="val 0"/>
              <a:gd name="adj4" fmla="val 43750"/>
              <a:gd name="adj5" fmla="val 10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70939" y="3988344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+mn-ea"/>
              </a:rPr>
              <a:t>구조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26" name="U자형 화살표 25"/>
          <p:cNvSpPr/>
          <p:nvPr/>
        </p:nvSpPr>
        <p:spPr>
          <a:xfrm rot="5400000" flipH="1">
            <a:off x="6480212" y="4331545"/>
            <a:ext cx="1584177" cy="1944216"/>
          </a:xfrm>
          <a:prstGeom prst="uturnArrow">
            <a:avLst>
              <a:gd name="adj1" fmla="val 26804"/>
              <a:gd name="adj2" fmla="val 25000"/>
              <a:gd name="adj3" fmla="val 0"/>
              <a:gd name="adj4" fmla="val 43750"/>
              <a:gd name="adj5" fmla="val 10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76256" y="5140474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mtClean="0">
                <a:latin typeface="+mn-ea"/>
              </a:rPr>
              <a:t>시연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20072" y="1343214"/>
            <a:ext cx="7777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rgbClr val="CC3300"/>
                </a:solidFill>
              </a:rPr>
              <a:t>01</a:t>
            </a:r>
            <a:endParaRPr lang="ko-KR" altLang="en-US" sz="4000" b="1" dirty="0">
              <a:solidFill>
                <a:srgbClr val="CC33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20072" y="2435528"/>
            <a:ext cx="7777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rgbClr val="5A81D0"/>
                </a:solidFill>
              </a:rPr>
              <a:t>02</a:t>
            </a:r>
            <a:endParaRPr lang="ko-KR" altLang="en-US" sz="4000" b="1" dirty="0">
              <a:solidFill>
                <a:srgbClr val="5A81D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20072" y="3575462"/>
            <a:ext cx="7777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>
                    <a:lumMod val="50000"/>
                  </a:schemeClr>
                </a:solidFill>
              </a:rPr>
              <a:t>03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220072" y="4667776"/>
            <a:ext cx="7777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04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2" y="6093296"/>
            <a:ext cx="1357306" cy="75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03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3448" y="-12900"/>
            <a:ext cx="2566794" cy="3290664"/>
            <a:chOff x="0" y="-12900"/>
            <a:chExt cx="2566794" cy="3290664"/>
          </a:xfrm>
        </p:grpSpPr>
        <p:pic>
          <p:nvPicPr>
            <p:cNvPr id="11" name="Picture 5" descr="http://2.bp.blogspot.com/-KoWGWf98xc4/VSKGPhQ-SRI/AAAAAAAADa8/x8JXxeTb-2o/s1600/%EC%8A%AC%EB%9D%BC%EC%9D%B4%EB%93%9C1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824" b="40445"/>
            <a:stretch/>
          </p:blipFill>
          <p:spPr bwMode="auto">
            <a:xfrm>
              <a:off x="0" y="-7219"/>
              <a:ext cx="2206922" cy="3284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직사각형 11"/>
            <p:cNvSpPr/>
            <p:nvPr/>
          </p:nvSpPr>
          <p:spPr>
            <a:xfrm>
              <a:off x="1103460" y="818104"/>
              <a:ext cx="1103461" cy="1634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195139" y="-7219"/>
              <a:ext cx="371655" cy="1634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각 삼각형 13"/>
            <p:cNvSpPr/>
            <p:nvPr/>
          </p:nvSpPr>
          <p:spPr>
            <a:xfrm flipH="1" flipV="1">
              <a:off x="0" y="-12900"/>
              <a:ext cx="1103460" cy="822847"/>
            </a:xfrm>
            <a:prstGeom prst="rt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360754" y="809947"/>
            <a:ext cx="14830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rgbClr val="CC3300"/>
                </a:solidFill>
              </a:rPr>
              <a:t>개요</a:t>
            </a:r>
            <a:endParaRPr lang="ko-KR" altLang="en-US" sz="4000" b="1" dirty="0">
              <a:solidFill>
                <a:srgbClr val="CC33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896" y="1528546"/>
            <a:ext cx="3241564" cy="386228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42" y="6093296"/>
            <a:ext cx="1357306" cy="75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04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448" y="-12900"/>
            <a:ext cx="2566794" cy="3290664"/>
            <a:chOff x="0" y="-12900"/>
            <a:chExt cx="2566794" cy="3290664"/>
          </a:xfrm>
        </p:grpSpPr>
        <p:pic>
          <p:nvPicPr>
            <p:cNvPr id="5" name="Picture 5" descr="http://2.bp.blogspot.com/-KoWGWf98xc4/VSKGPhQ-SRI/AAAAAAAADa8/x8JXxeTb-2o/s1600/%EC%8A%AC%EB%9D%BC%EC%9D%B4%EB%93%9C1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824" b="40445"/>
            <a:stretch/>
          </p:blipFill>
          <p:spPr bwMode="auto">
            <a:xfrm>
              <a:off x="0" y="-7219"/>
              <a:ext cx="2206922" cy="3284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1103460" y="818104"/>
              <a:ext cx="1103461" cy="1634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195139" y="-7219"/>
              <a:ext cx="371655" cy="1634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각 삼각형 7"/>
            <p:cNvSpPr/>
            <p:nvPr/>
          </p:nvSpPr>
          <p:spPr>
            <a:xfrm flipH="1" flipV="1">
              <a:off x="0" y="-12900"/>
              <a:ext cx="1103460" cy="822847"/>
            </a:xfrm>
            <a:prstGeom prst="rt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60754" y="809947"/>
            <a:ext cx="14830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rgbClr val="CC3300"/>
                </a:solidFill>
              </a:rPr>
              <a:t>개요</a:t>
            </a:r>
            <a:endParaRPr lang="ko-KR" altLang="en-US" sz="4000" b="1" dirty="0">
              <a:solidFill>
                <a:srgbClr val="CC3300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8" t="24711" r="15093" b="28339"/>
          <a:stretch/>
        </p:blipFill>
        <p:spPr>
          <a:xfrm>
            <a:off x="4139952" y="2060848"/>
            <a:ext cx="2502559" cy="132817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287379" y="3244044"/>
            <a:ext cx="2355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When Bus?</a:t>
            </a:r>
            <a:endParaRPr lang="ko-KR" altLang="en-US" sz="32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9" y="3626039"/>
            <a:ext cx="5940152" cy="306136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42" y="6093296"/>
            <a:ext cx="1357306" cy="75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56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3448" y="-12900"/>
            <a:ext cx="2566794" cy="3290664"/>
            <a:chOff x="0" y="-12900"/>
            <a:chExt cx="2566794" cy="3290664"/>
          </a:xfrm>
        </p:grpSpPr>
        <p:pic>
          <p:nvPicPr>
            <p:cNvPr id="21" name="Picture 5" descr="http://2.bp.blogspot.com/-KoWGWf98xc4/VSKGPhQ-SRI/AAAAAAAADa8/x8JXxeTb-2o/s1600/%EC%8A%AC%EB%9D%BC%EC%9D%B4%EB%93%9C1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824" b="40445"/>
            <a:stretch/>
          </p:blipFill>
          <p:spPr bwMode="auto">
            <a:xfrm>
              <a:off x="0" y="-7219"/>
              <a:ext cx="2206922" cy="3284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직사각형 21"/>
            <p:cNvSpPr/>
            <p:nvPr/>
          </p:nvSpPr>
          <p:spPr>
            <a:xfrm>
              <a:off x="1103460" y="818104"/>
              <a:ext cx="1103461" cy="1634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195139" y="-7219"/>
              <a:ext cx="371655" cy="1634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각 삼각형 23"/>
            <p:cNvSpPr/>
            <p:nvPr/>
          </p:nvSpPr>
          <p:spPr>
            <a:xfrm flipH="1" flipV="1">
              <a:off x="0" y="-12900"/>
              <a:ext cx="1103460" cy="822847"/>
            </a:xfrm>
            <a:prstGeom prst="rt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259632" y="692696"/>
            <a:ext cx="22279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rgbClr val="5A81D0"/>
                </a:solidFill>
              </a:rPr>
              <a:t>주요기능</a:t>
            </a:r>
            <a:endParaRPr lang="ko-KR" altLang="en-US" sz="4000" b="1" dirty="0">
              <a:solidFill>
                <a:srgbClr val="5A81D0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83" y="2256585"/>
            <a:ext cx="1328862" cy="220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600" y="2577847"/>
            <a:ext cx="1816458" cy="15482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9977" y="2780928"/>
            <a:ext cx="3251752" cy="1434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27372" y="4522399"/>
            <a:ext cx="1564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Android</a:t>
            </a:r>
            <a:endParaRPr lang="ko-KR" altLang="en-US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083491" y="4430226"/>
            <a:ext cx="1390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MySQL</a:t>
            </a:r>
            <a:endParaRPr lang="ko-KR" altLang="en-US" sz="2800" b="1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42" y="6093296"/>
            <a:ext cx="1357306" cy="75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53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3448" y="-12900"/>
            <a:ext cx="2566794" cy="3290664"/>
            <a:chOff x="0" y="-12900"/>
            <a:chExt cx="2566794" cy="3290664"/>
          </a:xfrm>
        </p:grpSpPr>
        <p:pic>
          <p:nvPicPr>
            <p:cNvPr id="21" name="Picture 5" descr="http://2.bp.blogspot.com/-KoWGWf98xc4/VSKGPhQ-SRI/AAAAAAAADa8/x8JXxeTb-2o/s1600/%EC%8A%AC%EB%9D%BC%EC%9D%B4%EB%93%9C1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824" b="40445"/>
            <a:stretch/>
          </p:blipFill>
          <p:spPr bwMode="auto">
            <a:xfrm>
              <a:off x="0" y="-7219"/>
              <a:ext cx="2206922" cy="3284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직사각형 21"/>
            <p:cNvSpPr/>
            <p:nvPr/>
          </p:nvSpPr>
          <p:spPr>
            <a:xfrm>
              <a:off x="1103460" y="818104"/>
              <a:ext cx="1103461" cy="1634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195139" y="-7219"/>
              <a:ext cx="371655" cy="1634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각 삼각형 23"/>
            <p:cNvSpPr/>
            <p:nvPr/>
          </p:nvSpPr>
          <p:spPr>
            <a:xfrm flipH="1" flipV="1">
              <a:off x="0" y="-12900"/>
              <a:ext cx="1103460" cy="822847"/>
            </a:xfrm>
            <a:prstGeom prst="rt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259632" y="692696"/>
            <a:ext cx="22279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rgbClr val="5A81D0"/>
                </a:solidFill>
              </a:rPr>
              <a:t>주요기능</a:t>
            </a:r>
            <a:endParaRPr lang="ko-KR" altLang="en-US" sz="4000" b="1" dirty="0">
              <a:solidFill>
                <a:srgbClr val="5A81D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944" y="678855"/>
            <a:ext cx="3409210" cy="5570760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42" y="6093296"/>
            <a:ext cx="1357306" cy="75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00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3448" y="-12900"/>
            <a:ext cx="2566794" cy="3290664"/>
            <a:chOff x="0" y="-12900"/>
            <a:chExt cx="2566794" cy="3290664"/>
          </a:xfrm>
        </p:grpSpPr>
        <p:pic>
          <p:nvPicPr>
            <p:cNvPr id="21" name="Picture 5" descr="http://2.bp.blogspot.com/-KoWGWf98xc4/VSKGPhQ-SRI/AAAAAAAADa8/x8JXxeTb-2o/s1600/%EC%8A%AC%EB%9D%BC%EC%9D%B4%EB%93%9C1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824" b="40445"/>
            <a:stretch/>
          </p:blipFill>
          <p:spPr bwMode="auto">
            <a:xfrm>
              <a:off x="0" y="-7219"/>
              <a:ext cx="2206922" cy="3284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직사각형 21"/>
            <p:cNvSpPr/>
            <p:nvPr/>
          </p:nvSpPr>
          <p:spPr>
            <a:xfrm>
              <a:off x="1103460" y="818104"/>
              <a:ext cx="1103461" cy="1634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195139" y="-7219"/>
              <a:ext cx="371655" cy="1634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각 삼각형 23"/>
            <p:cNvSpPr/>
            <p:nvPr/>
          </p:nvSpPr>
          <p:spPr>
            <a:xfrm flipH="1" flipV="1">
              <a:off x="0" y="-12900"/>
              <a:ext cx="1103460" cy="822847"/>
            </a:xfrm>
            <a:prstGeom prst="rt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259632" y="692696"/>
            <a:ext cx="22279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rgbClr val="5A81D0"/>
                </a:solidFill>
              </a:rPr>
              <a:t>주요기능</a:t>
            </a:r>
            <a:endParaRPr lang="ko-KR" altLang="en-US" sz="4000" b="1" dirty="0">
              <a:solidFill>
                <a:srgbClr val="5A81D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2031" y="1593309"/>
            <a:ext cx="2851181" cy="471618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8416" y="1593309"/>
            <a:ext cx="2859370" cy="469418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42" y="6093296"/>
            <a:ext cx="1357306" cy="75756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26577" y="706662"/>
            <a:ext cx="16401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C00000"/>
                </a:solidFill>
              </a:rPr>
              <a:t>Natural join</a:t>
            </a:r>
          </a:p>
          <a:p>
            <a:r>
              <a:rPr lang="en-US" altLang="ko-KR" sz="2000" b="1" dirty="0" smtClean="0">
                <a:solidFill>
                  <a:srgbClr val="C00000"/>
                </a:solidFill>
              </a:rPr>
              <a:t>ASC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85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3448" y="-12900"/>
            <a:ext cx="2566794" cy="3290664"/>
            <a:chOff x="0" y="-12900"/>
            <a:chExt cx="2566794" cy="3290664"/>
          </a:xfrm>
        </p:grpSpPr>
        <p:pic>
          <p:nvPicPr>
            <p:cNvPr id="21" name="Picture 5" descr="http://2.bp.blogspot.com/-KoWGWf98xc4/VSKGPhQ-SRI/AAAAAAAADa8/x8JXxeTb-2o/s1600/%EC%8A%AC%EB%9D%BC%EC%9D%B4%EB%93%9C1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824" b="40445"/>
            <a:stretch/>
          </p:blipFill>
          <p:spPr bwMode="auto">
            <a:xfrm>
              <a:off x="0" y="-7219"/>
              <a:ext cx="2206922" cy="3284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직사각형 21"/>
            <p:cNvSpPr/>
            <p:nvPr/>
          </p:nvSpPr>
          <p:spPr>
            <a:xfrm>
              <a:off x="1103460" y="818104"/>
              <a:ext cx="1103461" cy="1634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195139" y="-7219"/>
              <a:ext cx="371655" cy="1634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각 삼각형 23"/>
            <p:cNvSpPr/>
            <p:nvPr/>
          </p:nvSpPr>
          <p:spPr>
            <a:xfrm flipH="1" flipV="1">
              <a:off x="0" y="-12900"/>
              <a:ext cx="1103460" cy="822847"/>
            </a:xfrm>
            <a:prstGeom prst="rt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259632" y="692696"/>
            <a:ext cx="22279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rgbClr val="5A81D0"/>
                </a:solidFill>
              </a:rPr>
              <a:t>주요기능</a:t>
            </a:r>
            <a:endParaRPr lang="ko-KR" altLang="en-US" sz="4000" b="1" dirty="0">
              <a:solidFill>
                <a:srgbClr val="5A81D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8" y="865077"/>
            <a:ext cx="3456384" cy="558217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42" y="6093296"/>
            <a:ext cx="1357306" cy="75756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89480" y="3336482"/>
            <a:ext cx="15884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C00000"/>
                </a:solidFill>
              </a:rPr>
              <a:t>TIMEDIFF</a:t>
            </a:r>
          </a:p>
          <a:p>
            <a:r>
              <a:rPr lang="en-US" altLang="ko-KR" sz="2000" b="1" dirty="0">
                <a:solidFill>
                  <a:srgbClr val="C00000"/>
                </a:solidFill>
              </a:rPr>
              <a:t>cast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09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3448" y="-12900"/>
            <a:ext cx="2566794" cy="3290664"/>
            <a:chOff x="0" y="-12900"/>
            <a:chExt cx="2566794" cy="3290664"/>
          </a:xfrm>
        </p:grpSpPr>
        <p:pic>
          <p:nvPicPr>
            <p:cNvPr id="21" name="Picture 5" descr="http://2.bp.blogspot.com/-KoWGWf98xc4/VSKGPhQ-SRI/AAAAAAAADa8/x8JXxeTb-2o/s1600/%EC%8A%AC%EB%9D%BC%EC%9D%B4%EB%93%9C1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824" b="40445"/>
            <a:stretch/>
          </p:blipFill>
          <p:spPr bwMode="auto">
            <a:xfrm>
              <a:off x="0" y="-7219"/>
              <a:ext cx="2206922" cy="3284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직사각형 21"/>
            <p:cNvSpPr/>
            <p:nvPr/>
          </p:nvSpPr>
          <p:spPr>
            <a:xfrm>
              <a:off x="1103460" y="818104"/>
              <a:ext cx="1103461" cy="1634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195139" y="-7219"/>
              <a:ext cx="371655" cy="1634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각 삼각형 23"/>
            <p:cNvSpPr/>
            <p:nvPr/>
          </p:nvSpPr>
          <p:spPr>
            <a:xfrm flipH="1" flipV="1">
              <a:off x="0" y="-12900"/>
              <a:ext cx="1103460" cy="822847"/>
            </a:xfrm>
            <a:prstGeom prst="rt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259632" y="692696"/>
            <a:ext cx="22279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rgbClr val="5A81D0"/>
                </a:solidFill>
              </a:rPr>
              <a:t>주요기능</a:t>
            </a:r>
            <a:endParaRPr lang="ko-KR" altLang="en-US" sz="4000" b="1" dirty="0">
              <a:solidFill>
                <a:srgbClr val="5A81D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1767436"/>
            <a:ext cx="7774437" cy="424832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42" y="6093296"/>
            <a:ext cx="1357306" cy="7575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43806" y="630960"/>
            <a:ext cx="10699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C00000"/>
                </a:solidFill>
              </a:rPr>
              <a:t>Update</a:t>
            </a:r>
          </a:p>
          <a:p>
            <a:r>
              <a:rPr lang="en-US" altLang="ko-KR" sz="2000" b="1" dirty="0" smtClean="0">
                <a:solidFill>
                  <a:srgbClr val="C00000"/>
                </a:solidFill>
              </a:rPr>
              <a:t>AVG</a:t>
            </a:r>
          </a:p>
          <a:p>
            <a:r>
              <a:rPr lang="en-US" altLang="ko-KR" sz="2000" b="1" dirty="0" smtClean="0">
                <a:solidFill>
                  <a:srgbClr val="C00000"/>
                </a:solidFill>
              </a:rPr>
              <a:t>DESC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17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217</Words>
  <Application>Microsoft Office PowerPoint</Application>
  <PresentationFormat>화면 슬라이드 쇼(4:3)</PresentationFormat>
  <Paragraphs>82</Paragraphs>
  <Slides>17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ByungWoo Kim</cp:lastModifiedBy>
  <cp:revision>33</cp:revision>
  <dcterms:created xsi:type="dcterms:W3CDTF">2006-10-05T04:04:58Z</dcterms:created>
  <dcterms:modified xsi:type="dcterms:W3CDTF">2015-12-18T01:10:03Z</dcterms:modified>
</cp:coreProperties>
</file>