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B36B-048D-48A5-9D5F-7140FE426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CBA20-9B57-40A8-B388-13F00703E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0C3CD-D39D-41C3-A506-D630AE5A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FC8B-8190-4A47-9B17-0956047D16A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69337-7B68-413E-8121-EBFD506D4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6EA86-24A6-40A6-9BBA-2563D57B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1CC0-D62F-453D-B31A-22A072E0E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2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ADCA-7A4E-435A-BEFD-6C6D07D5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6F2D7-EA41-41C4-BD48-7D46714CB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07E2E-FB56-45E6-BC63-562C94D68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FC8B-8190-4A47-9B17-0956047D16A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4271D-27A4-4BBD-91FA-8C001D3D7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0EE80-F3E5-4040-9033-3F7020A1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1CC0-D62F-453D-B31A-22A072E0E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5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A8D99-3462-4B80-B16D-3EC27C1AF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F94BC-BE28-44DF-A042-BB631B9AD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C5701-A97F-4AF9-A393-CD8019D37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FC8B-8190-4A47-9B17-0956047D16A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A032F-C4D6-478B-8EB4-D5C7E181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D1392-B39C-4D77-BA01-41B239E3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1CC0-D62F-453D-B31A-22A072E0E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4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7EB17-A95E-4899-AD2D-3F94EE85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C06D3-A572-412B-A324-B89206102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C8364-9AF2-4CFF-8A0A-EF05DD7C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FC8B-8190-4A47-9B17-0956047D16A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DE4FD-72A2-401E-9E35-04722340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F5EDC-31B7-4996-8DC1-C77F6D6A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1CC0-D62F-453D-B31A-22A072E0E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7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89C2-8264-4F2A-9E0B-6E387B1F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F7F45-A523-437D-AAF6-65B356B42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07ABB-40ED-4C25-B549-2E1D77482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FC8B-8190-4A47-9B17-0956047D16A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DD872-2DA1-4064-8194-C0705F5E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6DC4F-19FF-4DB3-9278-8C3992218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1CC0-D62F-453D-B31A-22A072E0E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9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F441-CEF3-4CF7-85FA-77CE23723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FF4A5-A68B-47B9-A60A-A05110D2C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B46E7-3904-473D-A873-386D54CF0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1C187-545E-4443-B989-2CECE12E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FC8B-8190-4A47-9B17-0956047D16A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25383-30F5-41D9-9F02-EC5E2D71C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2405B-5773-4306-8ABA-B2A1A008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1CC0-D62F-453D-B31A-22A072E0E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2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73FC-7BB7-4173-8EB5-15BFFCDED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DA18B-9E8C-4D53-B731-631434153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1DC8E-C2DC-455A-B1EB-5316B388A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583A39-6902-411B-8A1F-B1E909522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56679-F683-402F-8258-854171D7F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5B1C7-022D-4286-A055-4A3A8C30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FC8B-8190-4A47-9B17-0956047D16A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6E384-1B37-49C3-A197-51DA9611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3CB61E-DBC7-4D08-BF1C-8E2B7A27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1CC0-D62F-453D-B31A-22A072E0E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1C469-6060-4EE4-A3E6-03F784D3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3CEB1-B73B-4F04-8A2D-4F2925FEC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FC8B-8190-4A47-9B17-0956047D16A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54613-BA11-4773-B7D9-CAE3DCE3D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D93C5-A827-4245-8A84-B57B47CC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1CC0-D62F-453D-B31A-22A072E0E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1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CEF652-8598-4F0A-9713-B142C4C5C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FC8B-8190-4A47-9B17-0956047D16A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5F907B-6236-4EA9-99C1-1F479D1D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1EBA8-2FD3-47F9-BAA1-4B2C8207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1CC0-D62F-453D-B31A-22A072E0E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6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331B-388E-4EF2-8353-B653736E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3DAA4-BD87-49C1-A596-D039DF8EF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166A7-9F05-4434-B79B-7AC74EA87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363DA-9C1D-4A81-88C7-DF95BA23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FC8B-8190-4A47-9B17-0956047D16A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D2D0A-2B8A-4AEA-B9F7-566BBB1A5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EA401-AE90-40E4-A7B7-8D4421F33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1CC0-D62F-453D-B31A-22A072E0E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8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29D2-B83E-4CB5-8951-60417D20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6F6941-6076-4459-87B5-7F606758F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3730F-3992-4C61-A8E2-11A0874E2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9EEC4-F9AC-4757-9454-89AD80611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FC8B-8190-4A47-9B17-0956047D16A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629AA-AC99-4586-A1C5-54E1DA3D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ECCF7-606A-4495-A505-185A56A3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1CC0-D62F-453D-B31A-22A072E0E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1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0C3388-332A-41F5-898D-DEE2AB8D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3F81E-7DC6-417E-B6F8-FB7DE192C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8A27E-3885-4B5D-8FD8-1A4FB7D13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2FC8B-8190-4A47-9B17-0956047D16A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8B70C-188E-4752-ACB5-8DF67CFCA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9525A-D216-45ED-925C-1565B0AD9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C1CC0-D62F-453D-B31A-22A072E0E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8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339306-CCB8-4461-AC1B-0D54C9DE7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332580"/>
              </p:ext>
            </p:extLst>
          </p:nvPr>
        </p:nvGraphicFramePr>
        <p:xfrm>
          <a:off x="915720" y="709000"/>
          <a:ext cx="290813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627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581627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581627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581627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  <a:gridCol w="581627">
                  <a:extLst>
                    <a:ext uri="{9D8B030D-6E8A-4147-A177-3AD203B41FA5}">
                      <a16:colId xmlns:a16="http://schemas.microsoft.com/office/drawing/2014/main" val="2270567795"/>
                    </a:ext>
                  </a:extLst>
                </a:gridCol>
              </a:tblGrid>
              <a:tr h="349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BD27EFD-EADF-4071-94C4-666F92916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623298"/>
              </p:ext>
            </p:extLst>
          </p:nvPr>
        </p:nvGraphicFramePr>
        <p:xfrm>
          <a:off x="4302826" y="709000"/>
          <a:ext cx="19495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532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Transaction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E856B2-621C-4F9F-8EC7-A4EF0474F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332764"/>
              </p:ext>
            </p:extLst>
          </p:nvPr>
        </p:nvGraphicFramePr>
        <p:xfrm>
          <a:off x="6584868" y="709000"/>
          <a:ext cx="179317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Dirty Page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5E09E8-AA70-4572-8D68-04403EBE1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636133"/>
              </p:ext>
            </p:extLst>
          </p:nvPr>
        </p:nvGraphicFramePr>
        <p:xfrm>
          <a:off x="9043060" y="709000"/>
          <a:ext cx="179317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 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AFF752E1-0D47-4C7A-84B3-736DEC5F1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024229"/>
              </p:ext>
            </p:extLst>
          </p:nvPr>
        </p:nvGraphicFramePr>
        <p:xfrm>
          <a:off x="6584868" y="4092227"/>
          <a:ext cx="179317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0A625E-9033-4F54-A060-448625B25A2E}"/>
              </a:ext>
            </a:extLst>
          </p:cNvPr>
          <p:cNvCxnSpPr/>
          <p:nvPr/>
        </p:nvCxnSpPr>
        <p:spPr>
          <a:xfrm>
            <a:off x="498764" y="3429000"/>
            <a:ext cx="107471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219A6E-E4DF-4F16-BC80-D30AD4D9C943}"/>
              </a:ext>
            </a:extLst>
          </p:cNvPr>
          <p:cNvSpPr txBox="1"/>
          <p:nvPr/>
        </p:nvSpPr>
        <p:spPr>
          <a:xfrm>
            <a:off x="9363693" y="3059668"/>
            <a:ext cx="247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– 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AAEF8-5DA6-4002-8F0C-8506FDD546C7}"/>
              </a:ext>
            </a:extLst>
          </p:cNvPr>
          <p:cNvSpPr txBox="1"/>
          <p:nvPr/>
        </p:nvSpPr>
        <p:spPr>
          <a:xfrm>
            <a:off x="8853053" y="3516917"/>
            <a:ext cx="27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disk – Non-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CB863F-462C-41A0-9A19-38DCAC4905F5}"/>
              </a:ext>
            </a:extLst>
          </p:cNvPr>
          <p:cNvSpPr txBox="1"/>
          <p:nvPr/>
        </p:nvSpPr>
        <p:spPr>
          <a:xfrm>
            <a:off x="4302826" y="2547257"/>
            <a:ext cx="19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Flushed LSN: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050F3F92-A06F-4CC9-B704-083881D4A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29647"/>
              </p:ext>
            </p:extLst>
          </p:nvPr>
        </p:nvGraphicFramePr>
        <p:xfrm>
          <a:off x="81144" y="4092227"/>
          <a:ext cx="60148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57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2270567795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02016041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8572476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135034463"/>
                    </a:ext>
                  </a:extLst>
                </a:gridCol>
              </a:tblGrid>
              <a:tr h="3395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P4 - 0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P5 - 0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P6 - 0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P7 - 0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P8 - 0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440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339306-CCB8-4461-AC1B-0D54C9DE75A5}"/>
              </a:ext>
            </a:extLst>
          </p:cNvPr>
          <p:cNvGraphicFramePr>
            <a:graphicFrameLocks noGrp="1"/>
          </p:cNvGraphicFramePr>
          <p:nvPr/>
        </p:nvGraphicFramePr>
        <p:xfrm>
          <a:off x="81146" y="711418"/>
          <a:ext cx="337734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336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P2 - 3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P5 - 2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P7 - 6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P8 - 7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BD27EFD-EADF-4071-94C4-666F92916930}"/>
              </a:ext>
            </a:extLst>
          </p:cNvPr>
          <p:cNvGraphicFramePr>
            <a:graphicFrameLocks noGrp="1"/>
          </p:cNvGraphicFramePr>
          <p:nvPr/>
        </p:nvGraphicFramePr>
        <p:xfrm>
          <a:off x="4302826" y="709000"/>
          <a:ext cx="19495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532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Transaction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T1, running,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T3, running,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E856B2-621C-4F9F-8EC7-A4EF0474F242}"/>
              </a:ext>
            </a:extLst>
          </p:cNvPr>
          <p:cNvGraphicFramePr>
            <a:graphicFrameLocks noGrp="1"/>
          </p:cNvGraphicFramePr>
          <p:nvPr/>
        </p:nvGraphicFramePr>
        <p:xfrm>
          <a:off x="6584868" y="709000"/>
          <a:ext cx="17931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Dirty Page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P2,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P5,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P7,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P8,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96355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5E09E8-AA70-4572-8D68-04403EBE1D45}"/>
              </a:ext>
            </a:extLst>
          </p:cNvPr>
          <p:cNvGraphicFramePr>
            <a:graphicFrameLocks noGrp="1"/>
          </p:cNvGraphicFramePr>
          <p:nvPr/>
        </p:nvGraphicFramePr>
        <p:xfrm>
          <a:off x="9043060" y="709000"/>
          <a:ext cx="17931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 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5: T2 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6: T3 updates P7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7: T1 updates P8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8: T1 updates P6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53567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AFF752E1-0D47-4C7A-84B3-736DEC5F1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47487"/>
              </p:ext>
            </p:extLst>
          </p:nvPr>
        </p:nvGraphicFramePr>
        <p:xfrm>
          <a:off x="6584868" y="4092227"/>
          <a:ext cx="17931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1: T1 updates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2: T2 updates 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86321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3: T1 updates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4: T2 commits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C481CB48-47B7-45E7-998C-63BAACC6B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254512"/>
              </p:ext>
            </p:extLst>
          </p:nvPr>
        </p:nvGraphicFramePr>
        <p:xfrm>
          <a:off x="81144" y="4092227"/>
          <a:ext cx="60148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57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2270567795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02016041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8572476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135034463"/>
                    </a:ext>
                  </a:extLst>
                </a:gridCol>
              </a:tblGrid>
              <a:tr h="3395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P4 - 0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P5 - 0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P6 - 0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P7 - 0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P8 - 0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0A625E-9033-4F54-A060-448625B25A2E}"/>
              </a:ext>
            </a:extLst>
          </p:cNvPr>
          <p:cNvCxnSpPr/>
          <p:nvPr/>
        </p:nvCxnSpPr>
        <p:spPr>
          <a:xfrm>
            <a:off x="498764" y="3429000"/>
            <a:ext cx="107471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219A6E-E4DF-4F16-BC80-D30AD4D9C943}"/>
              </a:ext>
            </a:extLst>
          </p:cNvPr>
          <p:cNvSpPr txBox="1"/>
          <p:nvPr/>
        </p:nvSpPr>
        <p:spPr>
          <a:xfrm>
            <a:off x="9363693" y="3059668"/>
            <a:ext cx="247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– 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AAEF8-5DA6-4002-8F0C-8506FDD546C7}"/>
              </a:ext>
            </a:extLst>
          </p:cNvPr>
          <p:cNvSpPr txBox="1"/>
          <p:nvPr/>
        </p:nvSpPr>
        <p:spPr>
          <a:xfrm>
            <a:off x="8853053" y="3516917"/>
            <a:ext cx="27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disk – Non-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CB863F-462C-41A0-9A19-38DCAC4905F5}"/>
              </a:ext>
            </a:extLst>
          </p:cNvPr>
          <p:cNvSpPr txBox="1"/>
          <p:nvPr/>
        </p:nvSpPr>
        <p:spPr>
          <a:xfrm>
            <a:off x="4302826" y="2547257"/>
            <a:ext cx="19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Flushed LSN: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CA35F15D-C111-40DA-8D59-A9D4268CDB75}"/>
              </a:ext>
            </a:extLst>
          </p:cNvPr>
          <p:cNvSpPr/>
          <p:nvPr/>
        </p:nvSpPr>
        <p:spPr>
          <a:xfrm>
            <a:off x="2256312" y="1080750"/>
            <a:ext cx="492826" cy="8911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C6CA1-B338-429B-ADC3-626997AC53C2}"/>
              </a:ext>
            </a:extLst>
          </p:cNvPr>
          <p:cNvSpPr txBox="1"/>
          <p:nvPr/>
        </p:nvSpPr>
        <p:spPr>
          <a:xfrm>
            <a:off x="1698171" y="2030682"/>
            <a:ext cx="2036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Buffer is already full</a:t>
            </a:r>
          </a:p>
          <a:p>
            <a:r>
              <a:rPr lang="en-US" dirty="0"/>
              <a:t>Need to remove one</a:t>
            </a:r>
          </a:p>
          <a:p>
            <a:r>
              <a:rPr lang="en-US" dirty="0"/>
              <a:t>Default policy is to replace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29D0B8B-1054-4E5F-9F3F-CE86A7557E95}"/>
              </a:ext>
            </a:extLst>
          </p:cNvPr>
          <p:cNvSpPr/>
          <p:nvPr/>
        </p:nvSpPr>
        <p:spPr>
          <a:xfrm>
            <a:off x="2689761" y="587829"/>
            <a:ext cx="724395" cy="593766"/>
          </a:xfrm>
          <a:prstGeom prst="ellipse">
            <a:avLst/>
          </a:pr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24395"/>
                      <a:gd name="connsiteY0" fmla="*/ 296883 h 593766"/>
                      <a:gd name="connsiteX1" fmla="*/ 362198 w 724395"/>
                      <a:gd name="connsiteY1" fmla="*/ 0 h 593766"/>
                      <a:gd name="connsiteX2" fmla="*/ 724396 w 724395"/>
                      <a:gd name="connsiteY2" fmla="*/ 296883 h 593766"/>
                      <a:gd name="connsiteX3" fmla="*/ 362198 w 724395"/>
                      <a:gd name="connsiteY3" fmla="*/ 593766 h 593766"/>
                      <a:gd name="connsiteX4" fmla="*/ 0 w 724395"/>
                      <a:gd name="connsiteY4" fmla="*/ 296883 h 5937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4395" h="593766" extrusionOk="0">
                        <a:moveTo>
                          <a:pt x="0" y="296883"/>
                        </a:moveTo>
                        <a:cubicBezTo>
                          <a:pt x="-32042" y="113154"/>
                          <a:pt x="115341" y="17573"/>
                          <a:pt x="362198" y="0"/>
                        </a:cubicBezTo>
                        <a:cubicBezTo>
                          <a:pt x="578364" y="3396"/>
                          <a:pt x="675554" y="134472"/>
                          <a:pt x="724396" y="296883"/>
                        </a:cubicBezTo>
                        <a:cubicBezTo>
                          <a:pt x="720274" y="464872"/>
                          <a:pt x="555311" y="632029"/>
                          <a:pt x="362198" y="593766"/>
                        </a:cubicBezTo>
                        <a:cubicBezTo>
                          <a:pt x="151704" y="588044"/>
                          <a:pt x="8034" y="464686"/>
                          <a:pt x="0" y="29688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14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339306-CCB8-4461-AC1B-0D54C9DE7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848380"/>
              </p:ext>
            </p:extLst>
          </p:nvPr>
        </p:nvGraphicFramePr>
        <p:xfrm>
          <a:off x="81146" y="711418"/>
          <a:ext cx="337734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336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P2 - 3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P5 - 2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P7 - 6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P6 - 8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BD27EFD-EADF-4071-94C4-666F92916930}"/>
              </a:ext>
            </a:extLst>
          </p:cNvPr>
          <p:cNvGraphicFramePr>
            <a:graphicFrameLocks noGrp="1"/>
          </p:cNvGraphicFramePr>
          <p:nvPr/>
        </p:nvGraphicFramePr>
        <p:xfrm>
          <a:off x="4302826" y="709000"/>
          <a:ext cx="19495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532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Transaction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T1, running,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T3, running,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E856B2-621C-4F9F-8EC7-A4EF0474F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13569"/>
              </p:ext>
            </p:extLst>
          </p:nvPr>
        </p:nvGraphicFramePr>
        <p:xfrm>
          <a:off x="6584868" y="709000"/>
          <a:ext cx="17931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Dirty Page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P2,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P5,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P7,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P6,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96355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5E09E8-AA70-4572-8D68-04403EBE1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892479"/>
              </p:ext>
            </p:extLst>
          </p:nvPr>
        </p:nvGraphicFramePr>
        <p:xfrm>
          <a:off x="9043060" y="709000"/>
          <a:ext cx="17931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 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8: T1 updates P6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53567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AFF752E1-0D47-4C7A-84B3-736DEC5F1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165187"/>
              </p:ext>
            </p:extLst>
          </p:nvPr>
        </p:nvGraphicFramePr>
        <p:xfrm>
          <a:off x="6584868" y="4092227"/>
          <a:ext cx="179317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1: T1 updates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2: T2 updates 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86321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3: T1 updates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4: T2 commits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5: T2 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54408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6: T3 updates P7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20278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7: T1 updates P8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1311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C481CB48-47B7-45E7-998C-63BAACC6B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91773"/>
              </p:ext>
            </p:extLst>
          </p:nvPr>
        </p:nvGraphicFramePr>
        <p:xfrm>
          <a:off x="81144" y="4092227"/>
          <a:ext cx="60148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57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2270567795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02016041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8572476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135034463"/>
                    </a:ext>
                  </a:extLst>
                </a:gridCol>
              </a:tblGrid>
              <a:tr h="3395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P4 - 0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P5 - 0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P6 - 0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P7 - 0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P8 - 7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0A625E-9033-4F54-A060-448625B25A2E}"/>
              </a:ext>
            </a:extLst>
          </p:cNvPr>
          <p:cNvCxnSpPr/>
          <p:nvPr/>
        </p:nvCxnSpPr>
        <p:spPr>
          <a:xfrm>
            <a:off x="498764" y="3429000"/>
            <a:ext cx="107471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219A6E-E4DF-4F16-BC80-D30AD4D9C943}"/>
              </a:ext>
            </a:extLst>
          </p:cNvPr>
          <p:cNvSpPr txBox="1"/>
          <p:nvPr/>
        </p:nvSpPr>
        <p:spPr>
          <a:xfrm>
            <a:off x="9363693" y="3059668"/>
            <a:ext cx="247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– 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AAEF8-5DA6-4002-8F0C-8506FDD546C7}"/>
              </a:ext>
            </a:extLst>
          </p:cNvPr>
          <p:cNvSpPr txBox="1"/>
          <p:nvPr/>
        </p:nvSpPr>
        <p:spPr>
          <a:xfrm>
            <a:off x="8853053" y="3516917"/>
            <a:ext cx="27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disk – Non-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CB863F-462C-41A0-9A19-38DCAC4905F5}"/>
              </a:ext>
            </a:extLst>
          </p:cNvPr>
          <p:cNvSpPr txBox="1"/>
          <p:nvPr/>
        </p:nvSpPr>
        <p:spPr>
          <a:xfrm>
            <a:off x="4302826" y="2547257"/>
            <a:ext cx="19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Flushed LSN: </a:t>
            </a:r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CA35F15D-C111-40DA-8D59-A9D4268CDB75}"/>
              </a:ext>
            </a:extLst>
          </p:cNvPr>
          <p:cNvSpPr/>
          <p:nvPr/>
        </p:nvSpPr>
        <p:spPr>
          <a:xfrm>
            <a:off x="2256312" y="1080750"/>
            <a:ext cx="492826" cy="8911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C6CA1-B338-429B-ADC3-626997AC53C2}"/>
              </a:ext>
            </a:extLst>
          </p:cNvPr>
          <p:cNvSpPr txBox="1"/>
          <p:nvPr/>
        </p:nvSpPr>
        <p:spPr>
          <a:xfrm>
            <a:off x="1698171" y="2030682"/>
            <a:ext cx="2036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Buffer is already full</a:t>
            </a:r>
          </a:p>
          <a:p>
            <a:r>
              <a:rPr lang="en-US" dirty="0"/>
              <a:t>Need to remove one</a:t>
            </a:r>
          </a:p>
          <a:p>
            <a:r>
              <a:rPr lang="en-US" dirty="0"/>
              <a:t>Default policy is to replace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29D0B8B-1054-4E5F-9F3F-CE86A7557E95}"/>
              </a:ext>
            </a:extLst>
          </p:cNvPr>
          <p:cNvSpPr/>
          <p:nvPr/>
        </p:nvSpPr>
        <p:spPr>
          <a:xfrm>
            <a:off x="5371605" y="3978224"/>
            <a:ext cx="724395" cy="593766"/>
          </a:xfrm>
          <a:prstGeom prst="ellipse">
            <a:avLst/>
          </a:pr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24395"/>
                      <a:gd name="connsiteY0" fmla="*/ 296883 h 593766"/>
                      <a:gd name="connsiteX1" fmla="*/ 362198 w 724395"/>
                      <a:gd name="connsiteY1" fmla="*/ 0 h 593766"/>
                      <a:gd name="connsiteX2" fmla="*/ 724396 w 724395"/>
                      <a:gd name="connsiteY2" fmla="*/ 296883 h 593766"/>
                      <a:gd name="connsiteX3" fmla="*/ 362198 w 724395"/>
                      <a:gd name="connsiteY3" fmla="*/ 593766 h 593766"/>
                      <a:gd name="connsiteX4" fmla="*/ 0 w 724395"/>
                      <a:gd name="connsiteY4" fmla="*/ 296883 h 5937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4395" h="593766" extrusionOk="0">
                        <a:moveTo>
                          <a:pt x="0" y="296883"/>
                        </a:moveTo>
                        <a:cubicBezTo>
                          <a:pt x="-32042" y="113154"/>
                          <a:pt x="115341" y="17573"/>
                          <a:pt x="362198" y="0"/>
                        </a:cubicBezTo>
                        <a:cubicBezTo>
                          <a:pt x="578364" y="3396"/>
                          <a:pt x="675554" y="134472"/>
                          <a:pt x="724396" y="296883"/>
                        </a:cubicBezTo>
                        <a:cubicBezTo>
                          <a:pt x="720274" y="464872"/>
                          <a:pt x="555311" y="632029"/>
                          <a:pt x="362198" y="593766"/>
                        </a:cubicBezTo>
                        <a:cubicBezTo>
                          <a:pt x="151704" y="588044"/>
                          <a:pt x="8034" y="464686"/>
                          <a:pt x="0" y="29688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6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339306-CCB8-4461-AC1B-0D54C9DE7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208349"/>
              </p:ext>
            </p:extLst>
          </p:nvPr>
        </p:nvGraphicFramePr>
        <p:xfrm>
          <a:off x="81146" y="711418"/>
          <a:ext cx="337734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336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BD27EFD-EADF-4071-94C4-666F92916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731506"/>
              </p:ext>
            </p:extLst>
          </p:nvPr>
        </p:nvGraphicFramePr>
        <p:xfrm>
          <a:off x="4302826" y="709000"/>
          <a:ext cx="19495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532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Transaction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T1, running,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E856B2-621C-4F9F-8EC7-A4EF0474F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168653"/>
              </p:ext>
            </p:extLst>
          </p:nvPr>
        </p:nvGraphicFramePr>
        <p:xfrm>
          <a:off x="6584868" y="709000"/>
          <a:ext cx="17931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Dirty Page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P2,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96355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5E09E8-AA70-4572-8D68-04403EBE1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087448"/>
              </p:ext>
            </p:extLst>
          </p:nvPr>
        </p:nvGraphicFramePr>
        <p:xfrm>
          <a:off x="9043060" y="709000"/>
          <a:ext cx="17931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 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53567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AFF752E1-0D47-4C7A-84B3-736DEC5F13E5}"/>
              </a:ext>
            </a:extLst>
          </p:cNvPr>
          <p:cNvGraphicFramePr>
            <a:graphicFrameLocks noGrp="1"/>
          </p:cNvGraphicFramePr>
          <p:nvPr/>
        </p:nvGraphicFramePr>
        <p:xfrm>
          <a:off x="6584868" y="4092227"/>
          <a:ext cx="179317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1: T1 updates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2: T2 updates 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86321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3: T1 updates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4: T2 commits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5: T2 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54408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6: T3 updates P7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20278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7: T1 updates P8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1311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C481CB48-47B7-45E7-998C-63BAACC6BB0F}"/>
              </a:ext>
            </a:extLst>
          </p:cNvPr>
          <p:cNvGraphicFramePr>
            <a:graphicFrameLocks noGrp="1"/>
          </p:cNvGraphicFramePr>
          <p:nvPr/>
        </p:nvGraphicFramePr>
        <p:xfrm>
          <a:off x="81144" y="4092227"/>
          <a:ext cx="60148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57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2270567795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02016041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8572476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135034463"/>
                    </a:ext>
                  </a:extLst>
                </a:gridCol>
              </a:tblGrid>
              <a:tr h="3395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P4 - 0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P5 - 0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P6 - 0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P7 - 0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P8 - 7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0A625E-9033-4F54-A060-448625B25A2E}"/>
              </a:ext>
            </a:extLst>
          </p:cNvPr>
          <p:cNvCxnSpPr/>
          <p:nvPr/>
        </p:nvCxnSpPr>
        <p:spPr>
          <a:xfrm>
            <a:off x="498764" y="3429000"/>
            <a:ext cx="107471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219A6E-E4DF-4F16-BC80-D30AD4D9C943}"/>
              </a:ext>
            </a:extLst>
          </p:cNvPr>
          <p:cNvSpPr txBox="1"/>
          <p:nvPr/>
        </p:nvSpPr>
        <p:spPr>
          <a:xfrm>
            <a:off x="9363693" y="3059668"/>
            <a:ext cx="247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– 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AAEF8-5DA6-4002-8F0C-8506FDD546C7}"/>
              </a:ext>
            </a:extLst>
          </p:cNvPr>
          <p:cNvSpPr txBox="1"/>
          <p:nvPr/>
        </p:nvSpPr>
        <p:spPr>
          <a:xfrm>
            <a:off x="8853053" y="3516917"/>
            <a:ext cx="27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disk – Non-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CB863F-462C-41A0-9A19-38DCAC4905F5}"/>
              </a:ext>
            </a:extLst>
          </p:cNvPr>
          <p:cNvSpPr txBox="1"/>
          <p:nvPr/>
        </p:nvSpPr>
        <p:spPr>
          <a:xfrm>
            <a:off x="4302826" y="2547257"/>
            <a:ext cx="19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Flushed LSN: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E1660AD9-80EE-47B7-8898-D20494871588}"/>
              </a:ext>
            </a:extLst>
          </p:cNvPr>
          <p:cNvSpPr/>
          <p:nvPr/>
        </p:nvSpPr>
        <p:spPr>
          <a:xfrm>
            <a:off x="8378042" y="4511930"/>
            <a:ext cx="526459" cy="233548"/>
          </a:xfrm>
          <a:prstGeom prst="leftArrow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3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BD27EFD-EADF-4071-94C4-666F92916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922717"/>
              </p:ext>
            </p:extLst>
          </p:nvPr>
        </p:nvGraphicFramePr>
        <p:xfrm>
          <a:off x="4302826" y="709000"/>
          <a:ext cx="19495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532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Transaction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T1, running,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T2, running,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E856B2-621C-4F9F-8EC7-A4EF0474F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612840"/>
              </p:ext>
            </p:extLst>
          </p:nvPr>
        </p:nvGraphicFramePr>
        <p:xfrm>
          <a:off x="6584868" y="709000"/>
          <a:ext cx="17931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Dirty Page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P2,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P5,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96355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5E09E8-AA70-4572-8D68-04403EBE1D45}"/>
              </a:ext>
            </a:extLst>
          </p:cNvPr>
          <p:cNvGraphicFramePr>
            <a:graphicFrameLocks noGrp="1"/>
          </p:cNvGraphicFramePr>
          <p:nvPr/>
        </p:nvGraphicFramePr>
        <p:xfrm>
          <a:off x="9043060" y="709000"/>
          <a:ext cx="17931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 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53567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AFF752E1-0D47-4C7A-84B3-736DEC5F13E5}"/>
              </a:ext>
            </a:extLst>
          </p:cNvPr>
          <p:cNvGraphicFramePr>
            <a:graphicFrameLocks noGrp="1"/>
          </p:cNvGraphicFramePr>
          <p:nvPr/>
        </p:nvGraphicFramePr>
        <p:xfrm>
          <a:off x="6584868" y="4092227"/>
          <a:ext cx="179317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1: T1 updates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2: T2 updates 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86321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3: T1 updates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4: T2 commits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5: T2 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54408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6: T3 updates P7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20278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7: T1 updates P8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1311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C481CB48-47B7-45E7-998C-63BAACC6BB0F}"/>
              </a:ext>
            </a:extLst>
          </p:cNvPr>
          <p:cNvGraphicFramePr>
            <a:graphicFrameLocks noGrp="1"/>
          </p:cNvGraphicFramePr>
          <p:nvPr/>
        </p:nvGraphicFramePr>
        <p:xfrm>
          <a:off x="81144" y="4092227"/>
          <a:ext cx="60148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57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2270567795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02016041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8572476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135034463"/>
                    </a:ext>
                  </a:extLst>
                </a:gridCol>
              </a:tblGrid>
              <a:tr h="3395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P4 - 0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P5 - 0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P6 - 0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P7 - 0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P8 - 7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0A625E-9033-4F54-A060-448625B25A2E}"/>
              </a:ext>
            </a:extLst>
          </p:cNvPr>
          <p:cNvCxnSpPr/>
          <p:nvPr/>
        </p:nvCxnSpPr>
        <p:spPr>
          <a:xfrm>
            <a:off x="498764" y="3429000"/>
            <a:ext cx="107471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219A6E-E4DF-4F16-BC80-D30AD4D9C943}"/>
              </a:ext>
            </a:extLst>
          </p:cNvPr>
          <p:cNvSpPr txBox="1"/>
          <p:nvPr/>
        </p:nvSpPr>
        <p:spPr>
          <a:xfrm>
            <a:off x="9363693" y="3059668"/>
            <a:ext cx="247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– 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AAEF8-5DA6-4002-8F0C-8506FDD546C7}"/>
              </a:ext>
            </a:extLst>
          </p:cNvPr>
          <p:cNvSpPr txBox="1"/>
          <p:nvPr/>
        </p:nvSpPr>
        <p:spPr>
          <a:xfrm>
            <a:off x="8853053" y="3516917"/>
            <a:ext cx="27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disk – Non-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CB863F-462C-41A0-9A19-38DCAC4905F5}"/>
              </a:ext>
            </a:extLst>
          </p:cNvPr>
          <p:cNvSpPr txBox="1"/>
          <p:nvPr/>
        </p:nvSpPr>
        <p:spPr>
          <a:xfrm>
            <a:off x="4302826" y="2547257"/>
            <a:ext cx="19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Flushed LSN: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E1660AD9-80EE-47B7-8898-D20494871588}"/>
              </a:ext>
            </a:extLst>
          </p:cNvPr>
          <p:cNvSpPr/>
          <p:nvPr/>
        </p:nvSpPr>
        <p:spPr>
          <a:xfrm>
            <a:off x="8378042" y="4886050"/>
            <a:ext cx="526459" cy="233548"/>
          </a:xfrm>
          <a:prstGeom prst="leftArrow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831DAE76-BEE6-4A1C-85A7-5C803FBE1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208322"/>
              </p:ext>
            </p:extLst>
          </p:nvPr>
        </p:nvGraphicFramePr>
        <p:xfrm>
          <a:off x="81146" y="711418"/>
          <a:ext cx="337734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336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03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BD27EFD-EADF-4071-94C4-666F92916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678006"/>
              </p:ext>
            </p:extLst>
          </p:nvPr>
        </p:nvGraphicFramePr>
        <p:xfrm>
          <a:off x="4302826" y="709000"/>
          <a:ext cx="19495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532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Transaction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T1, running,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T2, running,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E856B2-621C-4F9F-8EC7-A4EF0474F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452627"/>
              </p:ext>
            </p:extLst>
          </p:nvPr>
        </p:nvGraphicFramePr>
        <p:xfrm>
          <a:off x="6584868" y="709000"/>
          <a:ext cx="17931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Dirty Page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P2,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P5,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96355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5E09E8-AA70-4572-8D68-04403EBE1D45}"/>
              </a:ext>
            </a:extLst>
          </p:cNvPr>
          <p:cNvGraphicFramePr>
            <a:graphicFrameLocks noGrp="1"/>
          </p:cNvGraphicFramePr>
          <p:nvPr/>
        </p:nvGraphicFramePr>
        <p:xfrm>
          <a:off x="9043060" y="709000"/>
          <a:ext cx="17931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 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53567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AFF752E1-0D47-4C7A-84B3-736DEC5F13E5}"/>
              </a:ext>
            </a:extLst>
          </p:cNvPr>
          <p:cNvGraphicFramePr>
            <a:graphicFrameLocks noGrp="1"/>
          </p:cNvGraphicFramePr>
          <p:nvPr/>
        </p:nvGraphicFramePr>
        <p:xfrm>
          <a:off x="6584868" y="4092227"/>
          <a:ext cx="179317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1: T1 updates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2: T2 updates 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86321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3: T1 updates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4: T2 commits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5: T2 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54408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6: T3 updates P7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20278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7: T1 updates P8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1311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C481CB48-47B7-45E7-998C-63BAACC6BB0F}"/>
              </a:ext>
            </a:extLst>
          </p:cNvPr>
          <p:cNvGraphicFramePr>
            <a:graphicFrameLocks noGrp="1"/>
          </p:cNvGraphicFramePr>
          <p:nvPr/>
        </p:nvGraphicFramePr>
        <p:xfrm>
          <a:off x="81144" y="4092227"/>
          <a:ext cx="60148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57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2270567795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02016041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8572476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135034463"/>
                    </a:ext>
                  </a:extLst>
                </a:gridCol>
              </a:tblGrid>
              <a:tr h="3395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P4 - 0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P5 - 0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P6 - 0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P7 - 0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P8 - 7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0A625E-9033-4F54-A060-448625B25A2E}"/>
              </a:ext>
            </a:extLst>
          </p:cNvPr>
          <p:cNvCxnSpPr/>
          <p:nvPr/>
        </p:nvCxnSpPr>
        <p:spPr>
          <a:xfrm>
            <a:off x="498764" y="3429000"/>
            <a:ext cx="107471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219A6E-E4DF-4F16-BC80-D30AD4D9C943}"/>
              </a:ext>
            </a:extLst>
          </p:cNvPr>
          <p:cNvSpPr txBox="1"/>
          <p:nvPr/>
        </p:nvSpPr>
        <p:spPr>
          <a:xfrm>
            <a:off x="9363693" y="3059668"/>
            <a:ext cx="247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– 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AAEF8-5DA6-4002-8F0C-8506FDD546C7}"/>
              </a:ext>
            </a:extLst>
          </p:cNvPr>
          <p:cNvSpPr txBox="1"/>
          <p:nvPr/>
        </p:nvSpPr>
        <p:spPr>
          <a:xfrm>
            <a:off x="8853053" y="3516917"/>
            <a:ext cx="27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disk – Non-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CB863F-462C-41A0-9A19-38DCAC4905F5}"/>
              </a:ext>
            </a:extLst>
          </p:cNvPr>
          <p:cNvSpPr txBox="1"/>
          <p:nvPr/>
        </p:nvSpPr>
        <p:spPr>
          <a:xfrm>
            <a:off x="4302826" y="2547257"/>
            <a:ext cx="19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Flushed LSN: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E1660AD9-80EE-47B7-8898-D20494871588}"/>
              </a:ext>
            </a:extLst>
          </p:cNvPr>
          <p:cNvSpPr/>
          <p:nvPr/>
        </p:nvSpPr>
        <p:spPr>
          <a:xfrm>
            <a:off x="8378042" y="5248300"/>
            <a:ext cx="526459" cy="233548"/>
          </a:xfrm>
          <a:prstGeom prst="leftArrow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41002152-2088-4F06-9BFD-72FD7F40D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208322"/>
              </p:ext>
            </p:extLst>
          </p:nvPr>
        </p:nvGraphicFramePr>
        <p:xfrm>
          <a:off x="81146" y="711418"/>
          <a:ext cx="337734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336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126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BD27EFD-EADF-4071-94C4-666F92916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339013"/>
              </p:ext>
            </p:extLst>
          </p:nvPr>
        </p:nvGraphicFramePr>
        <p:xfrm>
          <a:off x="4302826" y="709000"/>
          <a:ext cx="19495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532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Transaction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T1, running,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T2, commits,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E856B2-621C-4F9F-8EC7-A4EF0474F242}"/>
              </a:ext>
            </a:extLst>
          </p:cNvPr>
          <p:cNvGraphicFramePr>
            <a:graphicFrameLocks noGrp="1"/>
          </p:cNvGraphicFramePr>
          <p:nvPr/>
        </p:nvGraphicFramePr>
        <p:xfrm>
          <a:off x="6584868" y="709000"/>
          <a:ext cx="17931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Dirty Page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P2,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P5,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96355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5E09E8-AA70-4572-8D68-04403EBE1D45}"/>
              </a:ext>
            </a:extLst>
          </p:cNvPr>
          <p:cNvGraphicFramePr>
            <a:graphicFrameLocks noGrp="1"/>
          </p:cNvGraphicFramePr>
          <p:nvPr/>
        </p:nvGraphicFramePr>
        <p:xfrm>
          <a:off x="9043060" y="709000"/>
          <a:ext cx="17931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 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53567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AFF752E1-0D47-4C7A-84B3-736DEC5F13E5}"/>
              </a:ext>
            </a:extLst>
          </p:cNvPr>
          <p:cNvGraphicFramePr>
            <a:graphicFrameLocks noGrp="1"/>
          </p:cNvGraphicFramePr>
          <p:nvPr/>
        </p:nvGraphicFramePr>
        <p:xfrm>
          <a:off x="6584868" y="4092227"/>
          <a:ext cx="179317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1: T1 updates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2: T2 updates 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86321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3: T1 updates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4: T2 commits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5: T2 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54408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6: T3 updates P7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20278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7: T1 updates P8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1311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C481CB48-47B7-45E7-998C-63BAACC6BB0F}"/>
              </a:ext>
            </a:extLst>
          </p:cNvPr>
          <p:cNvGraphicFramePr>
            <a:graphicFrameLocks noGrp="1"/>
          </p:cNvGraphicFramePr>
          <p:nvPr/>
        </p:nvGraphicFramePr>
        <p:xfrm>
          <a:off x="81144" y="4092227"/>
          <a:ext cx="60148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57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2270567795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02016041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8572476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135034463"/>
                    </a:ext>
                  </a:extLst>
                </a:gridCol>
              </a:tblGrid>
              <a:tr h="3395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P4 - 0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P5 - 0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P6 - 0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P7 - 0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P8 - 7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0A625E-9033-4F54-A060-448625B25A2E}"/>
              </a:ext>
            </a:extLst>
          </p:cNvPr>
          <p:cNvCxnSpPr/>
          <p:nvPr/>
        </p:nvCxnSpPr>
        <p:spPr>
          <a:xfrm>
            <a:off x="498764" y="3429000"/>
            <a:ext cx="107471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219A6E-E4DF-4F16-BC80-D30AD4D9C943}"/>
              </a:ext>
            </a:extLst>
          </p:cNvPr>
          <p:cNvSpPr txBox="1"/>
          <p:nvPr/>
        </p:nvSpPr>
        <p:spPr>
          <a:xfrm>
            <a:off x="9363693" y="3059668"/>
            <a:ext cx="247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– 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AAEF8-5DA6-4002-8F0C-8506FDD546C7}"/>
              </a:ext>
            </a:extLst>
          </p:cNvPr>
          <p:cNvSpPr txBox="1"/>
          <p:nvPr/>
        </p:nvSpPr>
        <p:spPr>
          <a:xfrm>
            <a:off x="8853053" y="3516917"/>
            <a:ext cx="27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disk – Non-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CB863F-462C-41A0-9A19-38DCAC4905F5}"/>
              </a:ext>
            </a:extLst>
          </p:cNvPr>
          <p:cNvSpPr txBox="1"/>
          <p:nvPr/>
        </p:nvSpPr>
        <p:spPr>
          <a:xfrm>
            <a:off x="4302826" y="2547257"/>
            <a:ext cx="19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Flushed LSN: 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E1660AD9-80EE-47B7-8898-D20494871588}"/>
              </a:ext>
            </a:extLst>
          </p:cNvPr>
          <p:cNvSpPr/>
          <p:nvPr/>
        </p:nvSpPr>
        <p:spPr>
          <a:xfrm>
            <a:off x="8378042" y="5608663"/>
            <a:ext cx="526459" cy="233548"/>
          </a:xfrm>
          <a:prstGeom prst="leftArrow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77F9959C-6BF4-453D-854E-5283AA807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208322"/>
              </p:ext>
            </p:extLst>
          </p:nvPr>
        </p:nvGraphicFramePr>
        <p:xfrm>
          <a:off x="81146" y="711418"/>
          <a:ext cx="337734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336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415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BD27EFD-EADF-4071-94C4-666F92916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804085"/>
              </p:ext>
            </p:extLst>
          </p:nvPr>
        </p:nvGraphicFramePr>
        <p:xfrm>
          <a:off x="4302826" y="709000"/>
          <a:ext cx="19495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532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Transaction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T1, running,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E856B2-621C-4F9F-8EC7-A4EF0474F242}"/>
              </a:ext>
            </a:extLst>
          </p:cNvPr>
          <p:cNvGraphicFramePr>
            <a:graphicFrameLocks noGrp="1"/>
          </p:cNvGraphicFramePr>
          <p:nvPr/>
        </p:nvGraphicFramePr>
        <p:xfrm>
          <a:off x="6584868" y="709000"/>
          <a:ext cx="17931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Dirty Page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P2,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P5,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96355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5E09E8-AA70-4572-8D68-04403EBE1D45}"/>
              </a:ext>
            </a:extLst>
          </p:cNvPr>
          <p:cNvGraphicFramePr>
            <a:graphicFrameLocks noGrp="1"/>
          </p:cNvGraphicFramePr>
          <p:nvPr/>
        </p:nvGraphicFramePr>
        <p:xfrm>
          <a:off x="9043060" y="709000"/>
          <a:ext cx="17931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 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53567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AFF752E1-0D47-4C7A-84B3-736DEC5F13E5}"/>
              </a:ext>
            </a:extLst>
          </p:cNvPr>
          <p:cNvGraphicFramePr>
            <a:graphicFrameLocks noGrp="1"/>
          </p:cNvGraphicFramePr>
          <p:nvPr/>
        </p:nvGraphicFramePr>
        <p:xfrm>
          <a:off x="6584868" y="4092227"/>
          <a:ext cx="179317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1: T1 updates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2: T2 updates 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86321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3: T1 updates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4: T2 commits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5: T2 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54408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6: T3 updates P7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20278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7: T1 updates P8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1311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C481CB48-47B7-45E7-998C-63BAACC6BB0F}"/>
              </a:ext>
            </a:extLst>
          </p:cNvPr>
          <p:cNvGraphicFramePr>
            <a:graphicFrameLocks noGrp="1"/>
          </p:cNvGraphicFramePr>
          <p:nvPr/>
        </p:nvGraphicFramePr>
        <p:xfrm>
          <a:off x="81144" y="4092227"/>
          <a:ext cx="60148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57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2270567795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02016041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8572476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135034463"/>
                    </a:ext>
                  </a:extLst>
                </a:gridCol>
              </a:tblGrid>
              <a:tr h="3395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P4 - 0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P5 - 0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P6 - 0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P7 - 0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P8 - 7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0A625E-9033-4F54-A060-448625B25A2E}"/>
              </a:ext>
            </a:extLst>
          </p:cNvPr>
          <p:cNvCxnSpPr/>
          <p:nvPr/>
        </p:nvCxnSpPr>
        <p:spPr>
          <a:xfrm>
            <a:off x="498764" y="3429000"/>
            <a:ext cx="107471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219A6E-E4DF-4F16-BC80-D30AD4D9C943}"/>
              </a:ext>
            </a:extLst>
          </p:cNvPr>
          <p:cNvSpPr txBox="1"/>
          <p:nvPr/>
        </p:nvSpPr>
        <p:spPr>
          <a:xfrm>
            <a:off x="9363693" y="3059668"/>
            <a:ext cx="247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– 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AAEF8-5DA6-4002-8F0C-8506FDD546C7}"/>
              </a:ext>
            </a:extLst>
          </p:cNvPr>
          <p:cNvSpPr txBox="1"/>
          <p:nvPr/>
        </p:nvSpPr>
        <p:spPr>
          <a:xfrm>
            <a:off x="8853053" y="3516917"/>
            <a:ext cx="27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disk – Non-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CB863F-462C-41A0-9A19-38DCAC4905F5}"/>
              </a:ext>
            </a:extLst>
          </p:cNvPr>
          <p:cNvSpPr txBox="1"/>
          <p:nvPr/>
        </p:nvSpPr>
        <p:spPr>
          <a:xfrm>
            <a:off x="4302826" y="2547257"/>
            <a:ext cx="19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Flushed LSN: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E1660AD9-80EE-47B7-8898-D20494871588}"/>
              </a:ext>
            </a:extLst>
          </p:cNvPr>
          <p:cNvSpPr/>
          <p:nvPr/>
        </p:nvSpPr>
        <p:spPr>
          <a:xfrm>
            <a:off x="8378042" y="5962409"/>
            <a:ext cx="526459" cy="233548"/>
          </a:xfrm>
          <a:prstGeom prst="leftArrow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9F81983A-73F5-4053-A9AF-8B8B7B3D5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208322"/>
              </p:ext>
            </p:extLst>
          </p:nvPr>
        </p:nvGraphicFramePr>
        <p:xfrm>
          <a:off x="81146" y="711418"/>
          <a:ext cx="337734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336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493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BD27EFD-EADF-4071-94C4-666F92916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324916"/>
              </p:ext>
            </p:extLst>
          </p:nvPr>
        </p:nvGraphicFramePr>
        <p:xfrm>
          <a:off x="4302826" y="709000"/>
          <a:ext cx="19495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532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Transaction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T1, running,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T3, running,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E856B2-621C-4F9F-8EC7-A4EF0474F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407784"/>
              </p:ext>
            </p:extLst>
          </p:nvPr>
        </p:nvGraphicFramePr>
        <p:xfrm>
          <a:off x="6584868" y="709000"/>
          <a:ext cx="17931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Dirty Page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P2,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P5,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P7,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96355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5E09E8-AA70-4572-8D68-04403EBE1D45}"/>
              </a:ext>
            </a:extLst>
          </p:cNvPr>
          <p:cNvGraphicFramePr>
            <a:graphicFrameLocks noGrp="1"/>
          </p:cNvGraphicFramePr>
          <p:nvPr/>
        </p:nvGraphicFramePr>
        <p:xfrm>
          <a:off x="9043060" y="709000"/>
          <a:ext cx="17931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 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53567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AFF752E1-0D47-4C7A-84B3-736DEC5F13E5}"/>
              </a:ext>
            </a:extLst>
          </p:cNvPr>
          <p:cNvGraphicFramePr>
            <a:graphicFrameLocks noGrp="1"/>
          </p:cNvGraphicFramePr>
          <p:nvPr/>
        </p:nvGraphicFramePr>
        <p:xfrm>
          <a:off x="6584868" y="4092227"/>
          <a:ext cx="179317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1: T1 updates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2: T2 updates 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86321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3: T1 updates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4: T2 commits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5: T2 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54408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6: T3 updates P7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20278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7: T1 updates P8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1311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C481CB48-47B7-45E7-998C-63BAACC6BB0F}"/>
              </a:ext>
            </a:extLst>
          </p:cNvPr>
          <p:cNvGraphicFramePr>
            <a:graphicFrameLocks noGrp="1"/>
          </p:cNvGraphicFramePr>
          <p:nvPr/>
        </p:nvGraphicFramePr>
        <p:xfrm>
          <a:off x="81144" y="4092227"/>
          <a:ext cx="60148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57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2270567795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02016041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8572476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135034463"/>
                    </a:ext>
                  </a:extLst>
                </a:gridCol>
              </a:tblGrid>
              <a:tr h="3395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P4 - 0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P5 - 0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P6 - 0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P7 - 0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P8 - 7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0A625E-9033-4F54-A060-448625B25A2E}"/>
              </a:ext>
            </a:extLst>
          </p:cNvPr>
          <p:cNvCxnSpPr/>
          <p:nvPr/>
        </p:nvCxnSpPr>
        <p:spPr>
          <a:xfrm>
            <a:off x="498764" y="3429000"/>
            <a:ext cx="107471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219A6E-E4DF-4F16-BC80-D30AD4D9C943}"/>
              </a:ext>
            </a:extLst>
          </p:cNvPr>
          <p:cNvSpPr txBox="1"/>
          <p:nvPr/>
        </p:nvSpPr>
        <p:spPr>
          <a:xfrm>
            <a:off x="9363693" y="3059668"/>
            <a:ext cx="247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– 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AAEF8-5DA6-4002-8F0C-8506FDD546C7}"/>
              </a:ext>
            </a:extLst>
          </p:cNvPr>
          <p:cNvSpPr txBox="1"/>
          <p:nvPr/>
        </p:nvSpPr>
        <p:spPr>
          <a:xfrm>
            <a:off x="8853053" y="3516917"/>
            <a:ext cx="27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disk – Non-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CB863F-462C-41A0-9A19-38DCAC4905F5}"/>
              </a:ext>
            </a:extLst>
          </p:cNvPr>
          <p:cNvSpPr txBox="1"/>
          <p:nvPr/>
        </p:nvSpPr>
        <p:spPr>
          <a:xfrm>
            <a:off x="4302826" y="2547257"/>
            <a:ext cx="19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Flushed LSN: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E1660AD9-80EE-47B7-8898-D20494871588}"/>
              </a:ext>
            </a:extLst>
          </p:cNvPr>
          <p:cNvSpPr/>
          <p:nvPr/>
        </p:nvSpPr>
        <p:spPr>
          <a:xfrm>
            <a:off x="8378042" y="6349528"/>
            <a:ext cx="526459" cy="233548"/>
          </a:xfrm>
          <a:prstGeom prst="leftArrow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E8B0E163-38F1-4F6A-9AB9-E6AD0B8B9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208322"/>
              </p:ext>
            </p:extLst>
          </p:nvPr>
        </p:nvGraphicFramePr>
        <p:xfrm>
          <a:off x="81146" y="711418"/>
          <a:ext cx="337734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336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637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BD27EFD-EADF-4071-94C4-666F92916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480439"/>
              </p:ext>
            </p:extLst>
          </p:nvPr>
        </p:nvGraphicFramePr>
        <p:xfrm>
          <a:off x="4302826" y="709000"/>
          <a:ext cx="19495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532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Transaction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T1, running,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T3, running,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E856B2-621C-4F9F-8EC7-A4EF0474F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227682"/>
              </p:ext>
            </p:extLst>
          </p:nvPr>
        </p:nvGraphicFramePr>
        <p:xfrm>
          <a:off x="6584868" y="709000"/>
          <a:ext cx="17931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Dirty Page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P2,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P5,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P7,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P8,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96355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5E09E8-AA70-4572-8D68-04403EBE1D45}"/>
              </a:ext>
            </a:extLst>
          </p:cNvPr>
          <p:cNvGraphicFramePr>
            <a:graphicFrameLocks noGrp="1"/>
          </p:cNvGraphicFramePr>
          <p:nvPr/>
        </p:nvGraphicFramePr>
        <p:xfrm>
          <a:off x="9043060" y="709000"/>
          <a:ext cx="17931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 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53567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AFF752E1-0D47-4C7A-84B3-736DEC5F13E5}"/>
              </a:ext>
            </a:extLst>
          </p:cNvPr>
          <p:cNvGraphicFramePr>
            <a:graphicFrameLocks noGrp="1"/>
          </p:cNvGraphicFramePr>
          <p:nvPr/>
        </p:nvGraphicFramePr>
        <p:xfrm>
          <a:off x="6584868" y="4092227"/>
          <a:ext cx="179317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1: T1 updates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2: T2 updates 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86321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3: T1 updates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4: T2 commits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5: T2 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54408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6: T3 updates P7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20278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7: T1 updates P8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1311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C481CB48-47B7-45E7-998C-63BAACC6BB0F}"/>
              </a:ext>
            </a:extLst>
          </p:cNvPr>
          <p:cNvGraphicFramePr>
            <a:graphicFrameLocks noGrp="1"/>
          </p:cNvGraphicFramePr>
          <p:nvPr/>
        </p:nvGraphicFramePr>
        <p:xfrm>
          <a:off x="81144" y="4092227"/>
          <a:ext cx="60148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57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2270567795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02016041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8572476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135034463"/>
                    </a:ext>
                  </a:extLst>
                </a:gridCol>
              </a:tblGrid>
              <a:tr h="3395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P4 - 0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P5 - 0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P6 - 0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P7 - 0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P8 - 7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0A625E-9033-4F54-A060-448625B25A2E}"/>
              </a:ext>
            </a:extLst>
          </p:cNvPr>
          <p:cNvCxnSpPr/>
          <p:nvPr/>
        </p:nvCxnSpPr>
        <p:spPr>
          <a:xfrm>
            <a:off x="498764" y="3429000"/>
            <a:ext cx="107471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219A6E-E4DF-4F16-BC80-D30AD4D9C943}"/>
              </a:ext>
            </a:extLst>
          </p:cNvPr>
          <p:cNvSpPr txBox="1"/>
          <p:nvPr/>
        </p:nvSpPr>
        <p:spPr>
          <a:xfrm>
            <a:off x="9363693" y="3059668"/>
            <a:ext cx="247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– 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AAEF8-5DA6-4002-8F0C-8506FDD546C7}"/>
              </a:ext>
            </a:extLst>
          </p:cNvPr>
          <p:cNvSpPr txBox="1"/>
          <p:nvPr/>
        </p:nvSpPr>
        <p:spPr>
          <a:xfrm>
            <a:off x="8853053" y="3516917"/>
            <a:ext cx="27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disk – Non-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CB863F-462C-41A0-9A19-38DCAC4905F5}"/>
              </a:ext>
            </a:extLst>
          </p:cNvPr>
          <p:cNvSpPr txBox="1"/>
          <p:nvPr/>
        </p:nvSpPr>
        <p:spPr>
          <a:xfrm>
            <a:off x="4302826" y="2547257"/>
            <a:ext cx="19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Flushed LSN: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E1660AD9-80EE-47B7-8898-D20494871588}"/>
              </a:ext>
            </a:extLst>
          </p:cNvPr>
          <p:cNvSpPr/>
          <p:nvPr/>
        </p:nvSpPr>
        <p:spPr>
          <a:xfrm>
            <a:off x="8378042" y="6741226"/>
            <a:ext cx="526459" cy="233548"/>
          </a:xfrm>
          <a:prstGeom prst="leftArrow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8B727B50-94D6-484F-BBD0-10748CC92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208322"/>
              </p:ext>
            </p:extLst>
          </p:nvPr>
        </p:nvGraphicFramePr>
        <p:xfrm>
          <a:off x="81146" y="711418"/>
          <a:ext cx="337734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336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496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A26E-4792-45DB-A3C9-B4AFBA9C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5AB7A-FD86-457D-962E-08632142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Skip redo when:</a:t>
            </a:r>
          </a:p>
          <a:p>
            <a:pPr lvl="1"/>
            <a:r>
              <a:rPr lang="en-US" dirty="0"/>
              <a:t>Page is not in Dirty table</a:t>
            </a:r>
          </a:p>
          <a:p>
            <a:pPr lvl="1"/>
            <a:r>
              <a:rPr lang="en-US" dirty="0"/>
              <a:t>Page is in Dirty table but the </a:t>
            </a:r>
            <a:r>
              <a:rPr lang="en-US" dirty="0" err="1"/>
              <a:t>recLSN</a:t>
            </a:r>
            <a:r>
              <a:rPr lang="en-US" dirty="0"/>
              <a:t> &gt; LSN</a:t>
            </a:r>
          </a:p>
          <a:p>
            <a:pPr lvl="1"/>
            <a:r>
              <a:rPr lang="en-US" dirty="0" err="1"/>
              <a:t>LastLSN</a:t>
            </a:r>
            <a:r>
              <a:rPr lang="en-US" dirty="0"/>
              <a:t> on disk &gt;= LSN</a:t>
            </a:r>
          </a:p>
        </p:txBody>
      </p:sp>
    </p:spTree>
    <p:extLst>
      <p:ext uri="{BB962C8B-B14F-4D97-AF65-F5344CB8AC3E}">
        <p14:creationId xmlns:p14="http://schemas.microsoft.com/office/powerpoint/2010/main" val="335437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339306-CCB8-4461-AC1B-0D54C9DE7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333277"/>
              </p:ext>
            </p:extLst>
          </p:nvPr>
        </p:nvGraphicFramePr>
        <p:xfrm>
          <a:off x="81146" y="711418"/>
          <a:ext cx="337734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336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P2 - 1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BD27EFD-EADF-4071-94C4-666F92916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24482"/>
              </p:ext>
            </p:extLst>
          </p:nvPr>
        </p:nvGraphicFramePr>
        <p:xfrm>
          <a:off x="4302826" y="709000"/>
          <a:ext cx="19495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532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Transaction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T1, running,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E856B2-621C-4F9F-8EC7-A4EF0474F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134349"/>
              </p:ext>
            </p:extLst>
          </p:nvPr>
        </p:nvGraphicFramePr>
        <p:xfrm>
          <a:off x="6584868" y="709000"/>
          <a:ext cx="179317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Dirty Page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P2,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5E09E8-AA70-4572-8D68-04403EBE1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684582"/>
              </p:ext>
            </p:extLst>
          </p:nvPr>
        </p:nvGraphicFramePr>
        <p:xfrm>
          <a:off x="9043060" y="709000"/>
          <a:ext cx="179317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 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1: T1 updates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AFF752E1-0D47-4C7A-84B3-736DEC5F1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999299"/>
              </p:ext>
            </p:extLst>
          </p:nvPr>
        </p:nvGraphicFramePr>
        <p:xfrm>
          <a:off x="6584868" y="4092227"/>
          <a:ext cx="179317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0A625E-9033-4F54-A060-448625B25A2E}"/>
              </a:ext>
            </a:extLst>
          </p:cNvPr>
          <p:cNvCxnSpPr/>
          <p:nvPr/>
        </p:nvCxnSpPr>
        <p:spPr>
          <a:xfrm>
            <a:off x="498764" y="3429000"/>
            <a:ext cx="107471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219A6E-E4DF-4F16-BC80-D30AD4D9C943}"/>
              </a:ext>
            </a:extLst>
          </p:cNvPr>
          <p:cNvSpPr txBox="1"/>
          <p:nvPr/>
        </p:nvSpPr>
        <p:spPr>
          <a:xfrm>
            <a:off x="9363693" y="3059668"/>
            <a:ext cx="247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– 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AAEF8-5DA6-4002-8F0C-8506FDD546C7}"/>
              </a:ext>
            </a:extLst>
          </p:cNvPr>
          <p:cNvSpPr txBox="1"/>
          <p:nvPr/>
        </p:nvSpPr>
        <p:spPr>
          <a:xfrm>
            <a:off x="8853053" y="3516917"/>
            <a:ext cx="27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disk – Non-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CB863F-462C-41A0-9A19-38DCAC4905F5}"/>
              </a:ext>
            </a:extLst>
          </p:cNvPr>
          <p:cNvSpPr txBox="1"/>
          <p:nvPr/>
        </p:nvSpPr>
        <p:spPr>
          <a:xfrm>
            <a:off x="4302826" y="2547257"/>
            <a:ext cx="19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Flushed LSN: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1C9593B2-4380-478D-80AD-BCAF489D4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29647"/>
              </p:ext>
            </p:extLst>
          </p:nvPr>
        </p:nvGraphicFramePr>
        <p:xfrm>
          <a:off x="81144" y="4092227"/>
          <a:ext cx="60148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57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2270567795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02016041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8572476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135034463"/>
                    </a:ext>
                  </a:extLst>
                </a:gridCol>
              </a:tblGrid>
              <a:tr h="3395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P4 - 0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P5 - 0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P6 - 0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P7 - 0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P8 - 0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674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BD27EFD-EADF-4071-94C4-666F92916930}"/>
              </a:ext>
            </a:extLst>
          </p:cNvPr>
          <p:cNvGraphicFramePr>
            <a:graphicFrameLocks noGrp="1"/>
          </p:cNvGraphicFramePr>
          <p:nvPr/>
        </p:nvGraphicFramePr>
        <p:xfrm>
          <a:off x="4302826" y="709000"/>
          <a:ext cx="19495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532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Transaction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T1, running,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T3, running,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E856B2-621C-4F9F-8EC7-A4EF0474F242}"/>
              </a:ext>
            </a:extLst>
          </p:cNvPr>
          <p:cNvGraphicFramePr>
            <a:graphicFrameLocks noGrp="1"/>
          </p:cNvGraphicFramePr>
          <p:nvPr/>
        </p:nvGraphicFramePr>
        <p:xfrm>
          <a:off x="6584868" y="709000"/>
          <a:ext cx="17931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Dirty Page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P2,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P5,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P7,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P8,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96355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5E09E8-AA70-4572-8D68-04403EBE1D45}"/>
              </a:ext>
            </a:extLst>
          </p:cNvPr>
          <p:cNvGraphicFramePr>
            <a:graphicFrameLocks noGrp="1"/>
          </p:cNvGraphicFramePr>
          <p:nvPr/>
        </p:nvGraphicFramePr>
        <p:xfrm>
          <a:off x="9043060" y="709000"/>
          <a:ext cx="17931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 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53567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AFF752E1-0D47-4C7A-84B3-736DEC5F13E5}"/>
              </a:ext>
            </a:extLst>
          </p:cNvPr>
          <p:cNvGraphicFramePr>
            <a:graphicFrameLocks noGrp="1"/>
          </p:cNvGraphicFramePr>
          <p:nvPr/>
        </p:nvGraphicFramePr>
        <p:xfrm>
          <a:off x="6584868" y="4092227"/>
          <a:ext cx="179317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1: T1 updates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2: T2 updates 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86321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3: T1 updates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4: T2 commits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5: T2 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54408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6: T3 updates P7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20278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7: T1 updates P8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1311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C481CB48-47B7-45E7-998C-63BAACC6BB0F}"/>
              </a:ext>
            </a:extLst>
          </p:cNvPr>
          <p:cNvGraphicFramePr>
            <a:graphicFrameLocks noGrp="1"/>
          </p:cNvGraphicFramePr>
          <p:nvPr/>
        </p:nvGraphicFramePr>
        <p:xfrm>
          <a:off x="81144" y="4092227"/>
          <a:ext cx="60148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57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2270567795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02016041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8572476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135034463"/>
                    </a:ext>
                  </a:extLst>
                </a:gridCol>
              </a:tblGrid>
              <a:tr h="3395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P4 - 0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P5 - 0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P6 - 0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P7 - 0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P8 - 7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0A625E-9033-4F54-A060-448625B25A2E}"/>
              </a:ext>
            </a:extLst>
          </p:cNvPr>
          <p:cNvCxnSpPr/>
          <p:nvPr/>
        </p:nvCxnSpPr>
        <p:spPr>
          <a:xfrm>
            <a:off x="498764" y="3429000"/>
            <a:ext cx="107471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219A6E-E4DF-4F16-BC80-D30AD4D9C943}"/>
              </a:ext>
            </a:extLst>
          </p:cNvPr>
          <p:cNvSpPr txBox="1"/>
          <p:nvPr/>
        </p:nvSpPr>
        <p:spPr>
          <a:xfrm>
            <a:off x="9363693" y="3059668"/>
            <a:ext cx="247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– 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AAEF8-5DA6-4002-8F0C-8506FDD546C7}"/>
              </a:ext>
            </a:extLst>
          </p:cNvPr>
          <p:cNvSpPr txBox="1"/>
          <p:nvPr/>
        </p:nvSpPr>
        <p:spPr>
          <a:xfrm>
            <a:off x="8853053" y="3516917"/>
            <a:ext cx="27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disk – Non-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CB863F-462C-41A0-9A19-38DCAC4905F5}"/>
              </a:ext>
            </a:extLst>
          </p:cNvPr>
          <p:cNvSpPr txBox="1"/>
          <p:nvPr/>
        </p:nvSpPr>
        <p:spPr>
          <a:xfrm>
            <a:off x="4302826" y="2547257"/>
            <a:ext cx="19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Flushed LSN: 7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8B727B50-94D6-484F-BBD0-10748CC92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85824"/>
              </p:ext>
            </p:extLst>
          </p:nvPr>
        </p:nvGraphicFramePr>
        <p:xfrm>
          <a:off x="81146" y="711418"/>
          <a:ext cx="337734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336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P2 - 1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72277FE5-E94A-4F49-859A-AD47AB4F193E}"/>
              </a:ext>
            </a:extLst>
          </p:cNvPr>
          <p:cNvSpPr/>
          <p:nvPr/>
        </p:nvSpPr>
        <p:spPr>
          <a:xfrm>
            <a:off x="6584868" y="1080750"/>
            <a:ext cx="850472" cy="35977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1A3747-CBA1-4DB4-B63F-D17A3B9B93F3}"/>
              </a:ext>
            </a:extLst>
          </p:cNvPr>
          <p:cNvSpPr txBox="1"/>
          <p:nvPr/>
        </p:nvSpPr>
        <p:spPr>
          <a:xfrm>
            <a:off x="7434843" y="999025"/>
            <a:ext cx="850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Earliest </a:t>
            </a:r>
            <a:r>
              <a:rPr lang="en-US" sz="1400" dirty="0" err="1">
                <a:solidFill>
                  <a:srgbClr val="FF0000"/>
                </a:solidFill>
              </a:rPr>
              <a:t>recLSN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D0220332-36DC-491E-A8B5-EC6CA0CE4553}"/>
              </a:ext>
            </a:extLst>
          </p:cNvPr>
          <p:cNvSpPr/>
          <p:nvPr/>
        </p:nvSpPr>
        <p:spPr>
          <a:xfrm>
            <a:off x="8378042" y="4509594"/>
            <a:ext cx="526459" cy="233548"/>
          </a:xfrm>
          <a:prstGeom prst="leftArrow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875824-41A0-4CB7-A7D3-E0D310BED4E8}"/>
              </a:ext>
            </a:extLst>
          </p:cNvPr>
          <p:cNvSpPr txBox="1"/>
          <p:nvPr/>
        </p:nvSpPr>
        <p:spPr>
          <a:xfrm>
            <a:off x="9043059" y="4457987"/>
            <a:ext cx="3004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Dirty table? P2 is in DP</a:t>
            </a:r>
          </a:p>
          <a:p>
            <a:r>
              <a:rPr lang="en-US" dirty="0" err="1"/>
              <a:t>recLSN</a:t>
            </a:r>
            <a:r>
              <a:rPr lang="en-US" dirty="0"/>
              <a:t> &gt; LSN: 1 &gt; 1</a:t>
            </a:r>
          </a:p>
          <a:p>
            <a:r>
              <a:rPr lang="en-US" dirty="0" err="1"/>
              <a:t>lastLSN</a:t>
            </a:r>
            <a:r>
              <a:rPr lang="en-US" dirty="0"/>
              <a:t> on disk &gt;= LSN 0 &gt; 1</a:t>
            </a:r>
          </a:p>
          <a:p>
            <a:r>
              <a:rPr lang="en-US" dirty="0"/>
              <a:t>=&gt; Add P2 to buffer</a:t>
            </a:r>
          </a:p>
        </p:txBody>
      </p:sp>
    </p:spTree>
    <p:extLst>
      <p:ext uri="{BB962C8B-B14F-4D97-AF65-F5344CB8AC3E}">
        <p14:creationId xmlns:p14="http://schemas.microsoft.com/office/powerpoint/2010/main" val="860323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BD27EFD-EADF-4071-94C4-666F92916930}"/>
              </a:ext>
            </a:extLst>
          </p:cNvPr>
          <p:cNvGraphicFramePr>
            <a:graphicFrameLocks noGrp="1"/>
          </p:cNvGraphicFramePr>
          <p:nvPr/>
        </p:nvGraphicFramePr>
        <p:xfrm>
          <a:off x="4302826" y="709000"/>
          <a:ext cx="19495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532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Transaction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T1, running,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T3, running,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E856B2-621C-4F9F-8EC7-A4EF0474F242}"/>
              </a:ext>
            </a:extLst>
          </p:cNvPr>
          <p:cNvGraphicFramePr>
            <a:graphicFrameLocks noGrp="1"/>
          </p:cNvGraphicFramePr>
          <p:nvPr/>
        </p:nvGraphicFramePr>
        <p:xfrm>
          <a:off x="6584868" y="709000"/>
          <a:ext cx="17931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Dirty Page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P2,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P5,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P7,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P8,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96355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5E09E8-AA70-4572-8D68-04403EBE1D45}"/>
              </a:ext>
            </a:extLst>
          </p:cNvPr>
          <p:cNvGraphicFramePr>
            <a:graphicFrameLocks noGrp="1"/>
          </p:cNvGraphicFramePr>
          <p:nvPr/>
        </p:nvGraphicFramePr>
        <p:xfrm>
          <a:off x="9043060" y="709000"/>
          <a:ext cx="17931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 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53567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AFF752E1-0D47-4C7A-84B3-736DEC5F13E5}"/>
              </a:ext>
            </a:extLst>
          </p:cNvPr>
          <p:cNvGraphicFramePr>
            <a:graphicFrameLocks noGrp="1"/>
          </p:cNvGraphicFramePr>
          <p:nvPr/>
        </p:nvGraphicFramePr>
        <p:xfrm>
          <a:off x="6584868" y="4092227"/>
          <a:ext cx="179317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1: T1 updates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2: T2 updates 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86321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3: T1 updates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4: T2 commits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5: T2 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54408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6: T3 updates P7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20278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7: T1 updates P8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1311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C481CB48-47B7-45E7-998C-63BAACC6BB0F}"/>
              </a:ext>
            </a:extLst>
          </p:cNvPr>
          <p:cNvGraphicFramePr>
            <a:graphicFrameLocks noGrp="1"/>
          </p:cNvGraphicFramePr>
          <p:nvPr/>
        </p:nvGraphicFramePr>
        <p:xfrm>
          <a:off x="81144" y="4092227"/>
          <a:ext cx="60148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57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2270567795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02016041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8572476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135034463"/>
                    </a:ext>
                  </a:extLst>
                </a:gridCol>
              </a:tblGrid>
              <a:tr h="3395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P4 - 0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P5 - 0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P6 - 0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P7 - 0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P8 - 7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0A625E-9033-4F54-A060-448625B25A2E}"/>
              </a:ext>
            </a:extLst>
          </p:cNvPr>
          <p:cNvCxnSpPr/>
          <p:nvPr/>
        </p:nvCxnSpPr>
        <p:spPr>
          <a:xfrm>
            <a:off x="498764" y="3429000"/>
            <a:ext cx="107471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219A6E-E4DF-4F16-BC80-D30AD4D9C943}"/>
              </a:ext>
            </a:extLst>
          </p:cNvPr>
          <p:cNvSpPr txBox="1"/>
          <p:nvPr/>
        </p:nvSpPr>
        <p:spPr>
          <a:xfrm>
            <a:off x="9363693" y="3059668"/>
            <a:ext cx="247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– 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AAEF8-5DA6-4002-8F0C-8506FDD546C7}"/>
              </a:ext>
            </a:extLst>
          </p:cNvPr>
          <p:cNvSpPr txBox="1"/>
          <p:nvPr/>
        </p:nvSpPr>
        <p:spPr>
          <a:xfrm>
            <a:off x="8853053" y="3516917"/>
            <a:ext cx="27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disk – Non-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CB863F-462C-41A0-9A19-38DCAC4905F5}"/>
              </a:ext>
            </a:extLst>
          </p:cNvPr>
          <p:cNvSpPr txBox="1"/>
          <p:nvPr/>
        </p:nvSpPr>
        <p:spPr>
          <a:xfrm>
            <a:off x="4302826" y="2547257"/>
            <a:ext cx="19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Flushed LSN: 7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8B727B50-94D6-484F-BBD0-10748CC92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337191"/>
              </p:ext>
            </p:extLst>
          </p:nvPr>
        </p:nvGraphicFramePr>
        <p:xfrm>
          <a:off x="81146" y="711418"/>
          <a:ext cx="337734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336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P2 - 1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P5 - 2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72277FE5-E94A-4F49-859A-AD47AB4F193E}"/>
              </a:ext>
            </a:extLst>
          </p:cNvPr>
          <p:cNvSpPr/>
          <p:nvPr/>
        </p:nvSpPr>
        <p:spPr>
          <a:xfrm>
            <a:off x="6584868" y="1080750"/>
            <a:ext cx="850472" cy="35977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1A3747-CBA1-4DB4-B63F-D17A3B9B93F3}"/>
              </a:ext>
            </a:extLst>
          </p:cNvPr>
          <p:cNvSpPr txBox="1"/>
          <p:nvPr/>
        </p:nvSpPr>
        <p:spPr>
          <a:xfrm>
            <a:off x="7434843" y="999025"/>
            <a:ext cx="850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Earliest </a:t>
            </a:r>
            <a:r>
              <a:rPr lang="en-US" sz="1400" dirty="0" err="1">
                <a:solidFill>
                  <a:srgbClr val="FF0000"/>
                </a:solidFill>
              </a:rPr>
              <a:t>recLSN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D0220332-36DC-491E-A8B5-EC6CA0CE4553}"/>
              </a:ext>
            </a:extLst>
          </p:cNvPr>
          <p:cNvSpPr/>
          <p:nvPr/>
        </p:nvSpPr>
        <p:spPr>
          <a:xfrm>
            <a:off x="8378042" y="4886050"/>
            <a:ext cx="526459" cy="233548"/>
          </a:xfrm>
          <a:prstGeom prst="leftArrow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875824-41A0-4CB7-A7D3-E0D310BED4E8}"/>
              </a:ext>
            </a:extLst>
          </p:cNvPr>
          <p:cNvSpPr txBox="1"/>
          <p:nvPr/>
        </p:nvSpPr>
        <p:spPr>
          <a:xfrm>
            <a:off x="9043059" y="4457987"/>
            <a:ext cx="30043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Dirty table? P5 is in DP</a:t>
            </a:r>
          </a:p>
          <a:p>
            <a:r>
              <a:rPr lang="en-US" dirty="0" err="1"/>
              <a:t>recLSN</a:t>
            </a:r>
            <a:r>
              <a:rPr lang="en-US" dirty="0"/>
              <a:t> &gt; LSN: 2 &gt; 2 false</a:t>
            </a:r>
          </a:p>
          <a:p>
            <a:r>
              <a:rPr lang="en-US" dirty="0" err="1"/>
              <a:t>lastLSN</a:t>
            </a:r>
            <a:r>
              <a:rPr lang="en-US" dirty="0"/>
              <a:t> on disk &gt;= LSN 0 &gt; 2 false</a:t>
            </a:r>
          </a:p>
          <a:p>
            <a:r>
              <a:rPr lang="en-US" dirty="0"/>
              <a:t>=&gt; Add P5 to buffer</a:t>
            </a:r>
          </a:p>
        </p:txBody>
      </p:sp>
    </p:spTree>
    <p:extLst>
      <p:ext uri="{BB962C8B-B14F-4D97-AF65-F5344CB8AC3E}">
        <p14:creationId xmlns:p14="http://schemas.microsoft.com/office/powerpoint/2010/main" val="3135927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BD27EFD-EADF-4071-94C4-666F92916930}"/>
              </a:ext>
            </a:extLst>
          </p:cNvPr>
          <p:cNvGraphicFramePr>
            <a:graphicFrameLocks noGrp="1"/>
          </p:cNvGraphicFramePr>
          <p:nvPr/>
        </p:nvGraphicFramePr>
        <p:xfrm>
          <a:off x="4302826" y="709000"/>
          <a:ext cx="19495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532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Transaction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T1, running,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T3, running,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E856B2-621C-4F9F-8EC7-A4EF0474F242}"/>
              </a:ext>
            </a:extLst>
          </p:cNvPr>
          <p:cNvGraphicFramePr>
            <a:graphicFrameLocks noGrp="1"/>
          </p:cNvGraphicFramePr>
          <p:nvPr/>
        </p:nvGraphicFramePr>
        <p:xfrm>
          <a:off x="6584868" y="709000"/>
          <a:ext cx="17931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Dirty Page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P2,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P5,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P7,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P8,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96355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5E09E8-AA70-4572-8D68-04403EBE1D45}"/>
              </a:ext>
            </a:extLst>
          </p:cNvPr>
          <p:cNvGraphicFramePr>
            <a:graphicFrameLocks noGrp="1"/>
          </p:cNvGraphicFramePr>
          <p:nvPr/>
        </p:nvGraphicFramePr>
        <p:xfrm>
          <a:off x="9043060" y="709000"/>
          <a:ext cx="17931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 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53567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AFF752E1-0D47-4C7A-84B3-736DEC5F13E5}"/>
              </a:ext>
            </a:extLst>
          </p:cNvPr>
          <p:cNvGraphicFramePr>
            <a:graphicFrameLocks noGrp="1"/>
          </p:cNvGraphicFramePr>
          <p:nvPr/>
        </p:nvGraphicFramePr>
        <p:xfrm>
          <a:off x="6584868" y="4092227"/>
          <a:ext cx="179317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1: T1 updates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2: T2 updates 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86321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3: T1 updates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4: T2 commits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5: T2 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54408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6: T3 updates P7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20278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7: T1 updates P8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1311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C481CB48-47B7-45E7-998C-63BAACC6BB0F}"/>
              </a:ext>
            </a:extLst>
          </p:cNvPr>
          <p:cNvGraphicFramePr>
            <a:graphicFrameLocks noGrp="1"/>
          </p:cNvGraphicFramePr>
          <p:nvPr/>
        </p:nvGraphicFramePr>
        <p:xfrm>
          <a:off x="81144" y="4092227"/>
          <a:ext cx="60148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57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2270567795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02016041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8572476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135034463"/>
                    </a:ext>
                  </a:extLst>
                </a:gridCol>
              </a:tblGrid>
              <a:tr h="3395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P4 - 0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P5 - 0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P6 - 0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P7 - 0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P8 - 7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0A625E-9033-4F54-A060-448625B25A2E}"/>
              </a:ext>
            </a:extLst>
          </p:cNvPr>
          <p:cNvCxnSpPr/>
          <p:nvPr/>
        </p:nvCxnSpPr>
        <p:spPr>
          <a:xfrm>
            <a:off x="498764" y="3429000"/>
            <a:ext cx="107471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219A6E-E4DF-4F16-BC80-D30AD4D9C943}"/>
              </a:ext>
            </a:extLst>
          </p:cNvPr>
          <p:cNvSpPr txBox="1"/>
          <p:nvPr/>
        </p:nvSpPr>
        <p:spPr>
          <a:xfrm>
            <a:off x="9363693" y="3059668"/>
            <a:ext cx="247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– 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AAEF8-5DA6-4002-8F0C-8506FDD546C7}"/>
              </a:ext>
            </a:extLst>
          </p:cNvPr>
          <p:cNvSpPr txBox="1"/>
          <p:nvPr/>
        </p:nvSpPr>
        <p:spPr>
          <a:xfrm>
            <a:off x="8853053" y="3516917"/>
            <a:ext cx="27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disk – Non-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CB863F-462C-41A0-9A19-38DCAC4905F5}"/>
              </a:ext>
            </a:extLst>
          </p:cNvPr>
          <p:cNvSpPr txBox="1"/>
          <p:nvPr/>
        </p:nvSpPr>
        <p:spPr>
          <a:xfrm>
            <a:off x="4302826" y="2547257"/>
            <a:ext cx="19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Flushed LSN: 7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8B727B50-94D6-484F-BBD0-10748CC92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439430"/>
              </p:ext>
            </p:extLst>
          </p:nvPr>
        </p:nvGraphicFramePr>
        <p:xfrm>
          <a:off x="81146" y="711418"/>
          <a:ext cx="337734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336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P2 - 3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P5 - 2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72277FE5-E94A-4F49-859A-AD47AB4F193E}"/>
              </a:ext>
            </a:extLst>
          </p:cNvPr>
          <p:cNvSpPr/>
          <p:nvPr/>
        </p:nvSpPr>
        <p:spPr>
          <a:xfrm>
            <a:off x="6584868" y="1080750"/>
            <a:ext cx="850472" cy="35977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1A3747-CBA1-4DB4-B63F-D17A3B9B93F3}"/>
              </a:ext>
            </a:extLst>
          </p:cNvPr>
          <p:cNvSpPr txBox="1"/>
          <p:nvPr/>
        </p:nvSpPr>
        <p:spPr>
          <a:xfrm>
            <a:off x="7434843" y="999025"/>
            <a:ext cx="850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Earliest </a:t>
            </a:r>
            <a:r>
              <a:rPr lang="en-US" sz="1400" dirty="0" err="1">
                <a:solidFill>
                  <a:srgbClr val="FF0000"/>
                </a:solidFill>
              </a:rPr>
              <a:t>recLSN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D0220332-36DC-491E-A8B5-EC6CA0CE4553}"/>
              </a:ext>
            </a:extLst>
          </p:cNvPr>
          <p:cNvSpPr/>
          <p:nvPr/>
        </p:nvSpPr>
        <p:spPr>
          <a:xfrm>
            <a:off x="8378042" y="5253145"/>
            <a:ext cx="526459" cy="233548"/>
          </a:xfrm>
          <a:prstGeom prst="leftArrow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875824-41A0-4CB7-A7D3-E0D310BED4E8}"/>
              </a:ext>
            </a:extLst>
          </p:cNvPr>
          <p:cNvSpPr txBox="1"/>
          <p:nvPr/>
        </p:nvSpPr>
        <p:spPr>
          <a:xfrm>
            <a:off x="9043059" y="4457987"/>
            <a:ext cx="30043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Dirty table? P2 is in DP</a:t>
            </a:r>
          </a:p>
          <a:p>
            <a:r>
              <a:rPr lang="en-US" dirty="0" err="1"/>
              <a:t>recLSN</a:t>
            </a:r>
            <a:r>
              <a:rPr lang="en-US" dirty="0"/>
              <a:t> &gt; LSN: 2 &gt; 3 false</a:t>
            </a:r>
          </a:p>
          <a:p>
            <a:r>
              <a:rPr lang="en-US" dirty="0" err="1"/>
              <a:t>lastLSN</a:t>
            </a:r>
            <a:r>
              <a:rPr lang="en-US" dirty="0"/>
              <a:t> on disk &gt;= LSN 0 &gt; 3 false</a:t>
            </a:r>
          </a:p>
          <a:p>
            <a:r>
              <a:rPr lang="en-US" dirty="0"/>
              <a:t>=&gt; Add P2 to buffer</a:t>
            </a:r>
          </a:p>
        </p:txBody>
      </p:sp>
    </p:spTree>
    <p:extLst>
      <p:ext uri="{BB962C8B-B14F-4D97-AF65-F5344CB8AC3E}">
        <p14:creationId xmlns:p14="http://schemas.microsoft.com/office/powerpoint/2010/main" val="4266268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BD27EFD-EADF-4071-94C4-666F92916930}"/>
              </a:ext>
            </a:extLst>
          </p:cNvPr>
          <p:cNvGraphicFramePr>
            <a:graphicFrameLocks noGrp="1"/>
          </p:cNvGraphicFramePr>
          <p:nvPr/>
        </p:nvGraphicFramePr>
        <p:xfrm>
          <a:off x="4302826" y="709000"/>
          <a:ext cx="19495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532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Transaction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T1, running,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T3, running,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E856B2-621C-4F9F-8EC7-A4EF0474F242}"/>
              </a:ext>
            </a:extLst>
          </p:cNvPr>
          <p:cNvGraphicFramePr>
            <a:graphicFrameLocks noGrp="1"/>
          </p:cNvGraphicFramePr>
          <p:nvPr/>
        </p:nvGraphicFramePr>
        <p:xfrm>
          <a:off x="6584868" y="709000"/>
          <a:ext cx="17931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Dirty Page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P2,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P5,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P7,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P8,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96355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5E09E8-AA70-4572-8D68-04403EBE1D45}"/>
              </a:ext>
            </a:extLst>
          </p:cNvPr>
          <p:cNvGraphicFramePr>
            <a:graphicFrameLocks noGrp="1"/>
          </p:cNvGraphicFramePr>
          <p:nvPr/>
        </p:nvGraphicFramePr>
        <p:xfrm>
          <a:off x="9043060" y="709000"/>
          <a:ext cx="17931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 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53567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AFF752E1-0D47-4C7A-84B3-736DEC5F13E5}"/>
              </a:ext>
            </a:extLst>
          </p:cNvPr>
          <p:cNvGraphicFramePr>
            <a:graphicFrameLocks noGrp="1"/>
          </p:cNvGraphicFramePr>
          <p:nvPr/>
        </p:nvGraphicFramePr>
        <p:xfrm>
          <a:off x="6584868" y="4092227"/>
          <a:ext cx="179317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1: T1 updates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2: T2 updates 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86321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3: T1 updates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4: T2 commits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5: T2 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54408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6: T3 updates P7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20278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7: T1 updates P8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1311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C481CB48-47B7-45E7-998C-63BAACC6BB0F}"/>
              </a:ext>
            </a:extLst>
          </p:cNvPr>
          <p:cNvGraphicFramePr>
            <a:graphicFrameLocks noGrp="1"/>
          </p:cNvGraphicFramePr>
          <p:nvPr/>
        </p:nvGraphicFramePr>
        <p:xfrm>
          <a:off x="81144" y="4092227"/>
          <a:ext cx="60148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57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2270567795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02016041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8572476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135034463"/>
                    </a:ext>
                  </a:extLst>
                </a:gridCol>
              </a:tblGrid>
              <a:tr h="3395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P4 - 0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P5 - 0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P6 - 0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P7 - 0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P8 - 7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0A625E-9033-4F54-A060-448625B25A2E}"/>
              </a:ext>
            </a:extLst>
          </p:cNvPr>
          <p:cNvCxnSpPr/>
          <p:nvPr/>
        </p:nvCxnSpPr>
        <p:spPr>
          <a:xfrm>
            <a:off x="498764" y="3429000"/>
            <a:ext cx="107471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219A6E-E4DF-4F16-BC80-D30AD4D9C943}"/>
              </a:ext>
            </a:extLst>
          </p:cNvPr>
          <p:cNvSpPr txBox="1"/>
          <p:nvPr/>
        </p:nvSpPr>
        <p:spPr>
          <a:xfrm>
            <a:off x="9363693" y="3059668"/>
            <a:ext cx="247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– 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AAEF8-5DA6-4002-8F0C-8506FDD546C7}"/>
              </a:ext>
            </a:extLst>
          </p:cNvPr>
          <p:cNvSpPr txBox="1"/>
          <p:nvPr/>
        </p:nvSpPr>
        <p:spPr>
          <a:xfrm>
            <a:off x="8853053" y="3516917"/>
            <a:ext cx="27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disk – Non-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CB863F-462C-41A0-9A19-38DCAC4905F5}"/>
              </a:ext>
            </a:extLst>
          </p:cNvPr>
          <p:cNvSpPr txBox="1"/>
          <p:nvPr/>
        </p:nvSpPr>
        <p:spPr>
          <a:xfrm>
            <a:off x="4302826" y="2547257"/>
            <a:ext cx="19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Flushed LSN: 7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8B727B50-94D6-484F-BBD0-10748CC9247F}"/>
              </a:ext>
            </a:extLst>
          </p:cNvPr>
          <p:cNvGraphicFramePr>
            <a:graphicFrameLocks noGrp="1"/>
          </p:cNvGraphicFramePr>
          <p:nvPr/>
        </p:nvGraphicFramePr>
        <p:xfrm>
          <a:off x="81146" y="711418"/>
          <a:ext cx="337734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336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P2 - 3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P5 - 2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72277FE5-E94A-4F49-859A-AD47AB4F193E}"/>
              </a:ext>
            </a:extLst>
          </p:cNvPr>
          <p:cNvSpPr/>
          <p:nvPr/>
        </p:nvSpPr>
        <p:spPr>
          <a:xfrm>
            <a:off x="6584868" y="1080750"/>
            <a:ext cx="850472" cy="35977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1A3747-CBA1-4DB4-B63F-D17A3B9B93F3}"/>
              </a:ext>
            </a:extLst>
          </p:cNvPr>
          <p:cNvSpPr txBox="1"/>
          <p:nvPr/>
        </p:nvSpPr>
        <p:spPr>
          <a:xfrm>
            <a:off x="7434843" y="999025"/>
            <a:ext cx="850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Earliest </a:t>
            </a:r>
            <a:r>
              <a:rPr lang="en-US" sz="1400" dirty="0" err="1">
                <a:solidFill>
                  <a:srgbClr val="FF0000"/>
                </a:solidFill>
              </a:rPr>
              <a:t>recLSN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D0220332-36DC-491E-A8B5-EC6CA0CE4553}"/>
              </a:ext>
            </a:extLst>
          </p:cNvPr>
          <p:cNvSpPr/>
          <p:nvPr/>
        </p:nvSpPr>
        <p:spPr>
          <a:xfrm>
            <a:off x="8378042" y="5606891"/>
            <a:ext cx="526459" cy="233548"/>
          </a:xfrm>
          <a:prstGeom prst="leftArrow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875824-41A0-4CB7-A7D3-E0D310BED4E8}"/>
              </a:ext>
            </a:extLst>
          </p:cNvPr>
          <p:cNvSpPr txBox="1"/>
          <p:nvPr/>
        </p:nvSpPr>
        <p:spPr>
          <a:xfrm>
            <a:off x="9043059" y="4457987"/>
            <a:ext cx="300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an update log</a:t>
            </a:r>
          </a:p>
        </p:txBody>
      </p:sp>
    </p:spTree>
    <p:extLst>
      <p:ext uri="{BB962C8B-B14F-4D97-AF65-F5344CB8AC3E}">
        <p14:creationId xmlns:p14="http://schemas.microsoft.com/office/powerpoint/2010/main" val="3597930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BD27EFD-EADF-4071-94C4-666F92916930}"/>
              </a:ext>
            </a:extLst>
          </p:cNvPr>
          <p:cNvGraphicFramePr>
            <a:graphicFrameLocks noGrp="1"/>
          </p:cNvGraphicFramePr>
          <p:nvPr/>
        </p:nvGraphicFramePr>
        <p:xfrm>
          <a:off x="4302826" y="709000"/>
          <a:ext cx="19495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532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Transaction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T1, running,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T3, running,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E856B2-621C-4F9F-8EC7-A4EF0474F242}"/>
              </a:ext>
            </a:extLst>
          </p:cNvPr>
          <p:cNvGraphicFramePr>
            <a:graphicFrameLocks noGrp="1"/>
          </p:cNvGraphicFramePr>
          <p:nvPr/>
        </p:nvGraphicFramePr>
        <p:xfrm>
          <a:off x="6584868" y="709000"/>
          <a:ext cx="17931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Dirty Page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P2,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P5,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P7,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P8,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96355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5E09E8-AA70-4572-8D68-04403EBE1D45}"/>
              </a:ext>
            </a:extLst>
          </p:cNvPr>
          <p:cNvGraphicFramePr>
            <a:graphicFrameLocks noGrp="1"/>
          </p:cNvGraphicFramePr>
          <p:nvPr/>
        </p:nvGraphicFramePr>
        <p:xfrm>
          <a:off x="9043060" y="709000"/>
          <a:ext cx="17931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 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53567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AFF752E1-0D47-4C7A-84B3-736DEC5F13E5}"/>
              </a:ext>
            </a:extLst>
          </p:cNvPr>
          <p:cNvGraphicFramePr>
            <a:graphicFrameLocks noGrp="1"/>
          </p:cNvGraphicFramePr>
          <p:nvPr/>
        </p:nvGraphicFramePr>
        <p:xfrm>
          <a:off x="6584868" y="4092227"/>
          <a:ext cx="179317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1: T1 updates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2: T2 updates 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86321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3: T1 updates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4: T2 commits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5: T2 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54408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6: T3 updates P7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20278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7: T1 updates P8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1311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C481CB48-47B7-45E7-998C-63BAACC6BB0F}"/>
              </a:ext>
            </a:extLst>
          </p:cNvPr>
          <p:cNvGraphicFramePr>
            <a:graphicFrameLocks noGrp="1"/>
          </p:cNvGraphicFramePr>
          <p:nvPr/>
        </p:nvGraphicFramePr>
        <p:xfrm>
          <a:off x="81144" y="4092227"/>
          <a:ext cx="60148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57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2270567795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02016041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8572476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135034463"/>
                    </a:ext>
                  </a:extLst>
                </a:gridCol>
              </a:tblGrid>
              <a:tr h="3395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P4 - 0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P5 - 0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P6 - 0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P7 - 0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P8 - 7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0A625E-9033-4F54-A060-448625B25A2E}"/>
              </a:ext>
            </a:extLst>
          </p:cNvPr>
          <p:cNvCxnSpPr/>
          <p:nvPr/>
        </p:nvCxnSpPr>
        <p:spPr>
          <a:xfrm>
            <a:off x="498764" y="3429000"/>
            <a:ext cx="107471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219A6E-E4DF-4F16-BC80-D30AD4D9C943}"/>
              </a:ext>
            </a:extLst>
          </p:cNvPr>
          <p:cNvSpPr txBox="1"/>
          <p:nvPr/>
        </p:nvSpPr>
        <p:spPr>
          <a:xfrm>
            <a:off x="9363693" y="3059668"/>
            <a:ext cx="247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– 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AAEF8-5DA6-4002-8F0C-8506FDD546C7}"/>
              </a:ext>
            </a:extLst>
          </p:cNvPr>
          <p:cNvSpPr txBox="1"/>
          <p:nvPr/>
        </p:nvSpPr>
        <p:spPr>
          <a:xfrm>
            <a:off x="8853053" y="3516917"/>
            <a:ext cx="27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disk – Non-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CB863F-462C-41A0-9A19-38DCAC4905F5}"/>
              </a:ext>
            </a:extLst>
          </p:cNvPr>
          <p:cNvSpPr txBox="1"/>
          <p:nvPr/>
        </p:nvSpPr>
        <p:spPr>
          <a:xfrm>
            <a:off x="4302826" y="2547257"/>
            <a:ext cx="19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Flushed LSN: 7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8B727B50-94D6-484F-BBD0-10748CC9247F}"/>
              </a:ext>
            </a:extLst>
          </p:cNvPr>
          <p:cNvGraphicFramePr>
            <a:graphicFrameLocks noGrp="1"/>
          </p:cNvGraphicFramePr>
          <p:nvPr/>
        </p:nvGraphicFramePr>
        <p:xfrm>
          <a:off x="81146" y="711418"/>
          <a:ext cx="337734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336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P2 - 3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P5 - 2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72277FE5-E94A-4F49-859A-AD47AB4F193E}"/>
              </a:ext>
            </a:extLst>
          </p:cNvPr>
          <p:cNvSpPr/>
          <p:nvPr/>
        </p:nvSpPr>
        <p:spPr>
          <a:xfrm>
            <a:off x="6584868" y="1080750"/>
            <a:ext cx="850472" cy="35977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1A3747-CBA1-4DB4-B63F-D17A3B9B93F3}"/>
              </a:ext>
            </a:extLst>
          </p:cNvPr>
          <p:cNvSpPr txBox="1"/>
          <p:nvPr/>
        </p:nvSpPr>
        <p:spPr>
          <a:xfrm>
            <a:off x="7434843" y="999025"/>
            <a:ext cx="850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Earliest </a:t>
            </a:r>
            <a:r>
              <a:rPr lang="en-US" sz="1400" dirty="0" err="1">
                <a:solidFill>
                  <a:srgbClr val="FF0000"/>
                </a:solidFill>
              </a:rPr>
              <a:t>recLSN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D0220332-36DC-491E-A8B5-EC6CA0CE4553}"/>
              </a:ext>
            </a:extLst>
          </p:cNvPr>
          <p:cNvSpPr/>
          <p:nvPr/>
        </p:nvSpPr>
        <p:spPr>
          <a:xfrm>
            <a:off x="8378042" y="5973986"/>
            <a:ext cx="526459" cy="233548"/>
          </a:xfrm>
          <a:prstGeom prst="leftArrow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875824-41A0-4CB7-A7D3-E0D310BED4E8}"/>
              </a:ext>
            </a:extLst>
          </p:cNvPr>
          <p:cNvSpPr txBox="1"/>
          <p:nvPr/>
        </p:nvSpPr>
        <p:spPr>
          <a:xfrm>
            <a:off x="9043059" y="4457987"/>
            <a:ext cx="300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an update log</a:t>
            </a:r>
          </a:p>
        </p:txBody>
      </p:sp>
    </p:spTree>
    <p:extLst>
      <p:ext uri="{BB962C8B-B14F-4D97-AF65-F5344CB8AC3E}">
        <p14:creationId xmlns:p14="http://schemas.microsoft.com/office/powerpoint/2010/main" val="153661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BD27EFD-EADF-4071-94C4-666F92916930}"/>
              </a:ext>
            </a:extLst>
          </p:cNvPr>
          <p:cNvGraphicFramePr>
            <a:graphicFrameLocks noGrp="1"/>
          </p:cNvGraphicFramePr>
          <p:nvPr/>
        </p:nvGraphicFramePr>
        <p:xfrm>
          <a:off x="4302826" y="709000"/>
          <a:ext cx="19495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532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Transaction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T1, running,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T3, running,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E856B2-621C-4F9F-8EC7-A4EF0474F242}"/>
              </a:ext>
            </a:extLst>
          </p:cNvPr>
          <p:cNvGraphicFramePr>
            <a:graphicFrameLocks noGrp="1"/>
          </p:cNvGraphicFramePr>
          <p:nvPr/>
        </p:nvGraphicFramePr>
        <p:xfrm>
          <a:off x="6584868" y="709000"/>
          <a:ext cx="17931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Dirty Page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P2,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P5,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P7,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P8,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96355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5E09E8-AA70-4572-8D68-04403EBE1D45}"/>
              </a:ext>
            </a:extLst>
          </p:cNvPr>
          <p:cNvGraphicFramePr>
            <a:graphicFrameLocks noGrp="1"/>
          </p:cNvGraphicFramePr>
          <p:nvPr/>
        </p:nvGraphicFramePr>
        <p:xfrm>
          <a:off x="9043060" y="709000"/>
          <a:ext cx="17931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 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53567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AFF752E1-0D47-4C7A-84B3-736DEC5F13E5}"/>
              </a:ext>
            </a:extLst>
          </p:cNvPr>
          <p:cNvGraphicFramePr>
            <a:graphicFrameLocks noGrp="1"/>
          </p:cNvGraphicFramePr>
          <p:nvPr/>
        </p:nvGraphicFramePr>
        <p:xfrm>
          <a:off x="6584868" y="4092227"/>
          <a:ext cx="179317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1: T1 updates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2: T2 updates 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86321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3: T1 updates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4: T2 commits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5: T2 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54408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6: T3 updates P7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20278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7: T1 updates P8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1311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C481CB48-47B7-45E7-998C-63BAACC6BB0F}"/>
              </a:ext>
            </a:extLst>
          </p:cNvPr>
          <p:cNvGraphicFramePr>
            <a:graphicFrameLocks noGrp="1"/>
          </p:cNvGraphicFramePr>
          <p:nvPr/>
        </p:nvGraphicFramePr>
        <p:xfrm>
          <a:off x="81144" y="4092227"/>
          <a:ext cx="60148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57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2270567795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02016041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8572476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135034463"/>
                    </a:ext>
                  </a:extLst>
                </a:gridCol>
              </a:tblGrid>
              <a:tr h="3395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P4 - 0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P5 - 0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P6 - 0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P7 - 0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P8 - 7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0A625E-9033-4F54-A060-448625B25A2E}"/>
              </a:ext>
            </a:extLst>
          </p:cNvPr>
          <p:cNvCxnSpPr/>
          <p:nvPr/>
        </p:nvCxnSpPr>
        <p:spPr>
          <a:xfrm>
            <a:off x="498764" y="3429000"/>
            <a:ext cx="107471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219A6E-E4DF-4F16-BC80-D30AD4D9C943}"/>
              </a:ext>
            </a:extLst>
          </p:cNvPr>
          <p:cNvSpPr txBox="1"/>
          <p:nvPr/>
        </p:nvSpPr>
        <p:spPr>
          <a:xfrm>
            <a:off x="9363693" y="3059668"/>
            <a:ext cx="247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– 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AAEF8-5DA6-4002-8F0C-8506FDD546C7}"/>
              </a:ext>
            </a:extLst>
          </p:cNvPr>
          <p:cNvSpPr txBox="1"/>
          <p:nvPr/>
        </p:nvSpPr>
        <p:spPr>
          <a:xfrm>
            <a:off x="8853053" y="3516917"/>
            <a:ext cx="27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disk – Non-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CB863F-462C-41A0-9A19-38DCAC4905F5}"/>
              </a:ext>
            </a:extLst>
          </p:cNvPr>
          <p:cNvSpPr txBox="1"/>
          <p:nvPr/>
        </p:nvSpPr>
        <p:spPr>
          <a:xfrm>
            <a:off x="4302826" y="2547257"/>
            <a:ext cx="19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Flushed LSN: 7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8B727B50-94D6-484F-BBD0-10748CC92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887096"/>
              </p:ext>
            </p:extLst>
          </p:nvPr>
        </p:nvGraphicFramePr>
        <p:xfrm>
          <a:off x="81146" y="711418"/>
          <a:ext cx="337734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336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P2 - 3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P5 - 2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P7 - 6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72277FE5-E94A-4F49-859A-AD47AB4F193E}"/>
              </a:ext>
            </a:extLst>
          </p:cNvPr>
          <p:cNvSpPr/>
          <p:nvPr/>
        </p:nvSpPr>
        <p:spPr>
          <a:xfrm>
            <a:off x="6584868" y="1080750"/>
            <a:ext cx="850472" cy="35977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1A3747-CBA1-4DB4-B63F-D17A3B9B93F3}"/>
              </a:ext>
            </a:extLst>
          </p:cNvPr>
          <p:cNvSpPr txBox="1"/>
          <p:nvPr/>
        </p:nvSpPr>
        <p:spPr>
          <a:xfrm>
            <a:off x="7434843" y="999025"/>
            <a:ext cx="850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Earliest </a:t>
            </a:r>
            <a:r>
              <a:rPr lang="en-US" sz="1400" dirty="0" err="1">
                <a:solidFill>
                  <a:srgbClr val="FF0000"/>
                </a:solidFill>
              </a:rPr>
              <a:t>recLSN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D0220332-36DC-491E-A8B5-EC6CA0CE4553}"/>
              </a:ext>
            </a:extLst>
          </p:cNvPr>
          <p:cNvSpPr/>
          <p:nvPr/>
        </p:nvSpPr>
        <p:spPr>
          <a:xfrm>
            <a:off x="8378042" y="6321058"/>
            <a:ext cx="526459" cy="233548"/>
          </a:xfrm>
          <a:prstGeom prst="leftArrow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875824-41A0-4CB7-A7D3-E0D310BED4E8}"/>
              </a:ext>
            </a:extLst>
          </p:cNvPr>
          <p:cNvSpPr txBox="1"/>
          <p:nvPr/>
        </p:nvSpPr>
        <p:spPr>
          <a:xfrm>
            <a:off x="9043059" y="4457987"/>
            <a:ext cx="30043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Dirty table? P7 is in DP</a:t>
            </a:r>
          </a:p>
          <a:p>
            <a:r>
              <a:rPr lang="en-US" dirty="0" err="1"/>
              <a:t>recLSN</a:t>
            </a:r>
            <a:r>
              <a:rPr lang="en-US" dirty="0"/>
              <a:t> &gt; LSN: 6 &gt; 6 false</a:t>
            </a:r>
          </a:p>
          <a:p>
            <a:r>
              <a:rPr lang="en-US" dirty="0" err="1"/>
              <a:t>lastLSN</a:t>
            </a:r>
            <a:r>
              <a:rPr lang="en-US" dirty="0"/>
              <a:t> on disk &gt;= LSN 0 &gt; 6 false</a:t>
            </a:r>
          </a:p>
          <a:p>
            <a:r>
              <a:rPr lang="en-US" dirty="0"/>
              <a:t>=&gt; Add P7 to buffer</a:t>
            </a:r>
          </a:p>
        </p:txBody>
      </p:sp>
    </p:spTree>
    <p:extLst>
      <p:ext uri="{BB962C8B-B14F-4D97-AF65-F5344CB8AC3E}">
        <p14:creationId xmlns:p14="http://schemas.microsoft.com/office/powerpoint/2010/main" val="1986593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BD27EFD-EADF-4071-94C4-666F92916930}"/>
              </a:ext>
            </a:extLst>
          </p:cNvPr>
          <p:cNvGraphicFramePr>
            <a:graphicFrameLocks noGrp="1"/>
          </p:cNvGraphicFramePr>
          <p:nvPr/>
        </p:nvGraphicFramePr>
        <p:xfrm>
          <a:off x="4302826" y="709000"/>
          <a:ext cx="19495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532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Transaction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T1, running,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T3, running,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E856B2-621C-4F9F-8EC7-A4EF0474F242}"/>
              </a:ext>
            </a:extLst>
          </p:cNvPr>
          <p:cNvGraphicFramePr>
            <a:graphicFrameLocks noGrp="1"/>
          </p:cNvGraphicFramePr>
          <p:nvPr/>
        </p:nvGraphicFramePr>
        <p:xfrm>
          <a:off x="6584868" y="709000"/>
          <a:ext cx="17931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Dirty Page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P2,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P5,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P7,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P8,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96355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5E09E8-AA70-4572-8D68-04403EBE1D45}"/>
              </a:ext>
            </a:extLst>
          </p:cNvPr>
          <p:cNvGraphicFramePr>
            <a:graphicFrameLocks noGrp="1"/>
          </p:cNvGraphicFramePr>
          <p:nvPr/>
        </p:nvGraphicFramePr>
        <p:xfrm>
          <a:off x="9043060" y="709000"/>
          <a:ext cx="17931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 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53567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AFF752E1-0D47-4C7A-84B3-736DEC5F13E5}"/>
              </a:ext>
            </a:extLst>
          </p:cNvPr>
          <p:cNvGraphicFramePr>
            <a:graphicFrameLocks noGrp="1"/>
          </p:cNvGraphicFramePr>
          <p:nvPr/>
        </p:nvGraphicFramePr>
        <p:xfrm>
          <a:off x="6584868" y="4092227"/>
          <a:ext cx="179317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1: T1 updates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2: T2 updates 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86321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3: T1 updates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4: T2 commits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5: T2 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54408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6: T3 updates P7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20278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7: T1 updates P8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1311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C481CB48-47B7-45E7-998C-63BAACC6BB0F}"/>
              </a:ext>
            </a:extLst>
          </p:cNvPr>
          <p:cNvGraphicFramePr>
            <a:graphicFrameLocks noGrp="1"/>
          </p:cNvGraphicFramePr>
          <p:nvPr/>
        </p:nvGraphicFramePr>
        <p:xfrm>
          <a:off x="81144" y="4092227"/>
          <a:ext cx="60148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57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2270567795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02016041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8572476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135034463"/>
                    </a:ext>
                  </a:extLst>
                </a:gridCol>
              </a:tblGrid>
              <a:tr h="3395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P4 - 0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P5 - 0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P6 - 0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P7 - 0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P8 - 7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0A625E-9033-4F54-A060-448625B25A2E}"/>
              </a:ext>
            </a:extLst>
          </p:cNvPr>
          <p:cNvCxnSpPr/>
          <p:nvPr/>
        </p:nvCxnSpPr>
        <p:spPr>
          <a:xfrm>
            <a:off x="498764" y="3429000"/>
            <a:ext cx="107471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219A6E-E4DF-4F16-BC80-D30AD4D9C943}"/>
              </a:ext>
            </a:extLst>
          </p:cNvPr>
          <p:cNvSpPr txBox="1"/>
          <p:nvPr/>
        </p:nvSpPr>
        <p:spPr>
          <a:xfrm>
            <a:off x="9363693" y="3059668"/>
            <a:ext cx="247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– 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AAEF8-5DA6-4002-8F0C-8506FDD546C7}"/>
              </a:ext>
            </a:extLst>
          </p:cNvPr>
          <p:cNvSpPr txBox="1"/>
          <p:nvPr/>
        </p:nvSpPr>
        <p:spPr>
          <a:xfrm>
            <a:off x="8853053" y="3516917"/>
            <a:ext cx="27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disk – Non-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CB863F-462C-41A0-9A19-38DCAC4905F5}"/>
              </a:ext>
            </a:extLst>
          </p:cNvPr>
          <p:cNvSpPr txBox="1"/>
          <p:nvPr/>
        </p:nvSpPr>
        <p:spPr>
          <a:xfrm>
            <a:off x="4302826" y="2547257"/>
            <a:ext cx="19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Flushed LSN: 7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8B727B50-94D6-484F-BBD0-10748CC9247F}"/>
              </a:ext>
            </a:extLst>
          </p:cNvPr>
          <p:cNvGraphicFramePr>
            <a:graphicFrameLocks noGrp="1"/>
          </p:cNvGraphicFramePr>
          <p:nvPr/>
        </p:nvGraphicFramePr>
        <p:xfrm>
          <a:off x="81146" y="711418"/>
          <a:ext cx="337734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336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P2 - 3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P5 - 2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P7 - 6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72277FE5-E94A-4F49-859A-AD47AB4F193E}"/>
              </a:ext>
            </a:extLst>
          </p:cNvPr>
          <p:cNvSpPr/>
          <p:nvPr/>
        </p:nvSpPr>
        <p:spPr>
          <a:xfrm>
            <a:off x="6584868" y="1080750"/>
            <a:ext cx="850472" cy="35977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1A3747-CBA1-4DB4-B63F-D17A3B9B93F3}"/>
              </a:ext>
            </a:extLst>
          </p:cNvPr>
          <p:cNvSpPr txBox="1"/>
          <p:nvPr/>
        </p:nvSpPr>
        <p:spPr>
          <a:xfrm>
            <a:off x="7434843" y="999025"/>
            <a:ext cx="850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Earliest </a:t>
            </a:r>
            <a:r>
              <a:rPr lang="en-US" sz="1400" dirty="0" err="1">
                <a:solidFill>
                  <a:srgbClr val="FF0000"/>
                </a:solidFill>
              </a:rPr>
              <a:t>recLSN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D0220332-36DC-491E-A8B5-EC6CA0CE4553}"/>
              </a:ext>
            </a:extLst>
          </p:cNvPr>
          <p:cNvSpPr/>
          <p:nvPr/>
        </p:nvSpPr>
        <p:spPr>
          <a:xfrm>
            <a:off x="8378042" y="6741226"/>
            <a:ext cx="526459" cy="233548"/>
          </a:xfrm>
          <a:prstGeom prst="leftArrow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875824-41A0-4CB7-A7D3-E0D310BED4E8}"/>
              </a:ext>
            </a:extLst>
          </p:cNvPr>
          <p:cNvSpPr txBox="1"/>
          <p:nvPr/>
        </p:nvSpPr>
        <p:spPr>
          <a:xfrm>
            <a:off x="9043059" y="4457987"/>
            <a:ext cx="30043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Dirty table? P8 is in DP</a:t>
            </a:r>
          </a:p>
          <a:p>
            <a:r>
              <a:rPr lang="en-US" dirty="0" err="1"/>
              <a:t>recLSN</a:t>
            </a:r>
            <a:r>
              <a:rPr lang="en-US" dirty="0"/>
              <a:t> &gt; LSN: 7 &gt; 7 false</a:t>
            </a:r>
          </a:p>
          <a:p>
            <a:r>
              <a:rPr lang="en-US" dirty="0" err="1"/>
              <a:t>lastLSN</a:t>
            </a:r>
            <a:r>
              <a:rPr lang="en-US" dirty="0"/>
              <a:t> on disk &gt;= LSN 7 &gt;= 7 true</a:t>
            </a:r>
          </a:p>
          <a:p>
            <a:r>
              <a:rPr lang="en-US" dirty="0"/>
              <a:t>=&gt; Skip </a:t>
            </a:r>
            <a:r>
              <a:rPr lang="en-US"/>
              <a:t>adding P8 to </a:t>
            </a:r>
            <a:r>
              <a:rPr lang="en-US" dirty="0"/>
              <a:t>buffer</a:t>
            </a:r>
          </a:p>
        </p:txBody>
      </p:sp>
    </p:spTree>
    <p:extLst>
      <p:ext uri="{BB962C8B-B14F-4D97-AF65-F5344CB8AC3E}">
        <p14:creationId xmlns:p14="http://schemas.microsoft.com/office/powerpoint/2010/main" val="97640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339306-CCB8-4461-AC1B-0D54C9DE7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7963"/>
              </p:ext>
            </p:extLst>
          </p:nvPr>
        </p:nvGraphicFramePr>
        <p:xfrm>
          <a:off x="81146" y="711418"/>
          <a:ext cx="337734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336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P2 - 1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P5 - 2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BD27EFD-EADF-4071-94C4-666F92916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092045"/>
              </p:ext>
            </p:extLst>
          </p:nvPr>
        </p:nvGraphicFramePr>
        <p:xfrm>
          <a:off x="4302826" y="709000"/>
          <a:ext cx="19495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532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Transaction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T1, running,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T2, running,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E856B2-621C-4F9F-8EC7-A4EF0474F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925833"/>
              </p:ext>
            </p:extLst>
          </p:nvPr>
        </p:nvGraphicFramePr>
        <p:xfrm>
          <a:off x="6584868" y="709000"/>
          <a:ext cx="179317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Dirty Page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P2,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P5,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5E09E8-AA70-4572-8D68-04403EBE1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474628"/>
              </p:ext>
            </p:extLst>
          </p:nvPr>
        </p:nvGraphicFramePr>
        <p:xfrm>
          <a:off x="9043060" y="709000"/>
          <a:ext cx="179317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 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1: T1 updates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2: T2 updates 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AFF752E1-0D47-4C7A-84B3-736DEC5F1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80647"/>
              </p:ext>
            </p:extLst>
          </p:nvPr>
        </p:nvGraphicFramePr>
        <p:xfrm>
          <a:off x="6584868" y="4092227"/>
          <a:ext cx="179317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0A625E-9033-4F54-A060-448625B25A2E}"/>
              </a:ext>
            </a:extLst>
          </p:cNvPr>
          <p:cNvCxnSpPr/>
          <p:nvPr/>
        </p:nvCxnSpPr>
        <p:spPr>
          <a:xfrm>
            <a:off x="498764" y="3429000"/>
            <a:ext cx="107471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219A6E-E4DF-4F16-BC80-D30AD4D9C943}"/>
              </a:ext>
            </a:extLst>
          </p:cNvPr>
          <p:cNvSpPr txBox="1"/>
          <p:nvPr/>
        </p:nvSpPr>
        <p:spPr>
          <a:xfrm>
            <a:off x="9363693" y="3059668"/>
            <a:ext cx="247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– 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AAEF8-5DA6-4002-8F0C-8506FDD546C7}"/>
              </a:ext>
            </a:extLst>
          </p:cNvPr>
          <p:cNvSpPr txBox="1"/>
          <p:nvPr/>
        </p:nvSpPr>
        <p:spPr>
          <a:xfrm>
            <a:off x="8853053" y="3516917"/>
            <a:ext cx="27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disk – Non-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CB863F-462C-41A0-9A19-38DCAC4905F5}"/>
              </a:ext>
            </a:extLst>
          </p:cNvPr>
          <p:cNvSpPr txBox="1"/>
          <p:nvPr/>
        </p:nvSpPr>
        <p:spPr>
          <a:xfrm>
            <a:off x="4302826" y="2547257"/>
            <a:ext cx="19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Flushed LSN: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8AF1D3FD-00AB-4F1B-8934-98174EEB8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29647"/>
              </p:ext>
            </p:extLst>
          </p:nvPr>
        </p:nvGraphicFramePr>
        <p:xfrm>
          <a:off x="81144" y="4092227"/>
          <a:ext cx="60148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57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2270567795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02016041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8572476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135034463"/>
                    </a:ext>
                  </a:extLst>
                </a:gridCol>
              </a:tblGrid>
              <a:tr h="3395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P4 - 0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P5 - 0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P6 - 0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P7 - 0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P8 - 0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67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339306-CCB8-4461-AC1B-0D54C9DE7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49500"/>
              </p:ext>
            </p:extLst>
          </p:nvPr>
        </p:nvGraphicFramePr>
        <p:xfrm>
          <a:off x="81146" y="711418"/>
          <a:ext cx="337734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336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P2 - 3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P5 - 2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BD27EFD-EADF-4071-94C4-666F92916930}"/>
              </a:ext>
            </a:extLst>
          </p:cNvPr>
          <p:cNvGraphicFramePr>
            <a:graphicFrameLocks noGrp="1"/>
          </p:cNvGraphicFramePr>
          <p:nvPr/>
        </p:nvGraphicFramePr>
        <p:xfrm>
          <a:off x="4302826" y="709000"/>
          <a:ext cx="19495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532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Transaction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T1, running,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T2, running,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E856B2-621C-4F9F-8EC7-A4EF0474F242}"/>
              </a:ext>
            </a:extLst>
          </p:cNvPr>
          <p:cNvGraphicFramePr>
            <a:graphicFrameLocks noGrp="1"/>
          </p:cNvGraphicFramePr>
          <p:nvPr/>
        </p:nvGraphicFramePr>
        <p:xfrm>
          <a:off x="6584868" y="709000"/>
          <a:ext cx="179317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Dirty Page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P2,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P5,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5E09E8-AA70-4572-8D68-04403EBE1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764442"/>
              </p:ext>
            </p:extLst>
          </p:nvPr>
        </p:nvGraphicFramePr>
        <p:xfrm>
          <a:off x="9043060" y="709000"/>
          <a:ext cx="179317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 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1: T1 updates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2: T2 updates 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3: T1 updates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AFF752E1-0D47-4C7A-84B3-736DEC5F1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309034"/>
              </p:ext>
            </p:extLst>
          </p:nvPr>
        </p:nvGraphicFramePr>
        <p:xfrm>
          <a:off x="6584868" y="4092227"/>
          <a:ext cx="179317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0A625E-9033-4F54-A060-448625B25A2E}"/>
              </a:ext>
            </a:extLst>
          </p:cNvPr>
          <p:cNvCxnSpPr/>
          <p:nvPr/>
        </p:nvCxnSpPr>
        <p:spPr>
          <a:xfrm>
            <a:off x="498764" y="3429000"/>
            <a:ext cx="107471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219A6E-E4DF-4F16-BC80-D30AD4D9C943}"/>
              </a:ext>
            </a:extLst>
          </p:cNvPr>
          <p:cNvSpPr txBox="1"/>
          <p:nvPr/>
        </p:nvSpPr>
        <p:spPr>
          <a:xfrm>
            <a:off x="9363693" y="3059668"/>
            <a:ext cx="247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– 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AAEF8-5DA6-4002-8F0C-8506FDD546C7}"/>
              </a:ext>
            </a:extLst>
          </p:cNvPr>
          <p:cNvSpPr txBox="1"/>
          <p:nvPr/>
        </p:nvSpPr>
        <p:spPr>
          <a:xfrm>
            <a:off x="8853053" y="3516917"/>
            <a:ext cx="27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disk – Non-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CB863F-462C-41A0-9A19-38DCAC4905F5}"/>
              </a:ext>
            </a:extLst>
          </p:cNvPr>
          <p:cNvSpPr txBox="1"/>
          <p:nvPr/>
        </p:nvSpPr>
        <p:spPr>
          <a:xfrm>
            <a:off x="4302826" y="2547257"/>
            <a:ext cx="19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Flushed LSN: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B5A85C0E-E92C-4B03-BC36-F921F1EFF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29647"/>
              </p:ext>
            </p:extLst>
          </p:nvPr>
        </p:nvGraphicFramePr>
        <p:xfrm>
          <a:off x="81144" y="4092227"/>
          <a:ext cx="60148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57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2270567795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02016041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8572476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135034463"/>
                    </a:ext>
                  </a:extLst>
                </a:gridCol>
              </a:tblGrid>
              <a:tr h="3395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P4 - 0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P5 - 0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P6 - 0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P7 - 0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P8 - 0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0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339306-CCB8-4461-AC1B-0D54C9DE7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315419"/>
              </p:ext>
            </p:extLst>
          </p:nvPr>
        </p:nvGraphicFramePr>
        <p:xfrm>
          <a:off x="81146" y="711418"/>
          <a:ext cx="337734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336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P2 - 3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P5 - 2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BD27EFD-EADF-4071-94C4-666F92916930}"/>
              </a:ext>
            </a:extLst>
          </p:cNvPr>
          <p:cNvGraphicFramePr>
            <a:graphicFrameLocks noGrp="1"/>
          </p:cNvGraphicFramePr>
          <p:nvPr/>
        </p:nvGraphicFramePr>
        <p:xfrm>
          <a:off x="4302826" y="709000"/>
          <a:ext cx="19495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532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Transaction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T1, running,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T2, running,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E856B2-621C-4F9F-8EC7-A4EF0474F242}"/>
              </a:ext>
            </a:extLst>
          </p:cNvPr>
          <p:cNvGraphicFramePr>
            <a:graphicFrameLocks noGrp="1"/>
          </p:cNvGraphicFramePr>
          <p:nvPr/>
        </p:nvGraphicFramePr>
        <p:xfrm>
          <a:off x="6584868" y="709000"/>
          <a:ext cx="179317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Dirty Page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P2,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P5,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5E09E8-AA70-4572-8D68-04403EBE1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705782"/>
              </p:ext>
            </p:extLst>
          </p:nvPr>
        </p:nvGraphicFramePr>
        <p:xfrm>
          <a:off x="9043060" y="709000"/>
          <a:ext cx="17931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 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1: T1 updates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2: T2 updates 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3: T1 updates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4: T2 commits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53567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AFF752E1-0D47-4C7A-84B3-736DEC5F1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128042"/>
              </p:ext>
            </p:extLst>
          </p:nvPr>
        </p:nvGraphicFramePr>
        <p:xfrm>
          <a:off x="6584868" y="4092227"/>
          <a:ext cx="179317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0A625E-9033-4F54-A060-448625B25A2E}"/>
              </a:ext>
            </a:extLst>
          </p:cNvPr>
          <p:cNvCxnSpPr/>
          <p:nvPr/>
        </p:nvCxnSpPr>
        <p:spPr>
          <a:xfrm>
            <a:off x="498764" y="3429000"/>
            <a:ext cx="107471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219A6E-E4DF-4F16-BC80-D30AD4D9C943}"/>
              </a:ext>
            </a:extLst>
          </p:cNvPr>
          <p:cNvSpPr txBox="1"/>
          <p:nvPr/>
        </p:nvSpPr>
        <p:spPr>
          <a:xfrm>
            <a:off x="9363693" y="3059668"/>
            <a:ext cx="247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– 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AAEF8-5DA6-4002-8F0C-8506FDD546C7}"/>
              </a:ext>
            </a:extLst>
          </p:cNvPr>
          <p:cNvSpPr txBox="1"/>
          <p:nvPr/>
        </p:nvSpPr>
        <p:spPr>
          <a:xfrm>
            <a:off x="8853053" y="3516917"/>
            <a:ext cx="27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disk – Non-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CB863F-462C-41A0-9A19-38DCAC4905F5}"/>
              </a:ext>
            </a:extLst>
          </p:cNvPr>
          <p:cNvSpPr txBox="1"/>
          <p:nvPr/>
        </p:nvSpPr>
        <p:spPr>
          <a:xfrm>
            <a:off x="4302826" y="2547257"/>
            <a:ext cx="19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Flushed LSN: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16932C61-6520-4B5D-834E-308381DBF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29647"/>
              </p:ext>
            </p:extLst>
          </p:nvPr>
        </p:nvGraphicFramePr>
        <p:xfrm>
          <a:off x="81144" y="4092227"/>
          <a:ext cx="60148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57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2270567795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02016041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8572476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135034463"/>
                    </a:ext>
                  </a:extLst>
                </a:gridCol>
              </a:tblGrid>
              <a:tr h="3395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P4 - 0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P5 - 0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P6 - 0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P7 - 0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P8 - 0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89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339306-CCB8-4461-AC1B-0D54C9DE7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906741"/>
              </p:ext>
            </p:extLst>
          </p:nvPr>
        </p:nvGraphicFramePr>
        <p:xfrm>
          <a:off x="81146" y="711418"/>
          <a:ext cx="337734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336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P2 - 3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P5 - 2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BD27EFD-EADF-4071-94C4-666F92916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720487"/>
              </p:ext>
            </p:extLst>
          </p:nvPr>
        </p:nvGraphicFramePr>
        <p:xfrm>
          <a:off x="4302826" y="709000"/>
          <a:ext cx="19495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532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Transaction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T1, running,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E856B2-621C-4F9F-8EC7-A4EF0474F242}"/>
              </a:ext>
            </a:extLst>
          </p:cNvPr>
          <p:cNvGraphicFramePr>
            <a:graphicFrameLocks noGrp="1"/>
          </p:cNvGraphicFramePr>
          <p:nvPr/>
        </p:nvGraphicFramePr>
        <p:xfrm>
          <a:off x="6584868" y="709000"/>
          <a:ext cx="179317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Dirty Page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P2,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P5,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5E09E8-AA70-4572-8D68-04403EBE1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398746"/>
              </p:ext>
            </p:extLst>
          </p:nvPr>
        </p:nvGraphicFramePr>
        <p:xfrm>
          <a:off x="9043060" y="709000"/>
          <a:ext cx="17931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 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5: T2 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53567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AFF752E1-0D47-4C7A-84B3-736DEC5F1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30231"/>
              </p:ext>
            </p:extLst>
          </p:nvPr>
        </p:nvGraphicFramePr>
        <p:xfrm>
          <a:off x="6584868" y="4092227"/>
          <a:ext cx="17931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1: T1 updates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2: T2 updates 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86321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3: T1 updates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4: T2 commits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0A625E-9033-4F54-A060-448625B25A2E}"/>
              </a:ext>
            </a:extLst>
          </p:cNvPr>
          <p:cNvCxnSpPr/>
          <p:nvPr/>
        </p:nvCxnSpPr>
        <p:spPr>
          <a:xfrm>
            <a:off x="498764" y="3429000"/>
            <a:ext cx="107471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219A6E-E4DF-4F16-BC80-D30AD4D9C943}"/>
              </a:ext>
            </a:extLst>
          </p:cNvPr>
          <p:cNvSpPr txBox="1"/>
          <p:nvPr/>
        </p:nvSpPr>
        <p:spPr>
          <a:xfrm>
            <a:off x="9363693" y="3059668"/>
            <a:ext cx="247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– 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AAEF8-5DA6-4002-8F0C-8506FDD546C7}"/>
              </a:ext>
            </a:extLst>
          </p:cNvPr>
          <p:cNvSpPr txBox="1"/>
          <p:nvPr/>
        </p:nvSpPr>
        <p:spPr>
          <a:xfrm>
            <a:off x="8853053" y="3516917"/>
            <a:ext cx="27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disk – Non-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CB863F-462C-41A0-9A19-38DCAC4905F5}"/>
              </a:ext>
            </a:extLst>
          </p:cNvPr>
          <p:cNvSpPr txBox="1"/>
          <p:nvPr/>
        </p:nvSpPr>
        <p:spPr>
          <a:xfrm>
            <a:off x="4302826" y="2547257"/>
            <a:ext cx="19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Flushed LSN: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A19FA1B7-D00F-415B-B0B1-258D6C5E0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29647"/>
              </p:ext>
            </p:extLst>
          </p:nvPr>
        </p:nvGraphicFramePr>
        <p:xfrm>
          <a:off x="81144" y="4092227"/>
          <a:ext cx="60148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57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2270567795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02016041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8572476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135034463"/>
                    </a:ext>
                  </a:extLst>
                </a:gridCol>
              </a:tblGrid>
              <a:tr h="3395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P4 - 0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P5 - 0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P6 - 0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P7 - 0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P8 - 0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1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339306-CCB8-4461-AC1B-0D54C9DE7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951730"/>
              </p:ext>
            </p:extLst>
          </p:nvPr>
        </p:nvGraphicFramePr>
        <p:xfrm>
          <a:off x="81146" y="711418"/>
          <a:ext cx="337734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336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P2 - 3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P5 - 2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P7 - 6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BD27EFD-EADF-4071-94C4-666F92916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214033"/>
              </p:ext>
            </p:extLst>
          </p:nvPr>
        </p:nvGraphicFramePr>
        <p:xfrm>
          <a:off x="4302826" y="709000"/>
          <a:ext cx="19495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532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Transaction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T1, running,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T3, running,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E856B2-621C-4F9F-8EC7-A4EF0474F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938777"/>
              </p:ext>
            </p:extLst>
          </p:nvPr>
        </p:nvGraphicFramePr>
        <p:xfrm>
          <a:off x="6584868" y="709000"/>
          <a:ext cx="179317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Dirty Page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P2,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P5,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P7,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5E09E8-AA70-4572-8D68-04403EBE1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397584"/>
              </p:ext>
            </p:extLst>
          </p:nvPr>
        </p:nvGraphicFramePr>
        <p:xfrm>
          <a:off x="9043060" y="709000"/>
          <a:ext cx="17931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 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5: T2 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6: T3 updates P7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53567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AFF752E1-0D47-4C7A-84B3-736DEC5F1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70281"/>
              </p:ext>
            </p:extLst>
          </p:nvPr>
        </p:nvGraphicFramePr>
        <p:xfrm>
          <a:off x="6584868" y="4092227"/>
          <a:ext cx="17931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1: T1 updates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2: T2 updates 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86321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3: T1 updates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4: T2 commits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0A625E-9033-4F54-A060-448625B25A2E}"/>
              </a:ext>
            </a:extLst>
          </p:cNvPr>
          <p:cNvCxnSpPr/>
          <p:nvPr/>
        </p:nvCxnSpPr>
        <p:spPr>
          <a:xfrm>
            <a:off x="498764" y="3429000"/>
            <a:ext cx="107471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219A6E-E4DF-4F16-BC80-D30AD4D9C943}"/>
              </a:ext>
            </a:extLst>
          </p:cNvPr>
          <p:cNvSpPr txBox="1"/>
          <p:nvPr/>
        </p:nvSpPr>
        <p:spPr>
          <a:xfrm>
            <a:off x="9363693" y="3059668"/>
            <a:ext cx="247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– 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AAEF8-5DA6-4002-8F0C-8506FDD546C7}"/>
              </a:ext>
            </a:extLst>
          </p:cNvPr>
          <p:cNvSpPr txBox="1"/>
          <p:nvPr/>
        </p:nvSpPr>
        <p:spPr>
          <a:xfrm>
            <a:off x="8853053" y="3516917"/>
            <a:ext cx="27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disk – Non-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CB863F-462C-41A0-9A19-38DCAC4905F5}"/>
              </a:ext>
            </a:extLst>
          </p:cNvPr>
          <p:cNvSpPr txBox="1"/>
          <p:nvPr/>
        </p:nvSpPr>
        <p:spPr>
          <a:xfrm>
            <a:off x="4302826" y="2547257"/>
            <a:ext cx="19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Flushed LSN: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B93BEE84-85DB-47CD-AC2F-0CAA9EE4E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29647"/>
              </p:ext>
            </p:extLst>
          </p:nvPr>
        </p:nvGraphicFramePr>
        <p:xfrm>
          <a:off x="81144" y="4092227"/>
          <a:ext cx="60148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57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2270567795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02016041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8572476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135034463"/>
                    </a:ext>
                  </a:extLst>
                </a:gridCol>
              </a:tblGrid>
              <a:tr h="3395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P4 - 0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P5 - 0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P6 - 0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P7 - 0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P8 - 0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677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339306-CCB8-4461-AC1B-0D54C9DE7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025197"/>
              </p:ext>
            </p:extLst>
          </p:nvPr>
        </p:nvGraphicFramePr>
        <p:xfrm>
          <a:off x="81146" y="711418"/>
          <a:ext cx="337734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336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P2 - 3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P5 - 2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P7 - 6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P8 - 7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BD27EFD-EADF-4071-94C4-666F92916930}"/>
              </a:ext>
            </a:extLst>
          </p:cNvPr>
          <p:cNvGraphicFramePr>
            <a:graphicFrameLocks noGrp="1"/>
          </p:cNvGraphicFramePr>
          <p:nvPr/>
        </p:nvGraphicFramePr>
        <p:xfrm>
          <a:off x="4302826" y="709000"/>
          <a:ext cx="19495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532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Transaction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T1, running,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T3, running,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E856B2-621C-4F9F-8EC7-A4EF0474F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810738"/>
              </p:ext>
            </p:extLst>
          </p:nvPr>
        </p:nvGraphicFramePr>
        <p:xfrm>
          <a:off x="6584868" y="709000"/>
          <a:ext cx="17931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Dirty Page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P2,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P5,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P7,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P8,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96355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5E09E8-AA70-4572-8D68-04403EBE1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888186"/>
              </p:ext>
            </p:extLst>
          </p:nvPr>
        </p:nvGraphicFramePr>
        <p:xfrm>
          <a:off x="9043060" y="709000"/>
          <a:ext cx="17931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 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5: T2 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6: T3 updates P7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7: T1 updates P8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53567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AFF752E1-0D47-4C7A-84B3-736DEC5F1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30696"/>
              </p:ext>
            </p:extLst>
          </p:nvPr>
        </p:nvGraphicFramePr>
        <p:xfrm>
          <a:off x="6584868" y="4092227"/>
          <a:ext cx="17931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1: T1 updates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2: T2 updates 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86321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3: T1 updates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4: T2 commits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0A625E-9033-4F54-A060-448625B25A2E}"/>
              </a:ext>
            </a:extLst>
          </p:cNvPr>
          <p:cNvCxnSpPr/>
          <p:nvPr/>
        </p:nvCxnSpPr>
        <p:spPr>
          <a:xfrm>
            <a:off x="498764" y="3429000"/>
            <a:ext cx="107471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219A6E-E4DF-4F16-BC80-D30AD4D9C943}"/>
              </a:ext>
            </a:extLst>
          </p:cNvPr>
          <p:cNvSpPr txBox="1"/>
          <p:nvPr/>
        </p:nvSpPr>
        <p:spPr>
          <a:xfrm>
            <a:off x="9363693" y="3059668"/>
            <a:ext cx="247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– 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AAEF8-5DA6-4002-8F0C-8506FDD546C7}"/>
              </a:ext>
            </a:extLst>
          </p:cNvPr>
          <p:cNvSpPr txBox="1"/>
          <p:nvPr/>
        </p:nvSpPr>
        <p:spPr>
          <a:xfrm>
            <a:off x="8853053" y="3516917"/>
            <a:ext cx="27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disk – Non-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CB863F-462C-41A0-9A19-38DCAC4905F5}"/>
              </a:ext>
            </a:extLst>
          </p:cNvPr>
          <p:cNvSpPr txBox="1"/>
          <p:nvPr/>
        </p:nvSpPr>
        <p:spPr>
          <a:xfrm>
            <a:off x="4302826" y="2547257"/>
            <a:ext cx="19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Flushed LSN: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A9432048-0CC5-4097-956D-FA7FB3482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29647"/>
              </p:ext>
            </p:extLst>
          </p:nvPr>
        </p:nvGraphicFramePr>
        <p:xfrm>
          <a:off x="81144" y="4092227"/>
          <a:ext cx="60148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57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2270567795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02016041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8572476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135034463"/>
                    </a:ext>
                  </a:extLst>
                </a:gridCol>
              </a:tblGrid>
              <a:tr h="3395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P4 - 0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P5 - 0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P6 - 0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P7 - 0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P8 - 0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204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339306-CCB8-4461-AC1B-0D54C9DE75A5}"/>
              </a:ext>
            </a:extLst>
          </p:cNvPr>
          <p:cNvGraphicFramePr>
            <a:graphicFrameLocks noGrp="1"/>
          </p:cNvGraphicFramePr>
          <p:nvPr/>
        </p:nvGraphicFramePr>
        <p:xfrm>
          <a:off x="81146" y="711418"/>
          <a:ext cx="337734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336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844336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P2 - 3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P5 - 2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P7 - 6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P8 - 7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BD27EFD-EADF-4071-94C4-666F92916930}"/>
              </a:ext>
            </a:extLst>
          </p:cNvPr>
          <p:cNvGraphicFramePr>
            <a:graphicFrameLocks noGrp="1"/>
          </p:cNvGraphicFramePr>
          <p:nvPr/>
        </p:nvGraphicFramePr>
        <p:xfrm>
          <a:off x="4302826" y="709000"/>
          <a:ext cx="19495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532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Transaction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T1, running,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T3, running,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E856B2-621C-4F9F-8EC7-A4EF0474F242}"/>
              </a:ext>
            </a:extLst>
          </p:cNvPr>
          <p:cNvGraphicFramePr>
            <a:graphicFrameLocks noGrp="1"/>
          </p:cNvGraphicFramePr>
          <p:nvPr/>
        </p:nvGraphicFramePr>
        <p:xfrm>
          <a:off x="6584868" y="709000"/>
          <a:ext cx="17931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Dirty Page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P2,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P5,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P7,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P8,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96355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5E09E8-AA70-4572-8D68-04403EBE1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486473"/>
              </p:ext>
            </p:extLst>
          </p:nvPr>
        </p:nvGraphicFramePr>
        <p:xfrm>
          <a:off x="9043060" y="709000"/>
          <a:ext cx="17931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 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5: T2 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6: T3 updates P7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7: T1 updates P8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8: T1 updates P6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53567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AFF752E1-0D47-4C7A-84B3-736DEC5F1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710771"/>
              </p:ext>
            </p:extLst>
          </p:nvPr>
        </p:nvGraphicFramePr>
        <p:xfrm>
          <a:off x="6584868" y="4092227"/>
          <a:ext cx="17931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74">
                  <a:extLst>
                    <a:ext uri="{9D8B030D-6E8A-4147-A177-3AD203B41FA5}">
                      <a16:colId xmlns:a16="http://schemas.microsoft.com/office/drawing/2014/main" val="3704869375"/>
                    </a:ext>
                  </a:extLst>
                </a:gridCol>
              </a:tblGrid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396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1: T1 updates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88324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2: T2 updates 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863213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3: T1 updates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0601"/>
                  </a:ext>
                </a:extLst>
              </a:tr>
              <a:tr h="360109">
                <a:tc>
                  <a:txBody>
                    <a:bodyPr/>
                    <a:lstStyle/>
                    <a:p>
                      <a:r>
                        <a:rPr lang="en-US" dirty="0"/>
                        <a:t>4: T2 commits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145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0A625E-9033-4F54-A060-448625B25A2E}"/>
              </a:ext>
            </a:extLst>
          </p:cNvPr>
          <p:cNvCxnSpPr/>
          <p:nvPr/>
        </p:nvCxnSpPr>
        <p:spPr>
          <a:xfrm>
            <a:off x="498764" y="3429000"/>
            <a:ext cx="107471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219A6E-E4DF-4F16-BC80-D30AD4D9C943}"/>
              </a:ext>
            </a:extLst>
          </p:cNvPr>
          <p:cNvSpPr txBox="1"/>
          <p:nvPr/>
        </p:nvSpPr>
        <p:spPr>
          <a:xfrm>
            <a:off x="9363693" y="3059668"/>
            <a:ext cx="247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– 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AAEF8-5DA6-4002-8F0C-8506FDD546C7}"/>
              </a:ext>
            </a:extLst>
          </p:cNvPr>
          <p:cNvSpPr txBox="1"/>
          <p:nvPr/>
        </p:nvSpPr>
        <p:spPr>
          <a:xfrm>
            <a:off x="8853053" y="3516917"/>
            <a:ext cx="27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disk – Non-</a:t>
            </a:r>
            <a:r>
              <a:rPr lang="en-US" dirty="0" err="1"/>
              <a:t>volatitle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CB863F-462C-41A0-9A19-38DCAC4905F5}"/>
              </a:ext>
            </a:extLst>
          </p:cNvPr>
          <p:cNvSpPr txBox="1"/>
          <p:nvPr/>
        </p:nvSpPr>
        <p:spPr>
          <a:xfrm>
            <a:off x="4302826" y="2547257"/>
            <a:ext cx="19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Flushed LSN: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325F28BE-A275-4384-A35A-A7A33B6DF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29647"/>
              </p:ext>
            </p:extLst>
          </p:nvPr>
        </p:nvGraphicFramePr>
        <p:xfrm>
          <a:off x="81144" y="4092227"/>
          <a:ext cx="60148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57">
                  <a:extLst>
                    <a:ext uri="{9D8B030D-6E8A-4147-A177-3AD203B41FA5}">
                      <a16:colId xmlns:a16="http://schemas.microsoft.com/office/drawing/2014/main" val="333796950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28893648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906226196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68885498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2270567795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3020160414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85724763"/>
                    </a:ext>
                  </a:extLst>
                </a:gridCol>
                <a:gridCol w="751857">
                  <a:extLst>
                    <a:ext uri="{9D8B030D-6E8A-4147-A177-3AD203B41FA5}">
                      <a16:colId xmlns:a16="http://schemas.microsoft.com/office/drawing/2014/main" val="1135034463"/>
                    </a:ext>
                  </a:extLst>
                </a:gridCol>
              </a:tblGrid>
              <a:tr h="3395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P1 - 0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P2 - 0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P3 - 0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P4 - 0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P5 - 0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P6 - 0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P7 - 0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P8 - 0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41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75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2789</Words>
  <Application>Microsoft Office PowerPoint</Application>
  <PresentationFormat>Widescreen</PresentationFormat>
  <Paragraphs>782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Le, An Thai</dc:creator>
  <cp:lastModifiedBy>Le, An Thai</cp:lastModifiedBy>
  <cp:revision>34</cp:revision>
  <dcterms:created xsi:type="dcterms:W3CDTF">2021-05-18T01:35:45Z</dcterms:created>
  <dcterms:modified xsi:type="dcterms:W3CDTF">2021-05-19T14:28:25Z</dcterms:modified>
</cp:coreProperties>
</file>