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5"/>
  </p:notesMasterIdLst>
  <p:sldIdLst>
    <p:sldId id="257" r:id="rId2"/>
    <p:sldId id="385" r:id="rId3"/>
    <p:sldId id="390" r:id="rId4"/>
    <p:sldId id="395" r:id="rId5"/>
    <p:sldId id="391" r:id="rId6"/>
    <p:sldId id="403" r:id="rId7"/>
    <p:sldId id="392" r:id="rId8"/>
    <p:sldId id="396" r:id="rId9"/>
    <p:sldId id="405" r:id="rId10"/>
    <p:sldId id="409" r:id="rId11"/>
    <p:sldId id="410" r:id="rId12"/>
    <p:sldId id="401" r:id="rId13"/>
    <p:sldId id="3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EFF3"/>
    <a:srgbClr val="05E91B"/>
    <a:srgbClr val="33FB46"/>
    <a:srgbClr val="2D2DB9"/>
    <a:srgbClr val="44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9" autoAdjust="0"/>
    <p:restoredTop sz="94680" autoAdjust="0"/>
  </p:normalViewPr>
  <p:slideViewPr>
    <p:cSldViewPr showGuides="1">
      <p:cViewPr varScale="1">
        <p:scale>
          <a:sx n="67" d="100"/>
          <a:sy n="67" d="100"/>
        </p:scale>
        <p:origin x="66" y="23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321000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8700624" cy="449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80376" y="1268760"/>
            <a:ext cx="2232248" cy="449124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768408" y="1268760"/>
            <a:ext cx="1931592" cy="49685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3882993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3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5135776" y="1268760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4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135776" y="3882993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08368" y="1268760"/>
            <a:ext cx="2291632" cy="475252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79376" y="1268760"/>
            <a:ext cx="8700621" cy="477924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79376" y="1280512"/>
            <a:ext cx="11233248" cy="307777"/>
          </a:xfrm>
          <a:ln>
            <a:noFill/>
          </a:ln>
        </p:spPr>
        <p:txBody>
          <a:bodyPr wrap="square">
            <a:spAutoFit/>
          </a:bodyPr>
          <a:lstStyle>
            <a:lvl1pPr marL="228600" indent="-228600">
              <a:spcAft>
                <a:spcPts val="1800"/>
              </a:spcAft>
              <a:buClrTx/>
              <a:buSzPct val="80000"/>
              <a:buFont typeface="Wingdings" panose="05000000000000000000" pitchFamily="2" charset="2"/>
              <a:buChar char="q"/>
              <a:tabLst>
                <a:tab pos="6637338" algn="r"/>
              </a:tabLst>
              <a:defRPr sz="20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4736" y="1268760"/>
            <a:ext cx="5412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81427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81427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5400000" cy="477924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268760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814275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814275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336360" y="1268760"/>
            <a:ext cx="2363640" cy="477924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79376" y="1268760"/>
            <a:ext cx="8700624" cy="477924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40016" y="1268760"/>
            <a:ext cx="5459984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9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376" y="445075"/>
            <a:ext cx="11242224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376" y="1309075"/>
            <a:ext cx="1124059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79243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</a:t>
            </a:r>
            <a:r>
              <a:rPr lang="en-US" sz="9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2017 </a:t>
            </a:r>
            <a:r>
              <a:rPr lang="en-US" sz="9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 Design Vietnam Co., Ltd.. All rights reserved. 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12772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26G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Jun 2017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Jun </a:t>
            </a:r>
            <a:r>
              <a:rPr lang="en-US" altLang="ja-JP" dirty="0" smtClean="0"/>
              <a:t>2019</a:t>
            </a:r>
            <a:endParaRPr lang="en-US" altLang="ja-JP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Dec 22, 2017</a:t>
            </a:r>
            <a:endParaRPr lang="en-US" dirty="0"/>
          </a:p>
          <a:p>
            <a:r>
              <a:rPr lang="en-US" dirty="0"/>
              <a:t>Mentee: </a:t>
            </a:r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Le </a:t>
            </a:r>
            <a:r>
              <a:rPr lang="en-US" dirty="0" smtClean="0"/>
              <a:t>(</a:t>
            </a:r>
            <a:r>
              <a:rPr lang="en-US" dirty="0" smtClean="0"/>
              <a:t>2037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 </a:t>
            </a:r>
            <a:r>
              <a:rPr lang="en-US" dirty="0" smtClean="0"/>
              <a:t>Duy Ho (1445)</a:t>
            </a:r>
            <a:endParaRPr lang="en-US" dirty="0"/>
          </a:p>
          <a:p>
            <a:r>
              <a:rPr lang="en-US" dirty="0"/>
              <a:t>Software Tool Solution 1 Group</a:t>
            </a:r>
          </a:p>
          <a:p>
            <a:r>
              <a:rPr lang="en-US" dirty="0"/>
              <a:t>Software Engineer Division</a:t>
            </a:r>
          </a:p>
          <a:p>
            <a:r>
              <a:rPr lang="en-US" dirty="0" err="1"/>
              <a:t>Renesas</a:t>
            </a:r>
            <a:r>
              <a:rPr lang="en-US" dirty="0"/>
              <a:t> Design Vietnam Co., Ltd.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Plan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623727" y="6560626"/>
            <a:ext cx="813211" cy="232032"/>
          </a:xfrm>
        </p:spPr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41" y="236298"/>
            <a:ext cx="2551679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74544" y="1371993"/>
            <a:ext cx="11679925" cy="4783970"/>
            <a:chOff x="-474552" y="1038577"/>
            <a:chExt cx="13197082" cy="5349714"/>
          </a:xfrm>
        </p:grpSpPr>
        <p:cxnSp>
          <p:nvCxnSpPr>
            <p:cNvPr id="108" name="Straight Arrow Connector 14"/>
            <p:cNvCxnSpPr/>
            <p:nvPr/>
          </p:nvCxnSpPr>
          <p:spPr>
            <a:xfrm flipV="1">
              <a:off x="519772" y="1038577"/>
              <a:ext cx="0" cy="4876920"/>
            </a:xfrm>
            <a:prstGeom prst="bentConnector3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tailEnd type="arrow"/>
            </a:ln>
          </p:spPr>
        </p:cxnSp>
        <p:cxnSp>
          <p:nvCxnSpPr>
            <p:cNvPr id="109" name="Straight Arrow Connector 16"/>
            <p:cNvCxnSpPr/>
            <p:nvPr/>
          </p:nvCxnSpPr>
          <p:spPr>
            <a:xfrm flipV="1">
              <a:off x="544732" y="5911388"/>
              <a:ext cx="11504191" cy="4829"/>
            </a:xfrm>
            <a:prstGeom prst="bentConnector3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tailEnd type="arrow"/>
            </a:ln>
          </p:spPr>
        </p:cxnSp>
        <p:sp>
          <p:nvSpPr>
            <p:cNvPr id="113" name="Straight Connector 43"/>
            <p:cNvSpPr/>
            <p:nvPr/>
          </p:nvSpPr>
          <p:spPr>
            <a:xfrm flipH="1" flipV="1">
              <a:off x="5189069" y="1346737"/>
              <a:ext cx="11521" cy="45680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23" name="Straight Connector 39"/>
            <p:cNvSpPr/>
            <p:nvPr/>
          </p:nvSpPr>
          <p:spPr>
            <a:xfrm flipV="1">
              <a:off x="2820532" y="1640497"/>
              <a:ext cx="0" cy="42451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25" name="Straight Connector 39"/>
            <p:cNvSpPr/>
            <p:nvPr/>
          </p:nvSpPr>
          <p:spPr>
            <a:xfrm flipV="1">
              <a:off x="7554123" y="1669658"/>
              <a:ext cx="0" cy="42451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26" name="TextBox 26"/>
            <p:cNvSpPr/>
            <p:nvPr/>
          </p:nvSpPr>
          <p:spPr>
            <a:xfrm>
              <a:off x="236141" y="5930618"/>
              <a:ext cx="691200" cy="42943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Jun </a:t>
              </a: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2017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28" name="TextBox 26"/>
            <p:cNvSpPr/>
            <p:nvPr/>
          </p:nvSpPr>
          <p:spPr>
            <a:xfrm>
              <a:off x="2543212" y="5937097"/>
              <a:ext cx="853920" cy="42943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Dec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2017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31" name="TextBox 26"/>
            <p:cNvSpPr/>
            <p:nvPr/>
          </p:nvSpPr>
          <p:spPr>
            <a:xfrm>
              <a:off x="4996529" y="5954636"/>
              <a:ext cx="853920" cy="42943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Jun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2018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33" name="TextBox 26"/>
            <p:cNvSpPr/>
            <p:nvPr/>
          </p:nvSpPr>
          <p:spPr>
            <a:xfrm>
              <a:off x="7332568" y="5958858"/>
              <a:ext cx="853920" cy="42943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Dec</a:t>
              </a: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 2018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37" name="TextBox 57"/>
            <p:cNvSpPr/>
            <p:nvPr/>
          </p:nvSpPr>
          <p:spPr>
            <a:xfrm>
              <a:off x="-430518" y="3275032"/>
              <a:ext cx="1670400" cy="82439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Software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F</a:t>
              </a: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unctional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D</a:t>
              </a: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esign</a:t>
              </a:r>
              <a:endParaRPr lang="en-US" sz="14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</p:txBody>
        </p:sp>
        <p:sp>
          <p:nvSpPr>
            <p:cNvPr id="140" name="TextBox 57"/>
            <p:cNvSpPr/>
            <p:nvPr/>
          </p:nvSpPr>
          <p:spPr>
            <a:xfrm>
              <a:off x="-474552" y="1759111"/>
              <a:ext cx="1670400" cy="82439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Software </a:t>
              </a:r>
              <a:endParaRPr lang="en-US" sz="1400" b="1" i="0" u="none" strike="noStrik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Detailed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D</a:t>
              </a: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esign</a:t>
              </a:r>
              <a:endParaRPr lang="en-US" sz="14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</p:txBody>
        </p:sp>
        <p:sp>
          <p:nvSpPr>
            <p:cNvPr id="142" name="TextBox 57"/>
            <p:cNvSpPr/>
            <p:nvPr/>
          </p:nvSpPr>
          <p:spPr>
            <a:xfrm>
              <a:off x="-394626" y="4986797"/>
              <a:ext cx="1656000" cy="58346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Basic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Training</a:t>
              </a:r>
              <a:endParaRPr lang="en-US" sz="14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53691" y="3513218"/>
              <a:ext cx="245878" cy="3678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t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344" y="1226234"/>
              <a:ext cx="1064794" cy="411383"/>
            </a:xfrm>
            <a:prstGeom prst="rect">
              <a:avLst/>
            </a:prstGeom>
            <a:gradFill>
              <a:gsLst>
                <a:gs pos="0">
                  <a:srgbClr val="EEEEEE"/>
                </a:gs>
                <a:gs pos="100000">
                  <a:srgbClr val="999999"/>
                </a:gs>
              </a:gsLst>
              <a:lin ang="270000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Level 1</a:t>
              </a:r>
            </a:p>
          </p:txBody>
        </p:sp>
        <p:sp>
          <p:nvSpPr>
            <p:cNvPr id="151" name="TextBox 41"/>
            <p:cNvSpPr/>
            <p:nvPr/>
          </p:nvSpPr>
          <p:spPr>
            <a:xfrm>
              <a:off x="11402050" y="6041412"/>
              <a:ext cx="1320480" cy="3371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1" i="0" u="none" strike="noStrike" spc="0" baseline="0" dirty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ＭＳ Ｐゴシック" pitchFamily="50"/>
                  <a:cs typeface="Calibri" pitchFamily="34"/>
                </a:rPr>
                <a:t>Time</a:t>
              </a:r>
            </a:p>
          </p:txBody>
        </p:sp>
        <p:sp>
          <p:nvSpPr>
            <p:cNvPr id="46" name="Straight Connector 43"/>
            <p:cNvSpPr/>
            <p:nvPr/>
          </p:nvSpPr>
          <p:spPr>
            <a:xfrm flipH="1" flipV="1">
              <a:off x="9859223" y="1332496"/>
              <a:ext cx="11521" cy="45680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95316" y="1150328"/>
              <a:ext cx="1127812" cy="411383"/>
            </a:xfrm>
            <a:prstGeom prst="rect">
              <a:avLst/>
            </a:prstGeom>
            <a:gradFill>
              <a:gsLst>
                <a:gs pos="0">
                  <a:srgbClr val="99FF33"/>
                </a:gs>
                <a:gs pos="100000">
                  <a:srgbClr val="66CC00">
                    <a:alpha val="85000"/>
                  </a:srgbClr>
                </a:gs>
              </a:gsLst>
              <a:lin ang="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Level 2</a:t>
              </a:r>
            </a:p>
          </p:txBody>
        </p:sp>
        <p:sp>
          <p:nvSpPr>
            <p:cNvPr id="48" name="TextBox 26"/>
            <p:cNvSpPr/>
            <p:nvPr/>
          </p:nvSpPr>
          <p:spPr>
            <a:xfrm>
              <a:off x="9627617" y="5943985"/>
              <a:ext cx="853920" cy="42943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Jun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2019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49" name="Straight Connector 39"/>
            <p:cNvSpPr/>
            <p:nvPr/>
          </p:nvSpPr>
          <p:spPr>
            <a:xfrm flipV="1">
              <a:off x="878292" y="1658497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0" name="Straight Connector 39"/>
            <p:cNvSpPr/>
            <p:nvPr/>
          </p:nvSpPr>
          <p:spPr>
            <a:xfrm flipV="1">
              <a:off x="1271412" y="1669658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1" name="Straight Connector 39"/>
            <p:cNvSpPr/>
            <p:nvPr/>
          </p:nvSpPr>
          <p:spPr>
            <a:xfrm flipV="1">
              <a:off x="1652412" y="1640497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2" name="Straight Connector 39"/>
            <p:cNvSpPr/>
            <p:nvPr/>
          </p:nvSpPr>
          <p:spPr>
            <a:xfrm flipV="1">
              <a:off x="2033412" y="1640497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3" name="Straight Connector 39"/>
            <p:cNvSpPr/>
            <p:nvPr/>
          </p:nvSpPr>
          <p:spPr>
            <a:xfrm flipV="1">
              <a:off x="2414412" y="1652001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4" name="Straight Connector 39"/>
            <p:cNvSpPr/>
            <p:nvPr/>
          </p:nvSpPr>
          <p:spPr>
            <a:xfrm flipV="1">
              <a:off x="3240492" y="1676154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5" name="Straight Connector 39"/>
            <p:cNvSpPr/>
            <p:nvPr/>
          </p:nvSpPr>
          <p:spPr>
            <a:xfrm flipV="1">
              <a:off x="3633612" y="1687315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6" name="Straight Connector 39"/>
            <p:cNvSpPr/>
            <p:nvPr/>
          </p:nvSpPr>
          <p:spPr>
            <a:xfrm flipV="1">
              <a:off x="4014612" y="1658154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7" name="Straight Connector 39"/>
            <p:cNvSpPr/>
            <p:nvPr/>
          </p:nvSpPr>
          <p:spPr>
            <a:xfrm flipV="1">
              <a:off x="4395612" y="1658154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8" name="Straight Connector 39"/>
            <p:cNvSpPr/>
            <p:nvPr/>
          </p:nvSpPr>
          <p:spPr>
            <a:xfrm flipV="1">
              <a:off x="4776612" y="1669658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9" name="Straight Connector 39"/>
            <p:cNvSpPr/>
            <p:nvPr/>
          </p:nvSpPr>
          <p:spPr>
            <a:xfrm flipV="1">
              <a:off x="5602692" y="1646992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0" name="Straight Connector 39"/>
            <p:cNvSpPr/>
            <p:nvPr/>
          </p:nvSpPr>
          <p:spPr>
            <a:xfrm flipV="1">
              <a:off x="5995812" y="1658153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1" name="Straight Connector 39"/>
            <p:cNvSpPr/>
            <p:nvPr/>
          </p:nvSpPr>
          <p:spPr>
            <a:xfrm flipV="1">
              <a:off x="6376812" y="1628992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2" name="Straight Connector 39"/>
            <p:cNvSpPr/>
            <p:nvPr/>
          </p:nvSpPr>
          <p:spPr>
            <a:xfrm flipV="1">
              <a:off x="6757812" y="1628992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3" name="Straight Connector 39"/>
            <p:cNvSpPr/>
            <p:nvPr/>
          </p:nvSpPr>
          <p:spPr>
            <a:xfrm flipV="1">
              <a:off x="7138812" y="1640496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4" name="Straight Connector 39"/>
            <p:cNvSpPr/>
            <p:nvPr/>
          </p:nvSpPr>
          <p:spPr>
            <a:xfrm flipV="1">
              <a:off x="8029549" y="1658152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5" name="Straight Connector 39"/>
            <p:cNvSpPr/>
            <p:nvPr/>
          </p:nvSpPr>
          <p:spPr>
            <a:xfrm flipV="1">
              <a:off x="8303767" y="1687314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6" name="Straight Connector 39"/>
            <p:cNvSpPr/>
            <p:nvPr/>
          </p:nvSpPr>
          <p:spPr>
            <a:xfrm flipV="1">
              <a:off x="8684767" y="1658153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7" name="Straight Connector 39"/>
            <p:cNvSpPr/>
            <p:nvPr/>
          </p:nvSpPr>
          <p:spPr>
            <a:xfrm flipV="1">
              <a:off x="9065767" y="1658153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8" name="Straight Connector 39"/>
            <p:cNvSpPr/>
            <p:nvPr/>
          </p:nvSpPr>
          <p:spPr>
            <a:xfrm flipV="1">
              <a:off x="9446767" y="1669657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9" name="Rectangle 60"/>
            <p:cNvSpPr/>
            <p:nvPr/>
          </p:nvSpPr>
          <p:spPr>
            <a:xfrm>
              <a:off x="538232" y="4775567"/>
              <a:ext cx="2239740" cy="106722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rtl="0" hangingPunct="1">
                <a:lnSpc>
                  <a:spcPct val="100000"/>
                </a:lnSpc>
                <a:spcBef>
                  <a:spcPts val="1199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MS Gothic" pitchFamily="49"/>
                  <a:cs typeface="MS Gothic" pitchFamily="49"/>
                </a:rPr>
                <a:t>- Understand/adapt</a:t>
              </a:r>
              <a:r>
                <a:rPr lang="en-US" sz="1400" dirty="0" smtClean="0">
                  <a:solidFill>
                    <a:srgbClr val="000000"/>
                  </a:solidFill>
                  <a:latin typeface="Arial" pitchFamily="34"/>
                  <a:ea typeface="MS Gothic" pitchFamily="49"/>
                  <a:cs typeface="MS Gothic" pitchFamily="49"/>
                </a:rPr>
                <a:t> </a:t>
              </a:r>
              <a:r>
                <a:rPr lang="en-US" sz="1400" b="0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MS Gothic" pitchFamily="49"/>
                  <a:cs typeface="MS Gothic" pitchFamily="49"/>
                </a:rPr>
                <a:t>development process, working </a:t>
              </a:r>
              <a:r>
                <a:rPr lang="en-US" sz="1400" b="0" i="0" u="none" strike="noStrike" spc="0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MS Gothic" pitchFamily="49"/>
                  <a:cs typeface="MS Gothic" pitchFamily="49"/>
                </a:rPr>
                <a:t>environment, specification</a:t>
              </a:r>
            </a:p>
          </p:txBody>
        </p:sp>
        <p:sp>
          <p:nvSpPr>
            <p:cNvPr id="72" name="Rectangle 60"/>
            <p:cNvSpPr/>
            <p:nvPr/>
          </p:nvSpPr>
          <p:spPr>
            <a:xfrm>
              <a:off x="1662899" y="3319903"/>
              <a:ext cx="3513917" cy="132284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FF"/>
            </a:solidFill>
            <a:ln w="936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1. Investigate </a:t>
              </a:r>
              <a:r>
                <a:rPr lang="en-US" sz="14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system design for 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new component</a:t>
              </a:r>
              <a:endParaRPr lang="en-US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2. Do </a:t>
              </a:r>
              <a:r>
                <a:rPr lang="en-US" sz="14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functional design for simple 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component</a:t>
              </a:r>
              <a:r>
                <a:rPr lang="en-US" sz="1400" b="0" i="0" u="none" strike="noStrike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 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&amp; </a:t>
              </a:r>
              <a:r>
                <a:rPr lang="en-US" sz="14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bug fixing base on development guideline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74920" y="2758221"/>
              <a:ext cx="3492478" cy="583469"/>
            </a:xfrm>
            <a:prstGeom prst="rect">
              <a:avLst/>
            </a:prstGeom>
            <a:gradFill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marL="0" marR="0" lvl="0" indent="0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Can create function/detail design for </a:t>
              </a:r>
              <a:endParaRPr lang="en-US" sz="1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  <a:p>
              <a:pPr marL="0" marR="0" lvl="0" indent="0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simple 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properties </a:t>
              </a:r>
              <a:r>
                <a:rPr lang="en-US" sz="14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(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RL/RH/RX/GHS)</a:t>
              </a:r>
              <a:endParaRPr lang="en-US" sz="1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77" name="Flowchart: Decision 61"/>
            <p:cNvSpPr/>
            <p:nvPr/>
          </p:nvSpPr>
          <p:spPr>
            <a:xfrm>
              <a:off x="2681526" y="5820920"/>
              <a:ext cx="266286" cy="192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0800"/>
                <a:gd name="f8" fmla="+- 0 0 0"/>
                <a:gd name="f9" fmla="*/ f3 1 21600"/>
                <a:gd name="f10" fmla="*/ f4 1 21600"/>
                <a:gd name="f11" fmla="*/ f8 f0 1"/>
                <a:gd name="f12" fmla="*/ 5400 f9 1"/>
                <a:gd name="f13" fmla="*/ 16200 f9 1"/>
                <a:gd name="f14" fmla="*/ 16200 f10 1"/>
                <a:gd name="f15" fmla="*/ 5400 f10 1"/>
                <a:gd name="f16" fmla="*/ 10800 f9 1"/>
                <a:gd name="f17" fmla="*/ 0 f10 1"/>
                <a:gd name="f18" fmla="*/ f11 1 f2"/>
                <a:gd name="f19" fmla="*/ 0 f9 1"/>
                <a:gd name="f20" fmla="*/ 10800 f10 1"/>
                <a:gd name="f21" fmla="*/ 21600 f10 1"/>
                <a:gd name="f22" fmla="*/ 21600 f9 1"/>
                <a:gd name="f23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16" y="f17"/>
                </a:cxn>
                <a:cxn ang="f23">
                  <a:pos x="f19" y="f20"/>
                </a:cxn>
                <a:cxn ang="f23">
                  <a:pos x="f16" y="f21"/>
                </a:cxn>
                <a:cxn ang="f23">
                  <a:pos x="f22" y="f20"/>
                </a:cxn>
              </a:cxnLst>
              <a:rect l="f12" t="f15" r="f13" b="f14"/>
              <a:pathLst>
                <a:path w="21600" h="21600">
                  <a:moveTo>
                    <a:pt x="f5" y="f7"/>
                  </a:moveTo>
                  <a:lnTo>
                    <a:pt x="f7" y="f5"/>
                  </a:lnTo>
                  <a:lnTo>
                    <a:pt x="f6" y="f7"/>
                  </a:lnTo>
                  <a:lnTo>
                    <a:pt x="f7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00AE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78" name="Flowchart: Decision 61"/>
            <p:cNvSpPr/>
            <p:nvPr/>
          </p:nvSpPr>
          <p:spPr>
            <a:xfrm>
              <a:off x="6619919" y="5804236"/>
              <a:ext cx="266286" cy="192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0800"/>
                <a:gd name="f8" fmla="+- 0 0 0"/>
                <a:gd name="f9" fmla="*/ f3 1 21600"/>
                <a:gd name="f10" fmla="*/ f4 1 21600"/>
                <a:gd name="f11" fmla="*/ f8 f0 1"/>
                <a:gd name="f12" fmla="*/ 5400 f9 1"/>
                <a:gd name="f13" fmla="*/ 16200 f9 1"/>
                <a:gd name="f14" fmla="*/ 16200 f10 1"/>
                <a:gd name="f15" fmla="*/ 5400 f10 1"/>
                <a:gd name="f16" fmla="*/ 10800 f9 1"/>
                <a:gd name="f17" fmla="*/ 0 f10 1"/>
                <a:gd name="f18" fmla="*/ f11 1 f2"/>
                <a:gd name="f19" fmla="*/ 0 f9 1"/>
                <a:gd name="f20" fmla="*/ 10800 f10 1"/>
                <a:gd name="f21" fmla="*/ 21600 f10 1"/>
                <a:gd name="f22" fmla="*/ 21600 f9 1"/>
                <a:gd name="f23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16" y="f17"/>
                </a:cxn>
                <a:cxn ang="f23">
                  <a:pos x="f19" y="f20"/>
                </a:cxn>
                <a:cxn ang="f23">
                  <a:pos x="f16" y="f21"/>
                </a:cxn>
                <a:cxn ang="f23">
                  <a:pos x="f22" y="f20"/>
                </a:cxn>
              </a:cxnLst>
              <a:rect l="f12" t="f15" r="f13" b="f14"/>
              <a:pathLst>
                <a:path w="21600" h="21600">
                  <a:moveTo>
                    <a:pt x="f5" y="f7"/>
                  </a:moveTo>
                  <a:lnTo>
                    <a:pt x="f7" y="f5"/>
                  </a:lnTo>
                  <a:lnTo>
                    <a:pt x="f6" y="f7"/>
                  </a:lnTo>
                  <a:lnTo>
                    <a:pt x="f7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00AE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1" name="Flowchart: Connector 65"/>
            <p:cNvSpPr/>
            <p:nvPr/>
          </p:nvSpPr>
          <p:spPr>
            <a:xfrm>
              <a:off x="6246075" y="5775498"/>
              <a:ext cx="239520" cy="226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80 f10 1"/>
                <a:gd name="f16" fmla="*/ 18420 f10 1"/>
                <a:gd name="f17" fmla="*/ 18420 f11 1"/>
                <a:gd name="f18" fmla="*/ 318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3 f10 1"/>
                <a:gd name="f25" fmla="*/ 3163 f11 1"/>
                <a:gd name="f26" fmla="*/ 0 f10 1"/>
                <a:gd name="f27" fmla="*/ 10800 f11 1"/>
                <a:gd name="f28" fmla="*/ 18437 f11 1"/>
                <a:gd name="f29" fmla="*/ 21600 f11 1"/>
                <a:gd name="f30" fmla="*/ 18437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2" name="Flowchart: Connector 65"/>
            <p:cNvSpPr/>
            <p:nvPr/>
          </p:nvSpPr>
          <p:spPr>
            <a:xfrm>
              <a:off x="1559221" y="5802988"/>
              <a:ext cx="239520" cy="2260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80 f10 1"/>
                <a:gd name="f16" fmla="*/ 18420 f10 1"/>
                <a:gd name="f17" fmla="*/ 18420 f11 1"/>
                <a:gd name="f18" fmla="*/ 318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3 f10 1"/>
                <a:gd name="f25" fmla="*/ 3163 f11 1"/>
                <a:gd name="f26" fmla="*/ 0 f10 1"/>
                <a:gd name="f27" fmla="*/ 10800 f11 1"/>
                <a:gd name="f28" fmla="*/ 18437 f11 1"/>
                <a:gd name="f29" fmla="*/ 21600 f11 1"/>
                <a:gd name="f30" fmla="*/ 18437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3" name="Flowchart: Connector 65"/>
            <p:cNvSpPr/>
            <p:nvPr/>
          </p:nvSpPr>
          <p:spPr>
            <a:xfrm>
              <a:off x="10869665" y="5787496"/>
              <a:ext cx="239520" cy="2260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80 f10 1"/>
                <a:gd name="f16" fmla="*/ 18420 f10 1"/>
                <a:gd name="f17" fmla="*/ 18420 f11 1"/>
                <a:gd name="f18" fmla="*/ 318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3 f10 1"/>
                <a:gd name="f25" fmla="*/ 3163 f11 1"/>
                <a:gd name="f26" fmla="*/ 0 f10 1"/>
                <a:gd name="f27" fmla="*/ 10800 f11 1"/>
                <a:gd name="f28" fmla="*/ 18437 f11 1"/>
                <a:gd name="f29" fmla="*/ 21600 f11 1"/>
                <a:gd name="f30" fmla="*/ 18437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5" name="Straight Connector 39"/>
            <p:cNvSpPr/>
            <p:nvPr/>
          </p:nvSpPr>
          <p:spPr>
            <a:xfrm flipV="1">
              <a:off x="10226309" y="1653488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6" name="Straight Connector 39"/>
            <p:cNvSpPr/>
            <p:nvPr/>
          </p:nvSpPr>
          <p:spPr>
            <a:xfrm flipV="1">
              <a:off x="10619429" y="1664649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7" name="Straight Connector 39"/>
            <p:cNvSpPr/>
            <p:nvPr/>
          </p:nvSpPr>
          <p:spPr>
            <a:xfrm flipV="1">
              <a:off x="11000429" y="1635488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8" name="Straight Connector 39"/>
            <p:cNvSpPr/>
            <p:nvPr/>
          </p:nvSpPr>
          <p:spPr>
            <a:xfrm flipV="1">
              <a:off x="11381429" y="1635488"/>
              <a:ext cx="0" cy="4245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91" name="Flowchart: Decision 61"/>
            <p:cNvSpPr/>
            <p:nvPr/>
          </p:nvSpPr>
          <p:spPr>
            <a:xfrm>
              <a:off x="11268907" y="5815088"/>
              <a:ext cx="266286" cy="192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0800"/>
                <a:gd name="f8" fmla="+- 0 0 0"/>
                <a:gd name="f9" fmla="*/ f3 1 21600"/>
                <a:gd name="f10" fmla="*/ f4 1 21600"/>
                <a:gd name="f11" fmla="*/ f8 f0 1"/>
                <a:gd name="f12" fmla="*/ 5400 f9 1"/>
                <a:gd name="f13" fmla="*/ 16200 f9 1"/>
                <a:gd name="f14" fmla="*/ 16200 f10 1"/>
                <a:gd name="f15" fmla="*/ 5400 f10 1"/>
                <a:gd name="f16" fmla="*/ 10800 f9 1"/>
                <a:gd name="f17" fmla="*/ 0 f10 1"/>
                <a:gd name="f18" fmla="*/ f11 1 f2"/>
                <a:gd name="f19" fmla="*/ 0 f9 1"/>
                <a:gd name="f20" fmla="*/ 10800 f10 1"/>
                <a:gd name="f21" fmla="*/ 21600 f10 1"/>
                <a:gd name="f22" fmla="*/ 21600 f9 1"/>
                <a:gd name="f23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16" y="f17"/>
                </a:cxn>
                <a:cxn ang="f23">
                  <a:pos x="f19" y="f20"/>
                </a:cxn>
                <a:cxn ang="f23">
                  <a:pos x="f16" y="f21"/>
                </a:cxn>
                <a:cxn ang="f23">
                  <a:pos x="f22" y="f20"/>
                </a:cxn>
              </a:cxnLst>
              <a:rect l="f12" t="f15" r="f13" b="f14"/>
              <a:pathLst>
                <a:path w="21600" h="21600">
                  <a:moveTo>
                    <a:pt x="f5" y="f7"/>
                  </a:moveTo>
                  <a:lnTo>
                    <a:pt x="f7" y="f5"/>
                  </a:lnTo>
                  <a:lnTo>
                    <a:pt x="f6" y="f7"/>
                  </a:lnTo>
                  <a:lnTo>
                    <a:pt x="f7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00AE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92" name="Rectangle 60"/>
            <p:cNvSpPr/>
            <p:nvPr/>
          </p:nvSpPr>
          <p:spPr>
            <a:xfrm>
              <a:off x="2840009" y="1664650"/>
              <a:ext cx="6993182" cy="103403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FF"/>
            </a:solidFill>
            <a:ln w="936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lvl="0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1. Investigate and analyze functional design</a:t>
              </a:r>
            </a:p>
            <a:p>
              <a:pPr lvl="0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2. Do detailed design from easy feature to difficult feature </a:t>
              </a:r>
            </a:p>
            <a:p>
              <a:pPr lvl="0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(new options -&gt; project generator -&gt; project conversion)</a:t>
              </a:r>
            </a:p>
            <a:p>
              <a:pPr lvl="0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3. Analyze and do detailed design for </a:t>
              </a: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bugs</a:t>
              </a:r>
              <a:endParaRPr lang="en-US" sz="1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93" name="Rectangle 60"/>
            <p:cNvSpPr/>
            <p:nvPr/>
          </p:nvSpPr>
          <p:spPr>
            <a:xfrm>
              <a:off x="5214048" y="3324754"/>
              <a:ext cx="4621400" cy="131799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FF"/>
            </a:solidFill>
            <a:ln w="936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R="0" lvl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  <a:p>
              <a:pPr marR="0" lvl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  <a:p>
              <a:pPr marR="0" lvl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- Do </a:t>
              </a:r>
              <a:r>
                <a:rPr lang="en-US" sz="14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functional design for more complex component and confirm with 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mentor.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218360" y="2732557"/>
              <a:ext cx="4607670" cy="824391"/>
            </a:xfrm>
            <a:prstGeom prst="rect">
              <a:avLst/>
            </a:prstGeom>
            <a:gradFill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540000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lvl="0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Can create function/detail design for more </a:t>
              </a: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complex </a:t>
              </a: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options → </a:t>
              </a: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project generator </a:t>
              </a:r>
              <a:endParaRPr lang="en-US" sz="14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  <a:p>
              <a:pPr lvl="0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→ </a:t>
              </a: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project conversion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9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en-US" dirty="0"/>
              <a:t>Training Plan </a:t>
            </a:r>
            <a:r>
              <a:rPr lang="en-US" dirty="0" smtClean="0"/>
              <a:t>(</a:t>
            </a:r>
            <a:r>
              <a:rPr lang="en-US" dirty="0" smtClean="0"/>
              <a:t>2</a:t>
            </a:r>
            <a:r>
              <a:rPr lang="en-US" dirty="0" smtClean="0"/>
              <a:t>/2)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485915" y="6530906"/>
            <a:ext cx="813211" cy="232032"/>
          </a:xfrm>
        </p:spPr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41" y="236298"/>
            <a:ext cx="2551679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46792" y="1447800"/>
            <a:ext cx="11507391" cy="4739168"/>
            <a:chOff x="208489" y="1165916"/>
            <a:chExt cx="12074102" cy="5006284"/>
          </a:xfrm>
        </p:grpSpPr>
        <p:cxnSp>
          <p:nvCxnSpPr>
            <p:cNvPr id="108" name="Straight Arrow Connector 14"/>
            <p:cNvCxnSpPr/>
            <p:nvPr/>
          </p:nvCxnSpPr>
          <p:spPr>
            <a:xfrm flipV="1">
              <a:off x="1367236" y="1165916"/>
              <a:ext cx="0" cy="4563841"/>
            </a:xfrm>
            <a:prstGeom prst="bentConnector3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tailEnd type="arrow"/>
            </a:ln>
          </p:spPr>
        </p:cxnSp>
        <p:cxnSp>
          <p:nvCxnSpPr>
            <p:cNvPr id="109" name="Straight Arrow Connector 16"/>
            <p:cNvCxnSpPr/>
            <p:nvPr/>
          </p:nvCxnSpPr>
          <p:spPr>
            <a:xfrm>
              <a:off x="1389488" y="5730432"/>
              <a:ext cx="10128632" cy="1182"/>
            </a:xfrm>
            <a:prstGeom prst="bentConnector3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tailEnd type="arrow"/>
            </a:ln>
          </p:spPr>
        </p:cxnSp>
        <p:sp>
          <p:nvSpPr>
            <p:cNvPr id="113" name="Straight Connector 43"/>
            <p:cNvSpPr/>
            <p:nvPr/>
          </p:nvSpPr>
          <p:spPr>
            <a:xfrm flipH="1" flipV="1">
              <a:off x="5529951" y="1454293"/>
              <a:ext cx="10271" cy="42747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23" name="Straight Connector 39"/>
            <p:cNvSpPr/>
            <p:nvPr/>
          </p:nvSpPr>
          <p:spPr>
            <a:xfrm flipV="1">
              <a:off x="3418382" y="1729195"/>
              <a:ext cx="0" cy="3972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25" name="Straight Connector 39"/>
            <p:cNvSpPr/>
            <p:nvPr/>
          </p:nvSpPr>
          <p:spPr>
            <a:xfrm flipV="1">
              <a:off x="7638416" y="1756484"/>
              <a:ext cx="0" cy="3972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26" name="TextBox 26"/>
            <p:cNvSpPr/>
            <p:nvPr/>
          </p:nvSpPr>
          <p:spPr>
            <a:xfrm>
              <a:off x="1114376" y="5743908"/>
              <a:ext cx="616210" cy="40186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Jun </a:t>
              </a: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2017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28" name="TextBox 26"/>
            <p:cNvSpPr/>
            <p:nvPr/>
          </p:nvSpPr>
          <p:spPr>
            <a:xfrm>
              <a:off x="3171149" y="5749971"/>
              <a:ext cx="761277" cy="40186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Dec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2017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31" name="TextBox 26"/>
            <p:cNvSpPr/>
            <p:nvPr/>
          </p:nvSpPr>
          <p:spPr>
            <a:xfrm>
              <a:off x="5358300" y="5766384"/>
              <a:ext cx="761277" cy="40186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Jun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2018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33" name="TextBox 26"/>
            <p:cNvSpPr/>
            <p:nvPr/>
          </p:nvSpPr>
          <p:spPr>
            <a:xfrm>
              <a:off x="7440898" y="5770335"/>
              <a:ext cx="761277" cy="40186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Dec</a:t>
              </a: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 2018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37" name="TextBox 57"/>
            <p:cNvSpPr/>
            <p:nvPr/>
          </p:nvSpPr>
          <p:spPr>
            <a:xfrm>
              <a:off x="208489" y="4084760"/>
              <a:ext cx="1489175" cy="2866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Readability</a:t>
              </a:r>
              <a:endParaRPr lang="en-US" sz="14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</p:txBody>
        </p:sp>
        <p:sp>
          <p:nvSpPr>
            <p:cNvPr id="139" name="TextBox 57"/>
            <p:cNvSpPr/>
            <p:nvPr/>
          </p:nvSpPr>
          <p:spPr>
            <a:xfrm>
              <a:off x="284196" y="1798760"/>
              <a:ext cx="1597868" cy="34426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140" name="TextBox 57"/>
            <p:cNvSpPr/>
            <p:nvPr/>
          </p:nvSpPr>
          <p:spPr>
            <a:xfrm>
              <a:off x="251921" y="1837977"/>
              <a:ext cx="1489175" cy="2866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English</a:t>
              </a:r>
              <a:endParaRPr lang="en-US" sz="14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</p:txBody>
        </p:sp>
        <p:sp>
          <p:nvSpPr>
            <p:cNvPr id="142" name="TextBox 57"/>
            <p:cNvSpPr/>
            <p:nvPr/>
          </p:nvSpPr>
          <p:spPr>
            <a:xfrm>
              <a:off x="284124" y="4969646"/>
              <a:ext cx="1476337" cy="4882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Software 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Coding</a:t>
              </a:r>
              <a:endParaRPr lang="en-US" sz="14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975293" y="3481695"/>
              <a:ext cx="219202" cy="3442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t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72427" y="1372217"/>
              <a:ext cx="1019364" cy="391498"/>
            </a:xfrm>
            <a:prstGeom prst="rect">
              <a:avLst/>
            </a:prstGeom>
            <a:gradFill>
              <a:gsLst>
                <a:gs pos="0">
                  <a:srgbClr val="EEEEEE"/>
                </a:gs>
                <a:gs pos="100000">
                  <a:srgbClr val="999999"/>
                </a:gs>
              </a:gsLst>
              <a:lin ang="270000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Level 1</a:t>
              </a:r>
            </a:p>
          </p:txBody>
        </p:sp>
        <p:sp>
          <p:nvSpPr>
            <p:cNvPr id="151" name="TextBox 41"/>
            <p:cNvSpPr/>
            <p:nvPr/>
          </p:nvSpPr>
          <p:spPr>
            <a:xfrm>
              <a:off x="11105372" y="5830313"/>
              <a:ext cx="1177219" cy="3154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1" i="0" u="none" strike="noStrike" spc="0" baseline="0" dirty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ＭＳ Ｐゴシック" pitchFamily="50"/>
                  <a:cs typeface="Calibri" pitchFamily="34"/>
                </a:rPr>
                <a:t>Time</a:t>
              </a:r>
            </a:p>
          </p:txBody>
        </p:sp>
        <p:sp>
          <p:nvSpPr>
            <p:cNvPr id="46" name="Straight Connector 43"/>
            <p:cNvSpPr/>
            <p:nvPr/>
          </p:nvSpPr>
          <p:spPr>
            <a:xfrm flipH="1" flipV="1">
              <a:off x="9693431" y="1440967"/>
              <a:ext cx="10271" cy="42747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194496" y="1226538"/>
              <a:ext cx="998096" cy="367878"/>
            </a:xfrm>
            <a:prstGeom prst="rect">
              <a:avLst/>
            </a:prstGeom>
            <a:gradFill>
              <a:gsLst>
                <a:gs pos="0">
                  <a:srgbClr val="99FF33"/>
                </a:gs>
                <a:gs pos="100000">
                  <a:srgbClr val="66CC00">
                    <a:alpha val="85000"/>
                  </a:srgbClr>
                </a:gs>
              </a:gsLst>
              <a:lin ang="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Level 2</a:t>
              </a:r>
            </a:p>
          </p:txBody>
        </p:sp>
        <p:sp>
          <p:nvSpPr>
            <p:cNvPr id="48" name="TextBox 26"/>
            <p:cNvSpPr/>
            <p:nvPr/>
          </p:nvSpPr>
          <p:spPr>
            <a:xfrm>
              <a:off x="9486953" y="5756417"/>
              <a:ext cx="761277" cy="40186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dirty="0" smtClean="0"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Jun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b="1" i="0" u="none" strike="noStrike" spc="0" baseline="0" dirty="0" smtClean="0">
                  <a:ln>
                    <a:noFill/>
                  </a:ln>
                  <a:solidFill>
                    <a:srgbClr val="0000FF"/>
                  </a:solidFill>
                  <a:latin typeface="Verdana" pitchFamily="18"/>
                  <a:ea typeface="ＭＳ Ｐゴシック" pitchFamily="50"/>
                  <a:cs typeface="ＭＳ Ｐゴシック" pitchFamily="50"/>
                </a:rPr>
                <a:t>2019</a:t>
              </a:r>
              <a:endParaRPr lang="en-US" sz="1100" b="1" i="0" u="none" strike="noStrike" spc="0" baseline="0" dirty="0">
                <a:ln>
                  <a:noFill/>
                </a:ln>
                <a:solidFill>
                  <a:srgbClr val="0000FF"/>
                </a:solidFill>
                <a:latin typeface="Verdana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49" name="Straight Connector 39"/>
            <p:cNvSpPr/>
            <p:nvPr/>
          </p:nvSpPr>
          <p:spPr>
            <a:xfrm flipV="1">
              <a:off x="1686859" y="1746040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0" name="Straight Connector 39"/>
            <p:cNvSpPr/>
            <p:nvPr/>
          </p:nvSpPr>
          <p:spPr>
            <a:xfrm flipV="1">
              <a:off x="2037329" y="1756484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1" name="Straight Connector 39"/>
            <p:cNvSpPr/>
            <p:nvPr/>
          </p:nvSpPr>
          <p:spPr>
            <a:xfrm flipV="1">
              <a:off x="2376993" y="1729195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2" name="Straight Connector 39"/>
            <p:cNvSpPr/>
            <p:nvPr/>
          </p:nvSpPr>
          <p:spPr>
            <a:xfrm flipV="1">
              <a:off x="2716658" y="1729195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3" name="Straight Connector 39"/>
            <p:cNvSpPr/>
            <p:nvPr/>
          </p:nvSpPr>
          <p:spPr>
            <a:xfrm flipV="1">
              <a:off x="3056322" y="1739961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4" name="Straight Connector 39"/>
            <p:cNvSpPr/>
            <p:nvPr/>
          </p:nvSpPr>
          <p:spPr>
            <a:xfrm flipV="1">
              <a:off x="3792779" y="1762563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5" name="Straight Connector 39"/>
            <p:cNvSpPr/>
            <p:nvPr/>
          </p:nvSpPr>
          <p:spPr>
            <a:xfrm flipV="1">
              <a:off x="4143249" y="1773008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6" name="Straight Connector 39"/>
            <p:cNvSpPr/>
            <p:nvPr/>
          </p:nvSpPr>
          <p:spPr>
            <a:xfrm flipV="1">
              <a:off x="4482914" y="1745719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7" name="Straight Connector 39"/>
            <p:cNvSpPr/>
            <p:nvPr/>
          </p:nvSpPr>
          <p:spPr>
            <a:xfrm flipV="1">
              <a:off x="4822578" y="1745719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8" name="Straight Connector 39"/>
            <p:cNvSpPr/>
            <p:nvPr/>
          </p:nvSpPr>
          <p:spPr>
            <a:xfrm flipV="1">
              <a:off x="5162243" y="1756484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59" name="Straight Connector 39"/>
            <p:cNvSpPr/>
            <p:nvPr/>
          </p:nvSpPr>
          <p:spPr>
            <a:xfrm flipV="1">
              <a:off x="5898700" y="1735273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0" name="Straight Connector 39"/>
            <p:cNvSpPr/>
            <p:nvPr/>
          </p:nvSpPr>
          <p:spPr>
            <a:xfrm flipV="1">
              <a:off x="6249169" y="1745718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1" name="Straight Connector 39"/>
            <p:cNvSpPr/>
            <p:nvPr/>
          </p:nvSpPr>
          <p:spPr>
            <a:xfrm flipV="1">
              <a:off x="6588834" y="1718429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2" name="Straight Connector 39"/>
            <p:cNvSpPr/>
            <p:nvPr/>
          </p:nvSpPr>
          <p:spPr>
            <a:xfrm flipV="1">
              <a:off x="6928498" y="1718429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3" name="Straight Connector 39"/>
            <p:cNvSpPr/>
            <p:nvPr/>
          </p:nvSpPr>
          <p:spPr>
            <a:xfrm flipV="1">
              <a:off x="7268163" y="1729194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4" name="Straight Connector 39"/>
            <p:cNvSpPr/>
            <p:nvPr/>
          </p:nvSpPr>
          <p:spPr>
            <a:xfrm flipV="1">
              <a:off x="7956260" y="1762562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5" name="Straight Connector 39"/>
            <p:cNvSpPr/>
            <p:nvPr/>
          </p:nvSpPr>
          <p:spPr>
            <a:xfrm flipV="1">
              <a:off x="8306730" y="1773007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6" name="Straight Connector 39"/>
            <p:cNvSpPr/>
            <p:nvPr/>
          </p:nvSpPr>
          <p:spPr>
            <a:xfrm flipV="1">
              <a:off x="8646394" y="1745718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7" name="Straight Connector 39"/>
            <p:cNvSpPr/>
            <p:nvPr/>
          </p:nvSpPr>
          <p:spPr>
            <a:xfrm flipV="1">
              <a:off x="8986059" y="1745718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68" name="Straight Connector 39"/>
            <p:cNvSpPr/>
            <p:nvPr/>
          </p:nvSpPr>
          <p:spPr>
            <a:xfrm flipV="1">
              <a:off x="9325724" y="1756483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95958" y="1876482"/>
              <a:ext cx="3110080" cy="302258"/>
            </a:xfrm>
            <a:prstGeom prst="rect">
              <a:avLst/>
            </a:prstGeom>
            <a:gradFill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540000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lvl="0" algn="ctr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Get TOEIC 550+</a:t>
              </a:r>
              <a:endParaRPr lang="en-US" sz="14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77" name="Flowchart: Decision 61"/>
            <p:cNvSpPr/>
            <p:nvPr/>
          </p:nvSpPr>
          <p:spPr>
            <a:xfrm>
              <a:off x="3294457" y="5641252"/>
              <a:ext cx="237396" cy="1802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0800"/>
                <a:gd name="f8" fmla="+- 0 0 0"/>
                <a:gd name="f9" fmla="*/ f3 1 21600"/>
                <a:gd name="f10" fmla="*/ f4 1 21600"/>
                <a:gd name="f11" fmla="*/ f8 f0 1"/>
                <a:gd name="f12" fmla="*/ 5400 f9 1"/>
                <a:gd name="f13" fmla="*/ 16200 f9 1"/>
                <a:gd name="f14" fmla="*/ 16200 f10 1"/>
                <a:gd name="f15" fmla="*/ 5400 f10 1"/>
                <a:gd name="f16" fmla="*/ 10800 f9 1"/>
                <a:gd name="f17" fmla="*/ 0 f10 1"/>
                <a:gd name="f18" fmla="*/ f11 1 f2"/>
                <a:gd name="f19" fmla="*/ 0 f9 1"/>
                <a:gd name="f20" fmla="*/ 10800 f10 1"/>
                <a:gd name="f21" fmla="*/ 21600 f10 1"/>
                <a:gd name="f22" fmla="*/ 21600 f9 1"/>
                <a:gd name="f23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16" y="f17"/>
                </a:cxn>
                <a:cxn ang="f23">
                  <a:pos x="f19" y="f20"/>
                </a:cxn>
                <a:cxn ang="f23">
                  <a:pos x="f16" y="f21"/>
                </a:cxn>
                <a:cxn ang="f23">
                  <a:pos x="f22" y="f20"/>
                </a:cxn>
              </a:cxnLst>
              <a:rect l="f12" t="f15" r="f13" b="f14"/>
              <a:pathLst>
                <a:path w="21600" h="21600">
                  <a:moveTo>
                    <a:pt x="f5" y="f7"/>
                  </a:moveTo>
                  <a:lnTo>
                    <a:pt x="f7" y="f5"/>
                  </a:lnTo>
                  <a:lnTo>
                    <a:pt x="f6" y="f7"/>
                  </a:lnTo>
                  <a:lnTo>
                    <a:pt x="f7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00AE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78" name="Flowchart: Decision 61"/>
            <p:cNvSpPr/>
            <p:nvPr/>
          </p:nvSpPr>
          <p:spPr>
            <a:xfrm>
              <a:off x="6805566" y="5625639"/>
              <a:ext cx="237396" cy="1802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0800"/>
                <a:gd name="f8" fmla="+- 0 0 0"/>
                <a:gd name="f9" fmla="*/ f3 1 21600"/>
                <a:gd name="f10" fmla="*/ f4 1 21600"/>
                <a:gd name="f11" fmla="*/ f8 f0 1"/>
                <a:gd name="f12" fmla="*/ 5400 f9 1"/>
                <a:gd name="f13" fmla="*/ 16200 f9 1"/>
                <a:gd name="f14" fmla="*/ 16200 f10 1"/>
                <a:gd name="f15" fmla="*/ 5400 f10 1"/>
                <a:gd name="f16" fmla="*/ 10800 f9 1"/>
                <a:gd name="f17" fmla="*/ 0 f10 1"/>
                <a:gd name="f18" fmla="*/ f11 1 f2"/>
                <a:gd name="f19" fmla="*/ 0 f9 1"/>
                <a:gd name="f20" fmla="*/ 10800 f10 1"/>
                <a:gd name="f21" fmla="*/ 21600 f10 1"/>
                <a:gd name="f22" fmla="*/ 21600 f9 1"/>
                <a:gd name="f23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16" y="f17"/>
                </a:cxn>
                <a:cxn ang="f23">
                  <a:pos x="f19" y="f20"/>
                </a:cxn>
                <a:cxn ang="f23">
                  <a:pos x="f16" y="f21"/>
                </a:cxn>
                <a:cxn ang="f23">
                  <a:pos x="f22" y="f20"/>
                </a:cxn>
              </a:cxnLst>
              <a:rect l="f12" t="f15" r="f13" b="f14"/>
              <a:pathLst>
                <a:path w="21600" h="21600">
                  <a:moveTo>
                    <a:pt x="f5" y="f7"/>
                  </a:moveTo>
                  <a:lnTo>
                    <a:pt x="f7" y="f5"/>
                  </a:lnTo>
                  <a:lnTo>
                    <a:pt x="f6" y="f7"/>
                  </a:lnTo>
                  <a:lnTo>
                    <a:pt x="f7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00AE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1" name="Flowchart: Connector 65"/>
            <p:cNvSpPr/>
            <p:nvPr/>
          </p:nvSpPr>
          <p:spPr>
            <a:xfrm>
              <a:off x="6472281" y="5598746"/>
              <a:ext cx="213534" cy="2115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80 f10 1"/>
                <a:gd name="f16" fmla="*/ 18420 f10 1"/>
                <a:gd name="f17" fmla="*/ 18420 f11 1"/>
                <a:gd name="f18" fmla="*/ 318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3 f10 1"/>
                <a:gd name="f25" fmla="*/ 3163 f11 1"/>
                <a:gd name="f26" fmla="*/ 0 f10 1"/>
                <a:gd name="f27" fmla="*/ 10800 f11 1"/>
                <a:gd name="f28" fmla="*/ 18437 f11 1"/>
                <a:gd name="f29" fmla="*/ 21600 f11 1"/>
                <a:gd name="f30" fmla="*/ 18437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2" name="Flowchart: Connector 65"/>
            <p:cNvSpPr/>
            <p:nvPr/>
          </p:nvSpPr>
          <p:spPr>
            <a:xfrm>
              <a:off x="2296273" y="5594604"/>
              <a:ext cx="213534" cy="2115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80 f10 1"/>
                <a:gd name="f16" fmla="*/ 18420 f10 1"/>
                <a:gd name="f17" fmla="*/ 18420 f11 1"/>
                <a:gd name="f18" fmla="*/ 318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3 f10 1"/>
                <a:gd name="f25" fmla="*/ 3163 f11 1"/>
                <a:gd name="f26" fmla="*/ 0 f10 1"/>
                <a:gd name="f27" fmla="*/ 10800 f11 1"/>
                <a:gd name="f28" fmla="*/ 18437 f11 1"/>
                <a:gd name="f29" fmla="*/ 21600 f11 1"/>
                <a:gd name="f30" fmla="*/ 18437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3" name="Flowchart: Connector 65"/>
            <p:cNvSpPr/>
            <p:nvPr/>
          </p:nvSpPr>
          <p:spPr>
            <a:xfrm>
              <a:off x="10646166" y="5628593"/>
              <a:ext cx="213534" cy="2115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80 f10 1"/>
                <a:gd name="f16" fmla="*/ 18420 f10 1"/>
                <a:gd name="f17" fmla="*/ 18420 f11 1"/>
                <a:gd name="f18" fmla="*/ 318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3 f10 1"/>
                <a:gd name="f25" fmla="*/ 3163 f11 1"/>
                <a:gd name="f26" fmla="*/ 0 f10 1"/>
                <a:gd name="f27" fmla="*/ 10800 f11 1"/>
                <a:gd name="f28" fmla="*/ 18437 f11 1"/>
                <a:gd name="f29" fmla="*/ 21600 f11 1"/>
                <a:gd name="f30" fmla="*/ 18437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70" name="TextBox 57"/>
            <p:cNvSpPr/>
            <p:nvPr/>
          </p:nvSpPr>
          <p:spPr>
            <a:xfrm>
              <a:off x="259472" y="2219880"/>
              <a:ext cx="1489175" cy="4882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Management</a:t>
              </a:r>
              <a:r>
                <a:rPr lang="en-US" sz="1400" b="1" i="0" u="none" strike="noStrike" spc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 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Ability</a:t>
              </a:r>
              <a:endParaRPr lang="en-US" sz="14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</p:txBody>
        </p:sp>
        <p:sp>
          <p:nvSpPr>
            <p:cNvPr id="71" name="TextBox 57"/>
            <p:cNvSpPr/>
            <p:nvPr/>
          </p:nvSpPr>
          <p:spPr>
            <a:xfrm>
              <a:off x="259376" y="2729203"/>
              <a:ext cx="1489175" cy="4882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spc="0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Development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/>
                  <a:ea typeface="ＭＳ ゴシック" pitchFamily="49"/>
                  <a:cs typeface="ＭＳ ゴシック" pitchFamily="49"/>
                </a:rPr>
                <a:t>Process</a:t>
              </a:r>
              <a:endParaRPr lang="en-US" sz="14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endParaRPr>
            </a:p>
          </p:txBody>
        </p:sp>
        <p:sp>
          <p:nvSpPr>
            <p:cNvPr id="86" name="Rectangle 60"/>
            <p:cNvSpPr/>
            <p:nvPr/>
          </p:nvSpPr>
          <p:spPr>
            <a:xfrm>
              <a:off x="2414273" y="3851340"/>
              <a:ext cx="3091584" cy="77876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540000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Create program from basic to complex</a:t>
              </a:r>
            </a:p>
            <a:p>
              <a:pPr algn="ctr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Follow </a:t>
              </a: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coding style</a:t>
              </a:r>
              <a:endParaRPr lang="en-US" sz="1400" dirty="0">
                <a:solidFill>
                  <a:srgbClr val="000000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89" name="Straight Connector 39"/>
            <p:cNvSpPr/>
            <p:nvPr/>
          </p:nvSpPr>
          <p:spPr>
            <a:xfrm flipV="1">
              <a:off x="10054066" y="1722787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90" name="Straight Connector 39"/>
            <p:cNvSpPr/>
            <p:nvPr/>
          </p:nvSpPr>
          <p:spPr>
            <a:xfrm flipV="1">
              <a:off x="10404536" y="1733231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91" name="Straight Connector 39"/>
            <p:cNvSpPr/>
            <p:nvPr/>
          </p:nvSpPr>
          <p:spPr>
            <a:xfrm flipV="1">
              <a:off x="10744200" y="1705942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92" name="Straight Connector 39"/>
            <p:cNvSpPr/>
            <p:nvPr/>
          </p:nvSpPr>
          <p:spPr>
            <a:xfrm flipV="1">
              <a:off x="11083865" y="1705942"/>
              <a:ext cx="0" cy="397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93" name="Flowchart: Decision 61"/>
            <p:cNvSpPr/>
            <p:nvPr/>
          </p:nvSpPr>
          <p:spPr>
            <a:xfrm>
              <a:off x="10986673" y="5621206"/>
              <a:ext cx="237396" cy="1802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0800"/>
                <a:gd name="f8" fmla="+- 0 0 0"/>
                <a:gd name="f9" fmla="*/ f3 1 21600"/>
                <a:gd name="f10" fmla="*/ f4 1 21600"/>
                <a:gd name="f11" fmla="*/ f8 f0 1"/>
                <a:gd name="f12" fmla="*/ 5400 f9 1"/>
                <a:gd name="f13" fmla="*/ 16200 f9 1"/>
                <a:gd name="f14" fmla="*/ 16200 f10 1"/>
                <a:gd name="f15" fmla="*/ 5400 f10 1"/>
                <a:gd name="f16" fmla="*/ 10800 f9 1"/>
                <a:gd name="f17" fmla="*/ 0 f10 1"/>
                <a:gd name="f18" fmla="*/ f11 1 f2"/>
                <a:gd name="f19" fmla="*/ 0 f9 1"/>
                <a:gd name="f20" fmla="*/ 10800 f10 1"/>
                <a:gd name="f21" fmla="*/ 21600 f10 1"/>
                <a:gd name="f22" fmla="*/ 21600 f9 1"/>
                <a:gd name="f23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16" y="f17"/>
                </a:cxn>
                <a:cxn ang="f23">
                  <a:pos x="f19" y="f20"/>
                </a:cxn>
                <a:cxn ang="f23">
                  <a:pos x="f16" y="f21"/>
                </a:cxn>
                <a:cxn ang="f23">
                  <a:pos x="f22" y="f20"/>
                </a:cxn>
              </a:cxnLst>
              <a:rect l="f12" t="f15" r="f13" b="f14"/>
              <a:pathLst>
                <a:path w="21600" h="21600">
                  <a:moveTo>
                    <a:pt x="f5" y="f7"/>
                  </a:moveTo>
                  <a:lnTo>
                    <a:pt x="f7" y="f5"/>
                  </a:lnTo>
                  <a:lnTo>
                    <a:pt x="f6" y="f7"/>
                  </a:lnTo>
                  <a:lnTo>
                    <a:pt x="f7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00AE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64315" y="1865816"/>
              <a:ext cx="4129115" cy="323588"/>
            </a:xfrm>
            <a:prstGeom prst="rect">
              <a:avLst/>
            </a:prstGeom>
            <a:gradFill>
              <a:gsLst>
                <a:gs pos="0">
                  <a:srgbClr val="FFFF66">
                    <a:lumMod val="100000"/>
                  </a:srgbClr>
                </a:gs>
                <a:gs pos="100000">
                  <a:srgbClr val="FFFFCC"/>
                </a:gs>
              </a:gsLst>
              <a:lin ang="540000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lvl="0" algn="ctr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Get TOEIC 650+</a:t>
              </a:r>
              <a:endParaRPr lang="en-US" sz="14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95" name="Rectangle 60"/>
            <p:cNvSpPr/>
            <p:nvPr/>
          </p:nvSpPr>
          <p:spPr>
            <a:xfrm>
              <a:off x="2389809" y="2357961"/>
              <a:ext cx="7294097" cy="308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FF"/>
            </a:solidFill>
            <a:ln w="936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Estimate task from simple to complex</a:t>
              </a:r>
              <a:endParaRPr lang="en-US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96" name="Rectangle 60"/>
            <p:cNvSpPr/>
            <p:nvPr/>
          </p:nvSpPr>
          <p:spPr>
            <a:xfrm>
              <a:off x="2394231" y="2815307"/>
              <a:ext cx="7289675" cy="32183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FF"/>
            </a:solidFill>
            <a:ln w="936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Investigate then follow process correctly</a:t>
              </a:r>
              <a:endParaRPr lang="en-US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97" name="Rectangle 60"/>
            <p:cNvSpPr/>
            <p:nvPr/>
          </p:nvSpPr>
          <p:spPr>
            <a:xfrm>
              <a:off x="2397323" y="3459801"/>
              <a:ext cx="7286583" cy="35409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36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Ability to code from simple to difficult build tool components (of CS+) &amp; fix bugs if any</a:t>
              </a:r>
              <a:endParaRPr lang="en-US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98" name="Rectangle 60"/>
            <p:cNvSpPr/>
            <p:nvPr/>
          </p:nvSpPr>
          <p:spPr>
            <a:xfrm>
              <a:off x="5575489" y="3842662"/>
              <a:ext cx="4108417" cy="77876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66"/>
                </a:gs>
                <a:gs pos="100000">
                  <a:srgbClr val="FFFFCC"/>
                </a:gs>
              </a:gsLst>
              <a:lin ang="5400000"/>
            </a:gradFill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Understand and apply coding rules for </a:t>
              </a: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development</a:t>
              </a:r>
              <a:endParaRPr lang="en-US" sz="1400" dirty="0">
                <a:solidFill>
                  <a:srgbClr val="000000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  <a:p>
              <a:pPr algn="ctr"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Arial" pitchFamily="18"/>
                  <a:ea typeface="ＭＳ Ｐゴシック" pitchFamily="50"/>
                  <a:cs typeface="ＭＳ Ｐゴシック" pitchFamily="50"/>
                </a:rPr>
                <a:t>Put comments into source code</a:t>
              </a:r>
              <a:endParaRPr lang="en-US" sz="1400" dirty="0">
                <a:solidFill>
                  <a:srgbClr val="000000"/>
                </a:solidFill>
                <a:latin typeface="Arial" pitchFamily="18"/>
                <a:ea typeface="ＭＳ Ｐゴシック" pitchFamily="50"/>
                <a:cs typeface="ＭＳ Ｐゴシック" pitchFamily="50"/>
              </a:endParaRPr>
            </a:p>
          </p:txBody>
        </p:sp>
        <p:sp>
          <p:nvSpPr>
            <p:cNvPr id="99" name="Rectangle 60"/>
            <p:cNvSpPr/>
            <p:nvPr/>
          </p:nvSpPr>
          <p:spPr>
            <a:xfrm>
              <a:off x="2414273" y="4573180"/>
              <a:ext cx="7279158" cy="10105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FF"/>
            </a:solidFill>
            <a:ln w="936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285750" marR="0" lvl="0" indent="-28575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Do coding for new/change options (easy to difficult) from detailed design of different build tool (CCRH + CCRL + CCRX + GHSCCRH850)</a:t>
              </a:r>
            </a:p>
            <a:p>
              <a:pPr marL="285750" marR="0" lvl="0" indent="-28575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Do coding for bug fixing CS+</a:t>
              </a:r>
            </a:p>
            <a:p>
              <a:pPr marL="285750" marR="0" lvl="0" indent="-28575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18"/>
                  <a:ea typeface="MS Gothic" pitchFamily="49"/>
                  <a:cs typeface="MS Gothic" pitchFamily="49"/>
                </a:rPr>
                <a:t>Review source code with mentor to confirm</a:t>
              </a:r>
              <a:endParaRPr lang="en-US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8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2646878"/>
          </a:xfrm>
        </p:spPr>
        <p:txBody>
          <a:bodyPr/>
          <a:lstStyle/>
          <a:p>
            <a:r>
              <a:rPr lang="en-US" sz="2400" b="1" i="1" dirty="0"/>
              <a:t>Commitment result after 2 </a:t>
            </a:r>
            <a:r>
              <a:rPr lang="en-US" sz="2400" b="1" i="1" dirty="0" smtClean="0"/>
              <a:t>years:</a:t>
            </a:r>
            <a:endParaRPr lang="en-US" sz="2400" b="1" i="1" dirty="0"/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Achieve level 2 for all </a:t>
            </a:r>
            <a:r>
              <a:rPr lang="en-US" sz="2400" dirty="0" smtClean="0"/>
              <a:t>skills.</a:t>
            </a:r>
            <a:endParaRPr lang="en-US" sz="2400" dirty="0"/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handle jobs of </a:t>
            </a:r>
            <a:r>
              <a:rPr lang="en-US" sz="2400" dirty="0" smtClean="0"/>
              <a:t>Design </a:t>
            </a:r>
            <a:r>
              <a:rPr lang="en-US" sz="2400" dirty="0" smtClean="0"/>
              <a:t>Engineer without support in certain difficult items.</a:t>
            </a:r>
            <a:endParaRPr lang="en-US" sz="2400" dirty="0"/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Ensure the quality of output and time management.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06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17513"/>
          </a:xfrm>
        </p:spPr>
        <p:txBody>
          <a:bodyPr/>
          <a:lstStyle/>
          <a:p>
            <a:r>
              <a:rPr lang="en-US" dirty="0"/>
              <a:t>Thank you for your </a:t>
            </a:r>
            <a:r>
              <a:rPr lang="en-US" dirty="0" smtClean="0"/>
              <a:t>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376" y="1280512"/>
            <a:ext cx="11233248" cy="2462213"/>
          </a:xfrm>
        </p:spPr>
        <p:txBody>
          <a:bodyPr/>
          <a:lstStyle/>
          <a:p>
            <a:r>
              <a:rPr lang="de-DE" dirty="0"/>
              <a:t>Training T</a:t>
            </a:r>
            <a:r>
              <a:rPr lang="de-DE" dirty="0" smtClean="0"/>
              <a:t>arget	Page 03</a:t>
            </a:r>
          </a:p>
          <a:p>
            <a:r>
              <a:rPr lang="de-DE" dirty="0"/>
              <a:t>Current </a:t>
            </a:r>
            <a:r>
              <a:rPr lang="de-DE" dirty="0" smtClean="0"/>
              <a:t>Status	Page 05</a:t>
            </a:r>
          </a:p>
          <a:p>
            <a:r>
              <a:rPr lang="de-DE" dirty="0"/>
              <a:t>Gaps Analysis and Solution</a:t>
            </a:r>
            <a:r>
              <a:rPr lang="de-DE" dirty="0" smtClean="0"/>
              <a:t>	Page 07</a:t>
            </a:r>
          </a:p>
          <a:p>
            <a:r>
              <a:rPr lang="de-DE" dirty="0"/>
              <a:t>Training Plan</a:t>
            </a:r>
            <a:r>
              <a:rPr lang="de-DE" dirty="0" smtClean="0"/>
              <a:t>	Page </a:t>
            </a:r>
            <a:r>
              <a:rPr lang="de-DE" dirty="0" smtClean="0"/>
              <a:t>10</a:t>
            </a:r>
            <a:endParaRPr lang="de-DE" dirty="0" smtClean="0"/>
          </a:p>
          <a:p>
            <a:r>
              <a:rPr lang="de-DE" dirty="0"/>
              <a:t>Commitment </a:t>
            </a:r>
            <a:r>
              <a:rPr lang="de-DE" dirty="0" smtClean="0"/>
              <a:t>	Page </a:t>
            </a:r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Placeholder 7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249423213"/>
              </p:ext>
            </p:extLst>
          </p:nvPr>
        </p:nvGraphicFramePr>
        <p:xfrm>
          <a:off x="457200" y="1828801"/>
          <a:ext cx="10950577" cy="440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5943601"/>
                <a:gridCol w="1501776"/>
              </a:tblGrid>
              <a:tr h="4946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Role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Skills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Target Level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77452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Engineer for software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design</a:t>
                      </a:r>
                      <a:endParaRPr lang="en-US" sz="1800" b="0" i="0" u="none" strike="noStrike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 rtl="0"/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 functional design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Decide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structure of software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according to given software requirement definitions.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05463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detailed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Conduct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detailed software design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according to given software structure definitions.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854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Coding engineer (software)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 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Coding</a:t>
                      </a:r>
                      <a:endParaRPr lang="en-US" sz="1800" b="0" i="0" u="none" strike="noStrike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Have sufficient knowledge of programming languages and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create a program based on the detailed design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document.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Conduct a code review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created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00421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Have knowledge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the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development/target environment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create source code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 environment.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Target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7200" y="1016000"/>
            <a:ext cx="8342313" cy="3937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itchFamily="16" charset="0"/>
              <a:buNone/>
            </a:pPr>
            <a:r>
              <a:rPr lang="en-US" altLang="en-US" sz="1800" b="1" dirty="0" smtClean="0">
                <a:solidFill>
                  <a:srgbClr val="280099"/>
                </a:solidFill>
              </a:rPr>
              <a:t>Achieve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“Design Engineer” with role level 2 </a:t>
            </a:r>
            <a:r>
              <a:rPr lang="en-US" altLang="en-US" sz="1800" b="1" dirty="0" smtClean="0">
                <a:solidFill>
                  <a:srgbClr val="280099"/>
                </a:solidFill>
              </a:rPr>
              <a:t>by </a:t>
            </a:r>
            <a:r>
              <a:rPr lang="en-US" altLang="en-US" sz="1800" b="1" dirty="0" smtClean="0">
                <a:solidFill>
                  <a:srgbClr val="280099"/>
                </a:solidFill>
              </a:rPr>
              <a:t>Jun, 2019</a:t>
            </a:r>
            <a:endParaRPr lang="en-US" altLang="en-US" b="1" dirty="0" smtClean="0">
              <a:solidFill>
                <a:srgbClr val="280099"/>
              </a:solidFill>
            </a:endParaRP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762000" y="1409700"/>
            <a:ext cx="960120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>
                <a:solidFill>
                  <a:srgbClr val="280099"/>
                </a:solidFill>
                <a:ea typeface="MS Gothic" pitchFamily="49" charset="-128"/>
                <a:sym typeface="Wingdings" panose="05000000000000000000" pitchFamily="2" charset="2"/>
              </a:rPr>
              <a:t> </a:t>
            </a:r>
            <a:r>
              <a:rPr lang="en-US" altLang="en-US" sz="1800" dirty="0" smtClean="0">
                <a:solidFill>
                  <a:srgbClr val="280099"/>
                </a:solidFill>
                <a:ea typeface="MS Gothic" pitchFamily="49" charset="-128"/>
              </a:rPr>
              <a:t>Do </a:t>
            </a:r>
            <a:r>
              <a:rPr lang="en-US" altLang="en-US" sz="1800" dirty="0" smtClean="0">
                <a:solidFill>
                  <a:srgbClr val="280099"/>
                </a:solidFill>
                <a:ea typeface="MS Gothic" pitchFamily="49" charset="-128"/>
              </a:rPr>
              <a:t>IDE Design Tasks without support, if it is within certain degree of difficult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74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Placeholder 7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449047635"/>
              </p:ext>
            </p:extLst>
          </p:nvPr>
        </p:nvGraphicFramePr>
        <p:xfrm>
          <a:off x="533400" y="1143000"/>
          <a:ext cx="10896600" cy="441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72"/>
                <a:gridCol w="8235328"/>
              </a:tblGrid>
              <a:tr h="714130"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Common skills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Achieves </a:t>
                      </a:r>
                    </a:p>
                  </a:txBody>
                  <a:tcPr marT="45721" marB="45721" anchor="ctr" horzOverflow="overflow"/>
                </a:tc>
              </a:tr>
              <a:tr h="1111765"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Management </a:t>
                      </a:r>
                    </a:p>
                  </a:txBody>
                  <a:tcPr marT="45721" marB="45721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285750" marR="0" lvl="0" indent="-28575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Estimate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tasks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correctly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in accepted range.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Keep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deadline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schedule</a:t>
                      </a:r>
                      <a:endParaRPr kumimoji="0" lang="en-US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Gothic" pitchFamily="49" charset="-128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/>
                </a:tc>
              </a:tr>
              <a:tr h="1261911"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 marT="45721" marB="45721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285750" marR="0" lvl="0" indent="-28575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Improve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the status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issues report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skills by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experienced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team members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Improve the English skill by achieve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TOEIC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650+</a:t>
                      </a: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D2DB9"/>
                        </a:solidFill>
                        <a:effectLst/>
                        <a:latin typeface="Times New Roman" panose="02020603050405020304" pitchFamily="18" charset="0"/>
                        <a:ea typeface="MS Gothic" pitchFamily="49" charset="-128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/>
                </a:tc>
              </a:tr>
              <a:tr h="133179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Development process</a:t>
                      </a:r>
                    </a:p>
                  </a:txBody>
                  <a:tcPr marT="45721" marB="45721" anchor="ctr" horzOverflow="overflow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Understand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clearly development process</a:t>
                      </a:r>
                      <a:endParaRPr kumimoji="0" lang="en-US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Gothic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development process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report activities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to Mentor</a:t>
                      </a:r>
                    </a:p>
                  </a:txBody>
                  <a:tcPr marT="45721" marB="45721" anchor="ctr" horzOverflow="overflow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242224" cy="443198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Target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5715000"/>
            <a:ext cx="583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Ability to done task with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high quality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efficiency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235299" y="1161245"/>
            <a:ext cx="8763000" cy="307777"/>
          </a:xfrm>
        </p:spPr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current status, I lack of knowledge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adapt working requirement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graphicFrame>
        <p:nvGraphicFramePr>
          <p:cNvPr id="13" name="Table Placeholder 12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4217840875"/>
              </p:ext>
            </p:extLst>
          </p:nvPr>
        </p:nvGraphicFramePr>
        <p:xfrm>
          <a:off x="457200" y="1676400"/>
          <a:ext cx="10972801" cy="4611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38"/>
                <a:gridCol w="2704563"/>
                <a:gridCol w="5100033"/>
                <a:gridCol w="1545467"/>
              </a:tblGrid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Role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Skills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Current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Level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64439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Engineer for software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 functional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Lack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knowledge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design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structure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new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186281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 detailed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- Can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create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detailed design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simple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properties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- Not have general views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cover all cases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03355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Coding engineer (software)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 Coding</a:t>
                      </a:r>
                      <a:endParaRPr lang="en-US" sz="1800" b="0" i="0" u="none" strike="noStrike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create source code with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C# language in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properties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98739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Readability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Ensure readability for source code of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simple functions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only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Right Arrow 7"/>
          <p:cNvSpPr/>
          <p:nvPr/>
        </p:nvSpPr>
        <p:spPr>
          <a:xfrm>
            <a:off x="519448" y="1161245"/>
            <a:ext cx="6858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7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Placeholder 12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200975813"/>
              </p:ext>
            </p:extLst>
          </p:nvPr>
        </p:nvGraphicFramePr>
        <p:xfrm>
          <a:off x="479376" y="1295400"/>
          <a:ext cx="11049000" cy="435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798"/>
                <a:gridCol w="8229202"/>
              </a:tblGrid>
              <a:tr h="358933"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Skill</a:t>
                      </a:r>
                    </a:p>
                  </a:txBody>
                  <a:tcPr marT="45721" marB="45721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MS Gothic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1" lang="en-US" sz="1800" b="0" i="0" u="none" strike="noStrike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MS Gothic" pitchFamily="49" charset="-128"/>
                        <a:cs typeface="Times New Roman" pitchFamily="18" charset="0"/>
                      </a:endParaRPr>
                    </a:p>
                  </a:txBody>
                  <a:tcPr marT="45721" marB="45721" anchor="ctr" horzOverflow="overflow"/>
                </a:tc>
              </a:tr>
              <a:tr h="810196"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T="45721" marB="45721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Lack of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experience in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management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estimate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work load</a:t>
                      </a:r>
                    </a:p>
                  </a:txBody>
                  <a:tcPr marT="45721" marB="45721" anchor="ctr" horzOverflow="overflow"/>
                </a:tc>
              </a:tr>
              <a:tr h="2167969"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 marT="45721" marB="45721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1pPr>
                      <a:lvl2pPr marL="4572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2pPr>
                      <a:lvl3pPr marL="9144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3pPr>
                      <a:lvl4pPr marL="13716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4pPr>
                      <a:lvl5pPr marL="1828800" eaLnBrk="0" hangingPunct="0">
                        <a:spcBef>
                          <a:spcPts val="4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5pPr>
                      <a:lvl6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6pPr>
                      <a:lvl7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7pPr>
                      <a:lvl8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8pPr>
                      <a:lvl9pPr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Verdana" pitchFamily="32" charset="0"/>
                          <a:ea typeface="MS Gothic" pitchFamily="49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Read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understand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technical material but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take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 lot of time</a:t>
                      </a: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D2DB9"/>
                        </a:solidFill>
                        <a:effectLst/>
                        <a:latin typeface="Times New Roman" panose="02020603050405020304" pitchFamily="18" charset="0"/>
                        <a:ea typeface="MS Gothic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Can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write email, report or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meeting minutes but still have some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grammar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mistakes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lack of vocabulary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1"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MS Gothic" pitchFamily="49" charset="-128"/>
                          <a:cs typeface="Times New Roman" pitchFamily="18" charset="0"/>
                        </a:rPr>
                        <a:t>Can </a:t>
                      </a:r>
                      <a:r>
                        <a:rPr kumimoji="1"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MS Gothic" pitchFamily="49" charset="-128"/>
                          <a:cs typeface="Times New Roman" pitchFamily="18" charset="0"/>
                        </a:rPr>
                        <a:t>use English in </a:t>
                      </a:r>
                      <a:r>
                        <a:rPr kumimoji="1" lang="en-US" sz="1800" b="1" i="0" u="none" strike="noStrike" kern="120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MS Gothic" pitchFamily="49" charset="-128"/>
                          <a:cs typeface="Times New Roman" pitchFamily="18" charset="0"/>
                        </a:rPr>
                        <a:t>intermediate</a:t>
                      </a:r>
                      <a:r>
                        <a:rPr kumimoji="1" lang="en-US" sz="1800" b="0" i="0" u="none" strike="noStrike" kern="120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MS Gothic" pitchFamily="49" charset="-128"/>
                          <a:cs typeface="Times New Roman" pitchFamily="18" charset="0"/>
                        </a:rPr>
                        <a:t> </a:t>
                      </a:r>
                      <a:r>
                        <a:rPr kumimoji="1"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MS Gothic" pitchFamily="49" charset="-128"/>
                          <a:cs typeface="Times New Roman" pitchFamily="18" charset="0"/>
                        </a:rPr>
                        <a:t>level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TOEIC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500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Have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trouble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summarize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speaker’s ideas and 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transmit main information</a:t>
                      </a:r>
                    </a:p>
                  </a:txBody>
                  <a:tcPr marT="45721" marB="45721" anchor="ctr" horzOverflow="overflow"/>
                </a:tc>
              </a:tr>
              <a:tr h="100630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Development process</a:t>
                      </a:r>
                    </a:p>
                  </a:txBody>
                  <a:tcPr marT="45721" marB="457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understand fully and clearly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with development process</a:t>
                      </a:r>
                    </a:p>
                  </a:txBody>
                  <a:tcPr marT="45721" marB="45721" anchor="ctr" horzOverflow="overflow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1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210611084"/>
              </p:ext>
            </p:extLst>
          </p:nvPr>
        </p:nvGraphicFramePr>
        <p:xfrm>
          <a:off x="479376" y="1066800"/>
          <a:ext cx="11264404" cy="517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75"/>
                <a:gridCol w="3063549"/>
                <a:gridCol w="3810001"/>
                <a:gridCol w="2904579"/>
              </a:tblGrid>
              <a:tr h="3468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ENGINEER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FOR DESIGN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Skills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Gap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Mentee’s Action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Mentor’s Action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</a:tr>
              <a:tr h="1907627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Functional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Lack of ability</a:t>
                      </a:r>
                      <a:r>
                        <a:rPr lang="en-US" sz="1800" b="1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analyze requirement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Functional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document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l" rtl="0"/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 rtl="0"/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Cause: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Investigate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requirement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insufficiently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have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enough </a:t>
                      </a:r>
                      <a:r>
                        <a:rPr lang="en-US" sz="1800" b="1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experience</a:t>
                      </a:r>
                      <a:r>
                        <a:rPr lang="en-US" sz="1800" b="0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b="1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 design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template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development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guideline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Make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Functional Design for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new options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(from simple to complex).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800" b="1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Investigate &amp; make functional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design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for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fixing bugs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with mentor.</a:t>
                      </a:r>
                      <a:endParaRPr lang="en-US" sz="1800" b="0" i="0" u="none" strike="noStrike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Provide design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template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development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guideline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 rtl="0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Provide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similar options for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reference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 rtl="0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progress &amp;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via Review, Q&amp;A, etc.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889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Detailed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Lack of ability</a:t>
                      </a:r>
                      <a:r>
                        <a:rPr lang="en-US" sz="1800" b="1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analyze Functional Design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create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Detailed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l" rtl="0"/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Cause: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Have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</a:t>
                      </a:r>
                      <a:r>
                        <a:rPr lang="en-US" sz="1800" b="0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enough </a:t>
                      </a:r>
                      <a:r>
                        <a:rPr lang="en-US" sz="1800" b="1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experience</a:t>
                      </a:r>
                      <a:r>
                        <a:rPr lang="en-US" sz="1800" b="0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investigate, understand and analyze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Functional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esign.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Investigate</a:t>
                      </a:r>
                      <a:r>
                        <a:rPr lang="en-US" sz="1800" b="0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Detail Design.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 rtl="0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Make and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Detailed Design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new options,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bug fixing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+).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 rtl="0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Analyze bugs and propose solutions for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fixing bugs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800" b="1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Provide</a:t>
                      </a:r>
                      <a:r>
                        <a:rPr lang="en-US" sz="1800" b="0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explain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for mentee use </a:t>
                      </a:r>
                      <a:r>
                        <a:rPr lang="en-US" sz="1800" b="1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internal </a:t>
                      </a:r>
                      <a:r>
                        <a:rPr lang="en-US" sz="1800" b="1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tools</a:t>
                      </a:r>
                      <a:r>
                        <a:rPr lang="en-US" sz="1800" b="0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generating property list,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share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design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tips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800" b="1" i="0" u="none" strike="noStrike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Follow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progress &amp;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via Review,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Q&amp;A, etc.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 (</a:t>
            </a:r>
            <a:r>
              <a:rPr lang="en-US" dirty="0" smtClean="0"/>
              <a:t>1/3)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27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934624351"/>
              </p:ext>
            </p:extLst>
          </p:nvPr>
        </p:nvGraphicFramePr>
        <p:xfrm>
          <a:off x="381000" y="1143000"/>
          <a:ext cx="1143000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505200"/>
                <a:gridCol w="3276600"/>
                <a:gridCol w="3200401"/>
              </a:tblGrid>
              <a:tr h="3790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ENGINEER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FOR DESIGN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903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Skills 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Gap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Mentee’s Action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Mentor’s Action</a:t>
                      </a:r>
                      <a:endParaRPr lang="en-US" sz="18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4471A9"/>
                    </a:solidFill>
                  </a:tcPr>
                </a:tc>
              </a:tr>
              <a:tr h="2135562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Software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Implementation not match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detailed design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sufficiently.</a:t>
                      </a:r>
                    </a:p>
                    <a:p>
                      <a:pPr rtl="0"/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Cause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Do not understand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detailed design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clearly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perform the code.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Tx/>
                        <a:buChar char="-"/>
                      </a:pPr>
                      <a:r>
                        <a:rPr lang="en-US" sz="1800" b="1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Review </a:t>
                      </a:r>
                      <a:r>
                        <a:rPr lang="en-US" sz="1800" b="1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source code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 mentor to confirm the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issue.</a:t>
                      </a: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 </a:t>
                      </a:r>
                      <a:r>
                        <a:rPr lang="en-US" sz="1800" b="1" i="0" u="none" strike="noStrike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coding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new properties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investigate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cause of issue and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fixing bugs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progress &amp; check the source code,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via Review, Q&amp;A, etc.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1800" b="1" i="0" u="none" strike="noStrike" baseline="0" dirty="0" smtClean="0">
                          <a:solidFill>
                            <a:srgbClr val="2D2D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Provide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implementation.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800" b="0" i="0" u="none" strike="noStrike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35562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Readability</a:t>
                      </a:r>
                      <a:endParaRPr lang="en-US" sz="1800" b="0" i="0" u="none" strike="noStrike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Not good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organizing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source code.</a:t>
                      </a:r>
                    </a:p>
                    <a:p>
                      <a:pPr rtl="0"/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Cause: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Lack of knowledge about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coding rules.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D2DB9"/>
                        </a:solidFill>
                        <a:effectLst/>
                        <a:latin typeface="Times New Roman" panose="02020603050405020304" pitchFamily="18" charset="0"/>
                        <a:ea typeface="MS Gothic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Tx/>
                        <a:buChar char="-"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coding rules.</a:t>
                      </a: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Confirm source code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readability with other members.</a:t>
                      </a:r>
                      <a:endParaRPr lang="en-US" sz="1800" b="0" i="0" u="none" strike="noStrike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Provide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coding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rules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 (</a:t>
            </a:r>
            <a:r>
              <a:rPr lang="en-US" dirty="0" smtClean="0"/>
              <a:t>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8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796386918"/>
              </p:ext>
            </p:extLst>
          </p:nvPr>
        </p:nvGraphicFramePr>
        <p:xfrm>
          <a:off x="479376" y="1066799"/>
          <a:ext cx="11242227" cy="492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61"/>
                <a:gridCol w="4201950"/>
                <a:gridCol w="2732213"/>
                <a:gridCol w="2882403"/>
              </a:tblGrid>
              <a:tr h="38493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Skills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Gap</a:t>
                      </a:r>
                      <a:endParaRPr lang="en-US" sz="16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Mentee’s Action</a:t>
                      </a:r>
                      <a:endParaRPr lang="en-US" sz="16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Mentor’s Action</a:t>
                      </a:r>
                      <a:endParaRPr lang="en-US" sz="1600" b="0" i="0" u="none" strike="noStrike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</a:tr>
              <a:tr h="1824868"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English</a:t>
                      </a:r>
                      <a:endParaRPr lang="en-US" sz="1800" b="0" i="0" u="none" strike="noStrike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transmit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information clearly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not understand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complex sentences.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Grammar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mistakes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 writing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Cause: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Lack of vocabulary, can not use sentences fluently.</a:t>
                      </a:r>
                      <a:endParaRPr lang="en-US" sz="18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kumimoji="0" 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Practice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kumimoji="0" 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Read</a:t>
                      </a:r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more English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document.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Confirm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mentee.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Confirm understanding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mentee.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Feedback writing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mistakes.</a:t>
                      </a:r>
                    </a:p>
                  </a:txBody>
                  <a:tcPr/>
                </a:tc>
              </a:tr>
              <a:tr h="1036291"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 task </a:t>
                      </a:r>
                      <a:r>
                        <a:rPr lang="en-US" sz="1800" b="1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800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exactly</a:t>
                      </a:r>
                      <a:r>
                        <a:rPr lang="en-US" sz="18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US" sz="1800" b="1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</a:t>
                      </a:r>
                      <a:r>
                        <a:rPr lang="en-US" sz="1800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  <a:r>
                        <a:rPr lang="en-US" sz="1800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Cause: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Lack of 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</a:t>
                      </a:r>
                      <a:endParaRPr lang="en-US" sz="18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Refer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estimation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advice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experience engineer 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Provide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estimation experience</a:t>
                      </a:r>
                    </a:p>
                  </a:txBody>
                  <a:tcPr/>
                </a:tc>
              </a:tr>
              <a:tr h="1682288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Unclear</a:t>
                      </a:r>
                      <a:r>
                        <a:rPr lang="en-US" sz="1800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development process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familiar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apply development process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Cause: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Lack of experience and knowledge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Investigate </a:t>
                      </a:r>
                      <a:r>
                        <a:rPr lang="en-US" sz="1800" b="1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carefully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process material</a:t>
                      </a:r>
                      <a:endParaRPr lang="en-US" sz="1800" b="1" baseline="0" dirty="0" smtClean="0">
                        <a:solidFill>
                          <a:srgbClr val="2D2DB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Confirm</a:t>
                      </a:r>
                      <a:r>
                        <a:rPr lang="en-US" sz="1800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mentor unclear point before apply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- Provide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D2DB9"/>
                          </a:solidFill>
                          <a:effectLst/>
                          <a:latin typeface="Times New Roman" panose="02020603050405020304" pitchFamily="18" charset="0"/>
                          <a:ea typeface="MS Gothic" pitchFamily="49" charset="-128"/>
                          <a:cs typeface="Times New Roman" panose="02020603050405020304" pitchFamily="18" charset="0"/>
                        </a:rPr>
                        <a:t>guideline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Explain</a:t>
                      </a:r>
                      <a:r>
                        <a:rPr lang="en-US" sz="1800" b="1" baseline="0" dirty="0" smtClean="0">
                          <a:solidFill>
                            <a:srgbClr val="2D2D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unclear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 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mentee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Analysis and Solution </a:t>
            </a:r>
            <a:r>
              <a:rPr lang="en-US" dirty="0" smtClean="0"/>
              <a:t>(3/3)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_conf_RVC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151021_Renesas_Templates_16_9_EN_conf_RVC</Template>
  <TotalTime>1925</TotalTime>
  <Words>1195</Words>
  <Application>Microsoft Office PowerPoint</Application>
  <PresentationFormat>Widescreen</PresentationFormat>
  <Paragraphs>243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ゴシック</vt:lpstr>
      <vt:lpstr>ＭＳ ゴシック</vt:lpstr>
      <vt:lpstr>ＭＳ Ｐゴシック</vt:lpstr>
      <vt:lpstr>Arial</vt:lpstr>
      <vt:lpstr>Arial Narrow</vt:lpstr>
      <vt:lpstr>Calibri</vt:lpstr>
      <vt:lpstr>Courier New</vt:lpstr>
      <vt:lpstr>Times New Roman</vt:lpstr>
      <vt:lpstr>Verdana</vt:lpstr>
      <vt:lpstr>Wingdings</vt:lpstr>
      <vt:lpstr>151021_Renesas_Templates_16_9_EN_conf_RVC</vt:lpstr>
      <vt:lpstr>PowerPoint Presentation</vt:lpstr>
      <vt:lpstr>Agenda</vt:lpstr>
      <vt:lpstr>Training Target (1/2)</vt:lpstr>
      <vt:lpstr>Training Target (2/2)</vt:lpstr>
      <vt:lpstr>Current Status (1/2)</vt:lpstr>
      <vt:lpstr>Current Status (2/2)</vt:lpstr>
      <vt:lpstr>Gaps Analysis and Solution (1/3)</vt:lpstr>
      <vt:lpstr>Gaps Analysis and Solution (2/3)</vt:lpstr>
      <vt:lpstr>Gaps Analysis and Solution (3/3)</vt:lpstr>
      <vt:lpstr>Training Plan (1/2)</vt:lpstr>
      <vt:lpstr>Training Plan (2/2)</vt:lpstr>
      <vt:lpstr>Commitment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an.le.xb@rvc.renesas.com</dc:creator>
  <cp:lastModifiedBy>An Le</cp:lastModifiedBy>
  <cp:revision>102</cp:revision>
  <dcterms:created xsi:type="dcterms:W3CDTF">2016-06-23T01:54:16Z</dcterms:created>
  <dcterms:modified xsi:type="dcterms:W3CDTF">2017-12-13T04:44:34Z</dcterms:modified>
</cp:coreProperties>
</file>