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5" r:id="rId3"/>
    <p:sldId id="258" r:id="rId4"/>
    <p:sldId id="259" r:id="rId5"/>
    <p:sldId id="260" r:id="rId6"/>
    <p:sldId id="261" r:id="rId7"/>
    <p:sldId id="262" r:id="rId8"/>
    <p:sldId id="267" r:id="rId9"/>
    <p:sldId id="264" r:id="rId10"/>
    <p:sldId id="263" r:id="rId11"/>
    <p:sldId id="268" r:id="rId12"/>
    <p:sldId id="269" r:id="rId13"/>
    <p:sldId id="270" r:id="rId14"/>
    <p:sldId id="273" r:id="rId15"/>
    <p:sldId id="271" r:id="rId16"/>
    <p:sldId id="272" r:id="rId17"/>
    <p:sldId id="274" r:id="rId18"/>
    <p:sldId id="275"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9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A651FA-504A-4F6C-9557-0E444BD601EC}" type="datetimeFigureOut">
              <a:rPr lang="ru-RU" smtClean="0"/>
              <a:t>14.09.2021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0049A-15D6-4BE7-A669-0EEF59ED94C2}" type="slidenum">
              <a:rPr lang="ru-RU" smtClean="0"/>
              <a:t>‹#›</a:t>
            </a:fld>
            <a:endParaRPr lang="ru-RU"/>
          </a:p>
        </p:txBody>
      </p:sp>
    </p:spTree>
    <p:extLst>
      <p:ext uri="{BB962C8B-B14F-4D97-AF65-F5344CB8AC3E}">
        <p14:creationId xmlns:p14="http://schemas.microsoft.com/office/powerpoint/2010/main" val="2817855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8D125E-D421-43CC-A035-E6A26D71254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F29E7A90-7942-4DA3-89A5-0811E7A12D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C5543EF2-886C-433A-8E0B-EC03D7FA702A}"/>
              </a:ext>
            </a:extLst>
          </p:cNvPr>
          <p:cNvSpPr>
            <a:spLocks noGrp="1"/>
          </p:cNvSpPr>
          <p:nvPr>
            <p:ph type="dt" sz="half" idx="10"/>
          </p:nvPr>
        </p:nvSpPr>
        <p:spPr/>
        <p:txBody>
          <a:bodyPr/>
          <a:lstStyle/>
          <a:p>
            <a:fld id="{BF405C28-BD9F-41C8-AEEF-BBDCB41A4947}" type="datetime1">
              <a:rPr lang="ru-RU" smtClean="0"/>
              <a:t>14.09.2021</a:t>
            </a:fld>
            <a:endParaRPr lang="ru-RU"/>
          </a:p>
        </p:txBody>
      </p:sp>
      <p:sp>
        <p:nvSpPr>
          <p:cNvPr id="5" name="Нижний колонтитул 4">
            <a:extLst>
              <a:ext uri="{FF2B5EF4-FFF2-40B4-BE49-F238E27FC236}">
                <a16:creationId xmlns:a16="http://schemas.microsoft.com/office/drawing/2014/main" id="{19D404B3-2DF1-430C-B5A3-E8B1EA6BE1B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2D4B196-63B1-446A-A35F-5946EBEDABEE}"/>
              </a:ext>
            </a:extLst>
          </p:cNvPr>
          <p:cNvSpPr>
            <a:spLocks noGrp="1"/>
          </p:cNvSpPr>
          <p:nvPr>
            <p:ph type="sldNum" sz="quarter" idx="12"/>
          </p:nvPr>
        </p:nvSpPr>
        <p:spPr/>
        <p:txBody>
          <a:bodyPr/>
          <a:lstStyle/>
          <a:p>
            <a:fld id="{8969F2E0-9A4E-4018-AD06-F70FB45A94C6}" type="slidenum">
              <a:rPr lang="ru-RU" smtClean="0"/>
              <a:t>‹#›</a:t>
            </a:fld>
            <a:endParaRPr lang="ru-RU"/>
          </a:p>
        </p:txBody>
      </p:sp>
    </p:spTree>
    <p:extLst>
      <p:ext uri="{BB962C8B-B14F-4D97-AF65-F5344CB8AC3E}">
        <p14:creationId xmlns:p14="http://schemas.microsoft.com/office/powerpoint/2010/main" val="3758349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023035-E258-494D-9847-342A6FC3485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1CAC184D-B70F-43C7-9224-B461E5CE211E}"/>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792C674-7F05-45AC-BFCC-BC8E57FCE495}"/>
              </a:ext>
            </a:extLst>
          </p:cNvPr>
          <p:cNvSpPr>
            <a:spLocks noGrp="1"/>
          </p:cNvSpPr>
          <p:nvPr>
            <p:ph type="dt" sz="half" idx="10"/>
          </p:nvPr>
        </p:nvSpPr>
        <p:spPr/>
        <p:txBody>
          <a:bodyPr/>
          <a:lstStyle/>
          <a:p>
            <a:fld id="{45B4B6FE-D6E8-4D0D-8122-024866FFD479}" type="datetime1">
              <a:rPr lang="ru-RU" smtClean="0"/>
              <a:t>14.09.2021</a:t>
            </a:fld>
            <a:endParaRPr lang="ru-RU"/>
          </a:p>
        </p:txBody>
      </p:sp>
      <p:sp>
        <p:nvSpPr>
          <p:cNvPr id="5" name="Нижний колонтитул 4">
            <a:extLst>
              <a:ext uri="{FF2B5EF4-FFF2-40B4-BE49-F238E27FC236}">
                <a16:creationId xmlns:a16="http://schemas.microsoft.com/office/drawing/2014/main" id="{071F38B7-81C2-443C-AD01-113DD9683D1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230DAD0-3AAB-4F60-A205-00B09C9965C3}"/>
              </a:ext>
            </a:extLst>
          </p:cNvPr>
          <p:cNvSpPr>
            <a:spLocks noGrp="1"/>
          </p:cNvSpPr>
          <p:nvPr>
            <p:ph type="sldNum" sz="quarter" idx="12"/>
          </p:nvPr>
        </p:nvSpPr>
        <p:spPr/>
        <p:txBody>
          <a:bodyPr/>
          <a:lstStyle/>
          <a:p>
            <a:fld id="{8969F2E0-9A4E-4018-AD06-F70FB45A94C6}" type="slidenum">
              <a:rPr lang="ru-RU" smtClean="0"/>
              <a:t>‹#›</a:t>
            </a:fld>
            <a:endParaRPr lang="ru-RU"/>
          </a:p>
        </p:txBody>
      </p:sp>
    </p:spTree>
    <p:extLst>
      <p:ext uri="{BB962C8B-B14F-4D97-AF65-F5344CB8AC3E}">
        <p14:creationId xmlns:p14="http://schemas.microsoft.com/office/powerpoint/2010/main" val="442953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F3DEE31-A75F-4D97-9DE2-6FA764E3573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4F17813C-C444-4AD0-BB7A-B7D230C64AF2}"/>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99BC93D-189B-4FA0-9C35-D72DCF13DC3A}"/>
              </a:ext>
            </a:extLst>
          </p:cNvPr>
          <p:cNvSpPr>
            <a:spLocks noGrp="1"/>
          </p:cNvSpPr>
          <p:nvPr>
            <p:ph type="dt" sz="half" idx="10"/>
          </p:nvPr>
        </p:nvSpPr>
        <p:spPr/>
        <p:txBody>
          <a:bodyPr/>
          <a:lstStyle/>
          <a:p>
            <a:fld id="{D839305A-126E-4B77-8093-D51D17FB41BF}" type="datetime1">
              <a:rPr lang="ru-RU" smtClean="0"/>
              <a:t>14.09.2021</a:t>
            </a:fld>
            <a:endParaRPr lang="ru-RU"/>
          </a:p>
        </p:txBody>
      </p:sp>
      <p:sp>
        <p:nvSpPr>
          <p:cNvPr id="5" name="Нижний колонтитул 4">
            <a:extLst>
              <a:ext uri="{FF2B5EF4-FFF2-40B4-BE49-F238E27FC236}">
                <a16:creationId xmlns:a16="http://schemas.microsoft.com/office/drawing/2014/main" id="{E81E0191-8D68-41D2-A347-337E60E84C4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1357862-A007-4F34-8D82-9BB2334DF903}"/>
              </a:ext>
            </a:extLst>
          </p:cNvPr>
          <p:cNvSpPr>
            <a:spLocks noGrp="1"/>
          </p:cNvSpPr>
          <p:nvPr>
            <p:ph type="sldNum" sz="quarter" idx="12"/>
          </p:nvPr>
        </p:nvSpPr>
        <p:spPr/>
        <p:txBody>
          <a:bodyPr/>
          <a:lstStyle/>
          <a:p>
            <a:fld id="{8969F2E0-9A4E-4018-AD06-F70FB45A94C6}" type="slidenum">
              <a:rPr lang="ru-RU" smtClean="0"/>
              <a:t>‹#›</a:t>
            </a:fld>
            <a:endParaRPr lang="ru-RU"/>
          </a:p>
        </p:txBody>
      </p:sp>
    </p:spTree>
    <p:extLst>
      <p:ext uri="{BB962C8B-B14F-4D97-AF65-F5344CB8AC3E}">
        <p14:creationId xmlns:p14="http://schemas.microsoft.com/office/powerpoint/2010/main" val="180308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1BC532-0715-4BB7-B8DC-2F536A4E63A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A5DAEC4-F94B-4251-A740-FF01644B161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171EAB3-64DB-45DA-88A1-5A91ECA65BA2}"/>
              </a:ext>
            </a:extLst>
          </p:cNvPr>
          <p:cNvSpPr>
            <a:spLocks noGrp="1"/>
          </p:cNvSpPr>
          <p:nvPr>
            <p:ph type="dt" sz="half" idx="10"/>
          </p:nvPr>
        </p:nvSpPr>
        <p:spPr/>
        <p:txBody>
          <a:bodyPr/>
          <a:lstStyle/>
          <a:p>
            <a:fld id="{C5012269-4880-418F-A710-055EEE2B93E5}" type="datetime1">
              <a:rPr lang="ru-RU" smtClean="0"/>
              <a:t>14.09.2021</a:t>
            </a:fld>
            <a:endParaRPr lang="ru-RU"/>
          </a:p>
        </p:txBody>
      </p:sp>
      <p:sp>
        <p:nvSpPr>
          <p:cNvPr id="5" name="Нижний колонтитул 4">
            <a:extLst>
              <a:ext uri="{FF2B5EF4-FFF2-40B4-BE49-F238E27FC236}">
                <a16:creationId xmlns:a16="http://schemas.microsoft.com/office/drawing/2014/main" id="{7E2E8925-AAA2-4DC5-A621-4A5C6F63971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AE95C51-AA7C-42E7-BE6F-6CD34C5724CE}"/>
              </a:ext>
            </a:extLst>
          </p:cNvPr>
          <p:cNvSpPr>
            <a:spLocks noGrp="1"/>
          </p:cNvSpPr>
          <p:nvPr>
            <p:ph type="sldNum" sz="quarter" idx="12"/>
          </p:nvPr>
        </p:nvSpPr>
        <p:spPr/>
        <p:txBody>
          <a:bodyPr/>
          <a:lstStyle/>
          <a:p>
            <a:fld id="{8969F2E0-9A4E-4018-AD06-F70FB45A94C6}" type="slidenum">
              <a:rPr lang="ru-RU" smtClean="0"/>
              <a:t>‹#›</a:t>
            </a:fld>
            <a:endParaRPr lang="ru-RU"/>
          </a:p>
        </p:txBody>
      </p:sp>
    </p:spTree>
    <p:extLst>
      <p:ext uri="{BB962C8B-B14F-4D97-AF65-F5344CB8AC3E}">
        <p14:creationId xmlns:p14="http://schemas.microsoft.com/office/powerpoint/2010/main" val="2252785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2A3CF-998A-424F-8087-6F13897A5B6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87D890E2-882B-4B79-81D2-550E8E818C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20A18195-59DF-4502-B7E8-5078848625E9}"/>
              </a:ext>
            </a:extLst>
          </p:cNvPr>
          <p:cNvSpPr>
            <a:spLocks noGrp="1"/>
          </p:cNvSpPr>
          <p:nvPr>
            <p:ph type="dt" sz="half" idx="10"/>
          </p:nvPr>
        </p:nvSpPr>
        <p:spPr/>
        <p:txBody>
          <a:bodyPr/>
          <a:lstStyle/>
          <a:p>
            <a:fld id="{14473ED1-B925-4465-92EE-BD833011528E}" type="datetime1">
              <a:rPr lang="ru-RU" smtClean="0"/>
              <a:t>14.09.2021</a:t>
            </a:fld>
            <a:endParaRPr lang="ru-RU"/>
          </a:p>
        </p:txBody>
      </p:sp>
      <p:sp>
        <p:nvSpPr>
          <p:cNvPr id="5" name="Нижний колонтитул 4">
            <a:extLst>
              <a:ext uri="{FF2B5EF4-FFF2-40B4-BE49-F238E27FC236}">
                <a16:creationId xmlns:a16="http://schemas.microsoft.com/office/drawing/2014/main" id="{15BBE002-4B89-4AEE-A73B-5AFB7FB9D82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00D053E-4B0F-4C31-8284-287A0DE153DA}"/>
              </a:ext>
            </a:extLst>
          </p:cNvPr>
          <p:cNvSpPr>
            <a:spLocks noGrp="1"/>
          </p:cNvSpPr>
          <p:nvPr>
            <p:ph type="sldNum" sz="quarter" idx="12"/>
          </p:nvPr>
        </p:nvSpPr>
        <p:spPr/>
        <p:txBody>
          <a:bodyPr/>
          <a:lstStyle/>
          <a:p>
            <a:fld id="{8969F2E0-9A4E-4018-AD06-F70FB45A94C6}" type="slidenum">
              <a:rPr lang="ru-RU" smtClean="0"/>
              <a:t>‹#›</a:t>
            </a:fld>
            <a:endParaRPr lang="ru-RU"/>
          </a:p>
        </p:txBody>
      </p:sp>
    </p:spTree>
    <p:extLst>
      <p:ext uri="{BB962C8B-B14F-4D97-AF65-F5344CB8AC3E}">
        <p14:creationId xmlns:p14="http://schemas.microsoft.com/office/powerpoint/2010/main" val="1144431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333AFE-3B0E-4950-B283-4FC84DAC4A8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9A2AC67-36CE-472B-90F1-25B94E8EFC5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A8C517B-9CA7-4470-B5B9-F7BF758FD6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D82D0B21-C006-42C8-9D44-F24332587632}"/>
              </a:ext>
            </a:extLst>
          </p:cNvPr>
          <p:cNvSpPr>
            <a:spLocks noGrp="1"/>
          </p:cNvSpPr>
          <p:nvPr>
            <p:ph type="dt" sz="half" idx="10"/>
          </p:nvPr>
        </p:nvSpPr>
        <p:spPr/>
        <p:txBody>
          <a:bodyPr/>
          <a:lstStyle/>
          <a:p>
            <a:fld id="{61AE7997-F5F5-43C2-8D87-6D856B460C73}" type="datetime1">
              <a:rPr lang="ru-RU" smtClean="0"/>
              <a:t>14.09.2021</a:t>
            </a:fld>
            <a:endParaRPr lang="ru-RU"/>
          </a:p>
        </p:txBody>
      </p:sp>
      <p:sp>
        <p:nvSpPr>
          <p:cNvPr id="6" name="Нижний колонтитул 5">
            <a:extLst>
              <a:ext uri="{FF2B5EF4-FFF2-40B4-BE49-F238E27FC236}">
                <a16:creationId xmlns:a16="http://schemas.microsoft.com/office/drawing/2014/main" id="{85C1AE33-3920-481D-AB78-5536727D52D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0D6EB80-7BB7-4386-A69C-B70400253BF2}"/>
              </a:ext>
            </a:extLst>
          </p:cNvPr>
          <p:cNvSpPr>
            <a:spLocks noGrp="1"/>
          </p:cNvSpPr>
          <p:nvPr>
            <p:ph type="sldNum" sz="quarter" idx="12"/>
          </p:nvPr>
        </p:nvSpPr>
        <p:spPr/>
        <p:txBody>
          <a:bodyPr/>
          <a:lstStyle/>
          <a:p>
            <a:fld id="{8969F2E0-9A4E-4018-AD06-F70FB45A94C6}" type="slidenum">
              <a:rPr lang="ru-RU" smtClean="0"/>
              <a:t>‹#›</a:t>
            </a:fld>
            <a:endParaRPr lang="ru-RU"/>
          </a:p>
        </p:txBody>
      </p:sp>
    </p:spTree>
    <p:extLst>
      <p:ext uri="{BB962C8B-B14F-4D97-AF65-F5344CB8AC3E}">
        <p14:creationId xmlns:p14="http://schemas.microsoft.com/office/powerpoint/2010/main" val="3293284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A45093-0CD8-41AF-AB65-95CB1264242E}"/>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43E44FB5-8511-4479-821D-22F96760EC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A5F053A8-7A0B-49F8-B959-0857E1B72F9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F5C3C20C-5C52-4E26-AB0D-D62AE5A514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C425A74-4806-4CF4-AC68-C16C862A718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4B26F42-0F77-4BA5-816E-AC69980C3A0F}"/>
              </a:ext>
            </a:extLst>
          </p:cNvPr>
          <p:cNvSpPr>
            <a:spLocks noGrp="1"/>
          </p:cNvSpPr>
          <p:nvPr>
            <p:ph type="dt" sz="half" idx="10"/>
          </p:nvPr>
        </p:nvSpPr>
        <p:spPr/>
        <p:txBody>
          <a:bodyPr/>
          <a:lstStyle/>
          <a:p>
            <a:fld id="{964449AC-C823-4FE5-BD6E-76B266C48989}" type="datetime1">
              <a:rPr lang="ru-RU" smtClean="0"/>
              <a:t>14.09.2021</a:t>
            </a:fld>
            <a:endParaRPr lang="ru-RU"/>
          </a:p>
        </p:txBody>
      </p:sp>
      <p:sp>
        <p:nvSpPr>
          <p:cNvPr id="8" name="Нижний колонтитул 7">
            <a:extLst>
              <a:ext uri="{FF2B5EF4-FFF2-40B4-BE49-F238E27FC236}">
                <a16:creationId xmlns:a16="http://schemas.microsoft.com/office/drawing/2014/main" id="{0DE79E68-E147-4EF6-94E6-99E536E51C56}"/>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049E770-6012-445A-9CC1-6DB0E4D5D16E}"/>
              </a:ext>
            </a:extLst>
          </p:cNvPr>
          <p:cNvSpPr>
            <a:spLocks noGrp="1"/>
          </p:cNvSpPr>
          <p:nvPr>
            <p:ph type="sldNum" sz="quarter" idx="12"/>
          </p:nvPr>
        </p:nvSpPr>
        <p:spPr/>
        <p:txBody>
          <a:bodyPr/>
          <a:lstStyle/>
          <a:p>
            <a:fld id="{8969F2E0-9A4E-4018-AD06-F70FB45A94C6}" type="slidenum">
              <a:rPr lang="ru-RU" smtClean="0"/>
              <a:t>‹#›</a:t>
            </a:fld>
            <a:endParaRPr lang="ru-RU"/>
          </a:p>
        </p:txBody>
      </p:sp>
    </p:spTree>
    <p:extLst>
      <p:ext uri="{BB962C8B-B14F-4D97-AF65-F5344CB8AC3E}">
        <p14:creationId xmlns:p14="http://schemas.microsoft.com/office/powerpoint/2010/main" val="76758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30075D-BD4B-4CB6-9F7F-69353B8D8006}"/>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1818F505-8565-451B-9FBF-7BD14B1677F5}"/>
              </a:ext>
            </a:extLst>
          </p:cNvPr>
          <p:cNvSpPr>
            <a:spLocks noGrp="1"/>
          </p:cNvSpPr>
          <p:nvPr>
            <p:ph type="dt" sz="half" idx="10"/>
          </p:nvPr>
        </p:nvSpPr>
        <p:spPr/>
        <p:txBody>
          <a:bodyPr/>
          <a:lstStyle/>
          <a:p>
            <a:fld id="{10995206-09F9-4DA4-8A0A-216F38447D8D}" type="datetime1">
              <a:rPr lang="ru-RU" smtClean="0"/>
              <a:t>14.09.2021</a:t>
            </a:fld>
            <a:endParaRPr lang="ru-RU"/>
          </a:p>
        </p:txBody>
      </p:sp>
      <p:sp>
        <p:nvSpPr>
          <p:cNvPr id="4" name="Нижний колонтитул 3">
            <a:extLst>
              <a:ext uri="{FF2B5EF4-FFF2-40B4-BE49-F238E27FC236}">
                <a16:creationId xmlns:a16="http://schemas.microsoft.com/office/drawing/2014/main" id="{8E1E0837-53DD-41C2-9075-E431F39DF12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DFBA68BD-8FB1-4101-9131-A0889DB8C4E9}"/>
              </a:ext>
            </a:extLst>
          </p:cNvPr>
          <p:cNvSpPr>
            <a:spLocks noGrp="1"/>
          </p:cNvSpPr>
          <p:nvPr>
            <p:ph type="sldNum" sz="quarter" idx="12"/>
          </p:nvPr>
        </p:nvSpPr>
        <p:spPr/>
        <p:txBody>
          <a:bodyPr/>
          <a:lstStyle/>
          <a:p>
            <a:fld id="{8969F2E0-9A4E-4018-AD06-F70FB45A94C6}" type="slidenum">
              <a:rPr lang="ru-RU" smtClean="0"/>
              <a:t>‹#›</a:t>
            </a:fld>
            <a:endParaRPr lang="ru-RU"/>
          </a:p>
        </p:txBody>
      </p:sp>
    </p:spTree>
    <p:extLst>
      <p:ext uri="{BB962C8B-B14F-4D97-AF65-F5344CB8AC3E}">
        <p14:creationId xmlns:p14="http://schemas.microsoft.com/office/powerpoint/2010/main" val="3702844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ACD788B-450C-4E3F-A93A-36679B5C35A2}"/>
              </a:ext>
            </a:extLst>
          </p:cNvPr>
          <p:cNvSpPr>
            <a:spLocks noGrp="1"/>
          </p:cNvSpPr>
          <p:nvPr>
            <p:ph type="dt" sz="half" idx="10"/>
          </p:nvPr>
        </p:nvSpPr>
        <p:spPr/>
        <p:txBody>
          <a:bodyPr/>
          <a:lstStyle/>
          <a:p>
            <a:fld id="{1790DCA5-2244-4FCB-8FEC-B8DBAE25AAFC}" type="datetime1">
              <a:rPr lang="ru-RU" smtClean="0"/>
              <a:t>14.09.2021</a:t>
            </a:fld>
            <a:endParaRPr lang="ru-RU"/>
          </a:p>
        </p:txBody>
      </p:sp>
      <p:sp>
        <p:nvSpPr>
          <p:cNvPr id="3" name="Нижний колонтитул 2">
            <a:extLst>
              <a:ext uri="{FF2B5EF4-FFF2-40B4-BE49-F238E27FC236}">
                <a16:creationId xmlns:a16="http://schemas.microsoft.com/office/drawing/2014/main" id="{073D9829-1252-4410-B1DA-55E97807B7F4}"/>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1196DD5-C852-466D-894A-C5D60994C9D9}"/>
              </a:ext>
            </a:extLst>
          </p:cNvPr>
          <p:cNvSpPr>
            <a:spLocks noGrp="1"/>
          </p:cNvSpPr>
          <p:nvPr>
            <p:ph type="sldNum" sz="quarter" idx="12"/>
          </p:nvPr>
        </p:nvSpPr>
        <p:spPr/>
        <p:txBody>
          <a:bodyPr/>
          <a:lstStyle/>
          <a:p>
            <a:fld id="{8969F2E0-9A4E-4018-AD06-F70FB45A94C6}" type="slidenum">
              <a:rPr lang="ru-RU" smtClean="0"/>
              <a:t>‹#›</a:t>
            </a:fld>
            <a:endParaRPr lang="ru-RU"/>
          </a:p>
        </p:txBody>
      </p:sp>
    </p:spTree>
    <p:extLst>
      <p:ext uri="{BB962C8B-B14F-4D97-AF65-F5344CB8AC3E}">
        <p14:creationId xmlns:p14="http://schemas.microsoft.com/office/powerpoint/2010/main" val="3012299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F5D9CB-1E91-4B52-AE9F-3BBAE52C788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028FB556-B2C0-493D-8C40-A4CE282989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22FE942-9A4B-4D12-88C9-8E8C9EF46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910B2B9-3262-4A8E-A4D0-F85883E1D61C}"/>
              </a:ext>
            </a:extLst>
          </p:cNvPr>
          <p:cNvSpPr>
            <a:spLocks noGrp="1"/>
          </p:cNvSpPr>
          <p:nvPr>
            <p:ph type="dt" sz="half" idx="10"/>
          </p:nvPr>
        </p:nvSpPr>
        <p:spPr/>
        <p:txBody>
          <a:bodyPr/>
          <a:lstStyle/>
          <a:p>
            <a:fld id="{84743F9B-6299-44B6-8B8C-FB79C0D75219}" type="datetime1">
              <a:rPr lang="ru-RU" smtClean="0"/>
              <a:t>14.09.2021</a:t>
            </a:fld>
            <a:endParaRPr lang="ru-RU"/>
          </a:p>
        </p:txBody>
      </p:sp>
      <p:sp>
        <p:nvSpPr>
          <p:cNvPr id="6" name="Нижний колонтитул 5">
            <a:extLst>
              <a:ext uri="{FF2B5EF4-FFF2-40B4-BE49-F238E27FC236}">
                <a16:creationId xmlns:a16="http://schemas.microsoft.com/office/drawing/2014/main" id="{1B1A146E-33BF-43AC-9B8A-D58EC376D42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EC18C9C-5CC1-477D-A244-8FFAE719812B}"/>
              </a:ext>
            </a:extLst>
          </p:cNvPr>
          <p:cNvSpPr>
            <a:spLocks noGrp="1"/>
          </p:cNvSpPr>
          <p:nvPr>
            <p:ph type="sldNum" sz="quarter" idx="12"/>
          </p:nvPr>
        </p:nvSpPr>
        <p:spPr/>
        <p:txBody>
          <a:bodyPr/>
          <a:lstStyle/>
          <a:p>
            <a:fld id="{8969F2E0-9A4E-4018-AD06-F70FB45A94C6}" type="slidenum">
              <a:rPr lang="ru-RU" smtClean="0"/>
              <a:t>‹#›</a:t>
            </a:fld>
            <a:endParaRPr lang="ru-RU"/>
          </a:p>
        </p:txBody>
      </p:sp>
    </p:spTree>
    <p:extLst>
      <p:ext uri="{BB962C8B-B14F-4D97-AF65-F5344CB8AC3E}">
        <p14:creationId xmlns:p14="http://schemas.microsoft.com/office/powerpoint/2010/main" val="5153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EEFC70-9208-4D25-995D-57A51DBE9AE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037220E-AF15-4A0F-A1D9-D0CD9DDA5A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C238B5B1-BF7D-49CD-BB0B-DAF7B65B0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FD1FCDA-3CF6-4D85-A108-BD1311CB399A}"/>
              </a:ext>
            </a:extLst>
          </p:cNvPr>
          <p:cNvSpPr>
            <a:spLocks noGrp="1"/>
          </p:cNvSpPr>
          <p:nvPr>
            <p:ph type="dt" sz="half" idx="10"/>
          </p:nvPr>
        </p:nvSpPr>
        <p:spPr/>
        <p:txBody>
          <a:bodyPr/>
          <a:lstStyle/>
          <a:p>
            <a:fld id="{940A61FC-DBD2-4F2F-AF96-AAEE83FD725F}" type="datetime1">
              <a:rPr lang="ru-RU" smtClean="0"/>
              <a:t>14.09.2021</a:t>
            </a:fld>
            <a:endParaRPr lang="ru-RU"/>
          </a:p>
        </p:txBody>
      </p:sp>
      <p:sp>
        <p:nvSpPr>
          <p:cNvPr id="6" name="Нижний колонтитул 5">
            <a:extLst>
              <a:ext uri="{FF2B5EF4-FFF2-40B4-BE49-F238E27FC236}">
                <a16:creationId xmlns:a16="http://schemas.microsoft.com/office/drawing/2014/main" id="{96634158-6C81-456C-9D1E-AF511D157E3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031D0AF-6C4C-4317-AE47-382FD550FA2B}"/>
              </a:ext>
            </a:extLst>
          </p:cNvPr>
          <p:cNvSpPr>
            <a:spLocks noGrp="1"/>
          </p:cNvSpPr>
          <p:nvPr>
            <p:ph type="sldNum" sz="quarter" idx="12"/>
          </p:nvPr>
        </p:nvSpPr>
        <p:spPr/>
        <p:txBody>
          <a:bodyPr/>
          <a:lstStyle/>
          <a:p>
            <a:fld id="{8969F2E0-9A4E-4018-AD06-F70FB45A94C6}" type="slidenum">
              <a:rPr lang="ru-RU" smtClean="0"/>
              <a:t>‹#›</a:t>
            </a:fld>
            <a:endParaRPr lang="ru-RU"/>
          </a:p>
        </p:txBody>
      </p:sp>
    </p:spTree>
    <p:extLst>
      <p:ext uri="{BB962C8B-B14F-4D97-AF65-F5344CB8AC3E}">
        <p14:creationId xmlns:p14="http://schemas.microsoft.com/office/powerpoint/2010/main" val="3613997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922427-AE29-4209-8BC9-ABBB11F2CA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E1297F6-A4FA-43CC-9F9B-2CD742976C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F7C0D9D-0104-4346-911A-3C55970F14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A5EFC-E61E-4115-A3B8-F8571496EAAC}" type="datetime1">
              <a:rPr lang="ru-RU" smtClean="0"/>
              <a:t>14.09.2021</a:t>
            </a:fld>
            <a:endParaRPr lang="ru-RU"/>
          </a:p>
        </p:txBody>
      </p:sp>
      <p:sp>
        <p:nvSpPr>
          <p:cNvPr id="5" name="Нижний колонтитул 4">
            <a:extLst>
              <a:ext uri="{FF2B5EF4-FFF2-40B4-BE49-F238E27FC236}">
                <a16:creationId xmlns:a16="http://schemas.microsoft.com/office/drawing/2014/main" id="{4954951E-5C03-4663-9A24-2C134ABD88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E32958B3-F34B-4DC4-8099-20A3425BD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69F2E0-9A4E-4018-AD06-F70FB45A94C6}" type="slidenum">
              <a:rPr lang="ru-RU" smtClean="0"/>
              <a:t>‹#›</a:t>
            </a:fld>
            <a:endParaRPr lang="ru-RU"/>
          </a:p>
        </p:txBody>
      </p:sp>
    </p:spTree>
    <p:extLst>
      <p:ext uri="{BB962C8B-B14F-4D97-AF65-F5344CB8AC3E}">
        <p14:creationId xmlns:p14="http://schemas.microsoft.com/office/powerpoint/2010/main" val="2823998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9C1877-1CA6-44C6-83B9-AE72B5E44EFB}"/>
              </a:ext>
            </a:extLst>
          </p:cNvPr>
          <p:cNvSpPr>
            <a:spLocks noGrp="1"/>
          </p:cNvSpPr>
          <p:nvPr>
            <p:ph type="ctrTitle"/>
          </p:nvPr>
        </p:nvSpPr>
        <p:spPr>
          <a:xfrm>
            <a:off x="1870842" y="2459420"/>
            <a:ext cx="9144000" cy="1239729"/>
          </a:xfrm>
        </p:spPr>
        <p:txBody>
          <a:bodyPr/>
          <a:lstStyle/>
          <a:p>
            <a:r>
              <a:rPr lang="ru-RU" dirty="0">
                <a:latin typeface="Times New Roman" panose="02020603050405020304" pitchFamily="18" charset="0"/>
                <a:cs typeface="Times New Roman" panose="02020603050405020304" pitchFamily="18" charset="0"/>
              </a:rPr>
              <a:t>Аналоговые датчики</a:t>
            </a:r>
          </a:p>
        </p:txBody>
      </p:sp>
      <p:sp>
        <p:nvSpPr>
          <p:cNvPr id="3" name="Номер слайда 2">
            <a:extLst>
              <a:ext uri="{FF2B5EF4-FFF2-40B4-BE49-F238E27FC236}">
                <a16:creationId xmlns:a16="http://schemas.microsoft.com/office/drawing/2014/main" id="{A55C3D16-F6E1-4792-99CF-41E34605AC6A}"/>
              </a:ext>
            </a:extLst>
          </p:cNvPr>
          <p:cNvSpPr>
            <a:spLocks noGrp="1"/>
          </p:cNvSpPr>
          <p:nvPr>
            <p:ph type="sldNum" sz="quarter" idx="12"/>
          </p:nvPr>
        </p:nvSpPr>
        <p:spPr/>
        <p:txBody>
          <a:bodyPr/>
          <a:lstStyle/>
          <a:p>
            <a:fld id="{8969F2E0-9A4E-4018-AD06-F70FB45A94C6}" type="slidenum">
              <a:rPr lang="ru-RU" smtClean="0"/>
              <a:t>1</a:t>
            </a:fld>
            <a:endParaRPr lang="ru-RU"/>
          </a:p>
        </p:txBody>
      </p:sp>
    </p:spTree>
    <p:extLst>
      <p:ext uri="{BB962C8B-B14F-4D97-AF65-F5344CB8AC3E}">
        <p14:creationId xmlns:p14="http://schemas.microsoft.com/office/powerpoint/2010/main" val="594056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229011F-7E6A-4CB3-A074-B200B7C56867}"/>
              </a:ext>
            </a:extLst>
          </p:cNvPr>
          <p:cNvSpPr>
            <a:spLocks noGrp="1"/>
          </p:cNvSpPr>
          <p:nvPr>
            <p:ph idx="1"/>
          </p:nvPr>
        </p:nvSpPr>
        <p:spPr>
          <a:xfrm>
            <a:off x="365234" y="299545"/>
            <a:ext cx="11443138" cy="1198179"/>
          </a:xfrm>
        </p:spPr>
        <p:txBody>
          <a:bodyPr>
            <a:normAutofit/>
          </a:bodyPr>
          <a:lstStyle/>
          <a:p>
            <a:pPr marL="0" indent="361950" algn="just">
              <a:buNone/>
            </a:pPr>
            <a:r>
              <a:rPr lang="ru-RU" sz="2400" dirty="0">
                <a:latin typeface="Times New Roman" panose="02020603050405020304" pitchFamily="18" charset="0"/>
                <a:cs typeface="Times New Roman" panose="02020603050405020304" pitchFamily="18" charset="0"/>
              </a:rPr>
              <a:t>Напиленные слои соединяют с электродами, на которые поступает электрический ток. Всю эту конструкцию часто покрывают прозрачным пластиком и помещают в корпус с окошком для попадания световых лучей (см. рисунок).</a:t>
            </a:r>
          </a:p>
        </p:txBody>
      </p:sp>
      <p:pic>
        <p:nvPicPr>
          <p:cNvPr id="6" name="Рисунок 5">
            <a:extLst>
              <a:ext uri="{FF2B5EF4-FFF2-40B4-BE49-F238E27FC236}">
                <a16:creationId xmlns:a16="http://schemas.microsoft.com/office/drawing/2014/main" id="{E1C15E51-5F04-453F-95A7-1ABCD36CA75A}"/>
              </a:ext>
            </a:extLst>
          </p:cNvPr>
          <p:cNvPicPr>
            <a:picLocks noChangeAspect="1"/>
          </p:cNvPicPr>
          <p:nvPr/>
        </p:nvPicPr>
        <p:blipFill>
          <a:blip r:embed="rId2"/>
          <a:stretch>
            <a:fillRect/>
          </a:stretch>
        </p:blipFill>
        <p:spPr>
          <a:xfrm>
            <a:off x="2566002" y="1497724"/>
            <a:ext cx="7343775" cy="2990850"/>
          </a:xfrm>
          <a:prstGeom prst="rect">
            <a:avLst/>
          </a:prstGeom>
        </p:spPr>
      </p:pic>
      <p:sp>
        <p:nvSpPr>
          <p:cNvPr id="7" name="Объект 2">
            <a:extLst>
              <a:ext uri="{FF2B5EF4-FFF2-40B4-BE49-F238E27FC236}">
                <a16:creationId xmlns:a16="http://schemas.microsoft.com/office/drawing/2014/main" id="{351EF467-FCC6-4FA6-BA20-027F43F27681}"/>
              </a:ext>
            </a:extLst>
          </p:cNvPr>
          <p:cNvSpPr txBox="1">
            <a:spLocks/>
          </p:cNvSpPr>
          <p:nvPr/>
        </p:nvSpPr>
        <p:spPr>
          <a:xfrm>
            <a:off x="365234" y="4645573"/>
            <a:ext cx="11443138" cy="191288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361950" algn="just">
              <a:buFont typeface="Arial" panose="020B0604020202020204" pitchFamily="34" charset="0"/>
              <a:buNone/>
            </a:pPr>
            <a:r>
              <a:rPr lang="ru-RU" sz="2400" dirty="0">
                <a:latin typeface="Times New Roman" panose="02020603050405020304" pitchFamily="18" charset="0"/>
                <a:cs typeface="Times New Roman" panose="02020603050405020304" pitchFamily="18" charset="0"/>
              </a:rPr>
              <a:t>В неактивном состоянии полупроводник проявляет свойства диэлектрика. Для того, чтобы он проводил ток, необходимо воздействие на вещество внешнего стимулятора. Таким стимулятором может быть термическое воздействие или световое.</a:t>
            </a:r>
          </a:p>
          <a:p>
            <a:pPr marL="0" indent="361950" algn="just">
              <a:buFont typeface="Arial" panose="020B0604020202020204" pitchFamily="34" charset="0"/>
              <a:buNone/>
            </a:pPr>
            <a:r>
              <a:rPr lang="ru-RU" sz="2400" dirty="0">
                <a:latin typeface="Times New Roman" panose="02020603050405020304" pitchFamily="18" charset="0"/>
                <a:cs typeface="Times New Roman" panose="02020603050405020304" pitchFamily="18" charset="0"/>
              </a:rPr>
              <a:t>Под действием фотонов света полупроводник насыщается электронами, в результате чего он становится способным проводить электрический ток. Чем больше электронов образуется, тем меньшее сопротивление току оказывает полупроводниковый материал. </a:t>
            </a:r>
          </a:p>
        </p:txBody>
      </p:sp>
      <p:sp>
        <p:nvSpPr>
          <p:cNvPr id="2" name="Номер слайда 1">
            <a:extLst>
              <a:ext uri="{FF2B5EF4-FFF2-40B4-BE49-F238E27FC236}">
                <a16:creationId xmlns:a16="http://schemas.microsoft.com/office/drawing/2014/main" id="{7538C2E2-5B84-469A-A1DE-BFA83F67CD5F}"/>
              </a:ext>
            </a:extLst>
          </p:cNvPr>
          <p:cNvSpPr>
            <a:spLocks noGrp="1"/>
          </p:cNvSpPr>
          <p:nvPr>
            <p:ph type="sldNum" sz="quarter" idx="12"/>
          </p:nvPr>
        </p:nvSpPr>
        <p:spPr/>
        <p:txBody>
          <a:bodyPr/>
          <a:lstStyle/>
          <a:p>
            <a:fld id="{8969F2E0-9A4E-4018-AD06-F70FB45A94C6}" type="slidenum">
              <a:rPr lang="ru-RU" smtClean="0"/>
              <a:t>10</a:t>
            </a:fld>
            <a:endParaRPr lang="ru-RU"/>
          </a:p>
        </p:txBody>
      </p:sp>
    </p:spTree>
    <p:extLst>
      <p:ext uri="{BB962C8B-B14F-4D97-AF65-F5344CB8AC3E}">
        <p14:creationId xmlns:p14="http://schemas.microsoft.com/office/powerpoint/2010/main" val="2810868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1290B3-D463-404E-8746-6835791303D4}"/>
              </a:ext>
            </a:extLst>
          </p:cNvPr>
          <p:cNvSpPr>
            <a:spLocks noGrp="1"/>
          </p:cNvSpPr>
          <p:nvPr>
            <p:ph type="title"/>
          </p:nvPr>
        </p:nvSpPr>
        <p:spPr>
          <a:xfrm>
            <a:off x="995855" y="84465"/>
            <a:ext cx="10515600" cy="596572"/>
          </a:xfrm>
        </p:spPr>
        <p:txBody>
          <a:bodyPr>
            <a:normAutofit/>
          </a:bodyPr>
          <a:lstStyle/>
          <a:p>
            <a:pPr algn="ctr"/>
            <a:r>
              <a:rPr lang="ru-RU" sz="3600" dirty="0">
                <a:latin typeface="Times New Roman" panose="02020603050405020304" pitchFamily="18" charset="0"/>
                <a:cs typeface="Times New Roman" panose="02020603050405020304" pitchFamily="18" charset="0"/>
              </a:rPr>
              <a:t>Подключение датчика</a:t>
            </a:r>
          </a:p>
        </p:txBody>
      </p:sp>
      <p:sp>
        <p:nvSpPr>
          <p:cNvPr id="3" name="Объект 2">
            <a:extLst>
              <a:ext uri="{FF2B5EF4-FFF2-40B4-BE49-F238E27FC236}">
                <a16:creationId xmlns:a16="http://schemas.microsoft.com/office/drawing/2014/main" id="{67132C67-F651-40DC-A9F1-B00A1C1E5AF0}"/>
              </a:ext>
            </a:extLst>
          </p:cNvPr>
          <p:cNvSpPr>
            <a:spLocks noGrp="1"/>
          </p:cNvSpPr>
          <p:nvPr>
            <p:ph idx="1"/>
          </p:nvPr>
        </p:nvSpPr>
        <p:spPr>
          <a:xfrm>
            <a:off x="248306" y="900195"/>
            <a:ext cx="11695387" cy="788276"/>
          </a:xfrm>
        </p:spPr>
        <p:txBody>
          <a:bodyPr>
            <a:normAutofit/>
          </a:bodyPr>
          <a:lstStyle/>
          <a:p>
            <a:pPr marL="0" indent="361950" algn="just">
              <a:buNone/>
            </a:pPr>
            <a:r>
              <a:rPr lang="ru-RU" sz="2400" dirty="0">
                <a:latin typeface="Times New Roman" panose="02020603050405020304" pitchFamily="18" charset="0"/>
                <a:cs typeface="Times New Roman" panose="02020603050405020304" pitchFamily="18" charset="0"/>
              </a:rPr>
              <a:t>Загрузим программу «</a:t>
            </a:r>
            <a:r>
              <a:rPr lang="en-US" sz="2400" dirty="0">
                <a:latin typeface="Times New Roman" panose="02020603050405020304" pitchFamily="18" charset="0"/>
                <a:cs typeface="Times New Roman" panose="02020603050405020304" pitchFamily="18" charset="0"/>
              </a:rPr>
              <a:t>3.3.PhotoResistor</a:t>
            </a:r>
            <a:r>
              <a:rPr lang="ru-RU" sz="2400" dirty="0">
                <a:latin typeface="Times New Roman" panose="02020603050405020304" pitchFamily="18" charset="0"/>
                <a:cs typeface="Times New Roman" panose="02020603050405020304" pitchFamily="18" charset="0"/>
              </a:rPr>
              <a:t>» в плату, ссылка на код и схемы подключения доступны по QR-коду.</a:t>
            </a:r>
          </a:p>
          <a:p>
            <a:pPr marL="0" indent="0">
              <a:buNone/>
            </a:pPr>
            <a:endParaRPr lang="ru-RU" sz="2400" dirty="0">
              <a:latin typeface="Times New Roman" panose="02020603050405020304" pitchFamily="18" charset="0"/>
              <a:cs typeface="Times New Roman" panose="02020603050405020304" pitchFamily="18" charset="0"/>
            </a:endParaRPr>
          </a:p>
        </p:txBody>
      </p:sp>
      <p:pic>
        <p:nvPicPr>
          <p:cNvPr id="9" name="Рисунок 8">
            <a:extLst>
              <a:ext uri="{FF2B5EF4-FFF2-40B4-BE49-F238E27FC236}">
                <a16:creationId xmlns:a16="http://schemas.microsoft.com/office/drawing/2014/main" id="{F7F3A84D-771E-421E-A954-AD8218050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055" y="1868215"/>
            <a:ext cx="4550067" cy="4703872"/>
          </a:xfrm>
          <a:prstGeom prst="rect">
            <a:avLst/>
          </a:prstGeom>
        </p:spPr>
      </p:pic>
      <p:pic>
        <p:nvPicPr>
          <p:cNvPr id="11" name="Рисунок 10">
            <a:extLst>
              <a:ext uri="{FF2B5EF4-FFF2-40B4-BE49-F238E27FC236}">
                <a16:creationId xmlns:a16="http://schemas.microsoft.com/office/drawing/2014/main" id="{59AB6D89-DCB3-4B62-BA19-6F848DA68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235" y="2112988"/>
            <a:ext cx="4068069" cy="4068069"/>
          </a:xfrm>
          <a:prstGeom prst="rect">
            <a:avLst/>
          </a:prstGeom>
        </p:spPr>
      </p:pic>
      <p:sp>
        <p:nvSpPr>
          <p:cNvPr id="4" name="Номер слайда 3">
            <a:extLst>
              <a:ext uri="{FF2B5EF4-FFF2-40B4-BE49-F238E27FC236}">
                <a16:creationId xmlns:a16="http://schemas.microsoft.com/office/drawing/2014/main" id="{2A8C65F2-0811-48A7-822F-D7F736B19AD7}"/>
              </a:ext>
            </a:extLst>
          </p:cNvPr>
          <p:cNvSpPr>
            <a:spLocks noGrp="1"/>
          </p:cNvSpPr>
          <p:nvPr>
            <p:ph type="sldNum" sz="quarter" idx="12"/>
          </p:nvPr>
        </p:nvSpPr>
        <p:spPr/>
        <p:txBody>
          <a:bodyPr/>
          <a:lstStyle/>
          <a:p>
            <a:fld id="{8969F2E0-9A4E-4018-AD06-F70FB45A94C6}" type="slidenum">
              <a:rPr lang="ru-RU" smtClean="0"/>
              <a:t>11</a:t>
            </a:fld>
            <a:endParaRPr lang="ru-RU"/>
          </a:p>
        </p:txBody>
      </p:sp>
    </p:spTree>
    <p:extLst>
      <p:ext uri="{BB962C8B-B14F-4D97-AF65-F5344CB8AC3E}">
        <p14:creationId xmlns:p14="http://schemas.microsoft.com/office/powerpoint/2010/main" val="3435657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1290B3-D463-404E-8746-6835791303D4}"/>
              </a:ext>
            </a:extLst>
          </p:cNvPr>
          <p:cNvSpPr>
            <a:spLocks noGrp="1"/>
          </p:cNvSpPr>
          <p:nvPr>
            <p:ph type="title"/>
          </p:nvPr>
        </p:nvSpPr>
        <p:spPr>
          <a:xfrm>
            <a:off x="995855" y="84465"/>
            <a:ext cx="10515600" cy="596572"/>
          </a:xfrm>
        </p:spPr>
        <p:txBody>
          <a:bodyPr>
            <a:normAutofit/>
          </a:bodyPr>
          <a:lstStyle/>
          <a:p>
            <a:pPr algn="ctr"/>
            <a:r>
              <a:rPr lang="ru-RU" sz="3600" dirty="0">
                <a:latin typeface="Times New Roman" panose="02020603050405020304" pitchFamily="18" charset="0"/>
                <a:cs typeface="Times New Roman" panose="02020603050405020304" pitchFamily="18" charset="0"/>
              </a:rPr>
              <a:t>Код и его объяснение</a:t>
            </a:r>
          </a:p>
        </p:txBody>
      </p:sp>
      <p:sp>
        <p:nvSpPr>
          <p:cNvPr id="3" name="Объект 2">
            <a:extLst>
              <a:ext uri="{FF2B5EF4-FFF2-40B4-BE49-F238E27FC236}">
                <a16:creationId xmlns:a16="http://schemas.microsoft.com/office/drawing/2014/main" id="{67132C67-F651-40DC-A9F1-B00A1C1E5AF0}"/>
              </a:ext>
            </a:extLst>
          </p:cNvPr>
          <p:cNvSpPr>
            <a:spLocks noGrp="1"/>
          </p:cNvSpPr>
          <p:nvPr>
            <p:ph idx="1"/>
          </p:nvPr>
        </p:nvSpPr>
        <p:spPr>
          <a:xfrm>
            <a:off x="187621" y="4761752"/>
            <a:ext cx="11695387" cy="1560220"/>
          </a:xfrm>
        </p:spPr>
        <p:txBody>
          <a:bodyPr>
            <a:normAutofit/>
          </a:bodyPr>
          <a:lstStyle/>
          <a:p>
            <a:pPr marL="0" indent="0">
              <a:buNone/>
            </a:pPr>
            <a:r>
              <a:rPr lang="en-US" sz="2400" dirty="0">
                <a:solidFill>
                  <a:schemeClr val="accent2"/>
                </a:solidFill>
                <a:latin typeface="Courier New" panose="02070309020205020404" pitchFamily="49" charset="0"/>
                <a:cs typeface="Courier New" panose="02070309020205020404" pitchFamily="49" charset="0"/>
              </a:rPr>
              <a:t>map</a:t>
            </a:r>
            <a:r>
              <a:rPr lang="en-US" sz="2400" dirty="0">
                <a:latin typeface="Courier New" panose="02070309020205020404" pitchFamily="49" charset="0"/>
                <a:cs typeface="Courier New" panose="02070309020205020404" pitchFamily="49" charset="0"/>
              </a:rPr>
              <a:t>(value, </a:t>
            </a:r>
            <a:r>
              <a:rPr lang="en-US" sz="2400" dirty="0" err="1">
                <a:latin typeface="Courier New" panose="02070309020205020404" pitchFamily="49" charset="0"/>
                <a:cs typeface="Courier New" panose="02070309020205020404" pitchFamily="49" charset="0"/>
              </a:rPr>
              <a:t>fromLow</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fromHigh</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toLow</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toHigh</a:t>
            </a:r>
            <a:r>
              <a:rPr lang="en-US" sz="2400" dirty="0">
                <a:latin typeface="Courier New" panose="02070309020205020404" pitchFamily="49" charset="0"/>
                <a:cs typeface="Courier New" panose="02070309020205020404" pitchFamily="49" charset="0"/>
              </a:rPr>
              <a:t>)</a:t>
            </a:r>
          </a:p>
          <a:p>
            <a:pPr marL="0" indent="361950" algn="just">
              <a:buNone/>
            </a:pPr>
            <a:r>
              <a:rPr lang="ru-RU" sz="2400" dirty="0">
                <a:latin typeface="Times New Roman" panose="02020603050405020304" pitchFamily="18" charset="0"/>
                <a:cs typeface="Times New Roman" panose="02020603050405020304" pitchFamily="18" charset="0"/>
              </a:rPr>
              <a:t>Функция пропорционально переносит значение (</a:t>
            </a:r>
            <a:r>
              <a:rPr lang="en-US" sz="2400" dirty="0">
                <a:latin typeface="Times New Roman" panose="02020603050405020304" pitchFamily="18" charset="0"/>
                <a:cs typeface="Times New Roman" panose="02020603050405020304" pitchFamily="18" charset="0"/>
              </a:rPr>
              <a:t>value) </a:t>
            </a:r>
            <a:r>
              <a:rPr lang="ru-RU" sz="2400" dirty="0">
                <a:latin typeface="Times New Roman" panose="02020603050405020304" pitchFamily="18" charset="0"/>
                <a:cs typeface="Times New Roman" panose="02020603050405020304" pitchFamily="18" charset="0"/>
              </a:rPr>
              <a:t>из текущего диапазона значений (</a:t>
            </a:r>
            <a:r>
              <a:rPr lang="en-US" sz="2400" dirty="0" err="1">
                <a:latin typeface="Times New Roman" panose="02020603050405020304" pitchFamily="18" charset="0"/>
                <a:cs typeface="Times New Roman" panose="02020603050405020304" pitchFamily="18" charset="0"/>
              </a:rPr>
              <a:t>fromLow</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fromHigh</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в новый диапазон (</a:t>
            </a:r>
            <a:r>
              <a:rPr lang="en-US" sz="2400" dirty="0" err="1">
                <a:latin typeface="Times New Roman" panose="02020603050405020304" pitchFamily="18" charset="0"/>
                <a:cs typeface="Times New Roman" panose="02020603050405020304" pitchFamily="18" charset="0"/>
              </a:rPr>
              <a:t>toLow</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toHigh</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заданный параметрами.</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В нашем случае диапазон 120…1000 масштабируется к 0…255.</a:t>
            </a:r>
          </a:p>
        </p:txBody>
      </p:sp>
      <p:pic>
        <p:nvPicPr>
          <p:cNvPr id="5" name="Рисунок 4">
            <a:extLst>
              <a:ext uri="{FF2B5EF4-FFF2-40B4-BE49-F238E27FC236}">
                <a16:creationId xmlns:a16="http://schemas.microsoft.com/office/drawing/2014/main" id="{60FB795D-AFA5-4CAE-8D78-E9CE550C6399}"/>
              </a:ext>
            </a:extLst>
          </p:cNvPr>
          <p:cNvPicPr>
            <a:picLocks noChangeAspect="1"/>
          </p:cNvPicPr>
          <p:nvPr/>
        </p:nvPicPr>
        <p:blipFill>
          <a:blip r:embed="rId2"/>
          <a:stretch>
            <a:fillRect/>
          </a:stretch>
        </p:blipFill>
        <p:spPr>
          <a:xfrm>
            <a:off x="187621" y="860091"/>
            <a:ext cx="13965573" cy="3722607"/>
          </a:xfrm>
          <a:prstGeom prst="rect">
            <a:avLst/>
          </a:prstGeom>
        </p:spPr>
      </p:pic>
      <p:sp>
        <p:nvSpPr>
          <p:cNvPr id="4" name="Номер слайда 3">
            <a:extLst>
              <a:ext uri="{FF2B5EF4-FFF2-40B4-BE49-F238E27FC236}">
                <a16:creationId xmlns:a16="http://schemas.microsoft.com/office/drawing/2014/main" id="{8D6BDF25-94E2-4438-8FE6-63DB52F2BB97}"/>
              </a:ext>
            </a:extLst>
          </p:cNvPr>
          <p:cNvSpPr>
            <a:spLocks noGrp="1"/>
          </p:cNvSpPr>
          <p:nvPr>
            <p:ph type="sldNum" sz="quarter" idx="12"/>
          </p:nvPr>
        </p:nvSpPr>
        <p:spPr/>
        <p:txBody>
          <a:bodyPr/>
          <a:lstStyle/>
          <a:p>
            <a:fld id="{8969F2E0-9A4E-4018-AD06-F70FB45A94C6}" type="slidenum">
              <a:rPr lang="ru-RU" smtClean="0"/>
              <a:t>12</a:t>
            </a:fld>
            <a:endParaRPr lang="ru-RU"/>
          </a:p>
        </p:txBody>
      </p:sp>
    </p:spTree>
    <p:extLst>
      <p:ext uri="{BB962C8B-B14F-4D97-AF65-F5344CB8AC3E}">
        <p14:creationId xmlns:p14="http://schemas.microsoft.com/office/powerpoint/2010/main" val="355135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1290B3-D463-404E-8746-6835791303D4}"/>
              </a:ext>
            </a:extLst>
          </p:cNvPr>
          <p:cNvSpPr>
            <a:spLocks noGrp="1"/>
          </p:cNvSpPr>
          <p:nvPr>
            <p:ph type="title"/>
          </p:nvPr>
        </p:nvSpPr>
        <p:spPr>
          <a:xfrm>
            <a:off x="995855" y="84465"/>
            <a:ext cx="10515600" cy="596572"/>
          </a:xfrm>
        </p:spPr>
        <p:txBody>
          <a:bodyPr>
            <a:normAutofit/>
          </a:bodyPr>
          <a:lstStyle/>
          <a:p>
            <a:pPr algn="ctr"/>
            <a:r>
              <a:rPr lang="ru-RU" sz="3600" dirty="0">
                <a:latin typeface="Times New Roman" panose="02020603050405020304" pitchFamily="18" charset="0"/>
                <a:cs typeface="Times New Roman" panose="02020603050405020304" pitchFamily="18" charset="0"/>
              </a:rPr>
              <a:t>Аналоговые датчики температуры</a:t>
            </a:r>
          </a:p>
        </p:txBody>
      </p:sp>
      <p:sp>
        <p:nvSpPr>
          <p:cNvPr id="3" name="Объект 2">
            <a:extLst>
              <a:ext uri="{FF2B5EF4-FFF2-40B4-BE49-F238E27FC236}">
                <a16:creationId xmlns:a16="http://schemas.microsoft.com/office/drawing/2014/main" id="{67132C67-F651-40DC-A9F1-B00A1C1E5AF0}"/>
              </a:ext>
            </a:extLst>
          </p:cNvPr>
          <p:cNvSpPr>
            <a:spLocks noGrp="1"/>
          </p:cNvSpPr>
          <p:nvPr>
            <p:ph idx="1"/>
          </p:nvPr>
        </p:nvSpPr>
        <p:spPr>
          <a:xfrm>
            <a:off x="248306" y="851338"/>
            <a:ext cx="11695387" cy="5801710"/>
          </a:xfrm>
        </p:spPr>
        <p:txBody>
          <a:bodyPr>
            <a:normAutofit/>
          </a:bodyPr>
          <a:lstStyle/>
          <a:p>
            <a:pPr marL="0" indent="361950" algn="just">
              <a:buNone/>
            </a:pPr>
            <a:r>
              <a:rPr lang="ru-RU" sz="2400" dirty="0">
                <a:latin typeface="Times New Roman" panose="02020603050405020304" pitchFamily="18" charset="0"/>
                <a:cs typeface="Times New Roman" panose="02020603050405020304" pitchFamily="18" charset="0"/>
              </a:rPr>
              <a:t>Основной принцип работы температурных датчиков в системах автоматического управления – преобразование температуры в электрическое значение или параметр. Глобально датчики можно разделить на активные и пассивные. Активные датчики вырабатывают напряжение при изменении температуры, например, термопары, а пассивные лишь изменяют свой параметр (чаще сопротивление) и могут работать лишь при наличии напряжения питания.</a:t>
            </a:r>
          </a:p>
          <a:p>
            <a:pPr marL="0" indent="361950" algn="just">
              <a:buNone/>
            </a:pPr>
            <a:r>
              <a:rPr lang="ru-RU" sz="2400" dirty="0">
                <a:latin typeface="Times New Roman" panose="02020603050405020304" pitchFamily="18" charset="0"/>
                <a:cs typeface="Times New Roman" panose="02020603050405020304" pitchFamily="18" charset="0"/>
              </a:rPr>
              <a:t>Принцип действия термопары основан на термоэлектрическом эффекте: если в замкнутом контуре из двух полупроводников или проводников места спаев (контактов) имеют разную температуру, то в нем возникает электрический ток. Спай, расположенный в среде, в которой происходит измерение температуры, называется «горячим», противоположный контакт – «холодным». Чем больше температура измеряемой среды отличается от температуры воздуха, тем больший электрический ток возникает. Эти измерительные устройства могут иметь изоляционный слой или изготавливаться без него. </a:t>
            </a:r>
          </a:p>
        </p:txBody>
      </p:sp>
      <p:sp>
        <p:nvSpPr>
          <p:cNvPr id="4" name="Номер слайда 3">
            <a:extLst>
              <a:ext uri="{FF2B5EF4-FFF2-40B4-BE49-F238E27FC236}">
                <a16:creationId xmlns:a16="http://schemas.microsoft.com/office/drawing/2014/main" id="{E541222D-70D4-4F64-8449-E372EBF8B612}"/>
              </a:ext>
            </a:extLst>
          </p:cNvPr>
          <p:cNvSpPr>
            <a:spLocks noGrp="1"/>
          </p:cNvSpPr>
          <p:nvPr>
            <p:ph type="sldNum" sz="quarter" idx="12"/>
          </p:nvPr>
        </p:nvSpPr>
        <p:spPr/>
        <p:txBody>
          <a:bodyPr/>
          <a:lstStyle/>
          <a:p>
            <a:fld id="{8969F2E0-9A4E-4018-AD06-F70FB45A94C6}" type="slidenum">
              <a:rPr lang="ru-RU" smtClean="0"/>
              <a:t>13</a:t>
            </a:fld>
            <a:endParaRPr lang="ru-RU"/>
          </a:p>
        </p:txBody>
      </p:sp>
    </p:spTree>
    <p:extLst>
      <p:ext uri="{BB962C8B-B14F-4D97-AF65-F5344CB8AC3E}">
        <p14:creationId xmlns:p14="http://schemas.microsoft.com/office/powerpoint/2010/main" val="3888257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7132C67-F651-40DC-A9F1-B00A1C1E5AF0}"/>
              </a:ext>
            </a:extLst>
          </p:cNvPr>
          <p:cNvSpPr>
            <a:spLocks noGrp="1"/>
          </p:cNvSpPr>
          <p:nvPr>
            <p:ph idx="1"/>
          </p:nvPr>
        </p:nvSpPr>
        <p:spPr>
          <a:xfrm>
            <a:off x="254874" y="331076"/>
            <a:ext cx="11695387" cy="6243145"/>
          </a:xfrm>
        </p:spPr>
        <p:txBody>
          <a:bodyPr>
            <a:normAutofit/>
          </a:bodyPr>
          <a:lstStyle/>
          <a:p>
            <a:pPr marL="0" indent="361950" algn="just">
              <a:buNone/>
            </a:pPr>
            <a:r>
              <a:rPr lang="ru-RU" sz="2400" dirty="0">
                <a:latin typeface="Times New Roman" panose="02020603050405020304" pitchFamily="18" charset="0"/>
                <a:cs typeface="Times New Roman" panose="02020603050405020304" pitchFamily="18" charset="0"/>
              </a:rPr>
              <a:t>Принцип действия резистивных датчиков температуры (RTD) основан на зависимости сопротивления проводника или полупроводника от температуры. Для изготовления проводников применяют материалы с высоким температурным коэффициентом сопротивления и линейным соответствием сопротивления и температуры. Указанные характеристики относятся к пластине, в несколько меньшей степени – к меди.</a:t>
            </a:r>
          </a:p>
          <a:p>
            <a:pPr marL="0" indent="361950" algn="just">
              <a:buNone/>
            </a:pPr>
            <a:r>
              <a:rPr lang="ru-RU" sz="2400" dirty="0">
                <a:latin typeface="Times New Roman" panose="02020603050405020304" pitchFamily="18" charset="0"/>
                <a:cs typeface="Times New Roman" panose="02020603050405020304" pitchFamily="18" charset="0"/>
              </a:rPr>
              <a:t>Преимущества проводниковых термометров сопротивления:</a:t>
            </a:r>
          </a:p>
          <a:p>
            <a:pPr marL="0" indent="361950" algn="just">
              <a:buNone/>
            </a:pPr>
            <a:r>
              <a:rPr lang="ru-RU" sz="2400" dirty="0">
                <a:latin typeface="Times New Roman" panose="02020603050405020304" pitchFamily="18" charset="0"/>
                <a:cs typeface="Times New Roman" panose="02020603050405020304" pitchFamily="18" charset="0"/>
              </a:rPr>
              <a:t>-простая и надежная конструкция, которая обуславливает использование этих устройств в машиностроении и электронике;</a:t>
            </a:r>
          </a:p>
          <a:p>
            <a:pPr marL="0" indent="361950" algn="just">
              <a:buNone/>
            </a:pPr>
            <a:r>
              <a:rPr lang="ru-RU" sz="2400" dirty="0">
                <a:latin typeface="Times New Roman" panose="02020603050405020304" pitchFamily="18" charset="0"/>
                <a:cs typeface="Times New Roman" panose="02020603050405020304" pitchFamily="18" charset="0"/>
              </a:rPr>
              <a:t>-высокая точность и чувствительность;</a:t>
            </a:r>
          </a:p>
          <a:p>
            <a:pPr marL="0" indent="361950" algn="just">
              <a:buNone/>
            </a:pPr>
            <a:r>
              <a:rPr lang="ru-RU" sz="2400" dirty="0">
                <a:latin typeface="Times New Roman" panose="02020603050405020304" pitchFamily="18" charset="0"/>
                <a:cs typeface="Times New Roman" panose="02020603050405020304" pitchFamily="18" charset="0"/>
              </a:rPr>
              <a:t>-простые устройства считывания.</a:t>
            </a:r>
          </a:p>
          <a:p>
            <a:pPr marL="0" indent="361950" algn="just">
              <a:buNone/>
            </a:pPr>
            <a:endParaRPr lang="ru-RU" sz="2400"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7C590DD0-A7E3-4198-A3E0-79052A1D52CA}"/>
              </a:ext>
            </a:extLst>
          </p:cNvPr>
          <p:cNvSpPr>
            <a:spLocks noGrp="1"/>
          </p:cNvSpPr>
          <p:nvPr>
            <p:ph type="sldNum" sz="quarter" idx="12"/>
          </p:nvPr>
        </p:nvSpPr>
        <p:spPr/>
        <p:txBody>
          <a:bodyPr/>
          <a:lstStyle/>
          <a:p>
            <a:fld id="{8969F2E0-9A4E-4018-AD06-F70FB45A94C6}" type="slidenum">
              <a:rPr lang="ru-RU" smtClean="0"/>
              <a:t>14</a:t>
            </a:fld>
            <a:endParaRPr lang="ru-RU"/>
          </a:p>
        </p:txBody>
      </p:sp>
    </p:spTree>
    <p:extLst>
      <p:ext uri="{BB962C8B-B14F-4D97-AF65-F5344CB8AC3E}">
        <p14:creationId xmlns:p14="http://schemas.microsoft.com/office/powerpoint/2010/main" val="1138435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1290B3-D463-404E-8746-6835791303D4}"/>
              </a:ext>
            </a:extLst>
          </p:cNvPr>
          <p:cNvSpPr>
            <a:spLocks noGrp="1"/>
          </p:cNvSpPr>
          <p:nvPr>
            <p:ph type="title"/>
          </p:nvPr>
        </p:nvSpPr>
        <p:spPr>
          <a:xfrm>
            <a:off x="995855" y="84465"/>
            <a:ext cx="10515600" cy="596572"/>
          </a:xfrm>
        </p:spPr>
        <p:txBody>
          <a:bodyPr>
            <a:normAutofit/>
          </a:bodyPr>
          <a:lstStyle/>
          <a:p>
            <a:pPr algn="ctr"/>
            <a:r>
              <a:rPr lang="ru-RU" sz="3600" dirty="0">
                <a:latin typeface="Times New Roman" panose="02020603050405020304" pitchFamily="18" charset="0"/>
                <a:cs typeface="Times New Roman" panose="02020603050405020304" pitchFamily="18" charset="0"/>
              </a:rPr>
              <a:t>Датчик температуры </a:t>
            </a:r>
            <a:r>
              <a:rPr lang="en-US" sz="3600" dirty="0">
                <a:latin typeface="Times New Roman" panose="02020603050405020304" pitchFamily="18" charset="0"/>
                <a:cs typeface="Times New Roman" panose="02020603050405020304" pitchFamily="18" charset="0"/>
              </a:rPr>
              <a:t>TMP36</a:t>
            </a:r>
            <a:endParaRPr lang="ru-RU" sz="36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67132C67-F651-40DC-A9F1-B00A1C1E5AF0}"/>
              </a:ext>
            </a:extLst>
          </p:cNvPr>
          <p:cNvSpPr>
            <a:spLocks noGrp="1"/>
          </p:cNvSpPr>
          <p:nvPr>
            <p:ph idx="1"/>
          </p:nvPr>
        </p:nvSpPr>
        <p:spPr>
          <a:xfrm>
            <a:off x="254874" y="867104"/>
            <a:ext cx="11695387" cy="5707118"/>
          </a:xfrm>
        </p:spPr>
        <p:txBody>
          <a:bodyPr>
            <a:normAutofit/>
          </a:bodyPr>
          <a:lstStyle/>
          <a:p>
            <a:pPr marL="0" indent="361950" algn="just">
              <a:buNone/>
            </a:pPr>
            <a:r>
              <a:rPr lang="ru-RU" sz="2200" dirty="0">
                <a:latin typeface="Times New Roman" panose="02020603050405020304" pitchFamily="18" charset="0"/>
                <a:cs typeface="Times New Roman" panose="02020603050405020304" pitchFamily="18" charset="0"/>
              </a:rPr>
              <a:t>TMP35, TMP36, TMP37 это интегральные датчики температуры с аналоговым выходом. Они работают при низком напряжении, обладают высокой точностью и откалиброваны по шкале Цельсия.</a:t>
            </a:r>
          </a:p>
          <a:p>
            <a:pPr marL="0" indent="361950" algn="just">
              <a:buNone/>
            </a:pPr>
            <a:r>
              <a:rPr lang="ru-RU" sz="2200" dirty="0">
                <a:latin typeface="Times New Roman" panose="02020603050405020304" pitchFamily="18" charset="0"/>
                <a:cs typeface="Times New Roman" panose="02020603050405020304" pitchFamily="18" charset="0"/>
              </a:rPr>
              <a:t>Напряжение на выходе датчиков линейно пропорционально температуре в градусах по шкале Цельсия. Дополнительной калибровки не требуется. При этом датчики обеспечивают точность измерения ±1°C при температуре +25°C и точность ±2°C в диапазоне -40°C … +125°C.</a:t>
            </a:r>
          </a:p>
          <a:p>
            <a:pPr marL="0" indent="361950" algn="just">
              <a:buNone/>
            </a:pPr>
            <a:r>
              <a:rPr lang="ru-RU" sz="2200" dirty="0">
                <a:latin typeface="Times New Roman" panose="02020603050405020304" pitchFamily="18" charset="0"/>
                <a:cs typeface="Times New Roman" panose="02020603050405020304" pitchFamily="18" charset="0"/>
              </a:rPr>
              <a:t>Эти датчики используют технологии твердотельной электроники для </a:t>
            </a:r>
            <a:r>
              <a:rPr lang="ru-RU" sz="2200" dirty="0" err="1">
                <a:latin typeface="Times New Roman" panose="02020603050405020304" pitchFamily="18" charset="0"/>
                <a:cs typeface="Times New Roman" panose="02020603050405020304" pitchFamily="18" charset="0"/>
              </a:rPr>
              <a:t>для</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опредения</a:t>
            </a:r>
            <a:r>
              <a:rPr lang="ru-RU" sz="2200" dirty="0">
                <a:latin typeface="Times New Roman" panose="02020603050405020304" pitchFamily="18" charset="0"/>
                <a:cs typeface="Times New Roman" panose="02020603050405020304" pitchFamily="18" charset="0"/>
              </a:rPr>
              <a:t> температуры. То есть, в них нет ртути (как в старых термометрах) или биметаллических пластин. Вместо в них установлены термисторы (чувствительные к температур резисторы). В термисторах при повышении температуры, повышается напряжение в диоде (технически это разность напряжений между базой и эмиттером в транзисторе). Точный съем показаний напряжения дает возможность генерировать аналоговый сигнал, пропорциональный температуре. </a:t>
            </a:r>
            <a:endParaRPr lang="en-US" sz="2200" dirty="0">
              <a:latin typeface="Times New Roman" panose="02020603050405020304" pitchFamily="18" charset="0"/>
              <a:cs typeface="Times New Roman" panose="02020603050405020304" pitchFamily="18" charset="0"/>
            </a:endParaRPr>
          </a:p>
          <a:p>
            <a:pPr marL="0" indent="361950" algn="just">
              <a:buNone/>
            </a:pPr>
            <a:endParaRPr lang="ru-RU" sz="2200"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F1E9CD24-7C1F-4C30-9B0E-70FFBFDF647E}"/>
              </a:ext>
            </a:extLst>
          </p:cNvPr>
          <p:cNvSpPr>
            <a:spLocks noGrp="1"/>
          </p:cNvSpPr>
          <p:nvPr>
            <p:ph type="sldNum" sz="quarter" idx="12"/>
          </p:nvPr>
        </p:nvSpPr>
        <p:spPr/>
        <p:txBody>
          <a:bodyPr/>
          <a:lstStyle/>
          <a:p>
            <a:fld id="{8969F2E0-9A4E-4018-AD06-F70FB45A94C6}" type="slidenum">
              <a:rPr lang="ru-RU" smtClean="0"/>
              <a:t>15</a:t>
            </a:fld>
            <a:endParaRPr lang="ru-RU"/>
          </a:p>
        </p:txBody>
      </p:sp>
    </p:spTree>
    <p:extLst>
      <p:ext uri="{BB962C8B-B14F-4D97-AF65-F5344CB8AC3E}">
        <p14:creationId xmlns:p14="http://schemas.microsoft.com/office/powerpoint/2010/main" val="2176763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Распиновка датчика температуры TMP36">
            <a:extLst>
              <a:ext uri="{FF2B5EF4-FFF2-40B4-BE49-F238E27FC236}">
                <a16:creationId xmlns:a16="http://schemas.microsoft.com/office/drawing/2014/main" id="{D9746736-D5EE-4AFE-9A2E-D41DAB1FDC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349" y="1103588"/>
            <a:ext cx="4614135" cy="43557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График преобразования вольт/температура для датчика температуры">
            <a:extLst>
              <a:ext uri="{FF2B5EF4-FFF2-40B4-BE49-F238E27FC236}">
                <a16:creationId xmlns:a16="http://schemas.microsoft.com/office/drawing/2014/main" id="{2983432C-AA23-4819-B8C0-8D9028A521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8321" y="380619"/>
            <a:ext cx="7691087" cy="5783697"/>
          </a:xfrm>
          <a:prstGeom prst="rect">
            <a:avLst/>
          </a:prstGeom>
          <a:noFill/>
          <a:extLst>
            <a:ext uri="{909E8E84-426E-40DD-AFC4-6F175D3DCCD1}">
              <a14:hiddenFill xmlns:a14="http://schemas.microsoft.com/office/drawing/2010/main">
                <a:solidFill>
                  <a:srgbClr val="FFFFFF"/>
                </a:solidFill>
              </a14:hiddenFill>
            </a:ext>
          </a:extLst>
        </p:spPr>
      </p:pic>
      <p:sp>
        <p:nvSpPr>
          <p:cNvPr id="6" name="Номер слайда 5">
            <a:extLst>
              <a:ext uri="{FF2B5EF4-FFF2-40B4-BE49-F238E27FC236}">
                <a16:creationId xmlns:a16="http://schemas.microsoft.com/office/drawing/2014/main" id="{6F6C9636-3066-4E69-9CB9-FEE85CE9DF83}"/>
              </a:ext>
            </a:extLst>
          </p:cNvPr>
          <p:cNvSpPr>
            <a:spLocks noGrp="1"/>
          </p:cNvSpPr>
          <p:nvPr>
            <p:ph type="sldNum" sz="quarter" idx="12"/>
          </p:nvPr>
        </p:nvSpPr>
        <p:spPr/>
        <p:txBody>
          <a:bodyPr/>
          <a:lstStyle/>
          <a:p>
            <a:fld id="{8969F2E0-9A4E-4018-AD06-F70FB45A94C6}" type="slidenum">
              <a:rPr lang="ru-RU" smtClean="0"/>
              <a:t>16</a:t>
            </a:fld>
            <a:endParaRPr lang="ru-RU"/>
          </a:p>
        </p:txBody>
      </p:sp>
    </p:spTree>
    <p:extLst>
      <p:ext uri="{BB962C8B-B14F-4D97-AF65-F5344CB8AC3E}">
        <p14:creationId xmlns:p14="http://schemas.microsoft.com/office/powerpoint/2010/main" val="2595746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53CCD7-7273-4D7C-AB47-7AC6FF39BA35}"/>
              </a:ext>
            </a:extLst>
          </p:cNvPr>
          <p:cNvSpPr>
            <a:spLocks noGrp="1"/>
          </p:cNvSpPr>
          <p:nvPr>
            <p:ph type="title"/>
          </p:nvPr>
        </p:nvSpPr>
        <p:spPr>
          <a:xfrm>
            <a:off x="838200" y="32790"/>
            <a:ext cx="10515600" cy="659634"/>
          </a:xfrm>
        </p:spPr>
        <p:txBody>
          <a:bodyPr>
            <a:normAutofit/>
          </a:bodyPr>
          <a:lstStyle/>
          <a:p>
            <a:pPr algn="ctr"/>
            <a:r>
              <a:rPr lang="ru-RU" sz="3200" dirty="0">
                <a:latin typeface="Times New Roman" panose="02020603050405020304" pitchFamily="18" charset="0"/>
                <a:cs typeface="Times New Roman" panose="02020603050405020304" pitchFamily="18" charset="0"/>
              </a:rPr>
              <a:t>Подключение датчика</a:t>
            </a:r>
          </a:p>
        </p:txBody>
      </p:sp>
      <p:sp>
        <p:nvSpPr>
          <p:cNvPr id="3" name="Объект 2">
            <a:extLst>
              <a:ext uri="{FF2B5EF4-FFF2-40B4-BE49-F238E27FC236}">
                <a16:creationId xmlns:a16="http://schemas.microsoft.com/office/drawing/2014/main" id="{E229011F-7E6A-4CB3-A074-B200B7C56867}"/>
              </a:ext>
            </a:extLst>
          </p:cNvPr>
          <p:cNvSpPr>
            <a:spLocks noGrp="1"/>
          </p:cNvSpPr>
          <p:nvPr>
            <p:ph idx="1"/>
          </p:nvPr>
        </p:nvSpPr>
        <p:spPr>
          <a:xfrm>
            <a:off x="365234" y="867103"/>
            <a:ext cx="11537732" cy="867104"/>
          </a:xfrm>
        </p:spPr>
        <p:txBody>
          <a:bodyPr>
            <a:normAutofit/>
          </a:bodyPr>
          <a:lstStyle/>
          <a:p>
            <a:pPr marL="0" indent="361950" algn="just">
              <a:buNone/>
            </a:pPr>
            <a:r>
              <a:rPr lang="ru-RU" sz="2400" dirty="0">
                <a:latin typeface="Times New Roman" panose="02020603050405020304" pitchFamily="18" charset="0"/>
                <a:cs typeface="Times New Roman" panose="02020603050405020304" pitchFamily="18" charset="0"/>
              </a:rPr>
              <a:t>Загрузим программу «</a:t>
            </a:r>
            <a:r>
              <a:rPr lang="en-US" sz="2400" dirty="0">
                <a:latin typeface="Times New Roman" panose="02020603050405020304" pitchFamily="18" charset="0"/>
                <a:cs typeface="Times New Roman" panose="02020603050405020304" pitchFamily="18" charset="0"/>
              </a:rPr>
              <a:t>3.2.Temperature</a:t>
            </a:r>
            <a:r>
              <a:rPr lang="ru-RU" sz="2400" dirty="0">
                <a:latin typeface="Times New Roman" panose="02020603050405020304" pitchFamily="18" charset="0"/>
                <a:cs typeface="Times New Roman" panose="02020603050405020304" pitchFamily="18" charset="0"/>
              </a:rPr>
              <a:t>» в плату, ссылка на код и схемы подключения доступны по QR-коду.</a:t>
            </a:r>
          </a:p>
          <a:p>
            <a:pPr marL="0" indent="0" algn="just">
              <a:buNone/>
            </a:pPr>
            <a:endParaRPr lang="ru-RU" sz="2400"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8FF90E07-2F46-42FC-A71D-199DFF116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734207"/>
            <a:ext cx="5494391" cy="4871545"/>
          </a:xfrm>
          <a:prstGeom prst="rect">
            <a:avLst/>
          </a:prstGeom>
        </p:spPr>
      </p:pic>
      <p:pic>
        <p:nvPicPr>
          <p:cNvPr id="7" name="Рисунок 6">
            <a:extLst>
              <a:ext uri="{FF2B5EF4-FFF2-40B4-BE49-F238E27FC236}">
                <a16:creationId xmlns:a16="http://schemas.microsoft.com/office/drawing/2014/main" id="{2FE74AB3-6D3E-4F14-9365-502916364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6911" y="1908886"/>
            <a:ext cx="4331959" cy="4331959"/>
          </a:xfrm>
          <a:prstGeom prst="rect">
            <a:avLst/>
          </a:prstGeom>
        </p:spPr>
      </p:pic>
      <p:sp>
        <p:nvSpPr>
          <p:cNvPr id="8" name="Номер слайда 7">
            <a:extLst>
              <a:ext uri="{FF2B5EF4-FFF2-40B4-BE49-F238E27FC236}">
                <a16:creationId xmlns:a16="http://schemas.microsoft.com/office/drawing/2014/main" id="{A8D513D6-B1D5-4DCC-8BD0-5CB9C697E2B6}"/>
              </a:ext>
            </a:extLst>
          </p:cNvPr>
          <p:cNvSpPr>
            <a:spLocks noGrp="1"/>
          </p:cNvSpPr>
          <p:nvPr>
            <p:ph type="sldNum" sz="quarter" idx="12"/>
          </p:nvPr>
        </p:nvSpPr>
        <p:spPr/>
        <p:txBody>
          <a:bodyPr/>
          <a:lstStyle/>
          <a:p>
            <a:fld id="{8969F2E0-9A4E-4018-AD06-F70FB45A94C6}" type="slidenum">
              <a:rPr lang="ru-RU" smtClean="0"/>
              <a:t>17</a:t>
            </a:fld>
            <a:endParaRPr lang="ru-RU"/>
          </a:p>
        </p:txBody>
      </p:sp>
    </p:spTree>
    <p:extLst>
      <p:ext uri="{BB962C8B-B14F-4D97-AF65-F5344CB8AC3E}">
        <p14:creationId xmlns:p14="http://schemas.microsoft.com/office/powerpoint/2010/main" val="3496403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53CCD7-7273-4D7C-AB47-7AC6FF39BA35}"/>
              </a:ext>
            </a:extLst>
          </p:cNvPr>
          <p:cNvSpPr>
            <a:spLocks noGrp="1"/>
          </p:cNvSpPr>
          <p:nvPr>
            <p:ph type="title"/>
          </p:nvPr>
        </p:nvSpPr>
        <p:spPr>
          <a:xfrm>
            <a:off x="838200" y="0"/>
            <a:ext cx="10515600" cy="659634"/>
          </a:xfrm>
        </p:spPr>
        <p:txBody>
          <a:bodyPr>
            <a:normAutofit/>
          </a:bodyPr>
          <a:lstStyle/>
          <a:p>
            <a:pPr algn="ctr"/>
            <a:r>
              <a:rPr lang="ru-RU" sz="3200" dirty="0">
                <a:latin typeface="Times New Roman" panose="02020603050405020304" pitchFamily="18" charset="0"/>
                <a:cs typeface="Times New Roman" panose="02020603050405020304" pitchFamily="18" charset="0"/>
              </a:rPr>
              <a:t>Код программы</a:t>
            </a:r>
          </a:p>
        </p:txBody>
      </p:sp>
      <p:pic>
        <p:nvPicPr>
          <p:cNvPr id="5" name="Объект 4">
            <a:extLst>
              <a:ext uri="{FF2B5EF4-FFF2-40B4-BE49-F238E27FC236}">
                <a16:creationId xmlns:a16="http://schemas.microsoft.com/office/drawing/2014/main" id="{D8AF3CA7-1B62-4AB3-9ECC-DE70EDF01F4E}"/>
              </a:ext>
            </a:extLst>
          </p:cNvPr>
          <p:cNvPicPr>
            <a:picLocks noGrp="1" noChangeAspect="1"/>
          </p:cNvPicPr>
          <p:nvPr>
            <p:ph idx="1"/>
          </p:nvPr>
        </p:nvPicPr>
        <p:blipFill>
          <a:blip r:embed="rId2"/>
          <a:stretch>
            <a:fillRect/>
          </a:stretch>
        </p:blipFill>
        <p:spPr>
          <a:xfrm>
            <a:off x="312399" y="807243"/>
            <a:ext cx="10160481" cy="6050757"/>
          </a:xfrm>
        </p:spPr>
      </p:pic>
      <p:sp>
        <p:nvSpPr>
          <p:cNvPr id="7" name="Номер слайда 6">
            <a:extLst>
              <a:ext uri="{FF2B5EF4-FFF2-40B4-BE49-F238E27FC236}">
                <a16:creationId xmlns:a16="http://schemas.microsoft.com/office/drawing/2014/main" id="{628C0D3A-1BEA-41DE-BF8E-666CF7784853}"/>
              </a:ext>
            </a:extLst>
          </p:cNvPr>
          <p:cNvSpPr>
            <a:spLocks noGrp="1"/>
          </p:cNvSpPr>
          <p:nvPr>
            <p:ph type="sldNum" sz="quarter" idx="12"/>
          </p:nvPr>
        </p:nvSpPr>
        <p:spPr/>
        <p:txBody>
          <a:bodyPr/>
          <a:lstStyle/>
          <a:p>
            <a:fld id="{8969F2E0-9A4E-4018-AD06-F70FB45A94C6}" type="slidenum">
              <a:rPr lang="ru-RU" smtClean="0"/>
              <a:t>18</a:t>
            </a:fld>
            <a:endParaRPr lang="ru-RU"/>
          </a:p>
        </p:txBody>
      </p:sp>
    </p:spTree>
    <p:extLst>
      <p:ext uri="{BB962C8B-B14F-4D97-AF65-F5344CB8AC3E}">
        <p14:creationId xmlns:p14="http://schemas.microsoft.com/office/powerpoint/2010/main" val="61550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53CCD7-7273-4D7C-AB47-7AC6FF39BA35}"/>
              </a:ext>
            </a:extLst>
          </p:cNvPr>
          <p:cNvSpPr>
            <a:spLocks noGrp="1"/>
          </p:cNvSpPr>
          <p:nvPr>
            <p:ph type="title"/>
          </p:nvPr>
        </p:nvSpPr>
        <p:spPr>
          <a:xfrm>
            <a:off x="838200" y="-51369"/>
            <a:ext cx="10515600" cy="659634"/>
          </a:xfrm>
        </p:spPr>
        <p:txBody>
          <a:bodyPr>
            <a:normAutofit/>
          </a:bodyPr>
          <a:lstStyle/>
          <a:p>
            <a:pPr algn="ctr"/>
            <a:r>
              <a:rPr lang="ru-RU" sz="3200" dirty="0">
                <a:latin typeface="Times New Roman" panose="02020603050405020304" pitchFamily="18" charset="0"/>
                <a:cs typeface="Times New Roman" panose="02020603050405020304" pitchFamily="18" charset="0"/>
              </a:rPr>
              <a:t>О аналоговом сигнале</a:t>
            </a:r>
          </a:p>
        </p:txBody>
      </p:sp>
      <p:sp>
        <p:nvSpPr>
          <p:cNvPr id="3" name="Объект 2">
            <a:extLst>
              <a:ext uri="{FF2B5EF4-FFF2-40B4-BE49-F238E27FC236}">
                <a16:creationId xmlns:a16="http://schemas.microsoft.com/office/drawing/2014/main" id="{E229011F-7E6A-4CB3-A074-B200B7C56867}"/>
              </a:ext>
            </a:extLst>
          </p:cNvPr>
          <p:cNvSpPr>
            <a:spLocks noGrp="1"/>
          </p:cNvSpPr>
          <p:nvPr>
            <p:ph idx="1"/>
          </p:nvPr>
        </p:nvSpPr>
        <p:spPr>
          <a:xfrm>
            <a:off x="374431" y="608265"/>
            <a:ext cx="11443138" cy="5242062"/>
          </a:xfrm>
        </p:spPr>
        <p:txBody>
          <a:bodyPr>
            <a:normAutofit/>
          </a:bodyPr>
          <a:lstStyle/>
          <a:p>
            <a:pPr marL="0" indent="361950" algn="just">
              <a:buNone/>
            </a:pPr>
            <a:r>
              <a:rPr lang="ru-RU" sz="2400" dirty="0">
                <a:latin typeface="Times New Roman" panose="02020603050405020304" pitchFamily="18" charset="0"/>
                <a:cs typeface="Times New Roman" panose="02020603050405020304" pitchFamily="18" charset="0"/>
              </a:rPr>
              <a:t>Аналоговые датчики применяется в системах непрерывного измерения и регулирования. Принцип действия этих датчиков состоит в том, что при изменении измеряемого параметра происходит соответствующее изменение его выходного сигнала. Изменяться может сопротивление, ёмкость, </a:t>
            </a:r>
            <a:r>
              <a:rPr lang="ru-RU" sz="2400" dirty="0" err="1">
                <a:latin typeface="Times New Roman" panose="02020603050405020304" pitchFamily="18" charset="0"/>
                <a:cs typeface="Times New Roman" panose="02020603050405020304" pitchFamily="18" charset="0"/>
              </a:rPr>
              <a:t>идуктивность</a:t>
            </a:r>
            <a:r>
              <a:rPr lang="ru-RU" sz="2400" dirty="0">
                <a:latin typeface="Times New Roman" panose="02020603050405020304" pitchFamily="18" charset="0"/>
                <a:cs typeface="Times New Roman" panose="02020603050405020304" pitchFamily="18" charset="0"/>
              </a:rPr>
              <a:t> магнитное сопротивление и др. и соответственно изменяется выходное напряжение на зажимах. Все аналоговые датчики выдают аналоговый сигнал. </a:t>
            </a:r>
            <a:r>
              <a:rPr lang="ru-RU" sz="2400" i="1" dirty="0">
                <a:latin typeface="Times New Roman" panose="02020603050405020304" pitchFamily="18" charset="0"/>
                <a:cs typeface="Times New Roman" panose="02020603050405020304" pitchFamily="18" charset="0"/>
              </a:rPr>
              <a:t>Аналоговый сигнал </a:t>
            </a:r>
            <a:r>
              <a:rPr lang="ru-RU" sz="2400" dirty="0">
                <a:latin typeface="Times New Roman" panose="02020603050405020304" pitchFamily="18" charset="0"/>
                <a:cs typeface="Times New Roman" panose="02020603050405020304" pitchFamily="18" charset="0"/>
              </a:rPr>
              <a:t>— сигнал данных, у которого каждый из представляющих параметров описывается функцией времени и непрерывным множеством возможных значений.</a:t>
            </a:r>
          </a:p>
          <a:p>
            <a:pPr marL="0" indent="361950" algn="just">
              <a:buNone/>
            </a:pPr>
            <a:endParaRPr lang="ru-RU" sz="2400" dirty="0">
              <a:latin typeface="Times New Roman" panose="02020603050405020304" pitchFamily="18" charset="0"/>
              <a:cs typeface="Times New Roman" panose="02020603050405020304" pitchFamily="18" charset="0"/>
            </a:endParaRPr>
          </a:p>
          <a:p>
            <a:pPr marL="0" indent="361950" algn="just">
              <a:buNone/>
            </a:pPr>
            <a:endParaRPr lang="ru-RU" sz="2400" dirty="0">
              <a:latin typeface="Times New Roman" panose="02020603050405020304" pitchFamily="18" charset="0"/>
              <a:cs typeface="Times New Roman" panose="02020603050405020304" pitchFamily="18" charset="0"/>
            </a:endParaRPr>
          </a:p>
          <a:p>
            <a:pPr marL="0" indent="361950" algn="just">
              <a:buNone/>
            </a:pPr>
            <a:endParaRPr lang="ru-RU" sz="2400"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1AEFAE9D-BC32-4BD7-9036-DBA1B2075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7041" y="3429000"/>
            <a:ext cx="5403388" cy="3080961"/>
          </a:xfrm>
          <a:prstGeom prst="rect">
            <a:avLst/>
          </a:prstGeom>
        </p:spPr>
      </p:pic>
      <p:sp>
        <p:nvSpPr>
          <p:cNvPr id="4" name="Номер слайда 3">
            <a:extLst>
              <a:ext uri="{FF2B5EF4-FFF2-40B4-BE49-F238E27FC236}">
                <a16:creationId xmlns:a16="http://schemas.microsoft.com/office/drawing/2014/main" id="{7D5DE495-D632-4694-8A3A-AA887010FD2C}"/>
              </a:ext>
            </a:extLst>
          </p:cNvPr>
          <p:cNvSpPr>
            <a:spLocks noGrp="1"/>
          </p:cNvSpPr>
          <p:nvPr>
            <p:ph type="sldNum" sz="quarter" idx="12"/>
          </p:nvPr>
        </p:nvSpPr>
        <p:spPr/>
        <p:txBody>
          <a:bodyPr/>
          <a:lstStyle/>
          <a:p>
            <a:fld id="{8969F2E0-9A4E-4018-AD06-F70FB45A94C6}" type="slidenum">
              <a:rPr lang="ru-RU" smtClean="0"/>
              <a:t>2</a:t>
            </a:fld>
            <a:endParaRPr lang="ru-RU"/>
          </a:p>
        </p:txBody>
      </p:sp>
    </p:spTree>
    <p:extLst>
      <p:ext uri="{BB962C8B-B14F-4D97-AF65-F5344CB8AC3E}">
        <p14:creationId xmlns:p14="http://schemas.microsoft.com/office/powerpoint/2010/main" val="1517153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A65E47-3BE9-4551-A2C4-10561C42A9EB}"/>
              </a:ext>
            </a:extLst>
          </p:cNvPr>
          <p:cNvSpPr>
            <a:spLocks noGrp="1"/>
          </p:cNvSpPr>
          <p:nvPr>
            <p:ph type="title"/>
          </p:nvPr>
        </p:nvSpPr>
        <p:spPr>
          <a:xfrm>
            <a:off x="838200" y="147528"/>
            <a:ext cx="10515600" cy="533509"/>
          </a:xfrm>
        </p:spPr>
        <p:txBody>
          <a:bodyPr>
            <a:normAutofit fontScale="90000"/>
          </a:bodyPr>
          <a:lstStyle/>
          <a:p>
            <a:pPr algn="ctr"/>
            <a:r>
              <a:rPr lang="ru-RU" sz="3600" dirty="0">
                <a:latin typeface="Times New Roman" panose="02020603050405020304" pitchFamily="18" charset="0"/>
                <a:cs typeface="Times New Roman" panose="02020603050405020304" pitchFamily="18" charset="0"/>
              </a:rPr>
              <a:t>Потенциометры</a:t>
            </a:r>
          </a:p>
        </p:txBody>
      </p:sp>
      <p:sp>
        <p:nvSpPr>
          <p:cNvPr id="3" name="Объект 2">
            <a:extLst>
              <a:ext uri="{FF2B5EF4-FFF2-40B4-BE49-F238E27FC236}">
                <a16:creationId xmlns:a16="http://schemas.microsoft.com/office/drawing/2014/main" id="{1880383C-C60B-4897-80B3-2F709BEC40E4}"/>
              </a:ext>
            </a:extLst>
          </p:cNvPr>
          <p:cNvSpPr>
            <a:spLocks noGrp="1"/>
          </p:cNvSpPr>
          <p:nvPr>
            <p:ph idx="1"/>
          </p:nvPr>
        </p:nvSpPr>
        <p:spPr>
          <a:xfrm>
            <a:off x="207578" y="938020"/>
            <a:ext cx="11616560" cy="5273593"/>
          </a:xfrm>
        </p:spPr>
        <p:txBody>
          <a:bodyPr/>
          <a:lstStyle/>
          <a:p>
            <a:pPr marL="0" indent="361950" algn="just">
              <a:buNone/>
            </a:pPr>
            <a:r>
              <a:rPr lang="ru-RU" dirty="0">
                <a:latin typeface="Times New Roman" panose="02020603050405020304" pitchFamily="18" charset="0"/>
                <a:cs typeface="Times New Roman" panose="02020603050405020304" pitchFamily="18" charset="0"/>
              </a:rPr>
              <a:t>Самым простым аналоговым датчиком можно считать потенциометр. Аналоговые </a:t>
            </a:r>
            <a:r>
              <a:rPr lang="ru-RU" dirty="0" err="1">
                <a:latin typeface="Times New Roman" panose="02020603050405020304" pitchFamily="18" charset="0"/>
                <a:cs typeface="Times New Roman" panose="02020603050405020304" pitchFamily="18" charset="0"/>
              </a:rPr>
              <a:t>пины</a:t>
            </a:r>
            <a:r>
              <a:rPr lang="ru-RU" dirty="0">
                <a:latin typeface="Times New Roman" panose="02020603050405020304" pitchFamily="18" charset="0"/>
                <a:cs typeface="Times New Roman" panose="02020603050405020304" pitchFamily="18" charset="0"/>
              </a:rPr>
              <a:t> и АЦП в целом очень часто используются при работе с потенциометрами (он же переменный резистор или реостат). 10 бит АЦП позволяют дать возможность задавать в программу значения от 0 до 1023 (или кратные им), то есть влиять на ход работы программы, менять какие-то настройки и тому подобное. У потенциометра всегда три ноги: две крайние и одна центральная. Всё вместе это представляет собой делитель напряжения, который и позволяет менять напряжение в диапазоне 0-VCC, как показано на следующем слайде.</a:t>
            </a:r>
          </a:p>
        </p:txBody>
      </p:sp>
      <p:sp>
        <p:nvSpPr>
          <p:cNvPr id="4" name="Номер слайда 3">
            <a:extLst>
              <a:ext uri="{FF2B5EF4-FFF2-40B4-BE49-F238E27FC236}">
                <a16:creationId xmlns:a16="http://schemas.microsoft.com/office/drawing/2014/main" id="{2D9B2FED-E88C-45FF-8117-7B03C75C971D}"/>
              </a:ext>
            </a:extLst>
          </p:cNvPr>
          <p:cNvSpPr>
            <a:spLocks noGrp="1"/>
          </p:cNvSpPr>
          <p:nvPr>
            <p:ph type="sldNum" sz="quarter" idx="12"/>
          </p:nvPr>
        </p:nvSpPr>
        <p:spPr/>
        <p:txBody>
          <a:bodyPr/>
          <a:lstStyle/>
          <a:p>
            <a:fld id="{8969F2E0-9A4E-4018-AD06-F70FB45A94C6}" type="slidenum">
              <a:rPr lang="ru-RU" smtClean="0"/>
              <a:t>3</a:t>
            </a:fld>
            <a:endParaRPr lang="ru-RU"/>
          </a:p>
        </p:txBody>
      </p:sp>
    </p:spTree>
    <p:extLst>
      <p:ext uri="{BB962C8B-B14F-4D97-AF65-F5344CB8AC3E}">
        <p14:creationId xmlns:p14="http://schemas.microsoft.com/office/powerpoint/2010/main" val="117572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720F728-54A9-481E-88F8-3E2022B54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304" y="269095"/>
            <a:ext cx="9234488" cy="6319809"/>
          </a:xfrm>
          <a:prstGeom prst="rect">
            <a:avLst/>
          </a:prstGeom>
          <a:noFill/>
          <a:extLst>
            <a:ext uri="{909E8E84-426E-40DD-AFC4-6F175D3DCCD1}">
              <a14:hiddenFill xmlns:a14="http://schemas.microsoft.com/office/drawing/2010/main">
                <a:solidFill>
                  <a:srgbClr val="FFFFFF"/>
                </a:solidFill>
              </a14:hiddenFill>
            </a:ext>
          </a:extLst>
        </p:spPr>
      </p:pic>
      <p:sp>
        <p:nvSpPr>
          <p:cNvPr id="2" name="Номер слайда 1">
            <a:extLst>
              <a:ext uri="{FF2B5EF4-FFF2-40B4-BE49-F238E27FC236}">
                <a16:creationId xmlns:a16="http://schemas.microsoft.com/office/drawing/2014/main" id="{4AB59E38-A5C0-466A-AD0A-4C1AF4318DCE}"/>
              </a:ext>
            </a:extLst>
          </p:cNvPr>
          <p:cNvSpPr>
            <a:spLocks noGrp="1"/>
          </p:cNvSpPr>
          <p:nvPr>
            <p:ph type="sldNum" sz="quarter" idx="12"/>
          </p:nvPr>
        </p:nvSpPr>
        <p:spPr/>
        <p:txBody>
          <a:bodyPr/>
          <a:lstStyle/>
          <a:p>
            <a:fld id="{8969F2E0-9A4E-4018-AD06-F70FB45A94C6}" type="slidenum">
              <a:rPr lang="ru-RU" smtClean="0"/>
              <a:t>4</a:t>
            </a:fld>
            <a:endParaRPr lang="ru-RU"/>
          </a:p>
        </p:txBody>
      </p:sp>
    </p:spTree>
    <p:extLst>
      <p:ext uri="{BB962C8B-B14F-4D97-AF65-F5344CB8AC3E}">
        <p14:creationId xmlns:p14="http://schemas.microsoft.com/office/powerpoint/2010/main" val="493276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3F00FA3-8AD1-46E3-812F-286230421046}"/>
              </a:ext>
            </a:extLst>
          </p:cNvPr>
          <p:cNvSpPr>
            <a:spLocks noGrp="1"/>
          </p:cNvSpPr>
          <p:nvPr>
            <p:ph idx="1"/>
          </p:nvPr>
        </p:nvSpPr>
        <p:spPr>
          <a:xfrm>
            <a:off x="299545" y="218565"/>
            <a:ext cx="11892455" cy="2382745"/>
          </a:xfrm>
        </p:spPr>
        <p:txBody>
          <a:bodyPr>
            <a:normAutofit/>
          </a:bodyPr>
          <a:lstStyle/>
          <a:p>
            <a:pPr marL="0" indent="361950" algn="just">
              <a:buNone/>
            </a:pPr>
            <a:r>
              <a:rPr lang="ru-RU" sz="2400" dirty="0">
                <a:latin typeface="Times New Roman" panose="02020603050405020304" pitchFamily="18" charset="0"/>
                <a:cs typeface="Times New Roman" panose="02020603050405020304" pitchFamily="18" charset="0"/>
              </a:rPr>
              <a:t> К </a:t>
            </a:r>
            <a:r>
              <a:rPr lang="ru-RU" sz="2400" dirty="0" err="1">
                <a:latin typeface="Times New Roman" panose="02020603050405020304" pitchFamily="18" charset="0"/>
                <a:cs typeface="Times New Roman" panose="02020603050405020304" pitchFamily="18" charset="0"/>
              </a:rPr>
              <a:t>Arduino</a:t>
            </a:r>
            <a:r>
              <a:rPr lang="ru-RU" sz="2400" dirty="0">
                <a:latin typeface="Times New Roman" panose="02020603050405020304" pitchFamily="18" charset="0"/>
                <a:cs typeface="Times New Roman" panose="02020603050405020304" pitchFamily="18" charset="0"/>
              </a:rPr>
              <a:t> потенциометр подключается так - средний вывод на любые A-</a:t>
            </a:r>
            <a:r>
              <a:rPr lang="ru-RU" sz="2400" dirty="0" err="1">
                <a:latin typeface="Times New Roman" panose="02020603050405020304" pitchFamily="18" charset="0"/>
                <a:cs typeface="Times New Roman" panose="02020603050405020304" pitchFamily="18" charset="0"/>
              </a:rPr>
              <a:t>пины</a:t>
            </a:r>
            <a:r>
              <a:rPr lang="ru-RU" sz="2400" dirty="0">
                <a:latin typeface="Times New Roman" panose="02020603050405020304" pitchFamily="18" charset="0"/>
                <a:cs typeface="Times New Roman" panose="02020603050405020304" pitchFamily="18" charset="0"/>
              </a:rPr>
              <a:t>, крайние – на GND и питание. От порядка подключения GND и питания зависит направление изменения значения. Чаще всего для микроконтроллеров ставят потенциометры с сопротивлением 10 кОм, но диапазон в принципе очень широк: от 1 кОм до 100 кОм. Чем больше, тем более шумным будет приходить сигнал, а если брать меньше – пойдут потери тока в нагрев потенциометра.</a:t>
            </a:r>
          </a:p>
        </p:txBody>
      </p:sp>
      <p:pic>
        <p:nvPicPr>
          <p:cNvPr id="2050" name="Picture 2">
            <a:extLst>
              <a:ext uri="{FF2B5EF4-FFF2-40B4-BE49-F238E27FC236}">
                <a16:creationId xmlns:a16="http://schemas.microsoft.com/office/drawing/2014/main" id="{662B2271-5EF7-4827-B811-939B42286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794" y="2601310"/>
            <a:ext cx="6490219" cy="4000261"/>
          </a:xfrm>
          <a:prstGeom prst="rect">
            <a:avLst/>
          </a:prstGeom>
          <a:noFill/>
          <a:extLst>
            <a:ext uri="{909E8E84-426E-40DD-AFC4-6F175D3DCCD1}">
              <a14:hiddenFill xmlns:a14="http://schemas.microsoft.com/office/drawing/2010/main">
                <a:solidFill>
                  <a:srgbClr val="FFFFFF"/>
                </a:solidFill>
              </a14:hiddenFill>
            </a:ext>
          </a:extLst>
        </p:spPr>
      </p:pic>
      <p:sp>
        <p:nvSpPr>
          <p:cNvPr id="2" name="Номер слайда 1">
            <a:extLst>
              <a:ext uri="{FF2B5EF4-FFF2-40B4-BE49-F238E27FC236}">
                <a16:creationId xmlns:a16="http://schemas.microsoft.com/office/drawing/2014/main" id="{D4D49523-3E26-42CC-8ACD-A1C923438875}"/>
              </a:ext>
            </a:extLst>
          </p:cNvPr>
          <p:cNvSpPr>
            <a:spLocks noGrp="1"/>
          </p:cNvSpPr>
          <p:nvPr>
            <p:ph type="sldNum" sz="quarter" idx="12"/>
          </p:nvPr>
        </p:nvSpPr>
        <p:spPr/>
        <p:txBody>
          <a:bodyPr/>
          <a:lstStyle/>
          <a:p>
            <a:fld id="{8969F2E0-9A4E-4018-AD06-F70FB45A94C6}" type="slidenum">
              <a:rPr lang="ru-RU" smtClean="0"/>
              <a:t>5</a:t>
            </a:fld>
            <a:endParaRPr lang="ru-RU"/>
          </a:p>
        </p:txBody>
      </p:sp>
    </p:spTree>
    <p:extLst>
      <p:ext uri="{BB962C8B-B14F-4D97-AF65-F5344CB8AC3E}">
        <p14:creationId xmlns:p14="http://schemas.microsoft.com/office/powerpoint/2010/main" val="2937841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9FAA3D-0E04-4726-88E5-E124D84039BE}"/>
              </a:ext>
            </a:extLst>
          </p:cNvPr>
          <p:cNvSpPr>
            <a:spLocks noGrp="1"/>
          </p:cNvSpPr>
          <p:nvPr>
            <p:ph type="title"/>
          </p:nvPr>
        </p:nvSpPr>
        <p:spPr>
          <a:xfrm>
            <a:off x="838200" y="163293"/>
            <a:ext cx="10515600" cy="517744"/>
          </a:xfrm>
        </p:spPr>
        <p:txBody>
          <a:bodyPr>
            <a:normAutofit fontScale="90000"/>
          </a:bodyPr>
          <a:lstStyle/>
          <a:p>
            <a:pPr algn="ctr"/>
            <a:r>
              <a:rPr lang="ru-RU" dirty="0">
                <a:latin typeface="Times New Roman" panose="02020603050405020304" pitchFamily="18" charset="0"/>
                <a:cs typeface="Times New Roman" panose="02020603050405020304" pitchFamily="18" charset="0"/>
              </a:rPr>
              <a:t>Опорное напряжение</a:t>
            </a:r>
          </a:p>
        </p:txBody>
      </p:sp>
      <p:sp>
        <p:nvSpPr>
          <p:cNvPr id="3" name="Объект 2">
            <a:extLst>
              <a:ext uri="{FF2B5EF4-FFF2-40B4-BE49-F238E27FC236}">
                <a16:creationId xmlns:a16="http://schemas.microsoft.com/office/drawing/2014/main" id="{0A1B7BD3-8721-44DD-BCF1-59D9421A3E67}"/>
              </a:ext>
            </a:extLst>
          </p:cNvPr>
          <p:cNvSpPr>
            <a:spLocks noGrp="1"/>
          </p:cNvSpPr>
          <p:nvPr>
            <p:ph idx="1"/>
          </p:nvPr>
        </p:nvSpPr>
        <p:spPr>
          <a:xfrm>
            <a:off x="248306" y="836174"/>
            <a:ext cx="11695388" cy="5893184"/>
          </a:xfrm>
        </p:spPr>
        <p:txBody>
          <a:bodyPr>
            <a:normAutofit fontScale="92500" lnSpcReduction="20000"/>
          </a:bodyPr>
          <a:lstStyle/>
          <a:p>
            <a:pPr marL="0" indent="441325" algn="just" fontAlgn="base">
              <a:buNone/>
            </a:pPr>
            <a:r>
              <a:rPr lang="ru-RU" b="0" i="0" dirty="0">
                <a:effectLst/>
                <a:latin typeface="Times New Roman" panose="02020603050405020304" pitchFamily="18" charset="0"/>
                <a:cs typeface="Times New Roman" panose="02020603050405020304" pitchFamily="18" charset="0"/>
              </a:rPr>
              <a:t>Опорное напряжение играет главную роль в измерении аналогового сигнала, потому что именно от него зависит максимальное измеряемое напряжение и вообще возможность и точность перевода полученного значения 0-1023 в Вольты. Изучим следующую функцию – </a:t>
            </a:r>
            <a:r>
              <a:rPr lang="ru-RU" dirty="0" err="1">
                <a:solidFill>
                  <a:srgbClr val="D35400"/>
                </a:solidFill>
                <a:effectLst/>
                <a:latin typeface="Times New Roman" panose="02020603050405020304" pitchFamily="18" charset="0"/>
                <a:cs typeface="Times New Roman" panose="02020603050405020304" pitchFamily="18" charset="0"/>
              </a:rPr>
              <a:t>analogReference</a:t>
            </a:r>
            <a:r>
              <a:rPr lang="ru-RU" dirty="0">
                <a:solidFill>
                  <a:srgbClr val="777777"/>
                </a:solidFill>
                <a:effectLst/>
                <a:latin typeface="Times New Roman" panose="02020603050405020304" pitchFamily="18" charset="0"/>
                <a:cs typeface="Times New Roman" panose="02020603050405020304" pitchFamily="18" charset="0"/>
              </a:rPr>
              <a:t>(</a:t>
            </a:r>
            <a:r>
              <a:rPr lang="ru-RU" dirty="0" err="1">
                <a:solidFill>
                  <a:srgbClr val="000000"/>
                </a:solidFill>
                <a:effectLst/>
                <a:latin typeface="Times New Roman" panose="02020603050405020304" pitchFamily="18" charset="0"/>
                <a:cs typeface="Times New Roman" panose="02020603050405020304" pitchFamily="18" charset="0"/>
              </a:rPr>
              <a:t>mode</a:t>
            </a:r>
            <a:r>
              <a:rPr lang="ru-RU" dirty="0">
                <a:solidFill>
                  <a:srgbClr val="777777"/>
                </a:solidFill>
                <a:effectLst/>
                <a:latin typeface="Times New Roman" panose="02020603050405020304" pitchFamily="18" charset="0"/>
                <a:cs typeface="Times New Roman" panose="02020603050405020304" pitchFamily="18" charset="0"/>
              </a:rPr>
              <a:t>)</a:t>
            </a:r>
            <a:r>
              <a:rPr lang="ru-RU" dirty="0">
                <a:solidFill>
                  <a:srgbClr val="939393"/>
                </a:solidFill>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где </a:t>
            </a:r>
            <a:r>
              <a:rPr lang="ru-RU" dirty="0" err="1">
                <a:latin typeface="Times New Roman" panose="02020603050405020304" pitchFamily="18" charset="0"/>
                <a:cs typeface="Times New Roman" panose="02020603050405020304" pitchFamily="18" charset="0"/>
              </a:rPr>
              <a:t>mode</a:t>
            </a:r>
            <a:r>
              <a:rPr lang="ru-RU" dirty="0">
                <a:latin typeface="Times New Roman" panose="02020603050405020304" pitchFamily="18" charset="0"/>
                <a:cs typeface="Times New Roman" panose="02020603050405020304" pitchFamily="18" charset="0"/>
              </a:rPr>
              <a:t>:</a:t>
            </a:r>
          </a:p>
          <a:p>
            <a:pPr marL="0" indent="441325" algn="just" fontAlgn="base">
              <a:buNone/>
            </a:pPr>
            <a:r>
              <a:rPr lang="ru-RU" b="0" i="0" dirty="0">
                <a:solidFill>
                  <a:srgbClr val="000000"/>
                </a:solidFill>
                <a:effectLst/>
                <a:latin typeface="Times New Roman" panose="02020603050405020304" pitchFamily="18" charset="0"/>
                <a:cs typeface="Times New Roman" panose="02020603050405020304" pitchFamily="18" charset="0"/>
              </a:rPr>
              <a:t>DEFAULT</a:t>
            </a:r>
            <a:r>
              <a:rPr lang="ru-RU" b="1" i="0" dirty="0">
                <a:solidFill>
                  <a:srgbClr val="3A3A3A"/>
                </a:solidFill>
                <a:effectLst/>
                <a:latin typeface="Times New Roman" panose="02020603050405020304" pitchFamily="18" charset="0"/>
                <a:cs typeface="Times New Roman" panose="02020603050405020304" pitchFamily="18" charset="0"/>
              </a:rPr>
              <a:t>:</a:t>
            </a:r>
            <a:r>
              <a:rPr lang="ru-RU" b="0" i="0" dirty="0">
                <a:solidFill>
                  <a:srgbClr val="3A3A3A"/>
                </a:solidFill>
                <a:effectLst/>
                <a:latin typeface="Times New Roman" panose="02020603050405020304" pitchFamily="18" charset="0"/>
                <a:cs typeface="Times New Roman" panose="02020603050405020304" pitchFamily="18" charset="0"/>
              </a:rPr>
              <a:t> </a:t>
            </a:r>
            <a:r>
              <a:rPr lang="ru-RU" b="0" i="0" dirty="0">
                <a:effectLst/>
                <a:latin typeface="Times New Roman" panose="02020603050405020304" pitchFamily="18" charset="0"/>
                <a:cs typeface="Times New Roman" panose="02020603050405020304" pitchFamily="18" charset="0"/>
              </a:rPr>
              <a:t>опорное напряжение равно </a:t>
            </a:r>
            <a:r>
              <a:rPr lang="ru-RU" b="1" i="0" dirty="0">
                <a:effectLst/>
                <a:latin typeface="Times New Roman" panose="02020603050405020304" pitchFamily="18" charset="0"/>
                <a:cs typeface="Times New Roman" panose="02020603050405020304" pitchFamily="18" charset="0"/>
              </a:rPr>
              <a:t>напряжению питания МК</a:t>
            </a:r>
            <a:r>
              <a:rPr lang="ru-RU" b="0" i="0" dirty="0">
                <a:effectLst/>
                <a:latin typeface="Times New Roman" panose="02020603050405020304" pitchFamily="18" charset="0"/>
                <a:cs typeface="Times New Roman" panose="02020603050405020304" pitchFamily="18" charset="0"/>
              </a:rPr>
              <a:t>. </a:t>
            </a:r>
            <a:r>
              <a:rPr lang="ru-RU" b="0" i="0" u="sng" dirty="0">
                <a:effectLst/>
                <a:latin typeface="Times New Roman" panose="02020603050405020304" pitchFamily="18" charset="0"/>
                <a:cs typeface="Times New Roman" panose="02020603050405020304" pitchFamily="18" charset="0"/>
              </a:rPr>
              <a:t>Активно по умолчанию</a:t>
            </a:r>
            <a:endParaRPr lang="ru-RU" b="0" i="0" dirty="0">
              <a:effectLst/>
              <a:latin typeface="Times New Roman" panose="02020603050405020304" pitchFamily="18" charset="0"/>
              <a:cs typeface="Times New Roman" panose="02020603050405020304" pitchFamily="18" charset="0"/>
            </a:endParaRPr>
          </a:p>
          <a:p>
            <a:pPr marL="0" indent="441325" algn="just" rtl="0" fontAlgn="base">
              <a:buNone/>
            </a:pPr>
            <a:r>
              <a:rPr lang="ru-RU" b="0" i="0" dirty="0">
                <a:effectLst/>
                <a:latin typeface="Times New Roman" panose="02020603050405020304" pitchFamily="18" charset="0"/>
                <a:cs typeface="Times New Roman" panose="02020603050405020304" pitchFamily="18" charset="0"/>
              </a:rPr>
              <a:t>INTERNAL : встроенный источник опорного на </a:t>
            </a:r>
            <a:r>
              <a:rPr lang="ru-RU" b="1" i="0" dirty="0">
                <a:effectLst/>
                <a:latin typeface="Times New Roman" panose="02020603050405020304" pitchFamily="18" charset="0"/>
                <a:cs typeface="Times New Roman" panose="02020603050405020304" pitchFamily="18" charset="0"/>
              </a:rPr>
              <a:t>1.1V</a:t>
            </a:r>
            <a:r>
              <a:rPr lang="ru-RU" b="0" i="0" dirty="0">
                <a:effectLst/>
                <a:latin typeface="Times New Roman" panose="02020603050405020304" pitchFamily="18" charset="0"/>
                <a:cs typeface="Times New Roman" panose="02020603050405020304" pitchFamily="18" charset="0"/>
              </a:rPr>
              <a:t> для ATmega168 или ATmega328P и 2.56V на ATmega8</a:t>
            </a:r>
          </a:p>
          <a:p>
            <a:pPr marL="0" indent="441325" algn="just" rtl="0" fontAlgn="base">
              <a:buNone/>
            </a:pPr>
            <a:r>
              <a:rPr lang="ru-RU" b="0" i="0" dirty="0">
                <a:effectLst/>
                <a:latin typeface="Times New Roman" panose="02020603050405020304" pitchFamily="18" charset="0"/>
                <a:cs typeface="Times New Roman" panose="02020603050405020304" pitchFamily="18" charset="0"/>
              </a:rPr>
              <a:t>INTERNAL1V1 : встроенный источник опорного на </a:t>
            </a:r>
            <a:r>
              <a:rPr lang="ru-RU" b="1" i="0" dirty="0">
                <a:effectLst/>
                <a:latin typeface="Times New Roman" panose="02020603050405020304" pitchFamily="18" charset="0"/>
                <a:cs typeface="Times New Roman" panose="02020603050405020304" pitchFamily="18" charset="0"/>
              </a:rPr>
              <a:t>1.1V</a:t>
            </a:r>
            <a:r>
              <a:rPr lang="ru-RU" b="0" i="0" dirty="0">
                <a:effectLst/>
                <a:latin typeface="Times New Roman" panose="02020603050405020304" pitchFamily="18" charset="0"/>
                <a:cs typeface="Times New Roman" panose="02020603050405020304" pitchFamily="18" charset="0"/>
              </a:rPr>
              <a:t> (</a:t>
            </a:r>
            <a:r>
              <a:rPr lang="ru-RU" b="0" i="0" u="sng" dirty="0">
                <a:effectLst/>
                <a:latin typeface="Times New Roman" panose="02020603050405020304" pitchFamily="18" charset="0"/>
                <a:cs typeface="Times New Roman" panose="02020603050405020304" pitchFamily="18" charset="0"/>
              </a:rPr>
              <a:t>только для </a:t>
            </a:r>
            <a:r>
              <a:rPr lang="ru-RU" b="0" i="0" u="sng" dirty="0" err="1">
                <a:effectLst/>
                <a:latin typeface="Times New Roman" panose="02020603050405020304" pitchFamily="18" charset="0"/>
                <a:cs typeface="Times New Roman" panose="02020603050405020304" pitchFamily="18" charset="0"/>
              </a:rPr>
              <a:t>Arduino</a:t>
            </a:r>
            <a:r>
              <a:rPr lang="ru-RU" b="0" i="0" u="sng" dirty="0">
                <a:effectLst/>
                <a:latin typeface="Times New Roman" panose="02020603050405020304" pitchFamily="18" charset="0"/>
                <a:cs typeface="Times New Roman" panose="02020603050405020304" pitchFamily="18" charset="0"/>
              </a:rPr>
              <a:t> Mega</a:t>
            </a:r>
            <a:r>
              <a:rPr lang="ru-RU" b="0" i="0" dirty="0">
                <a:effectLst/>
                <a:latin typeface="Times New Roman" panose="02020603050405020304" pitchFamily="18" charset="0"/>
                <a:cs typeface="Times New Roman" panose="02020603050405020304" pitchFamily="18" charset="0"/>
              </a:rPr>
              <a:t>)</a:t>
            </a:r>
          </a:p>
          <a:p>
            <a:pPr marL="0" indent="441325" algn="just" rtl="0" fontAlgn="base">
              <a:buNone/>
            </a:pPr>
            <a:r>
              <a:rPr lang="en-US" dirty="0">
                <a:latin typeface="Times New Roman" panose="02020603050405020304" pitchFamily="18" charset="0"/>
                <a:cs typeface="Times New Roman" panose="02020603050405020304" pitchFamily="18" charset="0"/>
              </a:rPr>
              <a:t>I</a:t>
            </a:r>
            <a:r>
              <a:rPr lang="ru-RU" b="0" i="0" dirty="0">
                <a:effectLst/>
                <a:latin typeface="Times New Roman" panose="02020603050405020304" pitchFamily="18" charset="0"/>
                <a:cs typeface="Times New Roman" panose="02020603050405020304" pitchFamily="18" charset="0"/>
              </a:rPr>
              <a:t>NTERNAL2V56</a:t>
            </a:r>
            <a:r>
              <a:rPr lang="en-US" dirty="0">
                <a:latin typeface="Times New Roman" panose="02020603050405020304" pitchFamily="18" charset="0"/>
                <a:cs typeface="Times New Roman" panose="02020603050405020304" pitchFamily="18" charset="0"/>
              </a:rPr>
              <a:t> </a:t>
            </a:r>
            <a:r>
              <a:rPr lang="ru-RU" b="0" i="0" dirty="0">
                <a:effectLst/>
                <a:latin typeface="Times New Roman" panose="02020603050405020304" pitchFamily="18" charset="0"/>
                <a:cs typeface="Times New Roman" panose="02020603050405020304" pitchFamily="18" charset="0"/>
              </a:rPr>
              <a:t>: встроенный источник опорного на </a:t>
            </a:r>
            <a:r>
              <a:rPr lang="ru-RU" b="1" i="0" dirty="0">
                <a:effectLst/>
                <a:latin typeface="Times New Roman" panose="02020603050405020304" pitchFamily="18" charset="0"/>
                <a:cs typeface="Times New Roman" panose="02020603050405020304" pitchFamily="18" charset="0"/>
              </a:rPr>
              <a:t>2.56V</a:t>
            </a:r>
            <a:r>
              <a:rPr lang="ru-RU" b="0" i="0" dirty="0">
                <a:effectLst/>
                <a:latin typeface="Times New Roman" panose="02020603050405020304" pitchFamily="18" charset="0"/>
                <a:cs typeface="Times New Roman" panose="02020603050405020304" pitchFamily="18" charset="0"/>
              </a:rPr>
              <a:t> (</a:t>
            </a:r>
            <a:r>
              <a:rPr lang="ru-RU" b="0" i="0" u="sng" dirty="0">
                <a:effectLst/>
                <a:latin typeface="Times New Roman" panose="02020603050405020304" pitchFamily="18" charset="0"/>
                <a:cs typeface="Times New Roman" panose="02020603050405020304" pitchFamily="18" charset="0"/>
              </a:rPr>
              <a:t>только для </a:t>
            </a:r>
            <a:r>
              <a:rPr lang="ru-RU" b="0" i="0" u="sng" dirty="0" err="1">
                <a:effectLst/>
                <a:latin typeface="Times New Roman" panose="02020603050405020304" pitchFamily="18" charset="0"/>
                <a:cs typeface="Times New Roman" panose="02020603050405020304" pitchFamily="18" charset="0"/>
              </a:rPr>
              <a:t>Arduino</a:t>
            </a:r>
            <a:r>
              <a:rPr lang="ru-RU" b="0" i="0" u="sng" dirty="0">
                <a:effectLst/>
                <a:latin typeface="Times New Roman" panose="02020603050405020304" pitchFamily="18" charset="0"/>
                <a:cs typeface="Times New Roman" panose="02020603050405020304" pitchFamily="18" charset="0"/>
              </a:rPr>
              <a:t> Mega</a:t>
            </a:r>
            <a:r>
              <a:rPr lang="ru-RU" b="0" i="0" dirty="0">
                <a:effectLst/>
                <a:latin typeface="Times New Roman" panose="02020603050405020304" pitchFamily="18" charset="0"/>
                <a:cs typeface="Times New Roman" panose="02020603050405020304" pitchFamily="18" charset="0"/>
              </a:rPr>
              <a:t>)</a:t>
            </a:r>
          </a:p>
          <a:p>
            <a:pPr marL="0" indent="441325" algn="just" rtl="0" fontAlgn="base">
              <a:buNone/>
            </a:pPr>
            <a:r>
              <a:rPr lang="ru-RU" b="0" i="0" dirty="0">
                <a:effectLst/>
                <a:latin typeface="Times New Roman" panose="02020603050405020304" pitchFamily="18" charset="0"/>
                <a:cs typeface="Times New Roman" panose="02020603050405020304" pitchFamily="18" charset="0"/>
              </a:rPr>
              <a:t>EXTERNAL</a:t>
            </a:r>
            <a:r>
              <a:rPr lang="en-US" b="0" i="0" dirty="0">
                <a:effectLst/>
                <a:latin typeface="Times New Roman" panose="02020603050405020304" pitchFamily="18" charset="0"/>
                <a:cs typeface="Times New Roman" panose="02020603050405020304" pitchFamily="18" charset="0"/>
              </a:rPr>
              <a:t> </a:t>
            </a:r>
            <a:r>
              <a:rPr lang="ru-RU" b="0" i="0" dirty="0">
                <a:effectLst/>
                <a:latin typeface="Times New Roman" panose="02020603050405020304" pitchFamily="18" charset="0"/>
                <a:cs typeface="Times New Roman" panose="02020603050405020304" pitchFamily="18" charset="0"/>
              </a:rPr>
              <a:t>: опорным будет считаться напряжение, поданное на </a:t>
            </a:r>
            <a:r>
              <a:rPr lang="ru-RU" b="0" i="0" dirty="0" err="1">
                <a:effectLst/>
                <a:latin typeface="Times New Roman" panose="02020603050405020304" pitchFamily="18" charset="0"/>
                <a:cs typeface="Times New Roman" panose="02020603050405020304" pitchFamily="18" charset="0"/>
              </a:rPr>
              <a:t>пин</a:t>
            </a:r>
            <a:r>
              <a:rPr lang="ru-RU" b="0" i="0" dirty="0">
                <a:effectLst/>
                <a:latin typeface="Times New Roman" panose="02020603050405020304" pitchFamily="18" charset="0"/>
                <a:cs typeface="Times New Roman" panose="02020603050405020304" pitchFamily="18" charset="0"/>
              </a:rPr>
              <a:t> </a:t>
            </a:r>
            <a:r>
              <a:rPr lang="ru-RU" b="1" i="0" dirty="0">
                <a:effectLst/>
                <a:latin typeface="Times New Roman" panose="02020603050405020304" pitchFamily="18" charset="0"/>
                <a:cs typeface="Times New Roman" panose="02020603050405020304" pitchFamily="18" charset="0"/>
              </a:rPr>
              <a:t>AREF</a:t>
            </a:r>
            <a:endParaRPr lang="ru-RU" b="0" i="0" dirty="0">
              <a:effectLst/>
              <a:latin typeface="Times New Roman" panose="02020603050405020304" pitchFamily="18" charset="0"/>
              <a:cs typeface="Times New Roman" panose="02020603050405020304" pitchFamily="18" charset="0"/>
            </a:endParaRPr>
          </a:p>
          <a:p>
            <a:pPr marL="0" indent="441325" algn="just" fontAlgn="base">
              <a:buNone/>
            </a:pPr>
            <a:r>
              <a:rPr lang="ru-RU" b="0" i="0" dirty="0">
                <a:effectLst/>
                <a:latin typeface="Times New Roman" panose="02020603050405020304" pitchFamily="18" charset="0"/>
                <a:cs typeface="Times New Roman" panose="02020603050405020304" pitchFamily="18" charset="0"/>
              </a:rPr>
              <a:t>После изменения источника опорного напряжения (вызова </a:t>
            </a:r>
            <a:r>
              <a:rPr lang="en-US" b="0" i="0" dirty="0">
                <a:effectLst/>
                <a:latin typeface="Times New Roman" panose="02020603050405020304" pitchFamily="18" charset="0"/>
                <a:cs typeface="Times New Roman" panose="02020603050405020304" pitchFamily="18" charset="0"/>
              </a:rPr>
              <a:t> </a:t>
            </a:r>
            <a:r>
              <a:rPr lang="ru-RU" dirty="0" err="1">
                <a:solidFill>
                  <a:srgbClr val="D35400"/>
                </a:solidFill>
                <a:effectLst/>
                <a:latin typeface="Times New Roman" panose="02020603050405020304" pitchFamily="18" charset="0"/>
                <a:cs typeface="Times New Roman" panose="02020603050405020304" pitchFamily="18" charset="0"/>
              </a:rPr>
              <a:t>analogReference</a:t>
            </a:r>
            <a:r>
              <a:rPr lang="ru-RU" dirty="0">
                <a:solidFill>
                  <a:srgbClr val="777777"/>
                </a:solidFill>
                <a:effectLst/>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 первые несколько измерений могут быть нестабильными (шумными). Значение 1023 функции </a:t>
            </a:r>
            <a:r>
              <a:rPr lang="ru-RU" dirty="0" err="1">
                <a:solidFill>
                  <a:srgbClr val="D35400"/>
                </a:solidFill>
                <a:effectLst/>
                <a:latin typeface="Times New Roman" panose="02020603050405020304" pitchFamily="18" charset="0"/>
                <a:cs typeface="Times New Roman" panose="02020603050405020304" pitchFamily="18" charset="0"/>
              </a:rPr>
              <a:t>analogRead</a:t>
            </a:r>
            <a:r>
              <a:rPr lang="ru-RU" dirty="0">
                <a:solidFill>
                  <a:srgbClr val="777777"/>
                </a:solidFill>
                <a:effectLst/>
                <a:latin typeface="Times New Roman" panose="02020603050405020304" pitchFamily="18" charset="0"/>
                <a:cs typeface="Times New Roman" panose="02020603050405020304" pitchFamily="18" charset="0"/>
              </a:rPr>
              <a:t>()</a:t>
            </a:r>
            <a:r>
              <a:rPr lang="en-US" dirty="0">
                <a:solidFill>
                  <a:srgbClr val="939393"/>
                </a:solidFill>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будет соответствовать выбранному опорному напряжению или напряжению выше его, но не выше 5.5V (может повредить плату).</a:t>
            </a:r>
          </a:p>
        </p:txBody>
      </p:sp>
      <p:sp>
        <p:nvSpPr>
          <p:cNvPr id="4" name="Номер слайда 3">
            <a:extLst>
              <a:ext uri="{FF2B5EF4-FFF2-40B4-BE49-F238E27FC236}">
                <a16:creationId xmlns:a16="http://schemas.microsoft.com/office/drawing/2014/main" id="{A4459946-6B18-419D-B808-F552D4437A74}"/>
              </a:ext>
            </a:extLst>
          </p:cNvPr>
          <p:cNvSpPr>
            <a:spLocks noGrp="1"/>
          </p:cNvSpPr>
          <p:nvPr>
            <p:ph type="sldNum" sz="quarter" idx="12"/>
          </p:nvPr>
        </p:nvSpPr>
        <p:spPr/>
        <p:txBody>
          <a:bodyPr/>
          <a:lstStyle/>
          <a:p>
            <a:fld id="{8969F2E0-9A4E-4018-AD06-F70FB45A94C6}" type="slidenum">
              <a:rPr lang="ru-RU" smtClean="0"/>
              <a:t>6</a:t>
            </a:fld>
            <a:endParaRPr lang="ru-RU"/>
          </a:p>
        </p:txBody>
      </p:sp>
    </p:spTree>
    <p:extLst>
      <p:ext uri="{BB962C8B-B14F-4D97-AF65-F5344CB8AC3E}">
        <p14:creationId xmlns:p14="http://schemas.microsoft.com/office/powerpoint/2010/main" val="125477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53CCD7-7273-4D7C-AB47-7AC6FF39BA35}"/>
              </a:ext>
            </a:extLst>
          </p:cNvPr>
          <p:cNvSpPr>
            <a:spLocks noGrp="1"/>
          </p:cNvSpPr>
          <p:nvPr>
            <p:ph type="title"/>
          </p:nvPr>
        </p:nvSpPr>
        <p:spPr>
          <a:xfrm>
            <a:off x="838200" y="0"/>
            <a:ext cx="10515600" cy="596570"/>
          </a:xfrm>
        </p:spPr>
        <p:txBody>
          <a:bodyPr>
            <a:normAutofit/>
          </a:bodyPr>
          <a:lstStyle/>
          <a:p>
            <a:pPr algn="ctr"/>
            <a:r>
              <a:rPr lang="ru-RU" sz="3200" dirty="0">
                <a:latin typeface="Times New Roman" panose="02020603050405020304" pitchFamily="18" charset="0"/>
                <a:cs typeface="Times New Roman" panose="02020603050405020304" pitchFamily="18" charset="0"/>
              </a:rPr>
              <a:t>Подключение датчика</a:t>
            </a:r>
          </a:p>
        </p:txBody>
      </p:sp>
      <p:sp>
        <p:nvSpPr>
          <p:cNvPr id="3" name="Объект 2">
            <a:extLst>
              <a:ext uri="{FF2B5EF4-FFF2-40B4-BE49-F238E27FC236}">
                <a16:creationId xmlns:a16="http://schemas.microsoft.com/office/drawing/2014/main" id="{E229011F-7E6A-4CB3-A074-B200B7C56867}"/>
              </a:ext>
            </a:extLst>
          </p:cNvPr>
          <p:cNvSpPr>
            <a:spLocks noGrp="1"/>
          </p:cNvSpPr>
          <p:nvPr>
            <p:ph idx="1"/>
          </p:nvPr>
        </p:nvSpPr>
        <p:spPr>
          <a:xfrm>
            <a:off x="374431" y="764600"/>
            <a:ext cx="11443138" cy="1095731"/>
          </a:xfrm>
        </p:spPr>
        <p:txBody>
          <a:bodyPr>
            <a:normAutofit/>
          </a:bodyPr>
          <a:lstStyle/>
          <a:p>
            <a:pPr marL="0" indent="361950" algn="just">
              <a:buNone/>
            </a:pPr>
            <a:r>
              <a:rPr lang="ru-RU" sz="2400" dirty="0">
                <a:latin typeface="Times New Roman" panose="02020603050405020304" pitchFamily="18" charset="0"/>
                <a:cs typeface="Times New Roman" panose="02020603050405020304" pitchFamily="18" charset="0"/>
              </a:rPr>
              <a:t>Загрузим программу «</a:t>
            </a:r>
            <a:r>
              <a:rPr lang="en-US" sz="2400" dirty="0">
                <a:latin typeface="Times New Roman" panose="02020603050405020304" pitchFamily="18" charset="0"/>
                <a:cs typeface="Times New Roman" panose="02020603050405020304" pitchFamily="18" charset="0"/>
              </a:rPr>
              <a:t>3.1.Pot_Analog_Read</a:t>
            </a:r>
            <a:r>
              <a:rPr lang="ru-RU" sz="2400" dirty="0">
                <a:latin typeface="Times New Roman" panose="02020603050405020304" pitchFamily="18" charset="0"/>
                <a:cs typeface="Times New Roman" panose="02020603050405020304" pitchFamily="18" charset="0"/>
              </a:rPr>
              <a:t>» в плату, ссылка на код и схемы подключения доступны по QR-коду.</a:t>
            </a:r>
          </a:p>
          <a:p>
            <a:pPr marL="0" indent="361950" algn="just">
              <a:buNone/>
            </a:pPr>
            <a:endParaRPr lang="ru-RU" sz="2400"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1F01A4E1-627E-496E-91E7-6CA5803B2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143" y="1701362"/>
            <a:ext cx="3534925" cy="4730006"/>
          </a:xfrm>
          <a:prstGeom prst="rect">
            <a:avLst/>
          </a:prstGeom>
        </p:spPr>
      </p:pic>
      <p:pic>
        <p:nvPicPr>
          <p:cNvPr id="7" name="Рисунок 6">
            <a:extLst>
              <a:ext uri="{FF2B5EF4-FFF2-40B4-BE49-F238E27FC236}">
                <a16:creationId xmlns:a16="http://schemas.microsoft.com/office/drawing/2014/main" id="{31C02272-A5AA-4976-8A17-A618A578B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7191" y="2298903"/>
            <a:ext cx="3534924" cy="3534924"/>
          </a:xfrm>
          <a:prstGeom prst="rect">
            <a:avLst/>
          </a:prstGeom>
        </p:spPr>
      </p:pic>
      <p:sp>
        <p:nvSpPr>
          <p:cNvPr id="4" name="Номер слайда 3">
            <a:extLst>
              <a:ext uri="{FF2B5EF4-FFF2-40B4-BE49-F238E27FC236}">
                <a16:creationId xmlns:a16="http://schemas.microsoft.com/office/drawing/2014/main" id="{6BE50963-D72A-4FD4-9F3A-F2968B8E4EE9}"/>
              </a:ext>
            </a:extLst>
          </p:cNvPr>
          <p:cNvSpPr>
            <a:spLocks noGrp="1"/>
          </p:cNvSpPr>
          <p:nvPr>
            <p:ph type="sldNum" sz="quarter" idx="12"/>
          </p:nvPr>
        </p:nvSpPr>
        <p:spPr/>
        <p:txBody>
          <a:bodyPr/>
          <a:lstStyle/>
          <a:p>
            <a:fld id="{8969F2E0-9A4E-4018-AD06-F70FB45A94C6}" type="slidenum">
              <a:rPr lang="ru-RU" smtClean="0"/>
              <a:t>7</a:t>
            </a:fld>
            <a:endParaRPr lang="ru-RU"/>
          </a:p>
        </p:txBody>
      </p:sp>
    </p:spTree>
    <p:extLst>
      <p:ext uri="{BB962C8B-B14F-4D97-AF65-F5344CB8AC3E}">
        <p14:creationId xmlns:p14="http://schemas.microsoft.com/office/powerpoint/2010/main" val="224463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53CCD7-7273-4D7C-AB47-7AC6FF39BA35}"/>
              </a:ext>
            </a:extLst>
          </p:cNvPr>
          <p:cNvSpPr>
            <a:spLocks noGrp="1"/>
          </p:cNvSpPr>
          <p:nvPr>
            <p:ph type="title"/>
          </p:nvPr>
        </p:nvSpPr>
        <p:spPr>
          <a:xfrm>
            <a:off x="838200" y="0"/>
            <a:ext cx="10515600" cy="614855"/>
          </a:xfrm>
        </p:spPr>
        <p:txBody>
          <a:bodyPr>
            <a:normAutofit/>
          </a:bodyPr>
          <a:lstStyle/>
          <a:p>
            <a:pPr algn="ctr"/>
            <a:r>
              <a:rPr lang="ru-RU" sz="3200" dirty="0">
                <a:latin typeface="Times New Roman" panose="02020603050405020304" pitchFamily="18" charset="0"/>
                <a:cs typeface="Times New Roman" panose="02020603050405020304" pitchFamily="18" charset="0"/>
              </a:rPr>
              <a:t>Код и его объяснение</a:t>
            </a:r>
          </a:p>
        </p:txBody>
      </p:sp>
      <p:pic>
        <p:nvPicPr>
          <p:cNvPr id="9" name="Рисунок 8">
            <a:extLst>
              <a:ext uri="{FF2B5EF4-FFF2-40B4-BE49-F238E27FC236}">
                <a16:creationId xmlns:a16="http://schemas.microsoft.com/office/drawing/2014/main" id="{475B0176-647A-4412-B3BA-4567FB583207}"/>
              </a:ext>
            </a:extLst>
          </p:cNvPr>
          <p:cNvPicPr>
            <a:picLocks noChangeAspect="1"/>
          </p:cNvPicPr>
          <p:nvPr/>
        </p:nvPicPr>
        <p:blipFill>
          <a:blip r:embed="rId2"/>
          <a:stretch>
            <a:fillRect/>
          </a:stretch>
        </p:blipFill>
        <p:spPr>
          <a:xfrm>
            <a:off x="334420" y="896742"/>
            <a:ext cx="13454017" cy="2532258"/>
          </a:xfrm>
          <a:prstGeom prst="rect">
            <a:avLst/>
          </a:prstGeom>
        </p:spPr>
      </p:pic>
      <p:sp>
        <p:nvSpPr>
          <p:cNvPr id="11" name="TextBox 10">
            <a:extLst>
              <a:ext uri="{FF2B5EF4-FFF2-40B4-BE49-F238E27FC236}">
                <a16:creationId xmlns:a16="http://schemas.microsoft.com/office/drawing/2014/main" id="{90CC3B0E-2FEE-4AA5-94AF-D0AEFECE664C}"/>
              </a:ext>
            </a:extLst>
          </p:cNvPr>
          <p:cNvSpPr txBox="1"/>
          <p:nvPr/>
        </p:nvSpPr>
        <p:spPr>
          <a:xfrm>
            <a:off x="334420" y="3479292"/>
            <a:ext cx="11631608" cy="2585323"/>
          </a:xfrm>
          <a:prstGeom prst="rect">
            <a:avLst/>
          </a:prstGeom>
          <a:noFill/>
        </p:spPr>
        <p:txBody>
          <a:bodyPr wrap="square">
            <a:spAutoFit/>
          </a:bodyPr>
          <a:lstStyle/>
          <a:p>
            <a:pPr marL="0" indent="0">
              <a:buNone/>
            </a:pPr>
            <a:r>
              <a:rPr lang="ru-RU" sz="1800" b="0" i="0" u="none" strike="noStrike" baseline="0" dirty="0" err="1">
                <a:solidFill>
                  <a:schemeClr val="accent2"/>
                </a:solidFill>
                <a:latin typeface="Courier New" panose="02070309020205020404" pitchFamily="49" charset="0"/>
              </a:rPr>
              <a:t>Serial.begin</a:t>
            </a:r>
            <a:r>
              <a:rPr lang="ru-RU" sz="1800" b="0" i="0" u="none" strike="noStrike" baseline="0" dirty="0">
                <a:solidFill>
                  <a:srgbClr val="000000"/>
                </a:solidFill>
                <a:latin typeface="Courier New" panose="02070309020205020404" pitchFamily="49" charset="0"/>
              </a:rPr>
              <a:t>(9600); //Откроем последовательный порт для общения </a:t>
            </a:r>
            <a:r>
              <a:rPr lang="ru-RU" sz="1800" b="0" i="0" u="none" strike="noStrike" baseline="0" dirty="0" err="1">
                <a:solidFill>
                  <a:srgbClr val="000000"/>
                </a:solidFill>
                <a:latin typeface="Courier New" panose="02070309020205020404" pitchFamily="49" charset="0"/>
              </a:rPr>
              <a:t>Arduino</a:t>
            </a:r>
            <a:r>
              <a:rPr lang="ru-RU" sz="1800" b="0" i="0" u="none" strike="noStrike" baseline="0" dirty="0">
                <a:solidFill>
                  <a:srgbClr val="000000"/>
                </a:solidFill>
                <a:latin typeface="Courier New" panose="02070309020205020404" pitchFamily="49" charset="0"/>
              </a:rPr>
              <a:t> с компьютером</a:t>
            </a:r>
          </a:p>
          <a:p>
            <a:pPr marL="0" indent="361950" algn="just">
              <a:buNone/>
            </a:pPr>
            <a:r>
              <a:rPr lang="ru-RU" sz="1800" b="0" i="0" u="none" strike="noStrike" baseline="0" dirty="0" err="1">
                <a:solidFill>
                  <a:srgbClr val="000000"/>
                </a:solidFill>
                <a:latin typeface="Times New Roman" panose="02020603050405020304" pitchFamily="18" charset="0"/>
                <a:cs typeface="Times New Roman" panose="02020603050405020304" pitchFamily="18" charset="0"/>
              </a:rPr>
              <a:t>Serial.begin</a:t>
            </a:r>
            <a:r>
              <a:rPr lang="ru-RU" sz="1800" b="0" i="0" u="none" strike="noStrike" baseline="0" dirty="0">
                <a:solidFill>
                  <a:srgbClr val="000000"/>
                </a:solidFill>
                <a:latin typeface="Times New Roman" panose="02020603050405020304" pitchFamily="18" charset="0"/>
                <a:cs typeface="Times New Roman" panose="02020603050405020304" pitchFamily="18" charset="0"/>
              </a:rPr>
              <a:t>(Speed) - открыть порт на скорости. Скорость измеряется в бодах. Бод (англ. </a:t>
            </a:r>
            <a:r>
              <a:rPr lang="ru-RU" sz="1800" b="0" i="0" u="none" strike="noStrike" baseline="0" dirty="0" err="1">
                <a:solidFill>
                  <a:srgbClr val="000000"/>
                </a:solidFill>
                <a:latin typeface="Times New Roman" panose="02020603050405020304" pitchFamily="18" charset="0"/>
                <a:cs typeface="Times New Roman" panose="02020603050405020304" pitchFamily="18" charset="0"/>
              </a:rPr>
              <a:t>baud</a:t>
            </a:r>
            <a:r>
              <a:rPr lang="ru-RU" sz="1800" b="0" i="0" u="none" strike="noStrike" baseline="0" dirty="0">
                <a:solidFill>
                  <a:srgbClr val="000000"/>
                </a:solidFill>
                <a:latin typeface="Times New Roman" panose="02020603050405020304" pitchFamily="18" charset="0"/>
                <a:cs typeface="Times New Roman" panose="02020603050405020304" pitchFamily="18" charset="0"/>
              </a:rPr>
              <a:t>) в связи и электронике — единица измерения символьной скорости, количество изменений информационного параметра несущего периодического сигнала в секунду. В системах с двоичным кодированием, когда каждый бит может принимать только два значения (0 и 1), бод соответствует количеству бит, переданных в секунду. </a:t>
            </a:r>
          </a:p>
          <a:p>
            <a:pPr algn="just">
              <a:buNone/>
            </a:pPr>
            <a:r>
              <a:rPr lang="en-US" sz="1800" b="0" i="0" u="none" strike="noStrike" baseline="0" dirty="0" err="1">
                <a:solidFill>
                  <a:schemeClr val="accent2"/>
                </a:solidFill>
                <a:latin typeface="Courier New" panose="02070309020205020404" pitchFamily="49" charset="0"/>
                <a:cs typeface="Courier New" panose="02070309020205020404" pitchFamily="49" charset="0"/>
              </a:rPr>
              <a:t>Serial.println</a:t>
            </a:r>
            <a:r>
              <a:rPr lang="en-US" sz="1800" b="0" i="0" u="none" strike="noStrike" baseline="0" dirty="0">
                <a:solidFill>
                  <a:srgbClr val="000000"/>
                </a:solidFill>
                <a:latin typeface="Courier New" panose="02070309020205020404" pitchFamily="49" charset="0"/>
                <a:cs typeface="Courier New" panose="02070309020205020404" pitchFamily="49" charset="0"/>
              </a:rPr>
              <a:t>(</a:t>
            </a:r>
            <a:r>
              <a:rPr lang="en-US" sz="1800" b="0" i="0" u="none" strike="noStrike" baseline="0" dirty="0" err="1">
                <a:solidFill>
                  <a:srgbClr val="000000"/>
                </a:solidFill>
                <a:latin typeface="Courier New" panose="02070309020205020404" pitchFamily="49" charset="0"/>
                <a:cs typeface="Courier New" panose="02070309020205020404" pitchFamily="49" charset="0"/>
              </a:rPr>
              <a:t>val</a:t>
            </a:r>
            <a:r>
              <a:rPr lang="en-US" sz="1800" b="0" i="0" u="none" strike="noStrike" baseline="0" dirty="0">
                <a:solidFill>
                  <a:srgbClr val="000000"/>
                </a:solidFill>
                <a:latin typeface="Courier New" panose="02070309020205020404" pitchFamily="49" charset="0"/>
                <a:cs typeface="Courier New" panose="02070309020205020404" pitchFamily="49" charset="0"/>
              </a:rPr>
              <a:t>, format);</a:t>
            </a:r>
            <a:endParaRPr lang="ru-RU" sz="1800" b="0" i="0" u="none" strike="noStrike" baseline="0" dirty="0">
              <a:solidFill>
                <a:srgbClr val="000000"/>
              </a:solidFill>
              <a:latin typeface="Courier New" panose="02070309020205020404" pitchFamily="49" charset="0"/>
              <a:cs typeface="Courier New" panose="02070309020205020404" pitchFamily="49" charset="0"/>
            </a:endParaRPr>
          </a:p>
          <a:p>
            <a:pPr indent="361950" algn="just">
              <a:buNone/>
            </a:pPr>
            <a:r>
              <a:rPr lang="ru-RU" dirty="0">
                <a:solidFill>
                  <a:srgbClr val="000000"/>
                </a:solidFill>
                <a:latin typeface="Times New Roman" panose="02020603050405020304" pitchFamily="18" charset="0"/>
                <a:cs typeface="Times New Roman" panose="02020603050405020304" pitchFamily="18" charset="0"/>
              </a:rPr>
              <a:t>Печать в консоль последовательного порта указанного значения, в нашем случае это сигнал с потенциометра (от 0 до 1023).</a:t>
            </a:r>
            <a:endParaRPr lang="ru-RU"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3" name="Номер слайда 2">
            <a:extLst>
              <a:ext uri="{FF2B5EF4-FFF2-40B4-BE49-F238E27FC236}">
                <a16:creationId xmlns:a16="http://schemas.microsoft.com/office/drawing/2014/main" id="{09969A0A-F1CC-47F0-A90D-C42CF68E1193}"/>
              </a:ext>
            </a:extLst>
          </p:cNvPr>
          <p:cNvSpPr>
            <a:spLocks noGrp="1"/>
          </p:cNvSpPr>
          <p:nvPr>
            <p:ph type="sldNum" sz="quarter" idx="12"/>
          </p:nvPr>
        </p:nvSpPr>
        <p:spPr/>
        <p:txBody>
          <a:bodyPr/>
          <a:lstStyle/>
          <a:p>
            <a:fld id="{8969F2E0-9A4E-4018-AD06-F70FB45A94C6}" type="slidenum">
              <a:rPr lang="ru-RU" smtClean="0"/>
              <a:t>8</a:t>
            </a:fld>
            <a:endParaRPr lang="ru-RU"/>
          </a:p>
        </p:txBody>
      </p:sp>
    </p:spTree>
    <p:extLst>
      <p:ext uri="{BB962C8B-B14F-4D97-AF65-F5344CB8AC3E}">
        <p14:creationId xmlns:p14="http://schemas.microsoft.com/office/powerpoint/2010/main" val="3840196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53CCD7-7273-4D7C-AB47-7AC6FF39BA35}"/>
              </a:ext>
            </a:extLst>
          </p:cNvPr>
          <p:cNvSpPr>
            <a:spLocks noGrp="1"/>
          </p:cNvSpPr>
          <p:nvPr>
            <p:ph type="title"/>
          </p:nvPr>
        </p:nvSpPr>
        <p:spPr>
          <a:xfrm>
            <a:off x="838200" y="0"/>
            <a:ext cx="10515600" cy="614855"/>
          </a:xfrm>
        </p:spPr>
        <p:txBody>
          <a:bodyPr>
            <a:normAutofit/>
          </a:bodyPr>
          <a:lstStyle/>
          <a:p>
            <a:pPr algn="ctr"/>
            <a:r>
              <a:rPr lang="ru-RU" sz="3200" dirty="0">
                <a:latin typeface="Times New Roman" panose="02020603050405020304" pitchFamily="18" charset="0"/>
                <a:cs typeface="Times New Roman" panose="02020603050405020304" pitchFamily="18" charset="0"/>
              </a:rPr>
              <a:t>Фоторезистор</a:t>
            </a:r>
          </a:p>
        </p:txBody>
      </p:sp>
      <p:sp>
        <p:nvSpPr>
          <p:cNvPr id="3" name="Объект 2">
            <a:extLst>
              <a:ext uri="{FF2B5EF4-FFF2-40B4-BE49-F238E27FC236}">
                <a16:creationId xmlns:a16="http://schemas.microsoft.com/office/drawing/2014/main" id="{E229011F-7E6A-4CB3-A074-B200B7C56867}"/>
              </a:ext>
            </a:extLst>
          </p:cNvPr>
          <p:cNvSpPr>
            <a:spLocks noGrp="1"/>
          </p:cNvSpPr>
          <p:nvPr>
            <p:ph idx="1"/>
          </p:nvPr>
        </p:nvSpPr>
        <p:spPr>
          <a:xfrm>
            <a:off x="365234" y="788277"/>
            <a:ext cx="11443138" cy="2640724"/>
          </a:xfrm>
        </p:spPr>
        <p:txBody>
          <a:bodyPr>
            <a:normAutofit lnSpcReduction="10000"/>
          </a:bodyPr>
          <a:lstStyle/>
          <a:p>
            <a:pPr marL="0" indent="361950" algn="just">
              <a:buNone/>
            </a:pPr>
            <a:r>
              <a:rPr lang="ru-RU" sz="2200" dirty="0">
                <a:latin typeface="Times New Roman" panose="02020603050405020304" pitchFamily="18" charset="0"/>
                <a:cs typeface="Times New Roman" panose="02020603050405020304" pitchFamily="18" charset="0"/>
              </a:rPr>
              <a:t>Фоторезистор — это полупроводниковый прибор (датчик), который при облучении светом изменяет (уменьшает) свое внутреннее сопротивление.</a:t>
            </a:r>
          </a:p>
          <a:p>
            <a:pPr marL="0" indent="361950" algn="just">
              <a:buNone/>
            </a:pPr>
            <a:r>
              <a:rPr lang="ru-RU" sz="2200" i="1" dirty="0">
                <a:latin typeface="Times New Roman" panose="02020603050405020304" pitchFamily="18" charset="0"/>
                <a:cs typeface="Times New Roman" panose="02020603050405020304" pitchFamily="18" charset="0"/>
              </a:rPr>
              <a:t>Устройство</a:t>
            </a:r>
          </a:p>
          <a:p>
            <a:pPr marL="0" indent="361950" algn="just">
              <a:buNone/>
            </a:pPr>
            <a:r>
              <a:rPr lang="ru-RU" sz="2200" dirty="0">
                <a:latin typeface="Times New Roman" panose="02020603050405020304" pitchFamily="18" charset="0"/>
                <a:cs typeface="Times New Roman" panose="02020603050405020304" pitchFamily="18" charset="0"/>
              </a:rPr>
              <a:t>Конструкция разных моделей фоторезисторов может отличаться по форме материалу корпуса. Но в основе каждого такого прибора лежит подложка, чаще всего керамическая, покрытая слоем полупроводникового материала. Поверх этого полупроводника наносятся змейкой тонкий слой золота, платины или другого коррозиестойкого металла. (см. рисунок). Слои наносятся методом напыления.</a:t>
            </a:r>
          </a:p>
          <a:p>
            <a:pPr marL="0" indent="361950" algn="just">
              <a:buNone/>
            </a:pPr>
            <a:endParaRPr lang="ru-RU" sz="2200" dirty="0">
              <a:latin typeface="Times New Roman" panose="02020603050405020304" pitchFamily="18" charset="0"/>
              <a:cs typeface="Times New Roman" panose="02020603050405020304" pitchFamily="18" charset="0"/>
            </a:endParaRPr>
          </a:p>
        </p:txBody>
      </p:sp>
      <p:pic>
        <p:nvPicPr>
          <p:cNvPr id="1028" name="Picture 4" descr="Устройство фоторезисторов ">
            <a:extLst>
              <a:ext uri="{FF2B5EF4-FFF2-40B4-BE49-F238E27FC236}">
                <a16:creationId xmlns:a16="http://schemas.microsoft.com/office/drawing/2014/main" id="{E3571413-CE67-4B47-A20D-1508014AAC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9944" y="3234888"/>
            <a:ext cx="6006663" cy="3378748"/>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a:extLst>
              <a:ext uri="{FF2B5EF4-FFF2-40B4-BE49-F238E27FC236}">
                <a16:creationId xmlns:a16="http://schemas.microsoft.com/office/drawing/2014/main" id="{5CA6422F-8F30-4F1B-84CB-8B149E589285}"/>
              </a:ext>
            </a:extLst>
          </p:cNvPr>
          <p:cNvSpPr>
            <a:spLocks noGrp="1"/>
          </p:cNvSpPr>
          <p:nvPr>
            <p:ph type="sldNum" sz="quarter" idx="12"/>
          </p:nvPr>
        </p:nvSpPr>
        <p:spPr/>
        <p:txBody>
          <a:bodyPr/>
          <a:lstStyle/>
          <a:p>
            <a:fld id="{8969F2E0-9A4E-4018-AD06-F70FB45A94C6}" type="slidenum">
              <a:rPr lang="ru-RU" smtClean="0"/>
              <a:t>9</a:t>
            </a:fld>
            <a:endParaRPr lang="ru-RU"/>
          </a:p>
        </p:txBody>
      </p:sp>
    </p:spTree>
    <p:extLst>
      <p:ext uri="{BB962C8B-B14F-4D97-AF65-F5344CB8AC3E}">
        <p14:creationId xmlns:p14="http://schemas.microsoft.com/office/powerpoint/2010/main" val="68675946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1229</Words>
  <Application>Microsoft Office PowerPoint</Application>
  <PresentationFormat>Широкоэкранный</PresentationFormat>
  <Paragraphs>67</Paragraphs>
  <Slides>18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18</vt:i4>
      </vt:variant>
    </vt:vector>
  </HeadingPairs>
  <TitlesOfParts>
    <vt:vector size="24" baseType="lpstr">
      <vt:lpstr>Arial</vt:lpstr>
      <vt:lpstr>Calibri</vt:lpstr>
      <vt:lpstr>Calibri Light</vt:lpstr>
      <vt:lpstr>Courier New</vt:lpstr>
      <vt:lpstr>Times New Roman</vt:lpstr>
      <vt:lpstr>Тема Office</vt:lpstr>
      <vt:lpstr>Аналоговые датчики</vt:lpstr>
      <vt:lpstr>О аналоговом сигнале</vt:lpstr>
      <vt:lpstr>Потенциометры</vt:lpstr>
      <vt:lpstr>Презентация PowerPoint</vt:lpstr>
      <vt:lpstr>Презентация PowerPoint</vt:lpstr>
      <vt:lpstr>Опорное напряжение</vt:lpstr>
      <vt:lpstr>Подключение датчика</vt:lpstr>
      <vt:lpstr>Код и его объяснение</vt:lpstr>
      <vt:lpstr>Фоторезистор</vt:lpstr>
      <vt:lpstr>Презентация PowerPoint</vt:lpstr>
      <vt:lpstr>Подключение датчика</vt:lpstr>
      <vt:lpstr>Код и его объяснение</vt:lpstr>
      <vt:lpstr>Аналоговые датчики температуры</vt:lpstr>
      <vt:lpstr>Презентация PowerPoint</vt:lpstr>
      <vt:lpstr>Датчик температуры TMP36</vt:lpstr>
      <vt:lpstr>Презентация PowerPoint</vt:lpstr>
      <vt:lpstr>Подключение датчика</vt:lpstr>
      <vt:lpstr>Код программы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Аналоговые датчики</dc:title>
  <dc:creator>AnLi</dc:creator>
  <cp:lastModifiedBy>AnLi</cp:lastModifiedBy>
  <cp:revision>10</cp:revision>
  <dcterms:created xsi:type="dcterms:W3CDTF">2021-09-08T15:31:24Z</dcterms:created>
  <dcterms:modified xsi:type="dcterms:W3CDTF">2021-09-14T09:28:19Z</dcterms:modified>
</cp:coreProperties>
</file>