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62" r:id="rId7"/>
    <p:sldId id="268" r:id="rId8"/>
    <p:sldId id="267" r:id="rId9"/>
    <p:sldId id="259" r:id="rId10"/>
    <p:sldId id="261" r:id="rId11"/>
    <p:sldId id="269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0" r:id="rId21"/>
    <p:sldId id="271" r:id="rId22"/>
    <p:sldId id="27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56062-EB0A-433F-A73E-5892C67C1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425A1C-9C9E-449B-B157-8CE10D008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E4BF5-0717-4A95-84DB-2B4977D1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50F78-AA3C-4029-B30E-27A58025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AF2F89-9FCE-4C27-9201-127D6A36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56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651CC-A306-45FC-8077-458A557B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52951A-FD66-443F-827A-B30EE80C5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93401-551A-4B4A-B81E-6F347E56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AC6E39-B8F5-4170-9AE6-CCC60944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E515CE-AFA8-4BB9-802C-D23B8E5B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0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F83D6-8B2E-4D89-ADD9-F7D4B3041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82DEA-CEE4-4F68-A930-8BE20D104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806A9F-1479-4214-BBF5-733DF50E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5230DC-6161-4A20-ACC9-0AA19037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92DBA-8457-43EA-9E99-DE306403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7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E66CE-32B5-483B-BAAD-2226DEA8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7E15E-7C58-41A2-8934-6FAF9CAFA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79ADF-3C29-4E86-ABB3-B934C1B3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966665-47E6-4941-B842-E030157D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3564FC-D0E6-4D38-BD9B-DBEF1D9D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19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B50C0-6780-4099-9AC8-E06F9A2F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19D5B-4598-4906-ABE3-6B561C7E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9118E-E4E1-4BD8-90CD-46FC6678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1658E8-8359-41A4-BD2B-3535063F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A6BCD-28F8-426D-A9C6-BF97C0A5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14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4A3CE-B8E7-418D-A98A-5CCC1C57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11E6C-7B3C-4EF0-8610-B896E11EE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1CA9B9-0440-402C-9F08-1BB9F85A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B23685-236E-4631-8976-D97DACF0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75A2A-9744-4EF1-9820-9010FF74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B00828-236D-44A6-AAAE-550C1718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2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82F7C-E649-4D9C-8658-DC7A935B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55CF43-36A8-451A-96CF-266E6C72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6E2018-9DD5-4394-A5FD-94AF4D8CC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237659-A9F9-4E0B-B9E9-04137B871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49804E-8C9A-42D2-A4DA-9EFEB0F82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19EB2B-E263-49B2-BD0C-F5CE5697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6ECA7C-F3C8-4AD2-8FDD-688A3C48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AA75E7-684B-4C87-BB68-03FE2328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3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2B6A5-AC23-48B9-B007-F35BF085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A19EAF-2CD3-41DE-8D83-8EEA0CD4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BF0688-1182-4DB3-887E-613255AF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3132C3-2B34-4E90-BA46-849EDA20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16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BFBF1C-3C09-4895-AB0B-634F54E7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7A0DCD-86A1-4A31-8863-92CAE7F0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46AD83-6F40-49B4-9747-71BFD3C3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0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6CC57-B345-433D-A124-4722F347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52A96-70A3-4866-BFEA-762F271E6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CCC869-9C43-45D6-A0B9-9FAF5628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6039E9-D05B-4454-BBEE-6F514CE6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C44599-1924-42DE-9013-BF6098E0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B9E96-3720-49AD-9DC3-85E20754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AE5F0-13F7-4D9F-9A73-2AE4BD54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43C714-6AA7-4851-9F2C-89C79B5BE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D94D9D-81F3-4D30-B8D5-E9AE3AD1D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05422D-FACB-49EF-86B9-78B0F7CB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7004-4946-49D3-85BF-D9963A55A49F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DB8F49-C9F3-4687-B230-B9313C1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C99781-04DF-4E58-BED9-D5D0936E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33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05380-E422-4F94-AE1C-2DC3B580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7D8EC6-634F-4F71-8ED4-4132BB0A2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A7DA3A-B68E-47F0-86FA-3A72FDECE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7004-4946-49D3-85BF-D9963A55A49F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329A5-1E49-4725-8C55-F5D6FEA6A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21B4AC-F8A2-4540-8425-B5DB0A5FC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0701-EA06-4FF9-82E6-666E1AD8B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20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0F1F4-84BE-45B4-B1C8-BE567EB68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655" y="2774730"/>
            <a:ext cx="9144000" cy="92441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Светодиоды и кнопки</a:t>
            </a:r>
          </a:p>
        </p:txBody>
      </p:sp>
    </p:spTree>
    <p:extLst>
      <p:ext uri="{BB962C8B-B14F-4D97-AF65-F5344CB8AC3E}">
        <p14:creationId xmlns:p14="http://schemas.microsoft.com/office/powerpoint/2010/main" val="25946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B67098-028B-41CF-BF1B-E66635637B27}"/>
              </a:ext>
            </a:extLst>
          </p:cNvPr>
          <p:cNvSpPr txBox="1"/>
          <p:nvPr/>
        </p:nvSpPr>
        <p:spPr>
          <a:xfrm>
            <a:off x="492671" y="294808"/>
            <a:ext cx="10243645" cy="6268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LED1 6 </a:t>
            </a:r>
            <a:r>
              <a:rPr lang="en-US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6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светодиода</a:t>
            </a:r>
            <a:r>
              <a:rPr lang="en-US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ru-RU" sz="16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(LED1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Настройка </a:t>
            </a:r>
            <a:r>
              <a:rPr lang="ru-RU" sz="16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выход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 err="1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ru-RU" sz="1600" dirty="0" err="1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100; i 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1000; i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100)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ru-RU" sz="16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(LED1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 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//Устанавливаем </a:t>
            </a:r>
            <a:r>
              <a:rPr lang="ru-RU" sz="16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высокое напряжение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ru-RU" sz="16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(i); </a:t>
            </a:r>
            <a:r>
              <a:rPr lang="en-US" sz="1600" dirty="0">
                <a:solidFill>
                  <a:srgbClr val="434F54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434F54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Выставляем паузу по текущему значению</a:t>
            </a: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ru-RU" sz="16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(LED1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   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//Устанавливаем </a:t>
            </a:r>
            <a:r>
              <a:rPr lang="ru-RU" sz="16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низкое напряжение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ru-RU" sz="16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(i);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>
                <a:solidFill>
                  <a:srgbClr val="434F54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//</a:t>
            </a:r>
            <a:r>
              <a:rPr lang="ru-RU" sz="1600" dirty="0">
                <a:solidFill>
                  <a:srgbClr val="434F54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Зацикливаем</a:t>
            </a: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ru-RU" sz="1600" dirty="0" err="1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 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1000) {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 i </a:t>
            </a:r>
            <a:r>
              <a:rPr lang="ru-RU" sz="16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4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576D-8FD8-4F2A-B7BB-E5654EC3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71"/>
            <a:ext cx="10515600" cy="6438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яркостью с помощью ШИМ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D2AE4E-9C16-448B-9DE0-B2B0F906B0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14" y="2361652"/>
            <a:ext cx="5599386" cy="390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9E31AA0-6468-4ED3-B254-4413B32AE165}"/>
              </a:ext>
            </a:extLst>
          </p:cNvPr>
          <p:cNvSpPr txBox="1">
            <a:spLocks/>
          </p:cNvSpPr>
          <p:nvPr/>
        </p:nvSpPr>
        <p:spPr>
          <a:xfrm>
            <a:off x="0" y="851339"/>
            <a:ext cx="12060621" cy="1056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41325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управления яркостью светодиода воспользуемся генерацией ШИМ-сигнала на аналоговом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Код и схема подключения  доступны по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F4EC92-9E02-48B7-A6BA-0648B28AE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09" y="2124623"/>
            <a:ext cx="4378216" cy="43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5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B0EBD6-27D7-4E3F-BBBF-70AB307A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2" y="173422"/>
            <a:ext cx="10975428" cy="66845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LED1  A5 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светодиода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ru-RU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18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(LED1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ru-RU" sz="18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пинов</a:t>
            </a:r>
            <a:r>
              <a:rPr lang="ru-RU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выход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1800" b="1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en-US" sz="18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18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00979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255;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ru-RU" sz="18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(LED1</a:t>
            </a:r>
            <a:r>
              <a:rPr lang="ru-RU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i); </a:t>
            </a:r>
            <a:r>
              <a:rPr lang="ru-RU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Генерирование напряжения на уровне текущей градации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en-US" sz="1800" b="1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en-US" sz="1800" dirty="0" err="1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en-US" sz="1800" dirty="0">
                <a:solidFill>
                  <a:srgbClr val="D354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(75); 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</a:t>
            </a:r>
            <a:r>
              <a:rPr lang="en-US" sz="1800" dirty="0">
                <a:solidFill>
                  <a:srgbClr val="5E6D0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255) {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 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800" dirty="0">
                <a:solidFill>
                  <a:srgbClr val="434F5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}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3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CDC1EC-8DB7-46E6-BE29-663A4780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20" y="747192"/>
            <a:ext cx="11709839" cy="3908645"/>
          </a:xfrm>
        </p:spPr>
        <p:txBody>
          <a:bodyPr>
            <a:normAutofit fontScale="70000" lnSpcReduction="20000"/>
          </a:bodyPr>
          <a:lstStyle/>
          <a:p>
            <a:pPr marL="0" indent="173038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является простейшим устройством, при помощи которого можно управлять ходом программы на микроконтроллере, но физически она выполняет очень простую функцию: замыкает и размыкает контакт. Кнопки бывают нескольких типов: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фиксацией – кнопка остаётся нажатой после отпускания, без фиксации – отключается обратно.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Нормально разомкнутая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Open, NO) – при нажатии замыкает контакты. Нормально замкнутая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NC) – при нажатии размыкает контакты.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Тактовые кнопки – замыкают или размыкают контакт. У обычных тактовых кнопок ноги соединены вдоль через корпус (см. картинку ниже). Переключатели – обычно имеют три контакта, общий COM, нормально открытый NO и нормально закрытый NC. При отпущенной кнопке замкнута цепь COM-NC, при нажатой замыкается COM-NO.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978C42-F1EF-4D7F-8DE1-A8306C03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13" y="4460575"/>
            <a:ext cx="3530018" cy="21674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F78B82-9A23-4992-907B-58E29A16B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11" y="4655839"/>
            <a:ext cx="3553454" cy="19721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86B6E0-227E-4A91-B351-32904EEB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265" y="4655838"/>
            <a:ext cx="3553454" cy="197216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C82398B-50A7-43C1-8973-30160CF2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39" y="0"/>
            <a:ext cx="10515600" cy="64386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кнопок</a:t>
            </a:r>
          </a:p>
        </p:txBody>
      </p:sp>
    </p:spTree>
    <p:extLst>
      <p:ext uri="{BB962C8B-B14F-4D97-AF65-F5344CB8AC3E}">
        <p14:creationId xmlns:p14="http://schemas.microsoft.com/office/powerpoint/2010/main" val="364717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AE5FF-F285-416D-B999-713BFE3C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93"/>
            <a:ext cx="10515600" cy="51774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и подтяжка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14011-26E7-4A87-9BB5-ED6C2384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72" y="1005818"/>
            <a:ext cx="11506200" cy="5536872"/>
          </a:xfrm>
        </p:spPr>
        <p:txBody>
          <a:bodyPr>
            <a:normAutofit fontScale="92500" lnSpcReduction="10000"/>
          </a:bodyPr>
          <a:lstStyle/>
          <a:p>
            <a:pPr marL="0" indent="36195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Микроконтроллер может считывать напряжение со своей ноги. Соответственно кнопка может подать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тот уровень, к которому подключена её вторая нога. Не подключенный никуда цифровой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принимает наводки из воздуха, и считанное с него значение будет практически случайным. То есть подключив 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 (сигнал высокого уровня) через кнопку, мы ничего не добьёмся: при нажатой кнопке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будет считываться четкий сигнал высокого уровня, а при отпущенной – случайное значение. Для решения этой проблемы существует такое понятие, как подтяжка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Подтяжка выполняется к земле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питанию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микроконтроллера при помощи резистора. Подтяжка выполняется противоположно принимаемому сигналу, т.е. если нужно ловить высокий сигнал, подтяжка выполняется к земле, если ловить нужно сигнал земли – подтяжка выполняется к питанию. Вот два варианта подключения кнопки, с подтяжкой к VCC и GND соответственно:</a:t>
            </a:r>
          </a:p>
        </p:txBody>
      </p:sp>
    </p:spTree>
    <p:extLst>
      <p:ext uri="{BB962C8B-B14F-4D97-AF65-F5344CB8AC3E}">
        <p14:creationId xmlns:p14="http://schemas.microsoft.com/office/powerpoint/2010/main" val="27859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DB5B3881-C5B3-44EF-8AC9-56785886E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711" y="248700"/>
            <a:ext cx="10031974" cy="63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25062-0D21-4DD6-B5C8-28255521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41" y="365126"/>
            <a:ext cx="11508828" cy="43891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внутреннего резистора для подтяжки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26BBC-9962-445B-9274-A8782DC1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0" y="1037348"/>
            <a:ext cx="11508827" cy="5455525"/>
          </a:xfrm>
        </p:spPr>
        <p:txBody>
          <a:bodyPr/>
          <a:lstStyle/>
          <a:p>
            <a:pPr marL="0" indent="361950" algn="just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для подтяжки используется резистор на 10 кОм. У МК AVR есть встроенные резисторы для всех GPIO, эти резисторы подключены к питанию (к VCC), то есть буквально дублируют первую схемы выше и позволяют не использовать внешний резистор. У микроконтроллеров другой архитектуры бывает подтяжка к GND, или вообще может не быть внутренней подтяжки. При использовании подтяжки к питанию мы получим инвертированный сигнал – функция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вернёт 1 при отпущенной кнопке, и 0 при нажатой (при использовании нормально-разомкнутой кнопки). Подключение кнопки с внутренней подтяжкой показано на следующем слайде.</a:t>
            </a:r>
          </a:p>
        </p:txBody>
      </p:sp>
    </p:spTree>
    <p:extLst>
      <p:ext uri="{BB962C8B-B14F-4D97-AF65-F5344CB8AC3E}">
        <p14:creationId xmlns:p14="http://schemas.microsoft.com/office/powerpoint/2010/main" val="40436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38FA8D7A-BCD3-4E8D-86D6-BDDC75091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746" y="983470"/>
            <a:ext cx="9398507" cy="48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0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E7964-C5BF-4D9E-AA44-0A414129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51" y="207470"/>
            <a:ext cx="11540359" cy="628103"/>
          </a:xfrm>
        </p:spPr>
        <p:txBody>
          <a:bodyPr>
            <a:normAutofit fontScale="90000"/>
          </a:bodyPr>
          <a:lstStyle/>
          <a:p>
            <a:pPr indent="36195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Принципиальная схема подключения кнопок с внешней подтяжкой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внутренней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показана ниже. Код и схема подключения  доступны по QR-коду.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9F5474-20DA-451A-B305-12F83BF57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8" y="1182412"/>
            <a:ext cx="6150224" cy="4994331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80C436-8F7E-4B06-89C3-6232C7877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440" y="2105407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2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94F3B2C-F9D0-4D4A-AB60-84ED89D1B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134" y="173836"/>
            <a:ext cx="5240866" cy="6510328"/>
          </a:xfrm>
        </p:spPr>
      </p:pic>
    </p:spTree>
    <p:extLst>
      <p:ext uri="{BB962C8B-B14F-4D97-AF65-F5344CB8AC3E}">
        <p14:creationId xmlns:p14="http://schemas.microsoft.com/office/powerpoint/2010/main" val="76682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CF3607-616A-4E16-87EF-32850D56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69" y="138714"/>
            <a:ext cx="11648090" cy="6577395"/>
          </a:xfrm>
        </p:spPr>
        <p:txBody>
          <a:bodyPr>
            <a:noAutofit/>
          </a:bodyPr>
          <a:lstStyle/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 – простейший индикатор, который можно использовать для отладки кода: его можно включить при срабатывании условия или просто подмигнуть. Но для начала его нужно подключить.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светодиода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 – это устройство, которое питается током, а не напряжением. Яркость светодиода зависит от тока, который через него проходит, светодиод обладает следующими характеристиками: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светодиод в цепи нельзя заменить “резистором”, потому что он ведёт себя иначе, нелинейно.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светодиод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полярен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есть при неправильном подключении он светиться не будет.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светодиод имеет характеристику максимального тока, на котором может работать. Для обычных 3 и 5 мм светодиодов это обычно 20 мА.</a:t>
            </a:r>
          </a:p>
          <a:p>
            <a:pPr marL="0" indent="36195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 имеет характеристику падение напряжения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величина этого падения зависит от излучаемого цвета. Цвет излучается кристаллом, состав которого и определяет цвет. У красных светодиодов падение составляет ~2.5 вольта, у синих, зелёных и белых ~3.5 вольта. Более точную информацию можно узнать из документации на конкретный светодиод. Если документации нет – можно пользоваться вот этой табличкой, тут даны минимальные значения:</a:t>
            </a:r>
          </a:p>
        </p:txBody>
      </p:sp>
    </p:spTree>
    <p:extLst>
      <p:ext uri="{BB962C8B-B14F-4D97-AF65-F5344CB8AC3E}">
        <p14:creationId xmlns:p14="http://schemas.microsoft.com/office/powerpoint/2010/main" val="165787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1974C-F6EC-43FE-B80F-DDF28F37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693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7A170D-540C-40A8-B9B5-8100CEEED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10" y="3185094"/>
            <a:ext cx="7115504" cy="3350216"/>
          </a:xfr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B28CBC7-E68A-4F5C-8622-DBA57AF4A57A}"/>
              </a:ext>
            </a:extLst>
          </p:cNvPr>
          <p:cNvSpPr txBox="1">
            <a:spLocks/>
          </p:cNvSpPr>
          <p:nvPr/>
        </p:nvSpPr>
        <p:spPr>
          <a:xfrm>
            <a:off x="0" y="520262"/>
            <a:ext cx="12060621" cy="2664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41325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RGB-светодиод – это три одноцветных кристалла совмещенные в одном корпусе. Название RGB расшифровывается, как Red – красный, Green – зеленый, Blue – синий соответственно цветам, которые излучает каждый из кристаллов.</a:t>
            </a:r>
          </a:p>
          <a:p>
            <a:pPr indent="441325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три цвета являются базовыми, и на их смешении формируется любой цвет, такая технология давно применяется в телевидении и фотографии. На картинке, что расположена выше, видно свечение каждого кристалла по отдельности. Кристаллы в RGB-светодиоды могут быть соединены по схеме:</a:t>
            </a:r>
          </a:p>
          <a:p>
            <a:pPr marL="342900" indent="-342900" algn="just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общим анодом;</a:t>
            </a:r>
          </a:p>
          <a:p>
            <a:pPr marL="342900" indent="-342900" algn="just">
              <a:buFontTx/>
              <a:buChar char="-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общим катодом</a:t>
            </a:r>
          </a:p>
        </p:txBody>
      </p:sp>
    </p:spTree>
    <p:extLst>
      <p:ext uri="{BB962C8B-B14F-4D97-AF65-F5344CB8AC3E}">
        <p14:creationId xmlns:p14="http://schemas.microsoft.com/office/powerpoint/2010/main" val="45573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576D-8FD8-4F2A-B7BB-E5654EC3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7470"/>
            <a:ext cx="10938641" cy="911881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и схема подключения  доступны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8044A5-781A-44BB-9C86-305E8F088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108" y="1806875"/>
            <a:ext cx="4380740" cy="4380740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A76D311-E96D-4422-AAD8-3724110DC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8" y="1000172"/>
            <a:ext cx="6056421" cy="5469904"/>
          </a:xfrm>
        </p:spPr>
      </p:pic>
    </p:spTree>
    <p:extLst>
      <p:ext uri="{BB962C8B-B14F-4D97-AF65-F5344CB8AC3E}">
        <p14:creationId xmlns:p14="http://schemas.microsoft.com/office/powerpoint/2010/main" val="2432534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367DD0F-7E19-484B-8EF0-855D4239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604" y="800867"/>
            <a:ext cx="5019396" cy="435133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3350FB1-77D7-44C5-8986-B8F981861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72" y="262890"/>
            <a:ext cx="5977128" cy="63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8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EB7E5177-9CC8-4617-9F04-3C40764B0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082" y="365125"/>
            <a:ext cx="612775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7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1F665DB-8C12-4880-BD75-CB2CFB88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48" y="122949"/>
            <a:ext cx="11711152" cy="6309381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питать светодиод напряжением ниже его напряжения падения, то яркость будет не максимальная, и здесь никаких драйверов не нужно. То есть красный светодиод можно без проблем питать от пальчиковой батарейки. В то же время кристалл может деградировать и напряжение уменьшится, что приведёт к росту тока. Но это редкий случай. Как только мы превышаем напряжение падения – нужно стабилизировать питание, а именно – ток. В простейшем случае для обычного светодиода ставят резистор, номинал которого нужно рассчитать по формуле:</a:t>
            </a:r>
          </a:p>
          <a:p>
            <a:pPr marL="0" indent="36195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где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напряжение питания,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напряжение падения (зависит от светодиода), I – ток светодиода, а R – искомое сопротивление резистора. Посчитаем резистор для обычного 5 мм светодиода красного цвета при питании от 5 Вольт на максимальной яркости (2.5 В, 20 мА):</a:t>
            </a:r>
          </a:p>
          <a:p>
            <a:pPr marL="0" indent="36195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 Ом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определить плюс (анод) и минус (катод) светодиода? Плюсовая нога длиннее, со стороны минусовой ноги бортик чуть срезан, а сам электрод внутри светодиода – крупнее:</a:t>
            </a:r>
          </a:p>
        </p:txBody>
      </p:sp>
    </p:spTree>
    <p:extLst>
      <p:ext uri="{BB962C8B-B14F-4D97-AF65-F5344CB8AC3E}">
        <p14:creationId xmlns:p14="http://schemas.microsoft.com/office/powerpoint/2010/main" val="183935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65C4A1D9-36EE-4B61-BB65-050E1BFC1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805" y="1705696"/>
            <a:ext cx="10453445" cy="344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9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20B77-D0A0-49D3-B4E5-64BBF765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31"/>
            <a:ext cx="10515600" cy="5808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Подключаем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светодиод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A5A852-F4ED-4225-AA3E-CC1B601A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42757"/>
            <a:ext cx="11506200" cy="1056266"/>
          </a:xfrm>
        </p:spPr>
        <p:txBody>
          <a:bodyPr/>
          <a:lstStyle/>
          <a:p>
            <a:pPr marL="0" indent="36195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Подключаем светодиод как на схеме ниже. Код работы приведён на следующем слайде, код и схема подключения  доступны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0EC5D3-E5B7-4A48-B7B3-7E25DF7ED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5" y="1999023"/>
            <a:ext cx="5804338" cy="43314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8F0B93-2E14-49F8-ACF6-B28E08388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94" y="2475702"/>
            <a:ext cx="3763360" cy="37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6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490C1-B20F-423A-A262-AC2ECECA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3"/>
            <a:ext cx="10515600" cy="72269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контактов на макетной плате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17F74-A52B-43FF-A791-CA82ABE6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67" y="1132032"/>
            <a:ext cx="11332779" cy="72269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 макетной платы подключены следующим образом: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F64EF2-31E1-4C90-B878-439698A1D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7" y="2056650"/>
            <a:ext cx="10820400" cy="35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1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6FC28FA-898A-495D-8C8D-BC85C191F5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2612" y="797510"/>
            <a:ext cx="1053207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5E6D03"/>
                </a:solidFill>
                <a:effectLst/>
                <a:latin typeface="Arial Unicode MS"/>
              </a:rPr>
              <a:t>#define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LED1 6 </a:t>
            </a:r>
            <a:r>
              <a:rPr lang="ru-RU" altLang="ru-RU" sz="2400" dirty="0">
                <a:solidFill>
                  <a:srgbClr val="95A5A6"/>
                </a:solidFill>
                <a:latin typeface="Arial Unicode MS"/>
              </a:rPr>
              <a:t>//</a:t>
            </a:r>
            <a:r>
              <a:rPr lang="ru-RU" altLang="ru-RU" sz="2400" dirty="0" err="1">
                <a:solidFill>
                  <a:srgbClr val="95A5A6"/>
                </a:solidFill>
                <a:latin typeface="Arial Unicode MS"/>
              </a:rPr>
              <a:t>Пин</a:t>
            </a:r>
            <a:r>
              <a:rPr lang="ru-RU" altLang="ru-RU" sz="2400" dirty="0">
                <a:solidFill>
                  <a:srgbClr val="95A5A6"/>
                </a:solidFill>
                <a:latin typeface="Arial Unicode MS"/>
              </a:rPr>
              <a:t> светодиода </a:t>
            </a:r>
            <a:r>
              <a:rPr lang="en-US" altLang="ru-RU" sz="2400" dirty="0">
                <a:solidFill>
                  <a:srgbClr val="95A5A6"/>
                </a:solidFill>
                <a:latin typeface="Arial Unicode M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rgbClr val="95A5A6"/>
                </a:solidFill>
                <a:latin typeface="Arial Unicode MS"/>
              </a:rPr>
              <a:t>//Функция </a:t>
            </a:r>
            <a:r>
              <a:rPr lang="ru-RU" altLang="ru-RU" sz="2400" dirty="0" err="1">
                <a:solidFill>
                  <a:srgbClr val="95A5A6"/>
                </a:solidFill>
                <a:latin typeface="Arial Unicode MS"/>
              </a:rPr>
              <a:t>setup</a:t>
            </a:r>
            <a:r>
              <a:rPr lang="ru-RU" altLang="ru-RU" sz="2400" dirty="0">
                <a:solidFill>
                  <a:srgbClr val="95A5A6"/>
                </a:solidFill>
                <a:latin typeface="Arial Unicode MS"/>
              </a:rPr>
              <a:t>() выполняется однократно при запуске микроконтроллера </a:t>
            </a:r>
            <a:endParaRPr lang="en-US" altLang="ru-RU" sz="2400" dirty="0">
              <a:solidFill>
                <a:srgbClr val="95A5A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979C"/>
                </a:solidFill>
                <a:effectLst/>
                <a:latin typeface="Arial Unicode MS"/>
              </a:rPr>
              <a:t>void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E6D03"/>
                </a:solidFill>
                <a:effectLst/>
                <a:latin typeface="Arial Unicode MS"/>
              </a:rPr>
              <a:t>setup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{  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35400"/>
                </a:solidFill>
                <a:effectLst/>
                <a:latin typeface="Arial Unicode MS"/>
              </a:rPr>
              <a:t>pinMode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(LED1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,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979C"/>
                </a:solidFill>
                <a:effectLst/>
                <a:latin typeface="Arial Unicode MS"/>
              </a:rPr>
              <a:t>OUTPUT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// Настройка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пина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 на выход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 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D35400"/>
                </a:solidFill>
                <a:effectLst/>
                <a:latin typeface="Arial Unicode MS"/>
              </a:rPr>
              <a:t>digitalWrite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(LED1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,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979C"/>
                </a:solidFill>
                <a:effectLst/>
                <a:latin typeface="Arial Unicode MS"/>
              </a:rPr>
              <a:t>HIGH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 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//Устанавливаем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пин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434F54"/>
                </a:solidFill>
                <a:effectLst/>
                <a:latin typeface="Arial Unicode MS"/>
              </a:rPr>
              <a:t> на высокое напряжение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}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5A5A6"/>
                </a:solidFill>
                <a:effectLst/>
                <a:latin typeface="Arial Unicode MS"/>
              </a:rPr>
              <a:t>/*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5A5A6"/>
                </a:solidFill>
                <a:effectLst/>
                <a:latin typeface="Arial Unicode MS"/>
              </a:rPr>
              <a:t>Функция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5A5A6"/>
                </a:solidFill>
                <a:effectLst/>
                <a:latin typeface="Arial Unicode MS"/>
              </a:rPr>
              <a:t>loop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5A5A6"/>
                </a:solidFill>
                <a:effectLst/>
                <a:latin typeface="Arial Unicode MS"/>
              </a:rPr>
              <a:t>()выполняется по бесконечному циклу, выход из которого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95A5A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5A5A6"/>
                </a:solidFill>
                <a:effectLst/>
                <a:latin typeface="Arial Unicode MS"/>
              </a:rPr>
              <a:t>предусмотрен на отработку прерывания или стороннюю функцию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5A5A6"/>
                </a:solidFill>
                <a:effectLst/>
                <a:latin typeface="Arial Unicode MS"/>
              </a:rPr>
              <a:t>*/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979C"/>
                </a:solidFill>
                <a:effectLst/>
                <a:latin typeface="Arial Unicode MS"/>
              </a:rPr>
              <a:t>void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5E6D03"/>
                </a:solidFill>
                <a:effectLst/>
                <a:latin typeface="Arial Unicode MS"/>
              </a:rPr>
              <a:t>loop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() {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}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75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8A3F4-32B3-414B-88E9-B49D3697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961" y="196084"/>
            <a:ext cx="10515600" cy="47044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Мигаем светодиодом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D00BB-8567-4573-8DA5-90890DBB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17" y="848863"/>
            <a:ext cx="11521965" cy="1033777"/>
          </a:xfrm>
        </p:spPr>
        <p:txBody>
          <a:bodyPr>
            <a:normAutofit/>
          </a:bodyPr>
          <a:lstStyle/>
          <a:p>
            <a:pPr marL="0" indent="36195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мигающего светодиода приведена ниже, а код на следующем слайде. Код и схема подключения  доступны по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коду.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6921D-4312-4679-836A-6909F3C9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4" y="1882640"/>
            <a:ext cx="5990897" cy="441318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B5B0BA-1915-4961-9B83-90683D3E6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47" y="2237339"/>
            <a:ext cx="4058485" cy="40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89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1273</Words>
  <Application>Microsoft Office PowerPoint</Application>
  <PresentationFormat>Широкоэкранный</PresentationFormat>
  <Paragraphs>81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Courier New</vt:lpstr>
      <vt:lpstr>Times New Roman</vt:lpstr>
      <vt:lpstr>Тема Office</vt:lpstr>
      <vt:lpstr>Светодиоды и кнопки</vt:lpstr>
      <vt:lpstr>Презентация PowerPoint</vt:lpstr>
      <vt:lpstr>Презентация PowerPoint</vt:lpstr>
      <vt:lpstr>Презентация PowerPoint</vt:lpstr>
      <vt:lpstr>Презентация PowerPoint</vt:lpstr>
      <vt:lpstr>Подключаем светодиод</vt:lpstr>
      <vt:lpstr>Схема контактов на макетной плате</vt:lpstr>
      <vt:lpstr>Презентация PowerPoint</vt:lpstr>
      <vt:lpstr>Мигаем светодиодом</vt:lpstr>
      <vt:lpstr>Презентация PowerPoint</vt:lpstr>
      <vt:lpstr>Управление яркостью с помощью ШИМ</vt:lpstr>
      <vt:lpstr>Презентация PowerPoint</vt:lpstr>
      <vt:lpstr>Подключение кнопок</vt:lpstr>
      <vt:lpstr>Подключение и подтяжка</vt:lpstr>
      <vt:lpstr>Презентация PowerPoint</vt:lpstr>
      <vt:lpstr>Использование внутреннего резистора для подтяжки</vt:lpstr>
      <vt:lpstr>Презентация PowerPoint</vt:lpstr>
      <vt:lpstr>Принципиальная схема подключения кнопок с внешней подтяжкой (KEY 1) и внутренней (KEY 2) показана ниже. Код и схема подключения  доступны по QR-коду.</vt:lpstr>
      <vt:lpstr>Презентация PowerPoint</vt:lpstr>
      <vt:lpstr>RGB светодиоды</vt:lpstr>
      <vt:lpstr>Код и схема подключения  доступны по QR-коду.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СВЕТОДИОДЫ</dc:title>
  <dc:creator>AnLi</dc:creator>
  <cp:lastModifiedBy>AnLi</cp:lastModifiedBy>
  <cp:revision>9</cp:revision>
  <dcterms:created xsi:type="dcterms:W3CDTF">2021-09-05T05:23:34Z</dcterms:created>
  <dcterms:modified xsi:type="dcterms:W3CDTF">2021-09-10T06:17:50Z</dcterms:modified>
</cp:coreProperties>
</file>