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6" r:id="rId5"/>
    <p:sldId id="269" r:id="rId6"/>
    <p:sldId id="261" r:id="rId7"/>
    <p:sldId id="265" r:id="rId8"/>
    <p:sldId id="264" r:id="rId9"/>
    <p:sldId id="284" r:id="rId10"/>
    <p:sldId id="285" r:id="rId11"/>
    <p:sldId id="286" r:id="rId12"/>
    <p:sldId id="287" r:id="rId13"/>
    <p:sldId id="289" r:id="rId14"/>
    <p:sldId id="288" r:id="rId15"/>
    <p:sldId id="290" r:id="rId16"/>
    <p:sldId id="291" r:id="rId17"/>
    <p:sldId id="292" r:id="rId18"/>
    <p:sldId id="270" r:id="rId19"/>
    <p:sldId id="266" r:id="rId20"/>
    <p:sldId id="280" r:id="rId21"/>
    <p:sldId id="262" r:id="rId22"/>
    <p:sldId id="271" r:id="rId23"/>
    <p:sldId id="260" r:id="rId24"/>
    <p:sldId id="272" r:id="rId25"/>
    <p:sldId id="281" r:id="rId26"/>
    <p:sldId id="283" r:id="rId27"/>
    <p:sldId id="275" r:id="rId28"/>
    <p:sldId id="279" r:id="rId29"/>
    <p:sldId id="27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89AB-ED9D-43A4-BFED-A1CEC25CD85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CAECB-C540-4E38-AA34-724720833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9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B55BB-355D-493F-BC81-9EC299E26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8C0B9D-45A0-4824-92AE-1FCBC8A1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C8FC8-97EC-46B1-B037-1209252E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7C08-D38D-4038-AF24-D2CA58ED3F2B}" type="datetime1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4E79D-E6E0-422D-83B7-925BF7DE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F9DAB-CC0B-4DC9-8A16-0F2CC17D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3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55A50-555E-4609-BBF8-7500057D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C26A2-07E7-46E6-A880-93CAE68F9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88D043-97DC-459D-AEDF-C984871A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940C-C8A2-4237-8276-0B42790DFC92}" type="datetime1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425F5-1738-4679-B450-DF8EED9A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11582-8525-4AE0-A9BF-C2CF7B1E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7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B9CB71-5322-4647-B627-900F4F3F2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DE654-627C-49CB-B8F3-90D79258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62C4C0-7F77-4382-8E38-474D4728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C55F-1BAC-4CDE-9D60-FCC78EBDC343}" type="datetime1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2B704-B917-4051-AD91-10410114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75321-49D7-4334-A5B7-82BB9CFB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8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A476F-4694-4128-A217-CE1287F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40E7F-4298-4AD2-BCF3-90315B3E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BDB62-1A39-4DC6-A68B-25D66AC8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228-F97E-47E2-8AC5-77BC8D3AE20A}" type="datetime1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5B8780-CDF8-4457-B964-74FC8C82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F0C85-1F54-4E92-861E-39822391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3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91015-B4E4-487F-A290-1EDECC67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9B11BB-E972-42F1-B9F6-2D5FF6B7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53CCC-5C70-4CE7-9C4C-D50FDE6B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47A0-968A-42F5-8702-96896E9A84EE}" type="datetime1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CA2B1-B42E-4050-A1FF-91AD4A6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20B089-51C8-4549-80F9-31E28D6B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42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4A878-C734-4623-9F85-ED34618C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A5C4F-6054-41C3-976A-D6B37A58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C949F6-173B-4FC0-AD1E-68387D8B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7BFC6-CC93-4067-85A5-44751E7C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0E13-76C0-4D86-8C0F-F12BA4119846}" type="datetime1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443D93-869D-4174-BE80-55D0D820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7F1AFD-F493-4CF9-BEDA-A0CF46DE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7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47009-B420-42C4-9CC0-1468A39D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AFA76F-17AD-4BB1-90B7-1704B9B4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CE0E54-634E-436D-8BBC-5D3BE22C1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6CD426-E8FC-4CF5-A011-F7232028F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E3AFCD-0C0A-469C-9970-5DB1FD290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001922-1CF0-426E-B485-6D0C289E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3504-308B-4CC2-8886-DF1592935F22}" type="datetime1">
              <a:rPr lang="ru-RU" smtClean="0"/>
              <a:t>11.09.2021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F93827-EB6B-472D-88B3-629C98FB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C813BC-95AF-4E9D-8724-81B9245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7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FC0FA-608E-4096-BAA5-854C03D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42701C-9356-445D-9935-BE7C6AEA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566D-B991-420B-80A8-2B6ED6A54B52}" type="datetime1">
              <a:rPr lang="ru-RU" smtClean="0"/>
              <a:t>11.09.2021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1CEC30-EA01-42D4-89F9-604C6934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8FF678-6DE7-4863-9F82-2F62299A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07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CBA3-0232-47CF-B7D8-9796DAAE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8CE0-7F0C-4D51-B32C-A98865EDCB14}" type="datetime1">
              <a:rPr lang="ru-RU" smtClean="0"/>
              <a:t>11.09.2021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3333D6-3730-4E4F-9ACA-3F6C7648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9F572-FE62-4458-81F1-141AA199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2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453F2-9407-41E5-8609-FC1065AF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1953B-5FED-4FC9-B56B-15F36D8B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A22DB5-50A6-45A6-8543-CCE0FE26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248AA-FD40-4A86-B7A4-8524247E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338F-680A-4CF9-B4F2-552CA7B65F50}" type="datetime1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8E0534-0244-42E7-83F2-8DDEEF2C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558098-4766-40CE-BE45-4645D490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10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CBE3D-495F-471C-8DF1-0C666509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B49305-60E7-4BA8-ADEC-9DD714FB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6C807-E2F2-4E05-85FB-3CC5F1D0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AFAE6D-1DF2-401F-8E95-E42F0CD0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BE89-2593-4840-B5EE-F8BFCE18F875}" type="datetime1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24FD9E-B458-41B4-948B-8453A2A9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23699A-852D-4A34-8A6B-6808EF00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94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D2187-BE50-439D-89DA-855B3B22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EE3A3-9A87-47BB-A72C-67D64DC0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536377-F853-4189-8138-F30D338B9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3D88-62DA-4CA7-B59D-67A583E9F3FC}" type="datetime1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DFC80-CE17-473C-BDC0-323C15477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AE5B84-D1BE-4F24-B026-6149D2E79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13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AnLiMan/ArduinoProj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9F4EB-F2D9-4494-ADA4-DD6FDF704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843" y="2946400"/>
            <a:ext cx="9144000" cy="9652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Пронумеровать слайды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5498E4-CF15-45A4-A439-A3758602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36D7D40B-5B36-47A8-903E-D7DDB4141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85" y="135279"/>
            <a:ext cx="9313911" cy="6587442"/>
          </a:xfr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744763-B198-4323-96B7-F6B78C69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9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BB412F7-846B-43A0-9730-DD3A38F9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7" y="204952"/>
            <a:ext cx="11474668" cy="6211614"/>
          </a:xfrm>
        </p:spPr>
        <p:txBody>
          <a:bodyPr>
            <a:normAutofit/>
          </a:bodyPr>
          <a:lstStyle/>
          <a:p>
            <a:pPr marL="0" indent="441325" algn="just">
              <a:buNone/>
            </a:pP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имеющие название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PD*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PC*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PB*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являются GPIO.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указывает на номер порта, которому принадлежит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плате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подписаны по-другому, просто по порядку. Таким образом мы видим, что все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D0-D13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A0-A5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являются GPIO, то есть цифровыми входами-выходами. </a:t>
            </a:r>
            <a:endParaRPr lang="en-US" sz="2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1325" algn="just">
              <a:buNone/>
            </a:pP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называют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A7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аналоговыми, на некоторых неофициальных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распиновках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они подписаны как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 это вводит новичков в заблуждение, потому что </a:t>
            </a:r>
            <a:r>
              <a:rPr lang="ru-RU" sz="25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A0-A5 являются такими же цифровыми </a:t>
            </a:r>
            <a:r>
              <a:rPr lang="ru-RU" sz="2500" b="0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пинами</a:t>
            </a:r>
            <a:r>
              <a:rPr lang="ru-RU" sz="25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как D0-D13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Но у этих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есть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функция в виде чтения аналогового сигнала.  </a:t>
            </a:r>
          </a:p>
          <a:p>
            <a:pPr marL="0" indent="441325" algn="just">
              <a:buNone/>
            </a:pP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A6</a:t>
            </a:r>
            <a:r>
              <a:rPr lang="ru-RU" sz="25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5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A7</a:t>
            </a:r>
            <a:r>
              <a:rPr lang="ru-RU" sz="25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именно аналоговыми, потому что у них есть только выход на АЦП, эти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являются GPIO, и с ними нельзя работать функциями для цифровых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Если вы посмотрите на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распиновку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UNO, то вообще не найдёте там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A6 и A7, то есть УНО хоть и больше НАНО, но возможностей у неё меньше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2D8E87-4B6B-44EB-98D8-874FF0E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82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Нумерация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1021583"/>
            <a:ext cx="11380075" cy="5473810"/>
          </a:xfrm>
        </p:spPr>
        <p:txBody>
          <a:bodyPr>
            <a:normAutofit/>
          </a:bodyPr>
          <a:lstStyle/>
          <a:p>
            <a:pPr marL="0" indent="361950" algn="just" fontAlgn="base">
              <a:buNone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пронумерованы на плате как “цифровые”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D*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аналоговые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 цифровым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мы будем обращаться просто по их номеру, т.е.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это просто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С аналоговыми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чуть сложнее:</a:t>
            </a:r>
          </a:p>
          <a:p>
            <a:pPr marL="0" indent="361950" algn="just" fontAlgn="base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Обратиться можно с буквой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A5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Можно цифрой по порядку после цифровых, так например у Нано (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последний цифровой –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D13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следующий за ним “аналоговый”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А0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имеет номер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например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A5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имеет номер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 которому к нему тоже можно обратиться, что позволяет управлять всеми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помощи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C0D52F-BA23-4B86-958E-F8F135AF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90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Режимы работы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1021583"/>
            <a:ext cx="11380075" cy="5473810"/>
          </a:xfrm>
        </p:spPr>
        <p:txBody>
          <a:bodyPr>
            <a:normAutofit/>
          </a:bodyPr>
          <a:lstStyle/>
          <a:p>
            <a:pPr marL="0" indent="361950" algn="just" fontAlgn="base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находиться в двух состояниях,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вход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выход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режиме входа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считывать напряжение от 0 до напряжения питания МК, а в режиме выхода – выдавать такое же напряжение. Режим работы выбирается при помощи функции </a:t>
            </a:r>
          </a:p>
          <a:p>
            <a:pPr marL="0" indent="361950" algn="just" rtl="0" fontAlgn="base">
              <a:buNone/>
            </a:pPr>
            <a:r>
              <a:rPr lang="ru-RU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ru-RU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где 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номер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 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режим:</a:t>
            </a:r>
          </a:p>
          <a:p>
            <a:pPr marL="0" indent="361950" algn="just" rtl="0" fontAlgn="base">
              <a:buNone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режим работы</a:t>
            </a:r>
          </a:p>
          <a:p>
            <a:pPr marL="0" lvl="1" indent="361950" algn="just" rtl="0" fontAlgn="base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вход</a:t>
            </a:r>
          </a:p>
          <a:p>
            <a:pPr marL="0" lvl="1" indent="361950" algn="just" rtl="0" fontAlgn="base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выход</a:t>
            </a:r>
          </a:p>
          <a:p>
            <a:pPr marL="0" lvl="1" indent="361950" algn="just" rtl="0" fontAlgn="base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INPUT_PULLUP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подтянутый к питанию вход</a:t>
            </a:r>
          </a:p>
          <a:p>
            <a:pPr marL="0" indent="361950" algn="just" fontAlgn="base">
              <a:buNone/>
            </a:pP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7C080-F1D5-4A28-9A5E-70994131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89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цифрового сигнала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819807"/>
            <a:ext cx="11490435" cy="5675586"/>
          </a:xfrm>
        </p:spPr>
        <p:txBody>
          <a:bodyPr>
            <a:normAutofit/>
          </a:bodyPr>
          <a:lstStyle/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режиме выхода (OUTPUT) может генерировать цифровой сигнал, т.е. выдавать напряжение. Так как понятие “цифровой” обычно связано с двумя состояниями,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и 1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цифровой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выдать 0 или 1, точнее: сигнал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низкого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уровня. Сигнал низкого уровня это 0 Вольт, грубо говоря в этом состоянии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подключается 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микроконтроллера. Сигнал высокого уровня подключает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микроконтроллера, то есть к питанию.</a:t>
            </a:r>
          </a:p>
          <a:p>
            <a:pPr marL="0" indent="361950" algn="just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служат для подачи команд другим устройствам, например реле/транзисторам для коммутации нагрузок. Но об этом мы поговорим отдельно. Сейчас вернёмся к вопросу подачи цифрового сигнала: для этого у нас есть функция </a:t>
            </a:r>
          </a:p>
          <a:p>
            <a:pPr marL="0" indent="0" algn="just" rtl="0" fontAlgn="base">
              <a:buNone/>
            </a:pPr>
            <a:r>
              <a:rPr lang="ru-RU" sz="24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 rtl="0" fontAlgn="base">
              <a:buNone/>
            </a:pPr>
            <a:r>
              <a:rPr lang="ru-RU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цифровой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МК, подписанный на плате как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это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A0-A5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 rtl="0" fontAlgn="base">
              <a:buNone/>
            </a:pPr>
            <a:r>
              <a:rPr lang="ru-RU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уровень сигнала: HIGH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высокий, 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низкий, либо цифры 0 и 1</a:t>
            </a:r>
          </a:p>
          <a:p>
            <a:pPr marL="0" indent="361950" algn="just" fontAlgn="base">
              <a:buNone/>
            </a:pP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в режиме выхода </a:t>
            </a:r>
            <a:r>
              <a:rPr lang="ru-RU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быть переведён в состояние OUTPUT при помощи </a:t>
            </a:r>
            <a:r>
              <a:rPr lang="ru-RU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иначе он не выдаст напряжение, которое можно измерить или что-то от него запитать</a:t>
            </a:r>
          </a:p>
          <a:p>
            <a:pPr marL="0" indent="361950" algn="just" rtl="0" fontAlgn="base">
              <a:buNone/>
            </a:pP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76FC51-AA5A-4BBC-813E-5DE79720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2810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цифрового сигнала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756745"/>
            <a:ext cx="11490435" cy="5738648"/>
          </a:xfrm>
        </p:spPr>
        <p:txBody>
          <a:bodyPr>
            <a:normAutofit/>
          </a:bodyPr>
          <a:lstStyle/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“измерять” напряжение, но сообщить он может только о его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(сигнал низкого уровня, LOW) или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наличии 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(сигнал высокого уровня, HIGH), причём отсутствием напряжения считается промежуток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 0 до ~2.1V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Соответственно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 ~2.1V до VCC (до 5V)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микроконтроллер считает за наличие сигнала высокого уровня. Таким образом микроконтроллер спокойно может работать с логическими устройствами, которые шлют ему высокий сигнал с напряжением 3.3V, он такой сигнал примет как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61950" algn="just" rtl="0" fontAlgn="base">
              <a:buNone/>
            </a:pP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подавать на цифровой </a:t>
            </a:r>
            <a:r>
              <a:rPr lang="ru-RU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(да и на любой другой </a:t>
            </a:r>
            <a:r>
              <a:rPr lang="ru-RU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тоже) напряжение выше напряжения питания микроконтроллера.</a:t>
            </a:r>
          </a:p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чтения уровня сигнала на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функция 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solidFill>
                  <a:srgbClr val="939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номер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согласно подписи на плате. Это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подписанные как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 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A0-A5 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/Pro Mini. Данная функция возвращает 0, если сигнал низкого уровня, и 1 – если высокого. </a:t>
            </a:r>
          </a:p>
          <a:p>
            <a:pPr marL="0" indent="361950" algn="just" rtl="0" fontAlgn="base">
              <a:buNone/>
            </a:pP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401870-A325-407F-B6BF-A1A5010D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0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2810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Аналоговые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756745"/>
            <a:ext cx="11490435" cy="5738648"/>
          </a:xfrm>
        </p:spPr>
        <p:txBody>
          <a:bodyPr>
            <a:normAutofit/>
          </a:bodyPr>
          <a:lstStyle/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мы уже не раз говорили ранее, у микроконтроллера есть аналоговые входы, т.е. входы, подключенные к АЦП – аналогово-цифровому преобразователю (ADC). На платах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это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маркированные буквой «А».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 все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только аналоговыми: например на плате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A0-A5 являются также обычными цифровыми, и у них есть возможность измерять аналоговый сигнал как доп. функция.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A6 и A7 являются чисто аналоговыми.</a:t>
            </a:r>
          </a:p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нужно читать аналоговый сигнал? Микроконтроллер может выступать в роли вольтметра, измерять собственное напряжение питания, например от аккумулятора, может измерять ток через шунт (если вы знаете закон Ома), можно измерять сопротивление, а также работать с потенциометрами (крутильными, линейными, джойстиками), которые являются очень удобными органами управления.</a:t>
            </a:r>
          </a:p>
          <a:p>
            <a:pPr marL="0" indent="361950" algn="just" rtl="0" fontAlgn="base">
              <a:buNone/>
            </a:pP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89F2CB-6B71-456B-A6C3-31A7BBAD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66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2810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сигнала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756745"/>
            <a:ext cx="11490435" cy="5738648"/>
          </a:xfrm>
        </p:spPr>
        <p:txBody>
          <a:bodyPr>
            <a:normAutofit lnSpcReduction="10000"/>
          </a:bodyPr>
          <a:lstStyle/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“Аналоговые”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могут принимать напряжение от 0 (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до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опорного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напряжения и преобразовывать его в цифровое значение, просто в какие-то условные единицы. АЦП у нас имеет разрядность в 10 бит, т.е. мы получаем измеренное напряжение в виде числа от 0 до 1023. </a:t>
            </a:r>
          </a:p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Функция, которая оцифровывает напряжение, называется 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данная функция принимает в качестве аргумента номер аналогового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возвращает полученное значение. Сам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быть сконфигурирован как INPUT (вход), по умолчанию все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 и настроены. Обратиться можно следующим образом: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 номером А-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(например,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Номером с буквой А (например,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А0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Порядковым номером GPIO: А0 –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A1 – 15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 А7 – 21. Вот пример, опрашивающий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А0.</a:t>
            </a:r>
          </a:p>
          <a:p>
            <a:pPr algn="l" rtl="0" fontAlgn="base"/>
            <a:r>
              <a:rPr lang="ru-RU" sz="2400" b="0" i="0" dirty="0" err="1">
                <a:solidFill>
                  <a:srgbClr val="00979C"/>
                </a:solidFill>
                <a:effectLst/>
                <a:latin typeface="Inconsolata"/>
              </a:rPr>
              <a:t>int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 value1 = 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Inconsolata"/>
              </a:rPr>
              <a:t>analogRead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(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0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)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// считать напряжение с </a:t>
            </a:r>
            <a:r>
              <a:rPr lang="ru-RU" sz="2400" b="0" i="0" dirty="0" err="1">
                <a:solidFill>
                  <a:srgbClr val="8E9598"/>
                </a:solidFill>
                <a:effectLst/>
                <a:latin typeface="Inconsolata"/>
              </a:rPr>
              <a:t>пина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 A0</a:t>
            </a:r>
            <a:endParaRPr lang="ru-RU" sz="2400" b="0" i="0" dirty="0">
              <a:solidFill>
                <a:srgbClr val="AAAAAA"/>
              </a:solidFill>
              <a:effectLst/>
              <a:latin typeface="Inconsolata"/>
            </a:endParaRPr>
          </a:p>
          <a:p>
            <a:pPr algn="l" rtl="0" fontAlgn="base"/>
            <a:r>
              <a:rPr lang="ru-RU" sz="2400" b="0" i="0" dirty="0" err="1">
                <a:solidFill>
                  <a:srgbClr val="00979C"/>
                </a:solidFill>
                <a:effectLst/>
                <a:latin typeface="Inconsolata"/>
              </a:rPr>
              <a:t>int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 value2 = 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Inconsolata"/>
              </a:rPr>
              <a:t>analogRead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(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A0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)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// считать напряжение с </a:t>
            </a:r>
            <a:r>
              <a:rPr lang="ru-RU" sz="2400" b="0" i="0" dirty="0" err="1">
                <a:solidFill>
                  <a:srgbClr val="8E9598"/>
                </a:solidFill>
                <a:effectLst/>
                <a:latin typeface="Inconsolata"/>
              </a:rPr>
              <a:t>пина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 A0</a:t>
            </a:r>
            <a:endParaRPr lang="ru-RU" sz="2400" b="0" i="0" dirty="0">
              <a:solidFill>
                <a:srgbClr val="AAAAAA"/>
              </a:solidFill>
              <a:effectLst/>
              <a:latin typeface="Inconsolata"/>
            </a:endParaRPr>
          </a:p>
          <a:p>
            <a:pPr algn="l" rtl="0" fontAlgn="base"/>
            <a:r>
              <a:rPr lang="ru-RU" sz="2400" b="0" i="0" dirty="0" err="1">
                <a:solidFill>
                  <a:srgbClr val="00979C"/>
                </a:solidFill>
                <a:effectLst/>
                <a:latin typeface="Inconsolata"/>
              </a:rPr>
              <a:t>int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 value3 = 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Inconsolata"/>
              </a:rPr>
              <a:t>analogRead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(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14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)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// считать напряжение с </a:t>
            </a:r>
            <a:r>
              <a:rPr lang="ru-RU" sz="2400" b="0" i="0" dirty="0" err="1">
                <a:solidFill>
                  <a:srgbClr val="8E9598"/>
                </a:solidFill>
                <a:effectLst/>
                <a:latin typeface="Inconsolata"/>
              </a:rPr>
              <a:t>пина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 A0</a:t>
            </a:r>
            <a:endParaRPr lang="ru-RU" sz="2400" b="0" i="0" dirty="0">
              <a:solidFill>
                <a:srgbClr val="AAAAAA"/>
              </a:solidFill>
              <a:effectLst/>
              <a:latin typeface="Inconsolata"/>
            </a:endParaRPr>
          </a:p>
          <a:p>
            <a:pPr marL="0" indent="361950" algn="just" rtl="0" fontAlgn="base">
              <a:buNone/>
            </a:pP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5DDC7-B055-4185-83FE-BADAA725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3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6C0B3-E9F7-445B-8470-8216492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0"/>
            <a:ext cx="10515600" cy="61233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8E8F1-BE20-4507-972E-17E4EEDA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42" y="616607"/>
            <a:ext cx="11959458" cy="1247775"/>
          </a:xfrm>
        </p:spPr>
        <p:txBody>
          <a:bodyPr>
            <a:normAutofit fontScale="92500"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учебные материалы доступны в репозитории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следующей ссылке: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https://github.com/AnLiMan/ArduinoProjets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помощью поиска по пользователям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AnLiMan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ArduinoProjects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либо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Материалы со страницы можно скачать следующим образом: </a:t>
            </a:r>
          </a:p>
          <a:p>
            <a:pPr marL="0" indent="36195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366205-3521-4C16-86BA-6C108B748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8" y="1852831"/>
            <a:ext cx="9039225" cy="1247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5EF4E-42C1-470B-8EA1-EFD0DE3A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" y="3269100"/>
            <a:ext cx="4333875" cy="3257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0088E5-F23A-4D26-A2F7-8FAC0FDCF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24" y="3429000"/>
            <a:ext cx="3489434" cy="3489434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7B85145-901E-4C1B-A1A0-A87823A4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15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CF305-A2AF-4C19-96F8-4705BBE3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448" y="254768"/>
            <a:ext cx="10515600" cy="4389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30C1E-E6AD-4757-B815-FF6B16A0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38019"/>
            <a:ext cx="11506200" cy="5226297"/>
          </a:xfrm>
        </p:spPr>
        <p:txBody>
          <a:bodyPr>
            <a:noAutofit/>
          </a:bodyPr>
          <a:lstStyle/>
          <a:p>
            <a:pPr marL="0" indent="36195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программируется на языке программирования C/C++ с соответствующим ему синтаксисом, а также имеется возможность записи на машинном коде – языке программирования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Встроенный сборщик, препроцессор и компилятор (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avr-gcc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-AVR) прощают большое количество ошибок и делает многое за пользователя автоматически. Базовые функции для управления выводами и интерфейсами микроконтроллера, математика и некоторые другие функции/макросы взяты из открытого фреймворка для работы с микроконтроллерами под названием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Именно из него состоит базовый набор инструментов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связи с этим сами разработчики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язык “упрощённым c++”, и даже дали ему отдельное название –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A8CB17-EF5D-4399-8F81-9CEA09CD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06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C1AF5-2B3A-4843-AF23-0FDB1D9A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676" y="226355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ru-RU" dirty="0"/>
              <a:t>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1A736-2151-49E6-9522-0D8E3C51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14" y="1253331"/>
            <a:ext cx="11427372" cy="5378314"/>
          </a:xfrm>
        </p:spPr>
        <p:txBody>
          <a:bodyPr/>
          <a:lstStyle/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же такое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Формально это – торговая марка, под которой выпускаются официальные платы и софт. Название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идёт от одноименного названия рюмочной в Италии. Предлагаемая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платформа включает в себя железо (сами платы) и софт (среда разработки).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CDEF71-7ECA-4552-A3C4-395A6E04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83" y="3594210"/>
            <a:ext cx="9525000" cy="238125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7B24E-CAE6-4737-8E5E-B479AD89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59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F8CEA9-507F-4FBD-8895-0C26C531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45" y="157627"/>
            <a:ext cx="11695386" cy="945959"/>
          </a:xfrm>
        </p:spPr>
        <p:txBody>
          <a:bodyPr>
            <a:normAutofit/>
          </a:bodyPr>
          <a:lstStyle/>
          <a:p>
            <a:pPr marL="0" indent="44132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 и синтаксис языка С++ можно изучить в файле «Синтаксис и правила оформления C++», файл можно скачать 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B0597-6A33-4A31-AC9D-A3DAD68CE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6" y="1718442"/>
            <a:ext cx="7573975" cy="43783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5054E1-6B85-47C0-91B2-D90128955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27" y="2112580"/>
            <a:ext cx="3984242" cy="398424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76B0D1-E27F-4FFF-AE04-7067FD9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66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9E425-AE39-4F27-8929-58679755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4"/>
            <a:ext cx="10515600" cy="4389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35B22A-49B4-48C7-AA66-4D21224C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7" y="707388"/>
            <a:ext cx="11424745" cy="1610143"/>
          </a:xfrm>
        </p:spPr>
        <p:txBody>
          <a:bodyPr>
            <a:normAutofit lnSpcReduction="10000"/>
          </a:bodyPr>
          <a:lstStyle/>
          <a:p>
            <a:pPr marL="0" indent="441325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касается программной части, предоставленной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(Integrated Development Environment – интегрированная среда разработки), включающая в себя редактор кода, компилятор и всё остальное необходимое для загрузки прошивки в плату.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 «Основные команды и функции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также доступного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F357A-B8EA-43F4-8FA9-0DB5A0B4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8" y="2317531"/>
            <a:ext cx="5478442" cy="45365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32122D-4E26-4AD3-9815-F546E3C58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75" y="2528724"/>
            <a:ext cx="4023491" cy="402349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8CBC9C-81D1-4EEF-B016-CB8EE93D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0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E8E8F1-BE20-4507-972E-17E4EEDA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49" y="238235"/>
            <a:ext cx="11575830" cy="1247775"/>
          </a:xfrm>
        </p:spPr>
        <p:txBody>
          <a:bodyPr/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методических рекомендаций по установке среды для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сопутствующих драйверов, решении типичных проблем следует применять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«Работа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Методическое пособие». </a:t>
            </a:r>
          </a:p>
          <a:p>
            <a:pPr marL="0" indent="36195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0F36D0-A703-4DE4-9FA9-8198ABF4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3" y="1486010"/>
            <a:ext cx="8134350" cy="50196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78EF2-A8A0-4030-9C59-C0420307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03" y="2215535"/>
            <a:ext cx="3560625" cy="35606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AD7920-7470-4BD7-B6F6-551D545A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88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FD460-C650-410D-BB76-355A8673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34"/>
            <a:ext cx="10515600" cy="6281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316D6-0A11-4008-A67F-BBE002E4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41" y="912813"/>
            <a:ext cx="11726917" cy="5945187"/>
          </a:xfrm>
        </p:spPr>
        <p:txBody>
          <a:bodyPr>
            <a:noAutofit/>
          </a:bodyPr>
          <a:lstStyle/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касается так называемого программатора: изначально способом загрузки прошивки в микроконтроллер является загрузка посредством ISP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in-system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программатора, который загружает прошивку напрямую в память микроконтроллера. Это способ хорош и надёжен, но он дороже и не такой универсальный как тот, который используется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Работает это так: вместо ISP программатора на плате стоит USB-TTL преобразователь, который позволяет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её стороне TTL – транзистор-транзистор логика) буквально общаться с компьютером (на его стороне – USB) и обмениваться данными. Но просто общаясь с компьютером загрузить прошивку не получится, поэтому в памяти микроконтроллера “живёт” загрузчик (он же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умеет ловить данные, идущие с компьютера и загружать их во Flash память микроконтроллера. При каждом запуске микроконтроллера загрузчик ждёт команду от компьютера для загрузки новой прошивки. Если никто ему не отвечает какое-то время, он запускает уже имеющуюся в памяти МК прошивку. Отсюда вытекает несколько минусов:</a:t>
            </a:r>
          </a:p>
          <a:p>
            <a:pPr marL="0"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Загрузчик сидит во Flash памяти и занимает место (около 6%)</a:t>
            </a:r>
          </a:p>
          <a:p>
            <a:pPr marL="0"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подаче питания на МК прошивка стартует не сразу, каждый раз загрузчик ждёт команду от компьютера в течение какого-то времени (пару секунд), прежде чем передать управление имеющейся в памяти программе.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5A089E-D0BC-4658-9B44-E56402F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5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BF99-D8F3-4949-AFCC-88E053E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08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скетча (программы) в плату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3212"/>
            <a:ext cx="11771586" cy="964871"/>
          </a:xfrm>
        </p:spPr>
        <p:txBody>
          <a:bodyPr>
            <a:no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Загрузим первую программу в плату. В качестве примера возьмём базовый пример с мигающим светодиодом «1.1.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ссылка доступна и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 При открытии скетча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появится окно следующего вида: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4A8F08-E6FC-421F-8E76-3EB1048D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7" y="2067837"/>
            <a:ext cx="7069849" cy="41043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AE5275-9BD1-4081-B64B-8C451F55A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49" y="2531350"/>
            <a:ext cx="3640867" cy="3640867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B3D7CE9-AD32-4111-8D38-EAFB750E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4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07032-838B-4496-A2EF-A0A5804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882"/>
            <a:ext cx="10515600" cy="4546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Объяснение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412F7-846B-43A0-9730-DD3A38F9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45" y="589564"/>
            <a:ext cx="11364310" cy="5738649"/>
          </a:xfrm>
        </p:spPr>
        <p:txBody>
          <a:bodyPr>
            <a:normAutofit lnSpcReduction="10000"/>
          </a:bodyPr>
          <a:lstStyle/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#define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LED_Pin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13 //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Пин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светодида</a:t>
            </a:r>
            <a:endParaRPr lang="ru-RU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361950" algn="just"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бъявить "жёсткую" константу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LED_Pin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равной 13. При компиляции кода все места, где употреблялось «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LED_Pin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будут заменены на указанную цифру.</a:t>
            </a:r>
          </a:p>
          <a:p>
            <a:pPr marL="0" indent="361950">
              <a:buNone/>
            </a:pP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«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Setup()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выполняется однократно при запуске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здесь производится конфигурация портов, инициализация объектов, открытие последовательного порта и т.д.</a:t>
            </a:r>
          </a:p>
          <a:p>
            <a:pPr marL="0" indent="0">
              <a:buNone/>
            </a:pP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setup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pinMode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LED_Pin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OUTPUT); // Настройка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пина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на выход</a:t>
            </a:r>
          </a:p>
          <a:p>
            <a:pPr marL="0" indent="0">
              <a:buNone/>
            </a:pP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loop()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работает по бесконечному циклу. Все команды выполняются последовательно с сверху вниз. При выполнении последней команды осуществляется переход на первую строку цикла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FBE461-5893-41C0-AAC1-02F54D00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5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BB412F7-846B-43A0-9730-DD3A38F9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4" y="299545"/>
            <a:ext cx="11364310" cy="6274676"/>
          </a:xfrm>
        </p:spPr>
        <p:txBody>
          <a:bodyPr>
            <a:normAutofit/>
          </a:bodyPr>
          <a:lstStyle/>
          <a:p>
            <a:pPr marL="0" indent="441325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LED_Pin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HIGH);   //Устанавливаем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пин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на высокое напряжение</a:t>
            </a:r>
          </a:p>
          <a:p>
            <a:pPr marL="0" indent="441325" algn="just">
              <a:buNone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Повле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данной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фунции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устанавливается высокое напряжение (5В) и светодиод загорается. Подробное описание функции приведено на слайде 14.</a:t>
            </a:r>
          </a:p>
          <a:p>
            <a:pPr marL="0" indent="441325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delay(1000);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Ждём секунду</a:t>
            </a:r>
          </a:p>
          <a:p>
            <a:pPr marL="0" indent="441325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приостанавливае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выполнение кода на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миллисекунд.Дальше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выполнение кода не идёт, за исключением прерываний, работа микроконтроллера в прямом смысле останавливается, поэтому данная функция не является предпочтительной и рекомендуются использовать конструкции со встроенным таймером микроконтроллера на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41325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LED_Pin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LOW) //Устанавливаем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пин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на низкое напряжение</a:t>
            </a:r>
          </a:p>
          <a:p>
            <a:pPr marL="0" indent="441325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 гаснет.</a:t>
            </a:r>
          </a:p>
          <a:p>
            <a:pPr marL="0" indent="441325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(1000);//Ждём секунду</a:t>
            </a:r>
          </a:p>
          <a:p>
            <a:pPr marL="0" indent="441325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секундной паузы код заканчивается и микроконтроллер переходит на первую строчку и всё повторяется заново.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2DD8BB-8252-4098-86E7-61D6CAA3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51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68" y="327901"/>
            <a:ext cx="11221108" cy="728389"/>
          </a:xfrm>
        </p:spPr>
        <p:txBody>
          <a:bodyPr>
            <a:normAutofit fontScale="92500" lnSpcReduction="10000"/>
          </a:bodyPr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загрузки прошивки для начала требуется выбрать плату через: «Инструменты» - «Плата» -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3089E5-20C1-4551-8221-959B0919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5" y="1154518"/>
            <a:ext cx="7288924" cy="537558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D62E00-F637-49DC-BF74-E8190546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30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34" y="201777"/>
            <a:ext cx="11521965" cy="1311713"/>
          </a:xfrm>
        </p:spPr>
        <p:txBody>
          <a:bodyPr/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выбираем порт через который будем «прошивать»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«Инструменты» - «Порт». Номер порта может отличаться от того, что показано на рисунке это не так важно.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A9F677-ED8A-45BB-946D-F2B175DC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5" y="1452617"/>
            <a:ext cx="9573734" cy="520360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7D4087-BA55-4BC8-9061-3B2C0181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164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7" y="105999"/>
            <a:ext cx="11521966" cy="49309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программы производится при помощи вот этого значка в окне программы: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C63EA3F-10F1-42E7-B131-40C67D653BB8}"/>
              </a:ext>
            </a:extLst>
          </p:cNvPr>
          <p:cNvSpPr txBox="1">
            <a:spLocks/>
          </p:cNvSpPr>
          <p:nvPr/>
        </p:nvSpPr>
        <p:spPr>
          <a:xfrm>
            <a:off x="112987" y="1453669"/>
            <a:ext cx="11743996" cy="12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подробное руководство по использованию среды приведено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 - «Работа и настройка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AD3455-0738-4BB3-AE14-EFA518F8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71" y="547007"/>
            <a:ext cx="3000046" cy="9324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730078-63B0-4880-B4F4-859898526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" y="2159247"/>
            <a:ext cx="7338573" cy="46987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68739D-2025-4365-A6B5-4E988BF92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02" y="2727687"/>
            <a:ext cx="4089181" cy="408918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C7C507-9E24-480D-9704-3822B487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87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079E9-D89B-4581-849E-90048D54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80" y="163293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платы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37D498-CD0F-4D8A-8CC3-E83A59E7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62" y="942756"/>
            <a:ext cx="11380076" cy="370807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микроконтроллера на отладочной плате стоит обвязка, необходимая для его работы: это кварцевый генератор, задающий частоту работы процессора,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USB-TTL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преобразователь для загрузки прошивки в память контроллера, стабилизатор напряжения для преобразования входного напряжения в 5В постоянного тока, а также конденсаторы и резисторы, выполняющие фильтрующие и подтягивающие функции.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964EC7-1A85-4073-92E6-732A7B87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85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BF99-D8F3-4949-AFCC-88E053E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компонентов платы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7323D7-9E38-4235-80CC-E7609F201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5" y="1010169"/>
            <a:ext cx="7907732" cy="538811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7D4AC-CE68-4165-8E8A-E86C6484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1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8E529-A702-4313-8D99-ADAE65E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00"/>
            <a:ext cx="10515600" cy="6123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1CE7FF-A22D-4AB5-B609-7FFEF1A3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34" y="681037"/>
            <a:ext cx="11537732" cy="5584168"/>
          </a:xfrm>
        </p:spPr>
        <p:txBody>
          <a:bodyPr>
            <a:noAutofit/>
          </a:bodyPr>
          <a:lstStyle/>
          <a:p>
            <a:pPr marL="0" indent="36195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учиться работать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электроникой в целом?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невероятно интересное, техническое, развивающее мозги и относительно дешёвое “DIY” хобби с бесконечным количеством идей и их реализаций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узко-специальных электронных устройств и станков, аналогов которым нет в продаже или они слишком дорогие. В том числе для личных нужд или для работы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новых уникальных устройств с целью выхода на краудфандинг и старта продаж и своего бизнеса.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Отличная практика в программировании и электронике, особенно перед обучением на соответствующую специальность.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в целом: автоматизация процессов и “машин”, автоматическое регулирование процессов, дистанционное управление, мониторинг различных величин, носимые и стационарные электронные устройства различного назначения.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09B96F-1260-4E57-96FC-EA83DAC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3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7A9C-6F79-4819-8EA9-557825D4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28BF9-F267-4FEF-88E4-D8288564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6" y="1253331"/>
            <a:ext cx="11427373" cy="4800628"/>
          </a:xfrm>
        </p:spPr>
        <p:txBody>
          <a:bodyPr>
            <a:normAutofit/>
          </a:bodyPr>
          <a:lstStyle/>
          <a:p>
            <a:pPr marL="0" indent="36195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Разновидностей плат очень много, но используют они одни и те же модели микроконтроллеров. От модели микроконтроллера зависит объем памяти и количество ног. На большинстве моделей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стоят 8-битные МК от AVR с кварцевым генератором на 16 МГц (либо ниже), то есть по производительности платы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отличаются, отличаются только объемом памяти, количеством ног и интерфейсов/таймеров. 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МК от производителя ARM, например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DUE, в разы мощнее своих собратьев за счёт 32-битного процессора. Примеры моделей приведены на следующем слайде.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7DF789-515C-49AE-AE32-F9763E60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7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BC35263-B2F1-4C8B-BB9A-F3C3DD437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7" y="656016"/>
            <a:ext cx="11245686" cy="554596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17BD709-D356-41AB-8EFC-38E6F4CA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47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3C8141-5502-4A0E-A7E6-0C921E0A6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562940"/>
              </p:ext>
            </p:extLst>
          </p:nvPr>
        </p:nvGraphicFramePr>
        <p:xfrm>
          <a:off x="105719" y="217544"/>
          <a:ext cx="11828775" cy="6522560"/>
        </p:xfrm>
        <a:graphic>
          <a:graphicData uri="http://schemas.openxmlformats.org/drawingml/2006/table">
            <a:tbl>
              <a:tblPr/>
              <a:tblGrid>
                <a:gridCol w="2365755">
                  <a:extLst>
                    <a:ext uri="{9D8B030D-6E8A-4147-A177-3AD203B41FA5}">
                      <a16:colId xmlns:a16="http://schemas.microsoft.com/office/drawing/2014/main" val="3963943171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3729073325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4055882473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4228825357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2765194144"/>
                    </a:ext>
                  </a:extLst>
                </a:gridCol>
              </a:tblGrid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Процессор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ATtiny85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ATmega328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ATmega32u4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ATmega2560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5379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ног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30583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 них доступны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8552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Flash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761150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EEPROM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bytes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05060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bytes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78594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Каналов АЦП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(8 в SMD корпусе)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842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Каналов 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974648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Таймеры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76794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44631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Аппаратный 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х1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х1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0843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Внешние прерывания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(+6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(+23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(+44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(+32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44478"/>
                  </a:ext>
                </a:extLst>
              </a:tr>
              <a:tr h="907208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Платы на его основе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Digispark, LilyTiny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Uno, Nano, Pro Mini, Lilypad, Strong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Leonardo, Micro, Pro Micro, BS Micro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Mega, Mega Pro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2226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97AF99-F2FE-4972-8BFE-44A9CBA5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входы/выходы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1021583"/>
            <a:ext cx="11380075" cy="5473810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 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слайде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про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платы мы обсуждали такое понятие, как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с англ. General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Input-Output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входы-выходы общего назначения. Теперь надо разобраться с такими понятиями, как 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361950" algn="just">
              <a:buNone/>
            </a:pP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конкретная нога микроконтроллера, имеющая свой номер, по которому к ней можно обратиться. </a:t>
            </a:r>
          </a:p>
          <a:p>
            <a:pPr marL="0" indent="361950" algn="just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совокупность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Микроконтроллер спроектирован так, чтобы обеспечить хорошее быстродействие, поэтому например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объединены в порты, в одном порте обычно до 8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(потому что в байте 8 бит). </a:t>
            </a:r>
          </a:p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оговорим о функциях для работы с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нам предлагает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Но сначала давайте разберёмся, какие из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цифровыми. Взглянем на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платы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CCD078-AEB3-492D-B2F8-C464EF8B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256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2544</Words>
  <Application>Microsoft Office PowerPoint</Application>
  <PresentationFormat>Широкоэкранный</PresentationFormat>
  <Paragraphs>186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Inconsolata</vt:lpstr>
      <vt:lpstr>Times New Roman</vt:lpstr>
      <vt:lpstr>Тема Office</vt:lpstr>
      <vt:lpstr>Введение в Arduino. Пронумеровать слайды</vt:lpstr>
      <vt:lpstr>О ПЛАТФОРМЕ</vt:lpstr>
      <vt:lpstr>Компоненты платы</vt:lpstr>
      <vt:lpstr>Описание компонентов платы</vt:lpstr>
      <vt:lpstr>Возможности</vt:lpstr>
      <vt:lpstr>Модели Ардуино</vt:lpstr>
      <vt:lpstr>Презентация PowerPoint</vt:lpstr>
      <vt:lpstr>Презентация PowerPoint</vt:lpstr>
      <vt:lpstr>Цифровые входы/выходы</vt:lpstr>
      <vt:lpstr>Презентация PowerPoint</vt:lpstr>
      <vt:lpstr>Презентация PowerPoint</vt:lpstr>
      <vt:lpstr>Нумерация пинов</vt:lpstr>
      <vt:lpstr>Режимы работы пинов</vt:lpstr>
      <vt:lpstr>Вывод цифрового сигнала</vt:lpstr>
      <vt:lpstr>Чтение цифрового сигнала</vt:lpstr>
      <vt:lpstr>Аналоговые пины</vt:lpstr>
      <vt:lpstr>Чтение сигнала</vt:lpstr>
      <vt:lpstr>Учебные материалы</vt:lpstr>
      <vt:lpstr>Программирование</vt:lpstr>
      <vt:lpstr>Презентация PowerPoint</vt:lpstr>
      <vt:lpstr>Софт</vt:lpstr>
      <vt:lpstr>Презентация PowerPoint</vt:lpstr>
      <vt:lpstr>Загрузка программы</vt:lpstr>
      <vt:lpstr>Загрузка скетча (программы) в плату</vt:lpstr>
      <vt:lpstr>Объяснение кода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AnLi</dc:creator>
  <cp:lastModifiedBy>AnLi</cp:lastModifiedBy>
  <cp:revision>18</cp:revision>
  <dcterms:created xsi:type="dcterms:W3CDTF">2021-09-05T04:36:26Z</dcterms:created>
  <dcterms:modified xsi:type="dcterms:W3CDTF">2021-09-11T14:42:28Z</dcterms:modified>
</cp:coreProperties>
</file>