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9" r:id="rId21"/>
    <p:sldId id="278" r:id="rId22"/>
    <p:sldId id="283" r:id="rId23"/>
    <p:sldId id="277" r:id="rId24"/>
    <p:sldId id="276" r:id="rId25"/>
    <p:sldId id="275" r:id="rId26"/>
    <p:sldId id="280" r:id="rId27"/>
    <p:sldId id="281" r:id="rId28"/>
    <p:sldId id="282" r:id="rId29"/>
    <p:sldId id="284" r:id="rId30"/>
    <p:sldId id="285" r:id="rId31"/>
    <p:sldId id="292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302" r:id="rId42"/>
    <p:sldId id="30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CD4F8-BD0F-4C54-ADA4-7C94FB14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3336A-7A05-4DB6-9032-278452FD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4DD8B-071B-4F61-A64D-7B45A76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63B5A-D65B-4B07-9B1B-D7E7E86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4D300-1A07-4B64-9319-5EB24C8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9464E-A529-4D88-99C3-2073DF1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78A4A-4FA6-4002-8686-53293C8C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281AC-579B-4CED-B857-BD0E4DC4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76436-8E3D-419C-A14C-F88ED7F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8E8EE-4B82-4DFB-A16C-0C64EB1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3EED95-3752-4C8E-9C43-3A74F960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BEBEC7-E287-405C-8E3B-6688FD4F6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678C7-DBBA-4A9A-A040-86FE1548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D128B-3F9A-4841-AB9F-1C64247B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1E1C5-1632-401D-92FE-0C5CE958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B3E17-628A-4624-A40D-DE3B872E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DD447-5AA2-49EF-9D27-128B707E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743CD-C56B-4A21-82B4-BB0D649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1EDEA-C5CF-4D49-92BF-40E5A2D8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8C675-D00C-47E9-B3A0-22060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0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4DAE6-58F1-4743-B216-E0B2BC7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76C7A-DF12-4DB5-932F-F711CE2E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403AC-327D-46AC-BA06-C05DF59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60E88-6DFA-42F7-86ED-D527C27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C056B-1C70-425F-8C87-CDB4E941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2314F-6DD6-4819-9602-0D8BB4B5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99B18-7065-450C-817F-B909893C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D2AEFB-A0D8-4CE3-B0B7-6DCB08D1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4B733C-0E44-4EE3-B9B8-65CFAD78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CFD2D-8DEA-41DF-95B9-E3EA9AC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DCCC0-3B5B-4571-8079-A5885E4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91D6D-1DDF-456A-B9A1-6C107219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2C0584-1F5B-4497-B1BC-2E1494F1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4AB24-4135-4680-8821-B33CC516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005FE2-2549-4BE6-9274-AC5D9743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772346-4A6E-4EED-8D92-2C6ED05CC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98B006-D626-4E13-BC68-A16A7B0C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328E11-9B77-4CCD-86E2-C1181863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FE93D-A53C-419C-B09F-28079AC3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4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B4880-E47A-4CB7-A33A-2820BF95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E557B0-FF7C-40CF-A12B-A5B25BCD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B51C20-70CE-4844-8A41-B2B2647A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7C82C-F72A-4146-82A4-B3D5F0B4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228786-EF93-44E4-8A88-9B94D6E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B6D284-3BC6-46BC-AB05-B88FE0F7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D096D-15CF-4CBA-8BB0-343EE2D6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EC53A-61D3-40AA-B2FD-E2D84A00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5AEDF-611A-434C-963E-3465FC03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81E30-2053-4AD6-86B8-F3B8F8DD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5255A-148B-4F84-AB45-AD2BBD6B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FD934-0833-4D6C-A0C7-6454D8EE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2D5F4-EEAA-48A8-890F-7B8C9AC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4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8408-4E5A-4302-B1C9-D0A9DAB1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9C2C73-EE4C-4E8B-BDE7-C5FC56E6D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60FC7-7255-4DC9-9872-8E4DE090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1108A-4376-4762-86F3-C027FCCE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D3D59-3FF9-4DD1-B59A-B87A8629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FCC04-4815-4B95-947C-BB88AC0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D9FC-E410-49E9-8113-4FAB447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6F4140-333F-49BF-9FC2-6CC29811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A6EC6-0774-4AA6-8F1B-EA9C557E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C285-6EF1-45E0-BF35-D68915FFE55F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6A283-9884-4A7B-AA03-9EB57D3C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ADC1A-511F-40A6-A28F-B61B687C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Проигрывание мелодий с помощью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9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40DB57-A9D1-4DBC-8160-6E1A0E2F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38" y="376977"/>
            <a:ext cx="7346726" cy="61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6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7" y="681037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выводит данные через последовательный порт UART в виде ASCII символов. Функция имеет различные формы вызова для разных форматов и типов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0CC841-22E2-4B7D-AE26-1AEF0932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15917"/>
              </p:ext>
            </p:extLst>
          </p:nvPr>
        </p:nvGraphicFramePr>
        <p:xfrm>
          <a:off x="271955" y="1561008"/>
          <a:ext cx="11303875" cy="5212527"/>
        </p:xfrm>
        <a:graphic>
          <a:graphicData uri="http://schemas.openxmlformats.org/drawingml/2006/table">
            <a:tbl>
              <a:tblPr/>
              <a:tblGrid>
                <a:gridCol w="1966662">
                  <a:extLst>
                    <a:ext uri="{9D8B030D-6E8A-4147-A177-3AD203B41FA5}">
                      <a16:colId xmlns:a16="http://schemas.microsoft.com/office/drawing/2014/main" val="2424666648"/>
                    </a:ext>
                  </a:extLst>
                </a:gridCol>
                <a:gridCol w="9337213">
                  <a:extLst>
                    <a:ext uri="{9D8B030D-6E8A-4147-A177-3AD203B41FA5}">
                      <a16:colId xmlns:a16="http://schemas.microsoft.com/office/drawing/2014/main" val="1081864691"/>
                    </a:ext>
                  </a:extLst>
                </a:gridCol>
              </a:tblGrid>
              <a:tr h="5637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print(char d)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аргумент типа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в порт код символа</a:t>
                      </a:r>
                    </a:p>
                    <a:p>
                      <a:pPr fontAlgn="base"/>
                      <a:r>
                        <a:rPr lang="en-US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d= 83;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en-US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(d);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код 83 (символ </a:t>
                      </a:r>
                      <a:r>
                        <a:rPr lang="en-US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en-US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(‘S’);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код 83 (символ </a:t>
                      </a:r>
                      <a:r>
                        <a:rPr lang="en-US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26553"/>
                  </a:ext>
                </a:extLst>
              </a:tr>
              <a:tr h="73713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print(byte 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типа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выводятся кодом числа</a:t>
                      </a:r>
                    </a:p>
                    <a:p>
                      <a:pPr fontAlgn="base"/>
                      <a:r>
                        <a:rPr lang="en-US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d= 83;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Serial.print(d);  // </a:t>
                      </a:r>
                      <a:r>
                        <a:rPr lang="ru-RU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код 83 (символ </a:t>
                      </a:r>
                      <a:r>
                        <a:rPr lang="en-US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Serial.print(byte(83));  // </a:t>
                      </a:r>
                      <a:r>
                        <a:rPr lang="ru-RU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код 83 (символ </a:t>
                      </a:r>
                      <a:r>
                        <a:rPr lang="en-US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13137"/>
                  </a:ext>
                </a:extLst>
              </a:tr>
              <a:tr h="9066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print(int 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аргумент – целый тип, то выводит строку с десятичным представлением числа</a:t>
                      </a:r>
                    </a:p>
                    <a:p>
                      <a:pPr fontAlgn="base"/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d= 83;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(d);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 “83”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(83);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 “83”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73422"/>
                  </a:ext>
                </a:extLst>
              </a:tr>
              <a:tr h="9066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print(float)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Вещественные типы выводятся символами ASCII, два знака после запятой</a:t>
                      </a:r>
                    </a:p>
                    <a:p>
                      <a:pPr fontAlgn="base"/>
                      <a:r>
                        <a:rPr lang="ru-RU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d= 7.65432;</a:t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Serial.print(d);  // </a:t>
                      </a:r>
                      <a:r>
                        <a:rPr lang="ru-RU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 “7.65”</a:t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Serial.print(7.65432);  // </a:t>
                      </a:r>
                      <a:r>
                        <a:rPr lang="ru-RU" sz="1600" i="1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 “7.65”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40420"/>
                  </a:ext>
                </a:extLst>
              </a:tr>
              <a:tr h="10762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print(* str)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аргумент указатель на массив или строка, то массив или строка побайтно передается в порт.</a:t>
                      </a:r>
                    </a:p>
                    <a:p>
                      <a:pPr fontAlgn="base"/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letters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[3]= {65, 66, 67};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(“Буквы”); 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 “Буквы”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Serial.print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i="1" dirty="0" err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letters</a:t>
                      </a:r>
                      <a:r>
                        <a:rPr lang="ru-RU" sz="1600" i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   // </a:t>
                      </a:r>
                      <a:r>
                        <a:rPr lang="ru-RU" sz="1600" i="1" dirty="0"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выводит строку из 3 символов с кодами 65, 66, 67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53" marR="29353" marT="29353" marB="29353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7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портом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CAC05-5586-4B1E-B268-35C1760FD824}"/>
              </a:ext>
            </a:extLst>
          </p:cNvPr>
          <p:cNvSpPr txBox="1"/>
          <p:nvPr/>
        </p:nvSpPr>
        <p:spPr>
          <a:xfrm>
            <a:off x="335016" y="681037"/>
            <a:ext cx="11567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2682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7.1.Serial.print_tab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AC7501-9549-4E4A-BD91-134EBFC3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97" y="1277609"/>
            <a:ext cx="4168405" cy="50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1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60775"/>
            <a:ext cx="11648090" cy="81668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7.2.Serial_Char_Control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5C5D28-7B39-4528-BC4F-B269C789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5" y="977462"/>
            <a:ext cx="7308631" cy="52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Сдвиговый регистр 74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hc595 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2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76541"/>
            <a:ext cx="11648090" cy="231441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какой-то момент времени вы неизбежно столкнетесь с проблемой отсутствия достаточного количества контактов на вашем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удовлетворения потребностей вашего проекта или прототипа. Решение этой проблемы? Сдвиговый регистр, а точнее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сдвиговый регистр 74hc595.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B3D391-9202-44E5-83BB-4208736C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10" y="1763221"/>
            <a:ext cx="6166780" cy="49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регистр сдвига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144730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74HC595 — восьмиразрядный сдвиговый регистр с последовательным вводом, последовательным или параллельным выводом информации, с триггером-защелкой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83527B-ED68-4E43-B330-6264D81C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4" y="1734208"/>
            <a:ext cx="11413443" cy="47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428788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схеме используется принцип синхронизированной последовательной передачи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сигнаналов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Необходимые значения сигнала (биты HIGH или LOW)  передаются в регистр один за другим, при этом регистр получает синхронизирующий сигнал, который заставляет его считать сигнал с входа. Когда байт (1 байт = 8 бит) считан, значения всех 8 бит распределены по выходам. То есть передаем в регистр сигналы последовательно, на выходах регистра имеем параллельно 8 сигналов.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74HC595 может отдавать сигналы не только параллельно, но и последовательно. Это необходимо при объединении нескольких регистров, для получения 16 и более выходов. В этом случае первые 8 бит сигнала передаются на следующий регистр для параллельного вывода на нем, об этом будет рассказано более подробно во втором примере.</a:t>
            </a:r>
          </a:p>
        </p:txBody>
      </p:sp>
    </p:spTree>
    <p:extLst>
      <p:ext uri="{BB962C8B-B14F-4D97-AF65-F5344CB8AC3E}">
        <p14:creationId xmlns:p14="http://schemas.microsoft.com/office/powerpoint/2010/main" val="145668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255368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записать эти выходы через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должны отправить двоичное значение в регистр сдвига, и из этого числа сдвиговый регистр может определить, какие выходы использовать. Например, если мы отправили двоичное значение 10100010, контакты, выделенные зеленым цветом на изображении ниже, будут активными, а выделенные красным цветом будут неактивными.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6CB32-0963-4349-9324-66C5CDFF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57" y="2199514"/>
            <a:ext cx="4595320" cy="46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 соединение сдвиговых регистров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0"/>
            <a:ext cx="11648090" cy="5625169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последовательного подключения большого количества сдвиговых регистров используется Q7 регистра — по нему данные продавливаются по мере поступления. Выходы 11 (SH_CP, задающий тактовые импульсы) и 10 (ST_CP, «защелка») подключаются параллельно и управляются синхронно.</a:t>
            </a:r>
          </a:p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добавить больше регистров сдвига, соедините их, как второй регистр. Всегда подключайте контакты MR и OE непосредственно к контакту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DS к предыдущему регистру.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6788C4-40F9-4273-A656-BF1D4F0B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9" y="3344535"/>
            <a:ext cx="115149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5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()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0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функция позволяет генерировать определенную частоту на заданном контакте. Можно регулировать и время генерации частоты если это необходимо. Синтаксис функции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выглядит следующим образом: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</a:p>
          <a:p>
            <a:pPr marL="0" indent="36195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tone(pin, frequency)</a:t>
            </a:r>
          </a:p>
          <a:p>
            <a:pPr marL="0" indent="36195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tone(pin, frequency, duration)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marL="0" indent="3619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контакт, на котором необходимо генерировать частоту (тон)</a:t>
            </a:r>
          </a:p>
          <a:p>
            <a:pPr marL="0" indent="3619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тона в герцах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int</a:t>
            </a:r>
          </a:p>
          <a:p>
            <a:pPr marL="0" indent="3619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продолжительность тона в миллисекундах (опционально)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4A6F7B-886F-4A39-AF03-2473E06F7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4" y="1105769"/>
            <a:ext cx="10834012" cy="54630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65B06-5FB8-4542-81EC-99ADFBD113B3}"/>
              </a:ext>
            </a:extLst>
          </p:cNvPr>
          <p:cNvSpPr txBox="1"/>
          <p:nvPr/>
        </p:nvSpPr>
        <p:spPr>
          <a:xfrm>
            <a:off x="193127" y="681037"/>
            <a:ext cx="1186749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9.1.74CH595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</p:txBody>
      </p:sp>
    </p:spTree>
    <p:extLst>
      <p:ext uri="{BB962C8B-B14F-4D97-AF65-F5344CB8AC3E}">
        <p14:creationId xmlns:p14="http://schemas.microsoft.com/office/powerpoint/2010/main" val="184645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2-х регистров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240A47-E843-4A99-80C2-E5918CF8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9" y="1434662"/>
            <a:ext cx="11661221" cy="53388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71F14-F260-43A7-A435-F1123B5552DB}"/>
              </a:ext>
            </a:extLst>
          </p:cNvPr>
          <p:cNvSpPr txBox="1"/>
          <p:nvPr/>
        </p:nvSpPr>
        <p:spPr>
          <a:xfrm>
            <a:off x="193127" y="681037"/>
            <a:ext cx="1186749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9.1.74CH595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_2» в плату, схема подключения представлена ниже.</a:t>
            </a:r>
          </a:p>
        </p:txBody>
      </p:sp>
    </p:spTree>
    <p:extLst>
      <p:ext uri="{BB962C8B-B14F-4D97-AF65-F5344CB8AC3E}">
        <p14:creationId xmlns:p14="http://schemas.microsoft.com/office/powerpoint/2010/main" val="144359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013" y="19894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с I2C-датчика температуры TC74A0-5.0VAT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595624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I²C (IIC), рус. ай-квадрат-си или ай-ту-си, англ. Inter-Integrated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последовательная асимметричная шина для связи между интегральными схемами внутри электронных приборов.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 I2C синхронная, состоит из двух линий: данных (SDA) и тактов (SCL). Есть ведущий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ведомые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Инициатором обмена всегда выступает ведущий, обмен между двумя ведомыми невозможен. Всего на одной двухпроводной шине может быть до 127 устройств.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Такты на линии SCL генерирует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Линией SDA могут управлять как мастер, так и ведомый в зависимости от направления передачи. Единицей обмена информации является пакет, обрамленный уникальными условиями на шине, именуемыми стартовым и стоповым условиями. Мастер в начале каждого пакета передает один байт, где указывает адрес ведомого и направление передачи последующих данных. Данные передаются 8-битными словами. После каждого слова передается один бит подтверждения приема приемной стороной.</a:t>
            </a:r>
          </a:p>
        </p:txBody>
      </p:sp>
    </p:spTree>
    <p:extLst>
      <p:ext uri="{BB962C8B-B14F-4D97-AF65-F5344CB8AC3E}">
        <p14:creationId xmlns:p14="http://schemas.microsoft.com/office/powerpoint/2010/main" val="282842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791397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I²C использует две двунаправленные линии, подтянутые к напряжению питания и управляемые через открытый коллектор или открытый сток — последовательная линия данных (SDA, 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последовательная линия тактирования (SCL, 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Стандартные напряжения +5 В или +3,3 В, однако допускаются и другие.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адресация включает 7-битное адресное пространство с 16 зарезервированными адресами. Это означает, что разработчикам доступно до 112 свободных адресов для подключения периферии на одну шину.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9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271135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передача данных состоит из Стартовой посылки, битов и стоповой посылки. Порядок изменения уровня на шинах задает тип посылки.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6298821-890D-414B-B857-8847875D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03" y="1118465"/>
            <a:ext cx="9024773" cy="54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4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02666"/>
            <a:ext cx="11648090" cy="655533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пакет шлется от ведущего к ведомому это физический адрес устройства и бит направления.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адрес состоит из семи бит (вот почему до 127 устройств на шине), а восьмой бит означает что будет делать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следующем байте — принимать или передавать данные. Девятым битом идет бит подтверждения ACK.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услышал свой адрес и считал полностью, то на девятом такте он придавит линию SDA в 0, сгенерировав 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Мастер, заметя это, понимает, что все идет по плану и можно продолжать.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обнаружился, прозевал адрес, неправильно принял байт, сгорел или еще что с ним случилось, то, соответственно, SDA на девятом такте будет прижать некому и ACK не получится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NACK и мастер прекратит свои попытки и выдаст ошибку.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D4F1CF5-BAE6-4225-A983-6BFF49C9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31" y="890109"/>
            <a:ext cx="6615756" cy="269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1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температуры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TC74A0-5.0VAT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spcBef>
                <a:spcPts val="600"/>
              </a:spcBef>
              <a:buNone/>
            </a:pPr>
            <a:r>
              <a:rPr lang="ru-R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датчика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Temperature Sensing in SOT-23-5 Package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Outputs Temperature as an 8-Bit Digital Word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Simple Serial Port Interface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Solid-State Temperature Sensing: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±2°C Accuracy from +25°C to +85°C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±3°C Accuracy from 0°C to +125°C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3.0 and 5.5V Operating Range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- 200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Operating</a:t>
            </a:r>
          </a:p>
          <a:p>
            <a:pPr marL="0" indent="361950" algn="just">
              <a:spcBef>
                <a:spcPts val="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Standby Mode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60776"/>
            <a:ext cx="11648090" cy="6318852"/>
          </a:xfrm>
        </p:spPr>
        <p:txBody>
          <a:bodyPr>
            <a:normAutofit/>
          </a:bodyPr>
          <a:lstStyle/>
          <a:p>
            <a:pPr marL="0" indent="361950" algn="just">
              <a:spcBef>
                <a:spcPts val="600"/>
              </a:spcBef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Thermal Protection for Hard Disk Drives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PC Peripherals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PC Card Devices for Notebook Computers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 Cost Thermostat Controls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Power Supplies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Thermistor Replacement</a:t>
            </a:r>
            <a:endParaRPr lang="ru-RU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6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8288" algn="l">
              <a:spcBef>
                <a:spcPts val="600"/>
              </a:spcBef>
              <a:buNone/>
            </a:pP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041D3-48FD-4EE3-8C15-FE31A3D6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" y="3429000"/>
            <a:ext cx="10574721" cy="24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0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208073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соответствия реальной и переданной температуры в бинарном коде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DF224-4D18-4723-918B-E032F8ADF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39" y="763143"/>
            <a:ext cx="5545521" cy="58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81493"/>
            <a:ext cx="11648090" cy="6176962"/>
          </a:xfrm>
        </p:spPr>
        <p:txBody>
          <a:bodyPr>
            <a:normAutofit lnSpcReduction="100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выступать любой цифровой контакт платы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Генерируемая частота зависит от размера таймера в вашей плате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 подобных ей плат минимальная частота звука составляет 31 Гц, а максимальная – 65535 Гц.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узнать какой вид тона будет генерироваться на каждой частоте? Для этой цели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специальная таблица нот, которая приравнивает каждую частоту к определенному типу музыкальной ноты. Эта таблица нот первоначально была написана Бреттом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Хангманом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Brett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Hagman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на чьих трудах и была основана работа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Мы будем использовать эту таблицу нот чтобы проигрывать наши мелодии.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NOTE_B0 31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NOTE_C1 33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NOTE_CS1 35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NOTE_D1 37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NOTE_DS1 39</a:t>
            </a:r>
          </a:p>
          <a:p>
            <a:pPr marL="0" indent="361950" algn="just">
              <a:buNone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NOTE_E1 41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517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815DC6-9A23-48E5-91CE-03007CCCE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2" y="1277609"/>
            <a:ext cx="5184168" cy="538549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18DB7-324F-4211-828C-4989B6D7D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11" y="1664685"/>
            <a:ext cx="4669817" cy="4064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B284-BFF5-4B7A-ABEB-92B72283C800}"/>
              </a:ext>
            </a:extLst>
          </p:cNvPr>
          <p:cNvSpPr txBox="1"/>
          <p:nvPr/>
        </p:nvSpPr>
        <p:spPr>
          <a:xfrm>
            <a:off x="193127" y="681037"/>
            <a:ext cx="1186749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10.1.Read_temp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</p:txBody>
      </p:sp>
    </p:spTree>
    <p:extLst>
      <p:ext uri="{BB962C8B-B14F-4D97-AF65-F5344CB8AC3E}">
        <p14:creationId xmlns:p14="http://schemas.microsoft.com/office/powerpoint/2010/main" val="2522527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Жидкокристаллический дисплей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LCD1602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0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Жидкокристаллический дисплей (Liquid Crystal Display) сокращенно LCD построен на технологии жидких кристаллов. LCD 1602A представляет собой электронный модуль основанный на драйвере HD44780 от Hitachi. LCD1602 имеет 16 контактов и может работать в 4-битном режиме (с использованием только 4 линии данных) или 8-битном режиме (с использованием всех 8 строк данных), так же можно использовать интерфейс I2C.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параметры 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Напряжение питания: 5 В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Размер дисплея: 2.6 дюйма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Тип дисплея: 2 строки по 16 символов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Цвет подсветки: синий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Цвет символов: белый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►Габаритные: 80мм x 35мм x 11мм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8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контактов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VSS:   «-» питание модуля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VDD:  «+» питание модуля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VO:    Вывод управления контрастом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RS:     Выбор регистра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RW:   Выбор режима записи или чтения (при подключении к земле, устанавливается режим записи)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E:       Строб по спаду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DB0-DB3: Биты интерфейса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DB4-DB7: Биты интерфейса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A:      «+» питание подсветки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K:      «-»  питание подсветки</a:t>
            </a:r>
          </a:p>
        </p:txBody>
      </p:sp>
    </p:spTree>
    <p:extLst>
      <p:ext uri="{BB962C8B-B14F-4D97-AF65-F5344CB8AC3E}">
        <p14:creationId xmlns:p14="http://schemas.microsoft.com/office/powerpoint/2010/main" val="442354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D33A37-16D3-4859-9DF6-BF1408024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71" y="214928"/>
            <a:ext cx="8570857" cy="64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5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1602 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быстрый и удобный способ использования i2c дисплея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покупка готового экрана со встроенной поддержкой протокола. Но таких экранов не очень много и стоят они не дешево. А вот разнообразных стандартных экранов выпущено уже огромное количество. Поэтому самым доступным и популярным сегодня вариантом является покупка и использование отдельного I2C модуля.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Жидкокристаллический монитор с поддержкой i2c подключается к плате при помощи четырех проводов – два провода для данных, два провода для питания.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GND подключается к GND на плате.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VCC – на 5V.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подключается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A5.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 подключается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A4.</a:t>
            </a:r>
          </a:p>
        </p:txBody>
      </p:sp>
    </p:spTree>
    <p:extLst>
      <p:ext uri="{BB962C8B-B14F-4D97-AF65-F5344CB8AC3E}">
        <p14:creationId xmlns:p14="http://schemas.microsoft.com/office/powerpoint/2010/main" val="189255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02665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одной стороны модуля мы видим выводы i2c – земля, питание и 2 для передачи данных. С другой переходника видим разъемы внешнего питания. И, естественно, на плате есть множество ножек, с помощью которых модуль припаивается к стандартным выводам экрана.</a:t>
            </a:r>
          </a:p>
        </p:txBody>
      </p:sp>
      <p:pic>
        <p:nvPicPr>
          <p:cNvPr id="3074" name="Picture 2" descr="LCD i2c дисплей экран и переходник ардуино ">
            <a:extLst>
              <a:ext uri="{FF2B5EF4-FFF2-40B4-BE49-F238E27FC236}">
                <a16:creationId xmlns:a16="http://schemas.microsoft.com/office/drawing/2014/main" id="{579AB5E0-C3DB-4DCA-970F-9A63FA5E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5" y="1949507"/>
            <a:ext cx="6157654" cy="35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Переходник i2c дисплей">
            <a:extLst>
              <a:ext uri="{FF2B5EF4-FFF2-40B4-BE49-F238E27FC236}">
                <a16:creationId xmlns:a16="http://schemas.microsoft.com/office/drawing/2014/main" id="{C702C1B2-A334-4990-A3C7-1E1F08F9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9" y="2092871"/>
            <a:ext cx="5239407" cy="39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13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и выводим на LCD 1602 собственные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создать собственный символ достаточно заполнить массив в котором 1 – это закрашенная ячейка на дисплее, а 0 – не закрашенная. Пример для изображения символа сердца показан ниже.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будет выглядит вот так. И массив и картинка очень похожи.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B00000,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B01010,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B10101,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B10001,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B01010,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B00100,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B00000,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B00000</a:t>
            </a:r>
          </a:p>
        </p:txBody>
      </p:sp>
      <p:pic>
        <p:nvPicPr>
          <p:cNvPr id="4098" name="Picture 2" descr="Создаём и выводим на LCD 1602 собственные символы.">
            <a:extLst>
              <a:ext uri="{FF2B5EF4-FFF2-40B4-BE49-F238E27FC236}">
                <a16:creationId xmlns:a16="http://schemas.microsoft.com/office/drawing/2014/main" id="{723BD515-9160-4ADF-8301-A5B4B35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62" y="2491114"/>
            <a:ext cx="2247572" cy="36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7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дисплея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B89891-F63E-4886-82F5-FA899DBC6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96" y="1180950"/>
            <a:ext cx="7080633" cy="55925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CF6F3-FE63-4DD0-9060-4D670F673F2D}"/>
              </a:ext>
            </a:extLst>
          </p:cNvPr>
          <p:cNvSpPr txBox="1"/>
          <p:nvPr/>
        </p:nvSpPr>
        <p:spPr>
          <a:xfrm>
            <a:off x="0" y="681037"/>
            <a:ext cx="1186749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12.1.LCD_Text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</p:txBody>
      </p:sp>
    </p:spTree>
    <p:extLst>
      <p:ext uri="{BB962C8B-B14F-4D97-AF65-F5344CB8AC3E}">
        <p14:creationId xmlns:p14="http://schemas.microsoft.com/office/powerpoint/2010/main" val="199759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97434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Загрузим программу «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12.2.Progress_Bar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6FE508-CD36-4AE8-96A6-BD148B53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экрана загрузки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415DAF-0B76-4F71-91C1-4B9FEE4A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68" y="1277609"/>
            <a:ext cx="6860463" cy="54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()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0A081D-EC5A-4FAB-A58D-C3C00873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85" y="1277609"/>
            <a:ext cx="5028829" cy="535967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01B0D-96B3-4553-86C0-F0996459C495}"/>
              </a:ext>
            </a:extLst>
          </p:cNvPr>
          <p:cNvSpPr txBox="1"/>
          <p:nvPr/>
        </p:nvSpPr>
        <p:spPr>
          <a:xfrm>
            <a:off x="382313" y="681037"/>
            <a:ext cx="11284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«6.1.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схема подключения представлена ниже</a:t>
            </a:r>
          </a:p>
        </p:txBody>
      </p:sp>
    </p:spTree>
    <p:extLst>
      <p:ext uri="{BB962C8B-B14F-4D97-AF65-F5344CB8AC3E}">
        <p14:creationId xmlns:p14="http://schemas.microsoft.com/office/powerpoint/2010/main" val="3628428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Термостат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12.3.LCD_Thermostat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29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Dragon_game_LCD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5FB0155-FE13-4905-8E0B-1136442B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3AE753-D52F-4102-838B-31BA8E557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01" y="1277609"/>
            <a:ext cx="7207797" cy="54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3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890" y="1437673"/>
            <a:ext cx="9144000" cy="2387600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08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прерывания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 – это сигнал, который сообщает процессору о наступлении какого-либо события, которое требует незамедлительного внимания. Процессор должен отреагировать на этот сигнал, прервав выполнение текущих инструкций и передав управление обработчику прерывания (ISR,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Обработчик – это обычная функция, которую мы пишем сами и помещаем туда тот код, который должен отреагировать на событие.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569682-77A2-4682-B77E-9ADAB9E2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86" y="2981844"/>
            <a:ext cx="6301280" cy="36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87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569119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 бывают разные, то есть не сами прерывания, а их причины: прерывание может вызвать аналогово-цифровой преобразователь, таймер-счётчик или буквально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микроконтроллера. Такие прерывания называются внешними аппаратными, и именно о них мы сегодня поговорим.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прерывание, вызванное изменением напряжения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микроконтроллера. Основная суть состоит в том, что микроконтроллер (системное ядро) не занимается опросом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 тратит на это время. Как только напряжение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изменяется (имеется в виду цифровой сигнал, +5 подали/+5 убрали) – микроконтроллер получает сигнал, прекращает выполнение текущего кода, обрабатывает прерывание, и возвращается к работе.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прерывание может поймать короткое нажатие кнопки или срабатывание датчика во время сложных долгих вычислений или задержек в коде, т.е. грубо говоря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опрашивается параллельно основному коду.</a:t>
            </a:r>
          </a:p>
        </p:txBody>
      </p:sp>
    </p:spTree>
    <p:extLst>
      <p:ext uri="{BB962C8B-B14F-4D97-AF65-F5344CB8AC3E}">
        <p14:creationId xmlns:p14="http://schemas.microsoft.com/office/powerpoint/2010/main" val="2362177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аппаратные прерывания для следующих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DC0DF5C-B4FE-4E2A-B7A4-D5C29A3F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26627"/>
              </p:ext>
            </p:extLst>
          </p:nvPr>
        </p:nvGraphicFramePr>
        <p:xfrm>
          <a:off x="271955" y="1722120"/>
          <a:ext cx="11648092" cy="2554688"/>
        </p:xfrm>
        <a:graphic>
          <a:graphicData uri="http://schemas.openxmlformats.org/drawingml/2006/table">
            <a:tbl>
              <a:tblPr/>
              <a:tblGrid>
                <a:gridCol w="5314749">
                  <a:extLst>
                    <a:ext uri="{9D8B030D-6E8A-4147-A177-3AD203B41FA5}">
                      <a16:colId xmlns:a16="http://schemas.microsoft.com/office/drawing/2014/main" val="3967305041"/>
                    </a:ext>
                  </a:extLst>
                </a:gridCol>
                <a:gridCol w="1174525">
                  <a:extLst>
                    <a:ext uri="{9D8B030D-6E8A-4147-A177-3AD203B41FA5}">
                      <a16:colId xmlns:a16="http://schemas.microsoft.com/office/drawing/2014/main" val="3670822386"/>
                    </a:ext>
                  </a:extLst>
                </a:gridCol>
                <a:gridCol w="1053509">
                  <a:extLst>
                    <a:ext uri="{9D8B030D-6E8A-4147-A177-3AD203B41FA5}">
                      <a16:colId xmlns:a16="http://schemas.microsoft.com/office/drawing/2014/main" val="2485462856"/>
                    </a:ext>
                  </a:extLst>
                </a:gridCol>
                <a:gridCol w="1029125">
                  <a:extLst>
                    <a:ext uri="{9D8B030D-6E8A-4147-A177-3AD203B41FA5}">
                      <a16:colId xmlns:a16="http://schemas.microsoft.com/office/drawing/2014/main" val="3725996228"/>
                    </a:ext>
                  </a:extLst>
                </a:gridCol>
                <a:gridCol w="980722">
                  <a:extLst>
                    <a:ext uri="{9D8B030D-6E8A-4147-A177-3AD203B41FA5}">
                      <a16:colId xmlns:a16="http://schemas.microsoft.com/office/drawing/2014/main" val="2004401743"/>
                    </a:ext>
                  </a:extLst>
                </a:gridCol>
                <a:gridCol w="1004919">
                  <a:extLst>
                    <a:ext uri="{9D8B030D-6E8A-4147-A177-3AD203B41FA5}">
                      <a16:colId xmlns:a16="http://schemas.microsoft.com/office/drawing/2014/main" val="341996107"/>
                    </a:ext>
                  </a:extLst>
                </a:gridCol>
                <a:gridCol w="1090543">
                  <a:extLst>
                    <a:ext uri="{9D8B030D-6E8A-4147-A177-3AD203B41FA5}">
                      <a16:colId xmlns:a16="http://schemas.microsoft.com/office/drawing/2014/main" val="2558011700"/>
                    </a:ext>
                  </a:extLst>
                </a:gridCol>
              </a:tblGrid>
              <a:tr h="75918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 / номер прерывания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 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61563"/>
                  </a:ext>
                </a:extLst>
              </a:tr>
              <a:tr h="759184">
                <a:tc>
                  <a:txBody>
                    <a:bodyPr/>
                    <a:lstStyle/>
                    <a:p>
                      <a:pPr algn="l" fontAlgn="base"/>
                      <a:r>
                        <a:rPr lang="it-IT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 328/168 (Nano, UNO, Mini)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98003"/>
                  </a:ext>
                </a:extLst>
              </a:tr>
              <a:tr h="4450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 32U4 (Leonardo, Micro)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00545"/>
                  </a:ext>
                </a:extLst>
              </a:tr>
              <a:tr h="4450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 2560 (Mega)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0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4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прерывания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1"/>
            <a:ext cx="11648090" cy="5719762"/>
          </a:xfrm>
        </p:spPr>
        <p:txBody>
          <a:bodyPr>
            <a:normAutofit lnSpcReduction="10000"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вы поняли из таблицы, прерывания имеют свой номер, который отличается от номера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Есть кстати удобная функция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digitalPinToInterrupt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принимает номер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возвращает номер прерывания. 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Скормив этой функции цифру 3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нано, мы получим 1. Всё по таблице выше, функция для ленивых. Подключается прерывание при помощи функции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attachInterrupt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l" rtl="0" fontAlgn="base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номер прерывания</a:t>
            </a:r>
          </a:p>
          <a:p>
            <a:pPr marL="0" indent="0" algn="l" rtl="0" fontAlgn="base">
              <a:buNone/>
            </a:pP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имя функции-обработчика прерывания (её нужно создать самому)</a:t>
            </a:r>
          </a:p>
          <a:p>
            <a:pPr marL="0" indent="0" algn="l" rtl="0" fontAlgn="base">
              <a:buNone/>
            </a:pP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“режим” работы прерывания: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(низкий) – срабатывает при сигнале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(рост) – срабатывает при изменении сигнала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(падение) – срабатывает при изменении сигнала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 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(изменение) – срабатывает при изменении сигнала (с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наоборот)</a:t>
            </a:r>
          </a:p>
          <a:p>
            <a:pPr marL="0" indent="361950" algn="just" rtl="0" fontAlgn="base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8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13.1.Interrupt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E6DA5-4E49-493C-88E6-942022CA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5" y="1105499"/>
            <a:ext cx="6275798" cy="56680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603C7-4405-4124-B4BC-371C84E25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3" y="2522483"/>
            <a:ext cx="5483748" cy="25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1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29245"/>
            <a:ext cx="11648090" cy="57197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13.2.Timer_interrupt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схема подключения представлена ниже.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B1F90F-FB4A-4B21-83EA-28146313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43" y="1008993"/>
            <a:ext cx="7641513" cy="56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7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порт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интерфейс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0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в переводе это универсальный асинхронный приемопередатчик.  Данные UART передаются последовательным кодом в следующем формате.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45A060-30E7-4CE3-B686-0875FFE0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728787"/>
            <a:ext cx="92106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81493"/>
            <a:ext cx="11648090" cy="61769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бит передается за равные промежутки времени. Время передачи одного бита определяется скоростью передачи. Скорость передачи указывается в бодах (бит в секунду). Кроме битов данных интерфейс UART вставляет в поток биты синхронизации: стартовый и стоповый.  Таким образом, для передачи байта информации требуется 10 битов, а не 8.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используются следующие стандартные скорости передачи интерфейса UART.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40828AC-43A1-4193-A76A-7DB1D246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30228"/>
              </p:ext>
            </p:extLst>
          </p:nvPr>
        </p:nvGraphicFramePr>
        <p:xfrm>
          <a:off x="2207173" y="2764554"/>
          <a:ext cx="8061933" cy="3958590"/>
        </p:xfrm>
        <a:graphic>
          <a:graphicData uri="http://schemas.openxmlformats.org/drawingml/2006/table">
            <a:tbl>
              <a:tblPr/>
              <a:tblGrid>
                <a:gridCol w="2687311">
                  <a:extLst>
                    <a:ext uri="{9D8B030D-6E8A-4147-A177-3AD203B41FA5}">
                      <a16:colId xmlns:a16="http://schemas.microsoft.com/office/drawing/2014/main" val="210766421"/>
                    </a:ext>
                  </a:extLst>
                </a:gridCol>
                <a:gridCol w="2687311">
                  <a:extLst>
                    <a:ext uri="{9D8B030D-6E8A-4147-A177-3AD203B41FA5}">
                      <a16:colId xmlns:a16="http://schemas.microsoft.com/office/drawing/2014/main" val="4219183395"/>
                    </a:ext>
                  </a:extLst>
                </a:gridCol>
                <a:gridCol w="2687311">
                  <a:extLst>
                    <a:ext uri="{9D8B030D-6E8A-4147-A177-3AD203B41FA5}">
                      <a16:colId xmlns:a16="http://schemas.microsoft.com/office/drawing/2014/main" val="1475345541"/>
                    </a:ext>
                  </a:extLst>
                </a:gridCol>
              </a:tblGrid>
              <a:tr h="117996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передачи,</a:t>
                      </a:r>
                      <a:b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бод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передачи одного бита, мкс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передачи байта,</a:t>
                      </a:r>
                      <a:b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мкс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92500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06468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43527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55469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186433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02393"/>
                  </a:ext>
                </a:extLst>
              </a:tr>
              <a:tr h="456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115200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6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45010"/>
            <a:ext cx="11648090" cy="569135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 имеет один порт UART, сигналы которого  подключены к выводам 0 (сигнал RX) и 1 (сигнал TX). Сигналы имеют логические уровни TTL (0…5 В). Через эти выводы (0 и 1) можно подключить к плате другое устройство имеющее интерфейс UART.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функции связи с другими контроллерами порт UART платы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 используется для загрузки в контроллер программы из компьютера. Для этого к этим же сигналам (RX и TX) подключены соответствующие выводы микросхемы ATmega16U2 - преобразователя интерфейса USB/UART. Микросхема преобразователя подключена через резисторы сопротивлением 1 кОм.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6BDD7F-AB72-417F-9797-D39ECF84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5" y="3635422"/>
            <a:ext cx="11828700" cy="220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4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работы с UART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0"/>
            <a:ext cx="11648090" cy="278737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 могут передаваться в двух форматах:</a:t>
            </a:r>
          </a:p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-как бинарный код;</a:t>
            </a:r>
          </a:p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-как ASCII символы.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монитор последовательного порта в программе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принимает данные как ASCII текст. Для того, чтобы он вывел на экран компьютера число “65” надо передать коды символов “6” и “5”. А код ”65” монитор отобразит как символ “A”.</a:t>
            </a:r>
          </a:p>
        </p:txBody>
      </p:sp>
    </p:spTree>
    <p:extLst>
      <p:ext uri="{BB962C8B-B14F-4D97-AF65-F5344CB8AC3E}">
        <p14:creationId xmlns:p14="http://schemas.microsoft.com/office/powerpoint/2010/main" val="1353005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2758</Words>
  <Application>Microsoft Office PowerPoint</Application>
  <PresentationFormat>Широкоэкранный</PresentationFormat>
  <Paragraphs>227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Тема Office</vt:lpstr>
      <vt:lpstr>Проигрывание мелодий с помощью функции Tone() на Arduino</vt:lpstr>
      <vt:lpstr>Функция tone ()</vt:lpstr>
      <vt:lpstr>Презентация PowerPoint</vt:lpstr>
      <vt:lpstr>Функция tone ()</vt:lpstr>
      <vt:lpstr>Последовательный порт Arduino</vt:lpstr>
      <vt:lpstr>Последовательный интерфейс UART</vt:lpstr>
      <vt:lpstr>Презентация PowerPoint</vt:lpstr>
      <vt:lpstr>Презентация PowerPoint</vt:lpstr>
      <vt:lpstr>Библиотека Serial для работы с UART Ардуино.</vt:lpstr>
      <vt:lpstr>Презентация PowerPoint</vt:lpstr>
      <vt:lpstr>Функция print()</vt:lpstr>
      <vt:lpstr>Работа с портом</vt:lpstr>
      <vt:lpstr>Презентация PowerPoint</vt:lpstr>
      <vt:lpstr>Сдвиговый регистр 74hc595 Arduino</vt:lpstr>
      <vt:lpstr>Презентация PowerPoint</vt:lpstr>
      <vt:lpstr>Как работает регистр сдвига</vt:lpstr>
      <vt:lpstr>Презентация PowerPoint</vt:lpstr>
      <vt:lpstr>Презентация PowerPoint</vt:lpstr>
      <vt:lpstr>Последовательное соединение сдвиговых регистров</vt:lpstr>
      <vt:lpstr>Подключение к Arduino</vt:lpstr>
      <vt:lpstr>Подключение 2-х регистров</vt:lpstr>
      <vt:lpstr>Чтение данных с I2C-датчика температуры TC74A0-5.0VAT</vt:lpstr>
      <vt:lpstr>Интерфейс I2C</vt:lpstr>
      <vt:lpstr>Принцип работы I2C</vt:lpstr>
      <vt:lpstr>Презентация PowerPoint</vt:lpstr>
      <vt:lpstr>Презентация PowerPoint</vt:lpstr>
      <vt:lpstr>Датчик температуры TC74A0-5.0VAT</vt:lpstr>
      <vt:lpstr>Презентация PowerPoint</vt:lpstr>
      <vt:lpstr>Презентация PowerPoint</vt:lpstr>
      <vt:lpstr>Подключение к Arduino</vt:lpstr>
      <vt:lpstr>Жидкокристаллический дисплей LCD1602</vt:lpstr>
      <vt:lpstr>Краткое описание</vt:lpstr>
      <vt:lpstr>Назначение контактов</vt:lpstr>
      <vt:lpstr>Презентация PowerPoint</vt:lpstr>
      <vt:lpstr>Модуль i2c для LCD 1602 Arduino</vt:lpstr>
      <vt:lpstr>Презентация PowerPoint</vt:lpstr>
      <vt:lpstr>Создаём и выводим на LCD 1602 собственные символы</vt:lpstr>
      <vt:lpstr>Подключение дисплея</vt:lpstr>
      <vt:lpstr>Создание экрана загрузки</vt:lpstr>
      <vt:lpstr>Термостат</vt:lpstr>
      <vt:lpstr>Игра на Arduino</vt:lpstr>
      <vt:lpstr>Прерывания</vt:lpstr>
      <vt:lpstr>Аппаратные прерывания</vt:lpstr>
      <vt:lpstr>Презентация PowerPoint</vt:lpstr>
      <vt:lpstr>Прерывания в Arduino</vt:lpstr>
      <vt:lpstr>Функции прерывания</vt:lpstr>
      <vt:lpstr>Прерывание в Arduino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Двигатели</dc:title>
  <dc:creator>AnLi</dc:creator>
  <cp:lastModifiedBy>AnLi</cp:lastModifiedBy>
  <cp:revision>19</cp:revision>
  <dcterms:created xsi:type="dcterms:W3CDTF">2021-09-13T04:28:33Z</dcterms:created>
  <dcterms:modified xsi:type="dcterms:W3CDTF">2021-10-24T11:40:16Z</dcterms:modified>
</cp:coreProperties>
</file>