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9" r:id="rId6"/>
    <p:sldId id="261" r:id="rId7"/>
    <p:sldId id="265" r:id="rId8"/>
    <p:sldId id="264" r:id="rId9"/>
    <p:sldId id="270" r:id="rId10"/>
    <p:sldId id="266" r:id="rId11"/>
    <p:sldId id="280" r:id="rId12"/>
    <p:sldId id="262" r:id="rId13"/>
    <p:sldId id="271" r:id="rId14"/>
    <p:sldId id="260" r:id="rId15"/>
    <p:sldId id="272" r:id="rId16"/>
    <p:sldId id="275" r:id="rId17"/>
    <p:sldId id="279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B55BB-355D-493F-BC81-9EC299E26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8C0B9D-45A0-4824-92AE-1FCBC8A1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C8FC8-97EC-46B1-B037-1209252E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4E79D-E6E0-422D-83B7-925BF7DE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F9DAB-CC0B-4DC9-8A16-0F2CC17D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55A50-555E-4609-BBF8-7500057D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C26A2-07E7-46E6-A880-93CAE68F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88D043-97DC-459D-AEDF-C984871A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425F5-1738-4679-B450-DF8EED9A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11582-8525-4AE0-A9BF-C2CF7B1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B9CB71-5322-4647-B627-900F4F3F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DE654-627C-49CB-B8F3-90D79258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2C4C0-7F77-4382-8E38-474D4728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2B704-B917-4051-AD91-10410114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75321-49D7-4334-A5B7-82BB9CFB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A476F-4694-4128-A217-CE1287F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40E7F-4298-4AD2-BCF3-90315B3E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BDB62-1A39-4DC6-A68B-25D66AC8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B8780-CDF8-4457-B964-74FC8C8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0C85-1F54-4E92-861E-39822391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91015-B4E4-487F-A290-1EDECC67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B11BB-E972-42F1-B9F6-2D5FF6B7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53CCC-5C70-4CE7-9C4C-D50FDE6B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CA2B1-B42E-4050-A1FF-91AD4A6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0B089-51C8-4549-80F9-31E28D6B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4A878-C734-4623-9F85-ED34618C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A5C4F-6054-41C3-976A-D6B37A58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949F6-173B-4FC0-AD1E-68387D8B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BFC6-CC93-4067-85A5-44751E7C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43D93-869D-4174-BE80-55D0D820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7F1AFD-F493-4CF9-BEDA-A0CF46DE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47009-B420-42C4-9CC0-1468A39D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AFA76F-17AD-4BB1-90B7-1704B9B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CE0E54-634E-436D-8BBC-5D3BE22C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6CD426-E8FC-4CF5-A011-F7232028F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E3AFCD-0C0A-469C-9970-5DB1FD29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001922-1CF0-426E-B485-6D0C289E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F93827-EB6B-472D-88B3-629C98FB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813BC-95AF-4E9D-8724-81B9245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7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FC0FA-608E-4096-BAA5-854C03D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42701C-9356-445D-9935-BE7C6AEA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1CEC30-EA01-42D4-89F9-604C6934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8FF678-6DE7-4863-9F82-2F62299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0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CBA3-0232-47CF-B7D8-9796DAAE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3333D6-3730-4E4F-9ACA-3F6C7648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9F572-FE62-4458-81F1-141AA199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2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453F2-9407-41E5-8609-FC1065AF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1953B-5FED-4FC9-B56B-15F36D8B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A22DB5-50A6-45A6-8543-CCE0FE26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248AA-FD40-4A86-B7A4-8524247E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8E0534-0244-42E7-83F2-8DDEEF2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58098-4766-40CE-BE45-4645D490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0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CBE3D-495F-471C-8DF1-0C66650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B49305-60E7-4BA8-ADEC-9DD714FB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6C807-E2F2-4E05-85FB-3CC5F1D0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FAE6D-1DF2-401F-8E95-E42F0CD0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4FD9E-B458-41B4-948B-8453A2A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23699A-852D-4A34-8A6B-6808EF0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D2187-BE50-439D-89DA-855B3B22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EE3A3-9A87-47BB-A72C-67D64DC0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36377-F853-4189-8138-F30D338B9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A330-83BA-4D98-8158-4670192A1C0A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DFC80-CE17-473C-BDC0-323C1547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E5B84-D1BE-4F24-B026-6149D2E7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1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AnLiMan/ArduinoProj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9F4EB-F2D9-4494-ADA4-DD6FDF704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843" y="2946400"/>
            <a:ext cx="9144000" cy="9652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CF305-A2AF-4C19-96F8-4705BBE3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48" y="254768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30C1E-E6AD-4757-B815-FF6B16A0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38019"/>
            <a:ext cx="11506200" cy="5226297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программируется на языке программирования C/C++ с соответствующим ему синтаксисом, а также имеется возможность записи на машинном коде – языке программирования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Встроенный сборщик, препроцессор и компилятор (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avr-gcc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-AVR) прощают большое количество ошибок и делает многое за пользователя автоматически. Базовые функции для управления выводами и интерфейсами микроконтроллера, математика и некоторые другие функции/макросы взяты из открытого фреймворка для работы с микроконтроллерами под названием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Именно из него состоит базовый набор инструментов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связи с этим сами разработчики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язык “упрощённым c++”, и даже дали ему отдельное название –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06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F8CEA9-507F-4FBD-8895-0C26C531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45" y="157627"/>
            <a:ext cx="11695386" cy="945959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и синтаксис языка С++ можно изучить в файле «Синтаксис и правила оформления C++», файл можно скачать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B0597-6A33-4A31-AC9D-A3DAD68C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4" y="1718441"/>
            <a:ext cx="7573975" cy="43783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5054E1-6B85-47C0-91B2-D90128955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27" y="2112580"/>
            <a:ext cx="3984242" cy="39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6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E425-AE39-4F27-8929-58679755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4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5B22A-49B4-48C7-AA66-4D21224C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7" y="707388"/>
            <a:ext cx="11424745" cy="1610143"/>
          </a:xfrm>
        </p:spPr>
        <p:txBody>
          <a:bodyPr>
            <a:normAutofit lnSpcReduction="10000"/>
          </a:bodyPr>
          <a:lstStyle/>
          <a:p>
            <a:pPr marL="0" indent="44132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программной части, предоставленной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(Integrated Development Environment – интегрированная среда разработки), включающая в себя редактор кода, компилятор и всё остальное необходимое для загрузки прошивки в плату.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«Основные команды и функции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также доступного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F357A-B8EA-43F4-8FA9-0DB5A0B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8" y="2317531"/>
            <a:ext cx="5478442" cy="4536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32122D-4E26-4AD3-9815-F546E3C58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75" y="2528724"/>
            <a:ext cx="4023491" cy="40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9" y="238235"/>
            <a:ext cx="11575830" cy="1247775"/>
          </a:xfrm>
        </p:spPr>
        <p:txBody>
          <a:bodyPr/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методических рекомендаций по установке среды для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сопутствующих драйверов, решении типичных проблем следует применять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«Работа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Методическое пособие».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0F36D0-A703-4DE4-9FA9-8198ABF4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3" y="1486010"/>
            <a:ext cx="8134350" cy="5019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78EF2-A8A0-4030-9C59-C0420307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03" y="2215535"/>
            <a:ext cx="3560625" cy="35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FD460-C650-410D-BB76-355A8673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34"/>
            <a:ext cx="10515600" cy="6281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316D6-0A11-4008-A67F-BBE002E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1" y="912813"/>
            <a:ext cx="11726917" cy="5945187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так называемого программатора: изначально способом загрузки прошивки в микроконтроллер является загрузка посредством ISP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in-system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программатора, который загружает прошивку напрямую в память микроконтроллера. Это способ хорош и надёжен, но он дороже и не такой универсальный как тот, который используется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Работает это так: вместо ISP программатора на плате стоит USB-TTL преобразователь, который позволяет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её стороне TTL – транзистор-транзистор логика) буквально общаться с компьютером (на его стороне – USB) и обмениваться данными. Но просто общаясь с компьютером загрузить прошивку не получится, поэтому в памяти микроконтроллера “живёт” загрузчик (он же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умеет ловить данные, идущие с компьютера и загружать их во Flash память микроконтроллера. При каждом запуске микроконтроллера загрузчик ждёт команду от компьютера для загрузки новой прошивки. Если никто ему не отвечает какое-то время, он запускает уже имеющуюся в памяти МК прошивку. Отсюда вытекает несколько минусов: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Загрузчик сидит во Flash памяти и занимает место (около 6%)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подаче питания на МК прошивка стартует не сразу, каждый раз загрузчик ждёт команду от компьютера в течение какого-то времени (пару секунд), прежде чем передать управление имеющейся в памяти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180045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скетча в плату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6" y="990053"/>
            <a:ext cx="11380076" cy="4351338"/>
          </a:xfrm>
        </p:spPr>
        <p:txBody>
          <a:bodyPr/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открытии скетча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появится окно следующего вида: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4A8F08-E6FC-421F-8E76-3EB1048D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79" y="1653208"/>
            <a:ext cx="7069849" cy="41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68" y="327901"/>
            <a:ext cx="11221108" cy="728389"/>
          </a:xfrm>
        </p:spPr>
        <p:txBody>
          <a:bodyPr>
            <a:normAutofit fontScale="92500" lnSpcReduction="10000"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загрузки прошивки для начала требуется выбрать плату через: «Инструменты» - «Плата» -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089E5-20C1-4551-8221-959B0919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1154518"/>
            <a:ext cx="7288924" cy="53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0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34" y="201777"/>
            <a:ext cx="11521965" cy="1311713"/>
          </a:xfrm>
        </p:spPr>
        <p:txBody>
          <a:bodyPr/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выбираем порт через который будем «прошивать»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«Инструменты» - «Порт». Номер порта может отличаться от того, что показано на рисунке это не так важно.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A9F677-ED8A-45BB-946D-F2B175DC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5" y="1452617"/>
            <a:ext cx="9573734" cy="52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6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7" y="105999"/>
            <a:ext cx="11521966" cy="49309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программы производится при помощи вот этого значка в окне программы: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C63EA3F-10F1-42E7-B131-40C67D653BB8}"/>
              </a:ext>
            </a:extLst>
          </p:cNvPr>
          <p:cNvSpPr txBox="1">
            <a:spLocks/>
          </p:cNvSpPr>
          <p:nvPr/>
        </p:nvSpPr>
        <p:spPr>
          <a:xfrm>
            <a:off x="112987" y="1453669"/>
            <a:ext cx="11743996" cy="12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подробное руководство по использованию среды приведено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- «Работа и настройка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AD3455-0738-4BB3-AE14-EFA518F8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1" y="547007"/>
            <a:ext cx="3000046" cy="932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730078-63B0-4880-B4F4-85989852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" y="2159247"/>
            <a:ext cx="7338573" cy="46987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8739D-2025-4365-A6B5-4E988BF92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02" y="2727687"/>
            <a:ext cx="4089181" cy="40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C1AF5-2B3A-4843-AF23-0FDB1D9A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676" y="226355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ru-RU" dirty="0"/>
              <a:t>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1A736-2151-49E6-9522-0D8E3C51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14" y="1253331"/>
            <a:ext cx="11427372" cy="5378314"/>
          </a:xfrm>
        </p:spPr>
        <p:txBody>
          <a:bodyPr/>
          <a:lstStyle/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же такое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Формально это – торговая марка, под которой выпускаются официальные платы и софт. Название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идёт от одноименного названия рюмочной в Италии. Предлагаемая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 включает в себя железо (сами платы) и софт (среда разработки).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CDEF71-7ECA-4552-A3C4-395A6E04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3" y="3594210"/>
            <a:ext cx="952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79E9-D89B-4581-849E-90048D54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4" y="13176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7D498-CD0F-4D8A-8CC3-E83A59E7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62" y="942756"/>
            <a:ext cx="11380076" cy="370807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микроконтроллера на отладочной плате стоит обвязка, необходимая для его работы: это кварцевый генератор, задающий частоту работы процессора,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USB-TTL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преобразователь для загрузки прошивки в память контроллера, стабилизатор напряжения для преобразования входного напряжения в 5В постоянного тока, а также конденсаторы и резисторы, выполняющие фильтрующие и подтягивающие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83785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компонентов платы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7323D7-9E38-4235-80CC-E7609F20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1010169"/>
            <a:ext cx="7907732" cy="5388112"/>
          </a:xfrm>
        </p:spPr>
      </p:pic>
    </p:spTree>
    <p:extLst>
      <p:ext uri="{BB962C8B-B14F-4D97-AF65-F5344CB8AC3E}">
        <p14:creationId xmlns:p14="http://schemas.microsoft.com/office/powerpoint/2010/main" val="4830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8E529-A702-4313-8D99-ADAE65E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00"/>
            <a:ext cx="10515600" cy="6123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1CE7FF-A22D-4AB5-B609-7FFEF1A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34" y="681037"/>
            <a:ext cx="11537732" cy="5584168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учиться работать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электроникой в целом?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невероятно интересное, техническое, развивающее мозги и относительно дешёвое “DIY” хобби с бесконечным количеством идей и их реализаций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узко-специальных электронных устройств и станков, аналогов которым нет в продаже или они слишком дорогие. В том числе для личных нужд или для работы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новых уникальных устройств с целью выхода на краудфандинг и старта продаж и своего бизнеса.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Отличная практика в программировании и электронике, особенно перед обучением на соответствующую специальность.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в целом: автоматизация процессов и “машин”, автоматическое регулирование процессов, дистанционное управление, мониторинг различных величин, носимые и стационарные электронные устройства различного назначения.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1690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7A9C-6F79-4819-8EA9-557825D4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28BF9-F267-4FEF-88E4-D8288564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253331"/>
            <a:ext cx="11427373" cy="4800628"/>
          </a:xfrm>
        </p:spPr>
        <p:txBody>
          <a:bodyPr>
            <a:normAutofit/>
          </a:bodyPr>
          <a:lstStyle/>
          <a:p>
            <a:pPr marL="0" indent="36195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Разновидностей плат очень много, но используют они одни и те же модели микроконтроллеров. От модели микроконтроллера зависит объем памяти и количество ног. На большинстве моделей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стоят 8-битные МК от AVR с кварцевым генератором на 16 МГц (либо ниже), то есть по производительности платы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отличаются, отличаются только объемом памяти, количеством ног и интерфейсов/таймеров.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МК от производителя ARM, например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DUE, в разы мощнее своих собратьев за счёт 32-битного процессора. Примеры моделей приведены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27540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C35263-B2F1-4C8B-BB9A-F3C3DD43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7" y="656016"/>
            <a:ext cx="11245686" cy="5545968"/>
          </a:xfrm>
        </p:spPr>
      </p:pic>
    </p:spTree>
    <p:extLst>
      <p:ext uri="{BB962C8B-B14F-4D97-AF65-F5344CB8AC3E}">
        <p14:creationId xmlns:p14="http://schemas.microsoft.com/office/powerpoint/2010/main" val="22414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3C8141-5502-4A0E-A7E6-0C921E0A6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198199"/>
              </p:ext>
            </p:extLst>
          </p:nvPr>
        </p:nvGraphicFramePr>
        <p:xfrm>
          <a:off x="105719" y="217544"/>
          <a:ext cx="11828775" cy="6522560"/>
        </p:xfrm>
        <a:graphic>
          <a:graphicData uri="http://schemas.openxmlformats.org/drawingml/2006/table">
            <a:tbl>
              <a:tblPr/>
              <a:tblGrid>
                <a:gridCol w="2365755">
                  <a:extLst>
                    <a:ext uri="{9D8B030D-6E8A-4147-A177-3AD203B41FA5}">
                      <a16:colId xmlns:a16="http://schemas.microsoft.com/office/drawing/2014/main" val="3963943171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3729073325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055882473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228825357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2765194144"/>
                    </a:ext>
                  </a:extLst>
                </a:gridCol>
              </a:tblGrid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ATtiny85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ATmega32u4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ATmega2560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5379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ног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0583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 них доступны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855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76115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EEPROM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0506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78594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АЦП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(8 в SMD корпусе)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84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74648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Таймеры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76794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44631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Аппаратный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0843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Внешние прерывания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(+6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(+23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(+44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(+32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44478"/>
                  </a:ext>
                </a:extLst>
              </a:tr>
              <a:tr h="90720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Платы на его основе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Digispark, LilyTiny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Uno, Nano, Pro Mini, Lilypad, Strong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Leonardo, Micro, Pro Micro, BS Micro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Mega, Mega Pro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4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6C0B3-E9F7-445B-8470-8216492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0"/>
            <a:ext cx="10515600" cy="61233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2" y="616607"/>
            <a:ext cx="11959458" cy="1247775"/>
          </a:xfrm>
        </p:spPr>
        <p:txBody>
          <a:bodyPr>
            <a:normAutofit fontScale="92500"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учебные материалы доступны в репозитории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следующей ссылке: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https://github.com/AnLiMan/ArduinoProjets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помощью поиска по пользователям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AnLiMan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ArduinoProjects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либо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Материалы со страницы можно скачать следующим образом: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366205-3521-4C16-86BA-6C108B748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8" y="1852831"/>
            <a:ext cx="9039225" cy="1247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5EF4E-42C1-470B-8EA1-EFD0DE3A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" y="3269100"/>
            <a:ext cx="4333875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0088E5-F23A-4D26-A2F7-8FAC0FDCF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24" y="3429000"/>
            <a:ext cx="3489434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5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1049</Words>
  <Application>Microsoft Office PowerPoint</Application>
  <PresentationFormat>Широкоэкранный</PresentationFormat>
  <Paragraphs>96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Введение в Arduino</vt:lpstr>
      <vt:lpstr>О ПЛАТФОРМЕ</vt:lpstr>
      <vt:lpstr>Железо</vt:lpstr>
      <vt:lpstr>Описание компонентов платы</vt:lpstr>
      <vt:lpstr>Возможности</vt:lpstr>
      <vt:lpstr>Модели Ардуино</vt:lpstr>
      <vt:lpstr>Презентация PowerPoint</vt:lpstr>
      <vt:lpstr>Презентация PowerPoint</vt:lpstr>
      <vt:lpstr>Учебные материалы</vt:lpstr>
      <vt:lpstr>Программирование</vt:lpstr>
      <vt:lpstr>Презентация PowerPoint</vt:lpstr>
      <vt:lpstr>Софт</vt:lpstr>
      <vt:lpstr>Презентация PowerPoint</vt:lpstr>
      <vt:lpstr>Загрузка программы</vt:lpstr>
      <vt:lpstr>Загрузка скетча в плату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AnLi</dc:creator>
  <cp:lastModifiedBy>AnLi</cp:lastModifiedBy>
  <cp:revision>12</cp:revision>
  <dcterms:created xsi:type="dcterms:W3CDTF">2021-09-05T04:36:26Z</dcterms:created>
  <dcterms:modified xsi:type="dcterms:W3CDTF">2021-09-10T16:16:27Z</dcterms:modified>
</cp:coreProperties>
</file>