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67" r:id="rId5"/>
    <p:sldId id="266" r:id="rId6"/>
    <p:sldId id="268" r:id="rId7"/>
    <p:sldId id="269" r:id="rId8"/>
    <p:sldId id="270" r:id="rId9"/>
    <p:sldId id="271" r:id="rId10"/>
    <p:sldId id="272" r:id="rId11"/>
    <p:sldId id="260"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9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9CD4F8-BD0F-4C54-ADA4-7C94FB144760}"/>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F0D3336A-7A05-4DB6-9032-278452FDBC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A864DD8B-071B-4F61-A64D-7B45A763F513}"/>
              </a:ext>
            </a:extLst>
          </p:cNvPr>
          <p:cNvSpPr>
            <a:spLocks noGrp="1"/>
          </p:cNvSpPr>
          <p:nvPr>
            <p:ph type="dt" sz="half" idx="10"/>
          </p:nvPr>
        </p:nvSpPr>
        <p:spPr/>
        <p:txBody>
          <a:bodyPr/>
          <a:lstStyle/>
          <a:p>
            <a:fld id="{52A5C285-6EF1-45E0-BF35-D68915FFE55F}" type="datetimeFigureOut">
              <a:rPr lang="ru-RU" smtClean="0"/>
              <a:t>25.10.2021</a:t>
            </a:fld>
            <a:endParaRPr lang="ru-RU"/>
          </a:p>
        </p:txBody>
      </p:sp>
      <p:sp>
        <p:nvSpPr>
          <p:cNvPr id="5" name="Нижний колонтитул 4">
            <a:extLst>
              <a:ext uri="{FF2B5EF4-FFF2-40B4-BE49-F238E27FC236}">
                <a16:creationId xmlns:a16="http://schemas.microsoft.com/office/drawing/2014/main" id="{22E63B5A-D65B-4B07-9B1B-D7E7E861963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B74D300-1A07-4B64-9319-5EB24C87736A}"/>
              </a:ext>
            </a:extLst>
          </p:cNvPr>
          <p:cNvSpPr>
            <a:spLocks noGrp="1"/>
          </p:cNvSpPr>
          <p:nvPr>
            <p:ph type="sldNum" sz="quarter" idx="12"/>
          </p:nvPr>
        </p:nvSpPr>
        <p:spPr/>
        <p:txBody>
          <a:bodyPr/>
          <a:lstStyle/>
          <a:p>
            <a:fld id="{008C63A5-8EF0-437A-A215-B536D6613818}" type="slidenum">
              <a:rPr lang="ru-RU" smtClean="0"/>
              <a:t>‹#›</a:t>
            </a:fld>
            <a:endParaRPr lang="ru-RU"/>
          </a:p>
        </p:txBody>
      </p:sp>
    </p:spTree>
    <p:extLst>
      <p:ext uri="{BB962C8B-B14F-4D97-AF65-F5344CB8AC3E}">
        <p14:creationId xmlns:p14="http://schemas.microsoft.com/office/powerpoint/2010/main" val="1590675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D9464E-A529-4D88-99C3-2073DF193DEB}"/>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53B78A4A-4FA6-4002-8686-53293C8CA88B}"/>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7C281AC-579B-4CED-B857-BD0E4DC4D33E}"/>
              </a:ext>
            </a:extLst>
          </p:cNvPr>
          <p:cNvSpPr>
            <a:spLocks noGrp="1"/>
          </p:cNvSpPr>
          <p:nvPr>
            <p:ph type="dt" sz="half" idx="10"/>
          </p:nvPr>
        </p:nvSpPr>
        <p:spPr/>
        <p:txBody>
          <a:bodyPr/>
          <a:lstStyle/>
          <a:p>
            <a:fld id="{52A5C285-6EF1-45E0-BF35-D68915FFE55F}" type="datetimeFigureOut">
              <a:rPr lang="ru-RU" smtClean="0"/>
              <a:t>25.10.2021</a:t>
            </a:fld>
            <a:endParaRPr lang="ru-RU"/>
          </a:p>
        </p:txBody>
      </p:sp>
      <p:sp>
        <p:nvSpPr>
          <p:cNvPr id="5" name="Нижний колонтитул 4">
            <a:extLst>
              <a:ext uri="{FF2B5EF4-FFF2-40B4-BE49-F238E27FC236}">
                <a16:creationId xmlns:a16="http://schemas.microsoft.com/office/drawing/2014/main" id="{E3376436-8E3D-419C-A14C-F88ED7F9679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CD8E8EE-4B82-4DFB-A16C-0C64EB1D1C84}"/>
              </a:ext>
            </a:extLst>
          </p:cNvPr>
          <p:cNvSpPr>
            <a:spLocks noGrp="1"/>
          </p:cNvSpPr>
          <p:nvPr>
            <p:ph type="sldNum" sz="quarter" idx="12"/>
          </p:nvPr>
        </p:nvSpPr>
        <p:spPr/>
        <p:txBody>
          <a:bodyPr/>
          <a:lstStyle/>
          <a:p>
            <a:fld id="{008C63A5-8EF0-437A-A215-B536D6613818}" type="slidenum">
              <a:rPr lang="ru-RU" smtClean="0"/>
              <a:t>‹#›</a:t>
            </a:fld>
            <a:endParaRPr lang="ru-RU"/>
          </a:p>
        </p:txBody>
      </p:sp>
    </p:spTree>
    <p:extLst>
      <p:ext uri="{BB962C8B-B14F-4D97-AF65-F5344CB8AC3E}">
        <p14:creationId xmlns:p14="http://schemas.microsoft.com/office/powerpoint/2010/main" val="3037050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DC3EED95-3752-4C8E-9C43-3A74F9600857}"/>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75BEBEC7-E287-405C-8E3B-6688FD4F67A6}"/>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D3678C7-DBBA-4A9A-A040-86FE1548EFCA}"/>
              </a:ext>
            </a:extLst>
          </p:cNvPr>
          <p:cNvSpPr>
            <a:spLocks noGrp="1"/>
          </p:cNvSpPr>
          <p:nvPr>
            <p:ph type="dt" sz="half" idx="10"/>
          </p:nvPr>
        </p:nvSpPr>
        <p:spPr/>
        <p:txBody>
          <a:bodyPr/>
          <a:lstStyle/>
          <a:p>
            <a:fld id="{52A5C285-6EF1-45E0-BF35-D68915FFE55F}" type="datetimeFigureOut">
              <a:rPr lang="ru-RU" smtClean="0"/>
              <a:t>25.10.2021</a:t>
            </a:fld>
            <a:endParaRPr lang="ru-RU"/>
          </a:p>
        </p:txBody>
      </p:sp>
      <p:sp>
        <p:nvSpPr>
          <p:cNvPr id="5" name="Нижний колонтитул 4">
            <a:extLst>
              <a:ext uri="{FF2B5EF4-FFF2-40B4-BE49-F238E27FC236}">
                <a16:creationId xmlns:a16="http://schemas.microsoft.com/office/drawing/2014/main" id="{2A0D128B-3F9A-4841-AB9F-1C64247B9EB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4A1E1C5-1632-401D-92FE-0C5CE9588D7F}"/>
              </a:ext>
            </a:extLst>
          </p:cNvPr>
          <p:cNvSpPr>
            <a:spLocks noGrp="1"/>
          </p:cNvSpPr>
          <p:nvPr>
            <p:ph type="sldNum" sz="quarter" idx="12"/>
          </p:nvPr>
        </p:nvSpPr>
        <p:spPr/>
        <p:txBody>
          <a:bodyPr/>
          <a:lstStyle/>
          <a:p>
            <a:fld id="{008C63A5-8EF0-437A-A215-B536D6613818}" type="slidenum">
              <a:rPr lang="ru-RU" smtClean="0"/>
              <a:t>‹#›</a:t>
            </a:fld>
            <a:endParaRPr lang="ru-RU"/>
          </a:p>
        </p:txBody>
      </p:sp>
    </p:spTree>
    <p:extLst>
      <p:ext uri="{BB962C8B-B14F-4D97-AF65-F5344CB8AC3E}">
        <p14:creationId xmlns:p14="http://schemas.microsoft.com/office/powerpoint/2010/main" val="1239199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9B3E17-628A-4624-A40D-DE3B872EC21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CADD447-5AA2-49EF-9D27-128B707E72DB}"/>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07743CD-C56B-4A21-82B4-BB0D649788CC}"/>
              </a:ext>
            </a:extLst>
          </p:cNvPr>
          <p:cNvSpPr>
            <a:spLocks noGrp="1"/>
          </p:cNvSpPr>
          <p:nvPr>
            <p:ph type="dt" sz="half" idx="10"/>
          </p:nvPr>
        </p:nvSpPr>
        <p:spPr/>
        <p:txBody>
          <a:bodyPr/>
          <a:lstStyle/>
          <a:p>
            <a:fld id="{52A5C285-6EF1-45E0-BF35-D68915FFE55F}" type="datetimeFigureOut">
              <a:rPr lang="ru-RU" smtClean="0"/>
              <a:t>25.10.2021</a:t>
            </a:fld>
            <a:endParaRPr lang="ru-RU"/>
          </a:p>
        </p:txBody>
      </p:sp>
      <p:sp>
        <p:nvSpPr>
          <p:cNvPr id="5" name="Нижний колонтитул 4">
            <a:extLst>
              <a:ext uri="{FF2B5EF4-FFF2-40B4-BE49-F238E27FC236}">
                <a16:creationId xmlns:a16="http://schemas.microsoft.com/office/drawing/2014/main" id="{A4A1EDEA-C5CF-4D49-92BF-40E5A2D81A7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528C675-D00C-47E9-B3A0-22060B60103F}"/>
              </a:ext>
            </a:extLst>
          </p:cNvPr>
          <p:cNvSpPr>
            <a:spLocks noGrp="1"/>
          </p:cNvSpPr>
          <p:nvPr>
            <p:ph type="sldNum" sz="quarter" idx="12"/>
          </p:nvPr>
        </p:nvSpPr>
        <p:spPr/>
        <p:txBody>
          <a:bodyPr/>
          <a:lstStyle/>
          <a:p>
            <a:fld id="{008C63A5-8EF0-437A-A215-B536D6613818}" type="slidenum">
              <a:rPr lang="ru-RU" smtClean="0"/>
              <a:t>‹#›</a:t>
            </a:fld>
            <a:endParaRPr lang="ru-RU"/>
          </a:p>
        </p:txBody>
      </p:sp>
    </p:spTree>
    <p:extLst>
      <p:ext uri="{BB962C8B-B14F-4D97-AF65-F5344CB8AC3E}">
        <p14:creationId xmlns:p14="http://schemas.microsoft.com/office/powerpoint/2010/main" val="2861002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74DAE6-58F1-4743-B216-E0B2BC7E8E31}"/>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1BE76C7A-DF12-4DB5-932F-F711CE2E72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E4403AC-327D-46AC-BA06-C05DF5928F14}"/>
              </a:ext>
            </a:extLst>
          </p:cNvPr>
          <p:cNvSpPr>
            <a:spLocks noGrp="1"/>
          </p:cNvSpPr>
          <p:nvPr>
            <p:ph type="dt" sz="half" idx="10"/>
          </p:nvPr>
        </p:nvSpPr>
        <p:spPr/>
        <p:txBody>
          <a:bodyPr/>
          <a:lstStyle/>
          <a:p>
            <a:fld id="{52A5C285-6EF1-45E0-BF35-D68915FFE55F}" type="datetimeFigureOut">
              <a:rPr lang="ru-RU" smtClean="0"/>
              <a:t>25.10.2021</a:t>
            </a:fld>
            <a:endParaRPr lang="ru-RU"/>
          </a:p>
        </p:txBody>
      </p:sp>
      <p:sp>
        <p:nvSpPr>
          <p:cNvPr id="5" name="Нижний колонтитул 4">
            <a:extLst>
              <a:ext uri="{FF2B5EF4-FFF2-40B4-BE49-F238E27FC236}">
                <a16:creationId xmlns:a16="http://schemas.microsoft.com/office/drawing/2014/main" id="{9BD60E88-6DFA-42F7-86ED-D527C272521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4BC056B-1C70-425F-8C87-CDB4E94153E4}"/>
              </a:ext>
            </a:extLst>
          </p:cNvPr>
          <p:cNvSpPr>
            <a:spLocks noGrp="1"/>
          </p:cNvSpPr>
          <p:nvPr>
            <p:ph type="sldNum" sz="quarter" idx="12"/>
          </p:nvPr>
        </p:nvSpPr>
        <p:spPr/>
        <p:txBody>
          <a:bodyPr/>
          <a:lstStyle/>
          <a:p>
            <a:fld id="{008C63A5-8EF0-437A-A215-B536D6613818}" type="slidenum">
              <a:rPr lang="ru-RU" smtClean="0"/>
              <a:t>‹#›</a:t>
            </a:fld>
            <a:endParaRPr lang="ru-RU"/>
          </a:p>
        </p:txBody>
      </p:sp>
    </p:spTree>
    <p:extLst>
      <p:ext uri="{BB962C8B-B14F-4D97-AF65-F5344CB8AC3E}">
        <p14:creationId xmlns:p14="http://schemas.microsoft.com/office/powerpoint/2010/main" val="3948187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62314F-6DD6-4819-9602-0D8BB4B5612A}"/>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0699B18-7065-450C-817F-B909893C9E75}"/>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30D2AEFB-A0D8-4CE3-B0B7-6DCB08D179A5}"/>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AE4B733C-0E44-4EE3-B9B8-65CFAD78C300}"/>
              </a:ext>
            </a:extLst>
          </p:cNvPr>
          <p:cNvSpPr>
            <a:spLocks noGrp="1"/>
          </p:cNvSpPr>
          <p:nvPr>
            <p:ph type="dt" sz="half" idx="10"/>
          </p:nvPr>
        </p:nvSpPr>
        <p:spPr/>
        <p:txBody>
          <a:bodyPr/>
          <a:lstStyle/>
          <a:p>
            <a:fld id="{52A5C285-6EF1-45E0-BF35-D68915FFE55F}" type="datetimeFigureOut">
              <a:rPr lang="ru-RU" smtClean="0"/>
              <a:t>25.10.2021</a:t>
            </a:fld>
            <a:endParaRPr lang="ru-RU"/>
          </a:p>
        </p:txBody>
      </p:sp>
      <p:sp>
        <p:nvSpPr>
          <p:cNvPr id="6" name="Нижний колонтитул 5">
            <a:extLst>
              <a:ext uri="{FF2B5EF4-FFF2-40B4-BE49-F238E27FC236}">
                <a16:creationId xmlns:a16="http://schemas.microsoft.com/office/drawing/2014/main" id="{B49CFD2D-8DEA-41DF-95B9-E3EA9ACF500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8CDCCC0-3B5B-4571-8079-A5885E4AE09C}"/>
              </a:ext>
            </a:extLst>
          </p:cNvPr>
          <p:cNvSpPr>
            <a:spLocks noGrp="1"/>
          </p:cNvSpPr>
          <p:nvPr>
            <p:ph type="sldNum" sz="quarter" idx="12"/>
          </p:nvPr>
        </p:nvSpPr>
        <p:spPr/>
        <p:txBody>
          <a:bodyPr/>
          <a:lstStyle/>
          <a:p>
            <a:fld id="{008C63A5-8EF0-437A-A215-B536D6613818}" type="slidenum">
              <a:rPr lang="ru-RU" smtClean="0"/>
              <a:t>‹#›</a:t>
            </a:fld>
            <a:endParaRPr lang="ru-RU"/>
          </a:p>
        </p:txBody>
      </p:sp>
    </p:spTree>
    <p:extLst>
      <p:ext uri="{BB962C8B-B14F-4D97-AF65-F5344CB8AC3E}">
        <p14:creationId xmlns:p14="http://schemas.microsoft.com/office/powerpoint/2010/main" val="183444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8B91D6D-1DDF-456A-B9A1-6C107219808C}"/>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F62C0584-1F5B-4497-B1BC-2E1494F12B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01F4AB24-4135-4680-8821-B33CC516D678}"/>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32005FE2-2549-4BE6-9274-AC5D974347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97772346-4A6E-4EED-8D92-2C6ED05CC94B}"/>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1098B006-D626-4E13-BC68-A16A7B0C0578}"/>
              </a:ext>
            </a:extLst>
          </p:cNvPr>
          <p:cNvSpPr>
            <a:spLocks noGrp="1"/>
          </p:cNvSpPr>
          <p:nvPr>
            <p:ph type="dt" sz="half" idx="10"/>
          </p:nvPr>
        </p:nvSpPr>
        <p:spPr/>
        <p:txBody>
          <a:bodyPr/>
          <a:lstStyle/>
          <a:p>
            <a:fld id="{52A5C285-6EF1-45E0-BF35-D68915FFE55F}" type="datetimeFigureOut">
              <a:rPr lang="ru-RU" smtClean="0"/>
              <a:t>25.10.2021</a:t>
            </a:fld>
            <a:endParaRPr lang="ru-RU"/>
          </a:p>
        </p:txBody>
      </p:sp>
      <p:sp>
        <p:nvSpPr>
          <p:cNvPr id="8" name="Нижний колонтитул 7">
            <a:extLst>
              <a:ext uri="{FF2B5EF4-FFF2-40B4-BE49-F238E27FC236}">
                <a16:creationId xmlns:a16="http://schemas.microsoft.com/office/drawing/2014/main" id="{65328E11-9B77-4CCD-86E2-C11818633F67}"/>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4CFFE93D-A53C-419C-B09F-28079AC3BEC7}"/>
              </a:ext>
            </a:extLst>
          </p:cNvPr>
          <p:cNvSpPr>
            <a:spLocks noGrp="1"/>
          </p:cNvSpPr>
          <p:nvPr>
            <p:ph type="sldNum" sz="quarter" idx="12"/>
          </p:nvPr>
        </p:nvSpPr>
        <p:spPr/>
        <p:txBody>
          <a:bodyPr/>
          <a:lstStyle/>
          <a:p>
            <a:fld id="{008C63A5-8EF0-437A-A215-B536D6613818}" type="slidenum">
              <a:rPr lang="ru-RU" smtClean="0"/>
              <a:t>‹#›</a:t>
            </a:fld>
            <a:endParaRPr lang="ru-RU"/>
          </a:p>
        </p:txBody>
      </p:sp>
    </p:spTree>
    <p:extLst>
      <p:ext uri="{BB962C8B-B14F-4D97-AF65-F5344CB8AC3E}">
        <p14:creationId xmlns:p14="http://schemas.microsoft.com/office/powerpoint/2010/main" val="605243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8B4880-E47A-4CB7-A33A-2820BF9547ED}"/>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65E557B0-FF7C-40CF-A12B-A5B25BCD18C3}"/>
              </a:ext>
            </a:extLst>
          </p:cNvPr>
          <p:cNvSpPr>
            <a:spLocks noGrp="1"/>
          </p:cNvSpPr>
          <p:nvPr>
            <p:ph type="dt" sz="half" idx="10"/>
          </p:nvPr>
        </p:nvSpPr>
        <p:spPr/>
        <p:txBody>
          <a:bodyPr/>
          <a:lstStyle/>
          <a:p>
            <a:fld id="{52A5C285-6EF1-45E0-BF35-D68915FFE55F}" type="datetimeFigureOut">
              <a:rPr lang="ru-RU" smtClean="0"/>
              <a:t>25.10.2021</a:t>
            </a:fld>
            <a:endParaRPr lang="ru-RU"/>
          </a:p>
        </p:txBody>
      </p:sp>
      <p:sp>
        <p:nvSpPr>
          <p:cNvPr id="4" name="Нижний колонтитул 3">
            <a:extLst>
              <a:ext uri="{FF2B5EF4-FFF2-40B4-BE49-F238E27FC236}">
                <a16:creationId xmlns:a16="http://schemas.microsoft.com/office/drawing/2014/main" id="{B4B51C20-70CE-4844-8A41-B2B2647A9AE5}"/>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1027C82C-F72A-4146-82A4-B3D5F0B4CFBB}"/>
              </a:ext>
            </a:extLst>
          </p:cNvPr>
          <p:cNvSpPr>
            <a:spLocks noGrp="1"/>
          </p:cNvSpPr>
          <p:nvPr>
            <p:ph type="sldNum" sz="quarter" idx="12"/>
          </p:nvPr>
        </p:nvSpPr>
        <p:spPr/>
        <p:txBody>
          <a:bodyPr/>
          <a:lstStyle/>
          <a:p>
            <a:fld id="{008C63A5-8EF0-437A-A215-B536D6613818}" type="slidenum">
              <a:rPr lang="ru-RU" smtClean="0"/>
              <a:t>‹#›</a:t>
            </a:fld>
            <a:endParaRPr lang="ru-RU"/>
          </a:p>
        </p:txBody>
      </p:sp>
    </p:spTree>
    <p:extLst>
      <p:ext uri="{BB962C8B-B14F-4D97-AF65-F5344CB8AC3E}">
        <p14:creationId xmlns:p14="http://schemas.microsoft.com/office/powerpoint/2010/main" val="623348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66228786-EF93-44E4-8A88-9B94D6EC93F8}"/>
              </a:ext>
            </a:extLst>
          </p:cNvPr>
          <p:cNvSpPr>
            <a:spLocks noGrp="1"/>
          </p:cNvSpPr>
          <p:nvPr>
            <p:ph type="dt" sz="half" idx="10"/>
          </p:nvPr>
        </p:nvSpPr>
        <p:spPr/>
        <p:txBody>
          <a:bodyPr/>
          <a:lstStyle/>
          <a:p>
            <a:fld id="{52A5C285-6EF1-45E0-BF35-D68915FFE55F}" type="datetimeFigureOut">
              <a:rPr lang="ru-RU" smtClean="0"/>
              <a:t>25.10.2021</a:t>
            </a:fld>
            <a:endParaRPr lang="ru-RU"/>
          </a:p>
        </p:txBody>
      </p:sp>
      <p:sp>
        <p:nvSpPr>
          <p:cNvPr id="3" name="Нижний колонтитул 2">
            <a:extLst>
              <a:ext uri="{FF2B5EF4-FFF2-40B4-BE49-F238E27FC236}">
                <a16:creationId xmlns:a16="http://schemas.microsoft.com/office/drawing/2014/main" id="{CCB6D284-3BC6-46BC-AB05-B88FE0F765C5}"/>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A7ED096D-15CF-4CBA-8BB0-343EE2D65086}"/>
              </a:ext>
            </a:extLst>
          </p:cNvPr>
          <p:cNvSpPr>
            <a:spLocks noGrp="1"/>
          </p:cNvSpPr>
          <p:nvPr>
            <p:ph type="sldNum" sz="quarter" idx="12"/>
          </p:nvPr>
        </p:nvSpPr>
        <p:spPr/>
        <p:txBody>
          <a:bodyPr/>
          <a:lstStyle/>
          <a:p>
            <a:fld id="{008C63A5-8EF0-437A-A215-B536D6613818}" type="slidenum">
              <a:rPr lang="ru-RU" smtClean="0"/>
              <a:t>‹#›</a:t>
            </a:fld>
            <a:endParaRPr lang="ru-RU"/>
          </a:p>
        </p:txBody>
      </p:sp>
    </p:spTree>
    <p:extLst>
      <p:ext uri="{BB962C8B-B14F-4D97-AF65-F5344CB8AC3E}">
        <p14:creationId xmlns:p14="http://schemas.microsoft.com/office/powerpoint/2010/main" val="3979302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0EC53A-61D3-40AA-B2FD-E2D84A00441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9E35AEDF-611A-434C-963E-3465FC0385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12E81E30-2053-4AD6-86B8-F3B8F8DD53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FA5255A-148B-4F84-AB45-AD2BBD6BCE0C}"/>
              </a:ext>
            </a:extLst>
          </p:cNvPr>
          <p:cNvSpPr>
            <a:spLocks noGrp="1"/>
          </p:cNvSpPr>
          <p:nvPr>
            <p:ph type="dt" sz="half" idx="10"/>
          </p:nvPr>
        </p:nvSpPr>
        <p:spPr/>
        <p:txBody>
          <a:bodyPr/>
          <a:lstStyle/>
          <a:p>
            <a:fld id="{52A5C285-6EF1-45E0-BF35-D68915FFE55F}" type="datetimeFigureOut">
              <a:rPr lang="ru-RU" smtClean="0"/>
              <a:t>25.10.2021</a:t>
            </a:fld>
            <a:endParaRPr lang="ru-RU"/>
          </a:p>
        </p:txBody>
      </p:sp>
      <p:sp>
        <p:nvSpPr>
          <p:cNvPr id="6" name="Нижний колонтитул 5">
            <a:extLst>
              <a:ext uri="{FF2B5EF4-FFF2-40B4-BE49-F238E27FC236}">
                <a16:creationId xmlns:a16="http://schemas.microsoft.com/office/drawing/2014/main" id="{79DFD934-0833-4D6C-A0C7-6454D8EEA23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8282D5F4-EEAA-48A8-890F-7B8C9ACC1521}"/>
              </a:ext>
            </a:extLst>
          </p:cNvPr>
          <p:cNvSpPr>
            <a:spLocks noGrp="1"/>
          </p:cNvSpPr>
          <p:nvPr>
            <p:ph type="sldNum" sz="quarter" idx="12"/>
          </p:nvPr>
        </p:nvSpPr>
        <p:spPr/>
        <p:txBody>
          <a:bodyPr/>
          <a:lstStyle/>
          <a:p>
            <a:fld id="{008C63A5-8EF0-437A-A215-B536D6613818}" type="slidenum">
              <a:rPr lang="ru-RU" smtClean="0"/>
              <a:t>‹#›</a:t>
            </a:fld>
            <a:endParaRPr lang="ru-RU"/>
          </a:p>
        </p:txBody>
      </p:sp>
    </p:spTree>
    <p:extLst>
      <p:ext uri="{BB962C8B-B14F-4D97-AF65-F5344CB8AC3E}">
        <p14:creationId xmlns:p14="http://schemas.microsoft.com/office/powerpoint/2010/main" val="1233341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D8408-4E5A-4302-B1C9-D0A9DAB11EB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AB9C2C73-EE4C-4E8B-BDE7-C5FC56E6D1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C3460FC7-7255-4DC9-9872-8E4DE090D6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D91108A-4376-4762-86F3-C027FCCEE767}"/>
              </a:ext>
            </a:extLst>
          </p:cNvPr>
          <p:cNvSpPr>
            <a:spLocks noGrp="1"/>
          </p:cNvSpPr>
          <p:nvPr>
            <p:ph type="dt" sz="half" idx="10"/>
          </p:nvPr>
        </p:nvSpPr>
        <p:spPr/>
        <p:txBody>
          <a:bodyPr/>
          <a:lstStyle/>
          <a:p>
            <a:fld id="{52A5C285-6EF1-45E0-BF35-D68915FFE55F}" type="datetimeFigureOut">
              <a:rPr lang="ru-RU" smtClean="0"/>
              <a:t>25.10.2021</a:t>
            </a:fld>
            <a:endParaRPr lang="ru-RU"/>
          </a:p>
        </p:txBody>
      </p:sp>
      <p:sp>
        <p:nvSpPr>
          <p:cNvPr id="6" name="Нижний колонтитул 5">
            <a:extLst>
              <a:ext uri="{FF2B5EF4-FFF2-40B4-BE49-F238E27FC236}">
                <a16:creationId xmlns:a16="http://schemas.microsoft.com/office/drawing/2014/main" id="{576D3D59-3FF9-4DD1-B59A-B87A8629EE3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749FCC04-4815-4B95-947C-BB88AC0BC555}"/>
              </a:ext>
            </a:extLst>
          </p:cNvPr>
          <p:cNvSpPr>
            <a:spLocks noGrp="1"/>
          </p:cNvSpPr>
          <p:nvPr>
            <p:ph type="sldNum" sz="quarter" idx="12"/>
          </p:nvPr>
        </p:nvSpPr>
        <p:spPr/>
        <p:txBody>
          <a:bodyPr/>
          <a:lstStyle/>
          <a:p>
            <a:fld id="{008C63A5-8EF0-437A-A215-B536D6613818}" type="slidenum">
              <a:rPr lang="ru-RU" smtClean="0"/>
              <a:t>‹#›</a:t>
            </a:fld>
            <a:endParaRPr lang="ru-RU"/>
          </a:p>
        </p:txBody>
      </p:sp>
    </p:spTree>
    <p:extLst>
      <p:ext uri="{BB962C8B-B14F-4D97-AF65-F5344CB8AC3E}">
        <p14:creationId xmlns:p14="http://schemas.microsoft.com/office/powerpoint/2010/main" val="165974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C1D9FC-E410-49E9-8113-4FAB447152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7D6F4140-333F-49BF-9FC2-6CC298116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8CA6EC6-0774-4AA6-8F1B-EA9C557EEE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A5C285-6EF1-45E0-BF35-D68915FFE55F}" type="datetimeFigureOut">
              <a:rPr lang="ru-RU" smtClean="0"/>
              <a:t>25.10.2021</a:t>
            </a:fld>
            <a:endParaRPr lang="ru-RU"/>
          </a:p>
        </p:txBody>
      </p:sp>
      <p:sp>
        <p:nvSpPr>
          <p:cNvPr id="5" name="Нижний колонтитул 4">
            <a:extLst>
              <a:ext uri="{FF2B5EF4-FFF2-40B4-BE49-F238E27FC236}">
                <a16:creationId xmlns:a16="http://schemas.microsoft.com/office/drawing/2014/main" id="{AFA6A283-9884-4A7B-AA03-9EB57D3C1B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895ADC1A-511F-40A6-A28F-B61B687C00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8C63A5-8EF0-437A-A215-B536D6613818}" type="slidenum">
              <a:rPr lang="ru-RU" smtClean="0"/>
              <a:t>‹#›</a:t>
            </a:fld>
            <a:endParaRPr lang="ru-RU"/>
          </a:p>
        </p:txBody>
      </p:sp>
    </p:spTree>
    <p:extLst>
      <p:ext uri="{BB962C8B-B14F-4D97-AF65-F5344CB8AC3E}">
        <p14:creationId xmlns:p14="http://schemas.microsoft.com/office/powerpoint/2010/main" val="2228593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DFB72D-1DCE-4775-8D37-54F40EC20127}"/>
              </a:ext>
            </a:extLst>
          </p:cNvPr>
          <p:cNvSpPr>
            <a:spLocks noGrp="1"/>
          </p:cNvSpPr>
          <p:nvPr>
            <p:ph type="ctrTitle"/>
          </p:nvPr>
        </p:nvSpPr>
        <p:spPr>
          <a:xfrm>
            <a:off x="1524000" y="1500735"/>
            <a:ext cx="9144000" cy="2387600"/>
          </a:xfrm>
        </p:spPr>
        <p:txBody>
          <a:bodyPr>
            <a:normAutofit/>
          </a:bodyPr>
          <a:lstStyle/>
          <a:p>
            <a:r>
              <a:rPr lang="en-US" dirty="0">
                <a:latin typeface="Times New Roman" panose="02020603050405020304" pitchFamily="18" charset="0"/>
                <a:cs typeface="Times New Roman" panose="02020603050405020304" pitchFamily="18" charset="0"/>
              </a:rPr>
              <a:t>ESP32</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2798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64D219-D309-4ED3-8B67-50F70C69A130}"/>
              </a:ext>
            </a:extLst>
          </p:cNvPr>
          <p:cNvSpPr>
            <a:spLocks noGrp="1"/>
          </p:cNvSpPr>
          <p:nvPr>
            <p:ph type="title"/>
          </p:nvPr>
        </p:nvSpPr>
        <p:spPr>
          <a:xfrm>
            <a:off x="838200" y="84465"/>
            <a:ext cx="10515600" cy="596572"/>
          </a:xfrm>
        </p:spPr>
        <p:txBody>
          <a:bodyPr>
            <a:normAutofit/>
          </a:bodyPr>
          <a:lstStyle/>
          <a:p>
            <a:pPr algn="ctr"/>
            <a:endParaRPr lang="ru-RU" sz="3200"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B1976046-BEFD-4DF8-8239-7CB16ACB5697}"/>
              </a:ext>
            </a:extLst>
          </p:cNvPr>
          <p:cNvSpPr>
            <a:spLocks noGrp="1"/>
          </p:cNvSpPr>
          <p:nvPr>
            <p:ph idx="1"/>
          </p:nvPr>
        </p:nvSpPr>
        <p:spPr>
          <a:xfrm>
            <a:off x="271955" y="917520"/>
            <a:ext cx="11648090" cy="5691351"/>
          </a:xfrm>
        </p:spPr>
        <p:txBody>
          <a:bodyPr>
            <a:normAutofit/>
          </a:bodyPr>
          <a:lstStyle/>
          <a:p>
            <a:pPr marL="0" indent="361950" algn="just">
              <a:buNone/>
            </a:pP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6201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64D219-D309-4ED3-8B67-50F70C69A130}"/>
              </a:ext>
            </a:extLst>
          </p:cNvPr>
          <p:cNvSpPr>
            <a:spLocks noGrp="1"/>
          </p:cNvSpPr>
          <p:nvPr>
            <p:ph type="title"/>
          </p:nvPr>
        </p:nvSpPr>
        <p:spPr>
          <a:xfrm>
            <a:off x="838200" y="84465"/>
            <a:ext cx="10515600" cy="596572"/>
          </a:xfrm>
        </p:spPr>
        <p:txBody>
          <a:bodyPr>
            <a:normAutofit/>
          </a:bodyPr>
          <a:lstStyle/>
          <a:p>
            <a:pPr algn="ctr"/>
            <a:r>
              <a:rPr lang="ru-RU" sz="3200" dirty="0">
                <a:latin typeface="Times New Roman" panose="02020603050405020304" pitchFamily="18" charset="0"/>
                <a:cs typeface="Times New Roman" panose="02020603050405020304" pitchFamily="18" charset="0"/>
              </a:rPr>
              <a:t>Функция </a:t>
            </a:r>
            <a:r>
              <a:rPr lang="en-US" sz="3200" i="1" dirty="0">
                <a:latin typeface="Times New Roman" panose="02020603050405020304" pitchFamily="18" charset="0"/>
                <a:cs typeface="Times New Roman" panose="02020603050405020304" pitchFamily="18" charset="0"/>
              </a:rPr>
              <a:t>tone ()</a:t>
            </a:r>
            <a:endParaRPr lang="ru-RU" sz="3200" i="1" dirty="0">
              <a:latin typeface="Times New Roman" panose="02020603050405020304" pitchFamily="18" charset="0"/>
              <a:cs typeface="Times New Roman" panose="02020603050405020304" pitchFamily="18" charset="0"/>
            </a:endParaRPr>
          </a:p>
        </p:txBody>
      </p:sp>
      <p:pic>
        <p:nvPicPr>
          <p:cNvPr id="7" name="Объект 6">
            <a:extLst>
              <a:ext uri="{FF2B5EF4-FFF2-40B4-BE49-F238E27FC236}">
                <a16:creationId xmlns:a16="http://schemas.microsoft.com/office/drawing/2014/main" id="{B20A081D-EC5A-4FAB-A58D-C3C00873A6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1585" y="1277609"/>
            <a:ext cx="5028829" cy="5359674"/>
          </a:xfrm>
        </p:spPr>
      </p:pic>
      <p:sp>
        <p:nvSpPr>
          <p:cNvPr id="9" name="TextBox 8">
            <a:extLst>
              <a:ext uri="{FF2B5EF4-FFF2-40B4-BE49-F238E27FC236}">
                <a16:creationId xmlns:a16="http://schemas.microsoft.com/office/drawing/2014/main" id="{74B01B0D-96B3-4553-86C0-F0996459C495}"/>
              </a:ext>
            </a:extLst>
          </p:cNvPr>
          <p:cNvSpPr txBox="1"/>
          <p:nvPr/>
        </p:nvSpPr>
        <p:spPr>
          <a:xfrm>
            <a:off x="382313" y="681037"/>
            <a:ext cx="11284169" cy="461665"/>
          </a:xfrm>
          <a:prstGeom prst="rect">
            <a:avLst/>
          </a:prstGeom>
          <a:noFill/>
        </p:spPr>
        <p:txBody>
          <a:bodyPr wrap="square">
            <a:spAutoFit/>
          </a:bodyPr>
          <a:lstStyle/>
          <a:p>
            <a:r>
              <a:rPr lang="ru-RU" sz="2400" dirty="0">
                <a:latin typeface="Times New Roman" panose="02020603050405020304" pitchFamily="18" charset="0"/>
                <a:cs typeface="Times New Roman" panose="02020603050405020304" pitchFamily="18" charset="0"/>
              </a:rPr>
              <a:t>Загрузим программу «6.1.</a:t>
            </a:r>
            <a:r>
              <a:rPr lang="en-US" sz="2400" dirty="0">
                <a:latin typeface="Times New Roman" panose="02020603050405020304" pitchFamily="18" charset="0"/>
                <a:cs typeface="Times New Roman" panose="02020603050405020304" pitchFamily="18" charset="0"/>
              </a:rPr>
              <a:t>music</a:t>
            </a:r>
            <a:r>
              <a:rPr lang="ru-RU" sz="2400" dirty="0">
                <a:latin typeface="Times New Roman" panose="02020603050405020304" pitchFamily="18" charset="0"/>
                <a:cs typeface="Times New Roman" panose="02020603050405020304" pitchFamily="18" charset="0"/>
              </a:rPr>
              <a:t>» в плату, схема подключения представлена ниже</a:t>
            </a:r>
          </a:p>
        </p:txBody>
      </p:sp>
    </p:spTree>
    <p:extLst>
      <p:ext uri="{BB962C8B-B14F-4D97-AF65-F5344CB8AC3E}">
        <p14:creationId xmlns:p14="http://schemas.microsoft.com/office/powerpoint/2010/main" val="3628428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64D219-D309-4ED3-8B67-50F70C69A130}"/>
              </a:ext>
            </a:extLst>
          </p:cNvPr>
          <p:cNvSpPr>
            <a:spLocks noGrp="1"/>
          </p:cNvSpPr>
          <p:nvPr>
            <p:ph type="title"/>
          </p:nvPr>
        </p:nvSpPr>
        <p:spPr>
          <a:xfrm>
            <a:off x="838200" y="84465"/>
            <a:ext cx="10515600" cy="596572"/>
          </a:xfrm>
        </p:spPr>
        <p:txBody>
          <a:bodyPr>
            <a:normAutofit/>
          </a:bodyPr>
          <a:lstStyle/>
          <a:p>
            <a:pPr algn="ctr"/>
            <a:r>
              <a:rPr lang="ru-RU" sz="3200" dirty="0">
                <a:latin typeface="Times New Roman" panose="02020603050405020304" pitchFamily="18" charset="0"/>
                <a:cs typeface="Times New Roman" panose="02020603050405020304" pitchFamily="18" charset="0"/>
              </a:rPr>
              <a:t>О микроконтроллере</a:t>
            </a:r>
          </a:p>
        </p:txBody>
      </p:sp>
      <p:sp>
        <p:nvSpPr>
          <p:cNvPr id="3" name="Объект 2">
            <a:extLst>
              <a:ext uri="{FF2B5EF4-FFF2-40B4-BE49-F238E27FC236}">
                <a16:creationId xmlns:a16="http://schemas.microsoft.com/office/drawing/2014/main" id="{B1976046-BEFD-4DF8-8239-7CB16ACB5697}"/>
              </a:ext>
            </a:extLst>
          </p:cNvPr>
          <p:cNvSpPr>
            <a:spLocks noGrp="1"/>
          </p:cNvSpPr>
          <p:nvPr>
            <p:ph idx="1"/>
          </p:nvPr>
        </p:nvSpPr>
        <p:spPr>
          <a:xfrm>
            <a:off x="271955" y="917520"/>
            <a:ext cx="11648090" cy="5691351"/>
          </a:xfrm>
        </p:spPr>
        <p:txBody>
          <a:bodyPr>
            <a:normAutofit/>
          </a:bodyPr>
          <a:lstStyle/>
          <a:p>
            <a:pPr marL="0" indent="361950" algn="just">
              <a:buNone/>
            </a:pPr>
            <a:r>
              <a:rPr lang="ru-RU" sz="2400" dirty="0">
                <a:latin typeface="Times New Roman" panose="02020603050405020304" pitchFamily="18" charset="0"/>
                <a:cs typeface="Times New Roman" panose="02020603050405020304" pitchFamily="18" charset="0"/>
              </a:rPr>
              <a:t>ESP32 — серия недорогих микроконтроллеров с низким энергопотреблением. Представляют собой систему на кристалле с интегрированным </a:t>
            </a:r>
            <a:r>
              <a:rPr lang="ru-RU" sz="2400" dirty="0" err="1">
                <a:latin typeface="Times New Roman" panose="02020603050405020304" pitchFamily="18" charset="0"/>
                <a:cs typeface="Times New Roman" panose="02020603050405020304" pitchFamily="18" charset="0"/>
              </a:rPr>
              <a:t>Wi</a:t>
            </a:r>
            <a:r>
              <a:rPr lang="ru-RU" sz="2400" dirty="0">
                <a:latin typeface="Times New Roman" panose="02020603050405020304" pitchFamily="18" charset="0"/>
                <a:cs typeface="Times New Roman" panose="02020603050405020304" pitchFamily="18" charset="0"/>
              </a:rPr>
              <a:t>-Fi и Bluetooth контроллерами. </a:t>
            </a:r>
          </a:p>
          <a:p>
            <a:pPr marL="0" indent="361950" algn="just">
              <a:buNone/>
            </a:pPr>
            <a:r>
              <a:rPr lang="ru-RU" sz="2400" dirty="0">
                <a:latin typeface="Times New Roman" panose="02020603050405020304" pitchFamily="18" charset="0"/>
                <a:cs typeface="Times New Roman" panose="02020603050405020304" pitchFamily="18" charset="0"/>
              </a:rPr>
              <a:t>В серии ESP32 используется микроконтроллерное ядро </a:t>
            </a:r>
            <a:r>
              <a:rPr lang="ru-RU" sz="2400" dirty="0" err="1">
                <a:latin typeface="Times New Roman" panose="02020603050405020304" pitchFamily="18" charset="0"/>
                <a:cs typeface="Times New Roman" panose="02020603050405020304" pitchFamily="18" charset="0"/>
              </a:rPr>
              <a:t>Tensilica</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Xtensa</a:t>
            </a:r>
            <a:r>
              <a:rPr lang="ru-RU" sz="2400" dirty="0">
                <a:latin typeface="Times New Roman" panose="02020603050405020304" pitchFamily="18" charset="0"/>
                <a:cs typeface="Times New Roman" panose="02020603050405020304" pitchFamily="18" charset="0"/>
              </a:rPr>
              <a:t> LX6 в вариантах с двумя и одним ядром. В систему интегрирован радиочастотный тракт: </a:t>
            </a:r>
            <a:r>
              <a:rPr lang="ru-RU" sz="2400" dirty="0" err="1">
                <a:latin typeface="Times New Roman" panose="02020603050405020304" pitchFamily="18" charset="0"/>
                <a:cs typeface="Times New Roman" panose="02020603050405020304" pitchFamily="18" charset="0"/>
              </a:rPr>
              <a:t>симметрирующий</a:t>
            </a:r>
            <a:r>
              <a:rPr lang="ru-RU" sz="2400" dirty="0">
                <a:latin typeface="Times New Roman" panose="02020603050405020304" pitchFamily="18" charset="0"/>
                <a:cs typeface="Times New Roman" panose="02020603050405020304" pitchFamily="18" charset="0"/>
              </a:rPr>
              <a:t> трансформатор, встроенные антенные коммутаторы, радиочастотные компоненты, малошумящий усилитель, усилитель мощности, фильтры и модули управления питанием. </a:t>
            </a:r>
          </a:p>
          <a:p>
            <a:pPr marL="0" indent="361950" algn="just">
              <a:buNone/>
            </a:pPr>
            <a:r>
              <a:rPr lang="ru-RU" sz="2400" dirty="0">
                <a:latin typeface="Times New Roman" panose="02020603050405020304" pitchFamily="18" charset="0"/>
                <a:cs typeface="Times New Roman" panose="02020603050405020304" pitchFamily="18" charset="0"/>
              </a:rPr>
              <a:t>ESP32 создан и разработан компанией </a:t>
            </a:r>
            <a:r>
              <a:rPr lang="ru-RU" sz="2400" dirty="0" err="1">
                <a:latin typeface="Times New Roman" panose="02020603050405020304" pitchFamily="18" charset="0"/>
                <a:cs typeface="Times New Roman" panose="02020603050405020304" pitchFamily="18" charset="0"/>
              </a:rPr>
              <a:t>Espressif</a:t>
            </a:r>
            <a:r>
              <a:rPr lang="ru-RU" sz="2400" dirty="0">
                <a:latin typeface="Times New Roman" panose="02020603050405020304" pitchFamily="18" charset="0"/>
                <a:cs typeface="Times New Roman" panose="02020603050405020304" pitchFamily="18" charset="0"/>
              </a:rPr>
              <a:t> Systems, китайской компанией, расположенной в Шанхае, а производится компанией TSMC по техпроцессу 40 </a:t>
            </a:r>
            <a:r>
              <a:rPr lang="ru-RU" sz="2400" dirty="0" err="1">
                <a:latin typeface="Times New Roman" panose="02020603050405020304" pitchFamily="18" charset="0"/>
                <a:cs typeface="Times New Roman" panose="02020603050405020304" pitchFamily="18" charset="0"/>
              </a:rPr>
              <a:t>нм</a:t>
            </a:r>
            <a:r>
              <a:rPr lang="ru-RU" sz="2400" dirty="0">
                <a:latin typeface="Times New Roman" panose="02020603050405020304" pitchFamily="18" charset="0"/>
                <a:cs typeface="Times New Roman" panose="02020603050405020304" pitchFamily="18" charset="0"/>
              </a:rPr>
              <a:t>. Серия является преемником микроконтроллеров ESP8266.</a:t>
            </a:r>
          </a:p>
        </p:txBody>
      </p:sp>
    </p:spTree>
    <p:extLst>
      <p:ext uri="{BB962C8B-B14F-4D97-AF65-F5344CB8AC3E}">
        <p14:creationId xmlns:p14="http://schemas.microsoft.com/office/powerpoint/2010/main" val="4057237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64D219-D309-4ED3-8B67-50F70C69A130}"/>
              </a:ext>
            </a:extLst>
          </p:cNvPr>
          <p:cNvSpPr>
            <a:spLocks noGrp="1"/>
          </p:cNvSpPr>
          <p:nvPr>
            <p:ph type="title"/>
          </p:nvPr>
        </p:nvSpPr>
        <p:spPr>
          <a:xfrm>
            <a:off x="838200" y="84465"/>
            <a:ext cx="10515600" cy="596572"/>
          </a:xfrm>
        </p:spPr>
        <p:txBody>
          <a:bodyPr>
            <a:normAutofit/>
          </a:bodyPr>
          <a:lstStyle/>
          <a:p>
            <a:pPr algn="ctr"/>
            <a:r>
              <a:rPr lang="ru-RU" sz="3200" dirty="0">
                <a:latin typeface="Times New Roman" panose="02020603050405020304" pitchFamily="18" charset="0"/>
                <a:cs typeface="Times New Roman" panose="02020603050405020304" pitchFamily="18" charset="0"/>
              </a:rPr>
              <a:t>Микроконтроллеры, применяемые в модулях ESP32</a:t>
            </a:r>
            <a:endParaRPr lang="ru-RU" sz="3200" i="1"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B1976046-BEFD-4DF8-8239-7CB16ACB5697}"/>
              </a:ext>
            </a:extLst>
          </p:cNvPr>
          <p:cNvSpPr>
            <a:spLocks noGrp="1"/>
          </p:cNvSpPr>
          <p:nvPr>
            <p:ph idx="1"/>
          </p:nvPr>
        </p:nvSpPr>
        <p:spPr>
          <a:xfrm>
            <a:off x="271955" y="917520"/>
            <a:ext cx="11648090" cy="5691351"/>
          </a:xfrm>
        </p:spPr>
        <p:txBody>
          <a:bodyPr>
            <a:normAutofit/>
          </a:bodyPr>
          <a:lstStyle/>
          <a:p>
            <a:pPr marL="0" indent="361950" algn="just">
              <a:buNone/>
            </a:pPr>
            <a:r>
              <a:rPr lang="ru-RU" sz="2400" dirty="0">
                <a:latin typeface="Times New Roman" panose="02020603050405020304" pitchFamily="18" charset="0"/>
                <a:cs typeface="Times New Roman" panose="02020603050405020304" pitchFamily="18" charset="0"/>
              </a:rPr>
              <a:t>Любой модуль ESP32 – это печатная плата, на которую установлен микроконтроллер ESP с необходимым обвесом, тактовый генератор, ВЧ-тракт и FLASH-память для записи прошивки:</a:t>
            </a:r>
          </a:p>
        </p:txBody>
      </p:sp>
      <p:pic>
        <p:nvPicPr>
          <p:cNvPr id="1026" name="Picture 2">
            <a:extLst>
              <a:ext uri="{FF2B5EF4-FFF2-40B4-BE49-F238E27FC236}">
                <a16:creationId xmlns:a16="http://schemas.microsoft.com/office/drawing/2014/main" id="{6B86CDDC-2993-4C08-8951-7D39316A81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2061" y="1950983"/>
            <a:ext cx="428625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920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64D219-D309-4ED3-8B67-50F70C69A130}"/>
              </a:ext>
            </a:extLst>
          </p:cNvPr>
          <p:cNvSpPr>
            <a:spLocks noGrp="1"/>
          </p:cNvSpPr>
          <p:nvPr>
            <p:ph type="title"/>
          </p:nvPr>
        </p:nvSpPr>
        <p:spPr>
          <a:xfrm>
            <a:off x="838200" y="84465"/>
            <a:ext cx="10515600" cy="596572"/>
          </a:xfrm>
        </p:spPr>
        <p:txBody>
          <a:bodyPr>
            <a:normAutofit/>
          </a:bodyPr>
          <a:lstStyle/>
          <a:p>
            <a:pPr algn="ctr"/>
            <a:r>
              <a:rPr lang="ru-RU" sz="3200" dirty="0">
                <a:latin typeface="Times New Roman" panose="02020603050405020304" pitchFamily="18" charset="0"/>
                <a:cs typeface="Times New Roman" panose="02020603050405020304" pitchFamily="18" charset="0"/>
              </a:rPr>
              <a:t>Технические параметры</a:t>
            </a:r>
          </a:p>
        </p:txBody>
      </p:sp>
      <p:sp>
        <p:nvSpPr>
          <p:cNvPr id="3" name="Объект 2">
            <a:extLst>
              <a:ext uri="{FF2B5EF4-FFF2-40B4-BE49-F238E27FC236}">
                <a16:creationId xmlns:a16="http://schemas.microsoft.com/office/drawing/2014/main" id="{B1976046-BEFD-4DF8-8239-7CB16ACB5697}"/>
              </a:ext>
            </a:extLst>
          </p:cNvPr>
          <p:cNvSpPr>
            <a:spLocks noGrp="1"/>
          </p:cNvSpPr>
          <p:nvPr>
            <p:ph idx="1"/>
          </p:nvPr>
        </p:nvSpPr>
        <p:spPr>
          <a:xfrm>
            <a:off x="271955" y="917520"/>
            <a:ext cx="11648090" cy="5691351"/>
          </a:xfrm>
        </p:spPr>
        <p:txBody>
          <a:bodyPr>
            <a:normAutofit/>
          </a:bodyPr>
          <a:lstStyle/>
          <a:p>
            <a:pPr marL="0" indent="0" algn="just">
              <a:buNone/>
            </a:pPr>
            <a:r>
              <a:rPr lang="ru-RU" sz="2400" b="0" i="0" dirty="0">
                <a:effectLst/>
                <a:latin typeface="Times New Roman" panose="02020603050405020304" pitchFamily="18" charset="0"/>
                <a:cs typeface="Times New Roman" panose="02020603050405020304" pitchFamily="18" charset="0"/>
              </a:rPr>
              <a:t>Микроконтроллер и управление</a:t>
            </a:r>
          </a:p>
          <a:p>
            <a:pPr marL="742950" lvl="1" indent="-285750" algn="just">
              <a:buFont typeface="Arial" panose="020B0604020202020204" pitchFamily="34" charset="0"/>
              <a:buChar char="•"/>
            </a:pPr>
            <a:r>
              <a:rPr lang="en-US" b="0" i="0" dirty="0" err="1">
                <a:effectLst/>
                <a:latin typeface="Times New Roman" panose="02020603050405020304" pitchFamily="18" charset="0"/>
                <a:cs typeface="Times New Roman" panose="02020603050405020304" pitchFamily="18" charset="0"/>
              </a:rPr>
              <a:t>Tensilica</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Xtensa</a:t>
            </a:r>
            <a:r>
              <a:rPr lang="en-US" b="0" i="0" dirty="0">
                <a:effectLst/>
                <a:latin typeface="Times New Roman" panose="02020603050405020304" pitchFamily="18" charset="0"/>
                <a:cs typeface="Times New Roman" panose="02020603050405020304" pitchFamily="18" charset="0"/>
              </a:rPr>
              <a:t> LX6 </a:t>
            </a:r>
            <a:r>
              <a:rPr lang="ru-RU" b="0" i="0" dirty="0">
                <a:effectLst/>
                <a:latin typeface="Times New Roman" panose="02020603050405020304" pitchFamily="18" charset="0"/>
                <a:cs typeface="Times New Roman" panose="02020603050405020304" pitchFamily="18" charset="0"/>
              </a:rPr>
              <a:t>двухъядерный (или одноядерный) 32-разрядный процессор, с тактовой частотой 160 или 240 МГц и производительностью до 600 </a:t>
            </a:r>
            <a:r>
              <a:rPr lang="en-US" b="0" i="0" dirty="0">
                <a:effectLst/>
                <a:latin typeface="Times New Roman" panose="02020603050405020304" pitchFamily="18" charset="0"/>
                <a:cs typeface="Times New Roman" panose="02020603050405020304" pitchFamily="18" charset="0"/>
              </a:rPr>
              <a:t>DMIPS (</a:t>
            </a:r>
            <a:r>
              <a:rPr lang="en-US" dirty="0">
                <a:latin typeface="Times New Roman" panose="02020603050405020304" pitchFamily="18" charset="0"/>
                <a:cs typeface="Times New Roman" panose="02020603050405020304" pitchFamily="18" charset="0"/>
              </a:rPr>
              <a:t>Dhrystone MIPS</a:t>
            </a:r>
            <a:r>
              <a:rPr lang="en-US" b="0" i="0" dirty="0">
                <a:effectLst/>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ru-RU" b="0" i="0" dirty="0">
                <a:effectLst/>
                <a:latin typeface="Times New Roman" panose="02020603050405020304" pitchFamily="18" charset="0"/>
                <a:cs typeface="Times New Roman" panose="02020603050405020304" pitchFamily="18" charset="0"/>
              </a:rPr>
              <a:t>Сопроцессор с ультранизким энергопотреблением</a:t>
            </a:r>
          </a:p>
          <a:p>
            <a:pPr marL="630238" algn="just">
              <a:buFont typeface="Arial" panose="020B0604020202020204" pitchFamily="34" charset="0"/>
              <a:buChar char="•"/>
            </a:pPr>
            <a:r>
              <a:rPr lang="ru-RU" sz="2400" b="0" i="0" dirty="0">
                <a:effectLst/>
                <a:latin typeface="Times New Roman" panose="02020603050405020304" pitchFamily="18" charset="0"/>
                <a:cs typeface="Times New Roman" panose="02020603050405020304" pitchFamily="18" charset="0"/>
              </a:rPr>
              <a:t>Память: 520 КБ памяти </a:t>
            </a:r>
            <a:r>
              <a:rPr lang="en-US" sz="2400" dirty="0">
                <a:latin typeface="Times New Roman" panose="02020603050405020304" pitchFamily="18" charset="0"/>
                <a:cs typeface="Times New Roman" panose="02020603050405020304" pitchFamily="18" charset="0"/>
              </a:rPr>
              <a:t>SRAM</a:t>
            </a:r>
            <a:endParaRPr lang="en-US" sz="2400" b="0" i="0" dirty="0">
              <a:effectLst/>
              <a:latin typeface="Times New Roman" panose="02020603050405020304" pitchFamily="18" charset="0"/>
              <a:cs typeface="Times New Roman" panose="02020603050405020304" pitchFamily="18" charset="0"/>
            </a:endParaRPr>
          </a:p>
          <a:p>
            <a:pPr marL="0" indent="0" algn="just">
              <a:buNone/>
            </a:pPr>
            <a:r>
              <a:rPr lang="ru-RU" sz="2400" b="0" i="0" dirty="0">
                <a:effectLst/>
                <a:latin typeface="Times New Roman" panose="02020603050405020304" pitchFamily="18" charset="0"/>
                <a:cs typeface="Times New Roman" panose="02020603050405020304" pitchFamily="18" charset="0"/>
              </a:rPr>
              <a:t>Беспроводная связь:</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Wi-Fi</a:t>
            </a:r>
            <a:r>
              <a:rPr lang="en-US" b="0" i="0" dirty="0">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802.11</a:t>
            </a:r>
            <a:r>
              <a:rPr lang="en-US" b="0" i="0" dirty="0">
                <a:effectLst/>
                <a:latin typeface="Times New Roman" panose="02020603050405020304" pitchFamily="18" charset="0"/>
                <a:cs typeface="Times New Roman" panose="02020603050405020304" pitchFamily="18" charset="0"/>
              </a:rPr>
              <a:t> b / g / N</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Bluetooth</a:t>
            </a:r>
            <a:r>
              <a:rPr lang="en-US" b="0" i="0" dirty="0">
                <a:effectLst/>
                <a:latin typeface="Times New Roman" panose="02020603050405020304" pitchFamily="18" charset="0"/>
                <a:cs typeface="Times New Roman" panose="02020603050405020304" pitchFamily="18" charset="0"/>
              </a:rPr>
              <a:t>: v4.2 BR/EDR and BLE</a:t>
            </a:r>
            <a:endParaRPr lang="ru-RU" dirty="0">
              <a:latin typeface="Times New Roman" panose="02020603050405020304" pitchFamily="18" charset="0"/>
              <a:cs typeface="Times New Roman" panose="02020603050405020304" pitchFamily="18" charset="0"/>
            </a:endParaRPr>
          </a:p>
          <a:p>
            <a:pPr marL="0" lvl="1" indent="0" algn="just">
              <a:buNone/>
            </a:pPr>
            <a:r>
              <a:rPr lang="ru-RU" dirty="0">
                <a:latin typeface="Times New Roman" panose="02020603050405020304" pitchFamily="18" charset="0"/>
                <a:cs typeface="Times New Roman" panose="02020603050405020304" pitchFamily="18" charset="0"/>
              </a:rPr>
              <a:t>Питание</a:t>
            </a:r>
          </a:p>
          <a:p>
            <a:pPr marL="630238" lvl="1" indent="-188913" algn="just"/>
            <a:r>
              <a:rPr lang="ru-RU" dirty="0">
                <a:latin typeface="Times New Roman" panose="02020603050405020304" pitchFamily="18" charset="0"/>
                <a:cs typeface="Times New Roman" panose="02020603050405020304" pitchFamily="18" charset="0"/>
              </a:rPr>
              <a:t>Линейный регулятор с низким уровнем падения напряжения</a:t>
            </a:r>
          </a:p>
          <a:p>
            <a:pPr marL="630238" lvl="1" indent="-188913" algn="just"/>
            <a:r>
              <a:rPr lang="ru-RU" dirty="0">
                <a:latin typeface="Times New Roman" panose="02020603050405020304" pitchFamily="18" charset="0"/>
                <a:cs typeface="Times New Roman" panose="02020603050405020304" pitchFamily="18" charset="0"/>
              </a:rPr>
              <a:t>потребление 5-2,5 мкА в режиме «глубокий сон»</a:t>
            </a:r>
          </a:p>
          <a:p>
            <a:pPr marL="630238" lvl="1" indent="-188913" algn="just"/>
            <a:r>
              <a:rPr lang="ru-RU" dirty="0">
                <a:latin typeface="Times New Roman" panose="02020603050405020304" pitchFamily="18" charset="0"/>
                <a:cs typeface="Times New Roman" panose="02020603050405020304" pitchFamily="18" charset="0"/>
              </a:rPr>
              <a:t>Рабочее напряжение от 2,2 в до 3,6 В</a:t>
            </a:r>
          </a:p>
          <a:p>
            <a:pPr marL="630238" lvl="1" indent="-188913" algn="just"/>
            <a:r>
              <a:rPr lang="ru-RU" dirty="0">
                <a:latin typeface="Times New Roman" panose="02020603050405020304" pitchFamily="18" charset="0"/>
                <a:cs typeface="Times New Roman" panose="02020603050405020304" pitchFamily="18" charset="0"/>
              </a:rPr>
              <a:t>От −40 °C до + 125 °C рабочая температура</a:t>
            </a:r>
          </a:p>
        </p:txBody>
      </p:sp>
    </p:spTree>
    <p:extLst>
      <p:ext uri="{BB962C8B-B14F-4D97-AF65-F5344CB8AC3E}">
        <p14:creationId xmlns:p14="http://schemas.microsoft.com/office/powerpoint/2010/main" val="2579372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1976046-BEFD-4DF8-8239-7CB16ACB5697}"/>
              </a:ext>
            </a:extLst>
          </p:cNvPr>
          <p:cNvSpPr>
            <a:spLocks noGrp="1"/>
          </p:cNvSpPr>
          <p:nvPr>
            <p:ph idx="1"/>
          </p:nvPr>
        </p:nvSpPr>
        <p:spPr>
          <a:xfrm>
            <a:off x="271955" y="192307"/>
            <a:ext cx="11648090" cy="6397679"/>
          </a:xfrm>
        </p:spPr>
        <p:txBody>
          <a:bodyPr>
            <a:normAutofit/>
          </a:bodyPr>
          <a:lstStyle/>
          <a:p>
            <a:pPr marL="0" indent="0" algn="l">
              <a:buNone/>
            </a:pPr>
            <a:r>
              <a:rPr lang="ru-RU" sz="2400" b="0" i="0" dirty="0">
                <a:effectLst/>
                <a:latin typeface="Times New Roman" panose="02020603050405020304" pitchFamily="18" charset="0"/>
                <a:cs typeface="Times New Roman" panose="02020603050405020304" pitchFamily="18" charset="0"/>
              </a:rPr>
              <a:t>Периферийные интерфейсы:12-разрядный </a:t>
            </a:r>
            <a:r>
              <a:rPr lang="ru-RU" sz="2400" dirty="0">
                <a:latin typeface="Times New Roman" panose="02020603050405020304" pitchFamily="18" charset="0"/>
                <a:cs typeface="Times New Roman" panose="02020603050405020304" pitchFamily="18" charset="0"/>
              </a:rPr>
              <a:t>АЦП</a:t>
            </a:r>
            <a:r>
              <a:rPr lang="ru-RU" sz="2400" b="0" i="0" dirty="0">
                <a:effectLst/>
                <a:latin typeface="Times New Roman" panose="02020603050405020304" pitchFamily="18" charset="0"/>
                <a:cs typeface="Times New Roman" panose="02020603050405020304" pitchFamily="18" charset="0"/>
              </a:rPr>
              <a:t> до 18 каналов</a:t>
            </a:r>
          </a:p>
          <a:p>
            <a:pPr marL="441325" indent="-268288" algn="l">
              <a:buFont typeface="Arial" panose="020B0604020202020204" pitchFamily="34" charset="0"/>
              <a:buChar char="•"/>
            </a:pPr>
            <a:r>
              <a:rPr lang="ru-RU" sz="2400" b="0" i="0" dirty="0">
                <a:effectLst/>
                <a:latin typeface="Times New Roman" panose="02020603050405020304" pitchFamily="18" charset="0"/>
                <a:cs typeface="Times New Roman" panose="02020603050405020304" pitchFamily="18" charset="0"/>
              </a:rPr>
              <a:t>2 × 8 бит </a:t>
            </a:r>
            <a:r>
              <a:rPr lang="ru-RU" sz="2400" dirty="0" err="1">
                <a:latin typeface="Times New Roman" panose="02020603050405020304" pitchFamily="18" charset="0"/>
                <a:cs typeface="Times New Roman" panose="02020603050405020304" pitchFamily="18" charset="0"/>
              </a:rPr>
              <a:t>ЦАПа</a:t>
            </a:r>
            <a:endParaRPr lang="ru-RU" sz="2400" b="0" i="0" dirty="0">
              <a:effectLst/>
              <a:latin typeface="Times New Roman" panose="02020603050405020304" pitchFamily="18" charset="0"/>
              <a:cs typeface="Times New Roman" panose="02020603050405020304" pitchFamily="18" charset="0"/>
            </a:endParaRPr>
          </a:p>
          <a:p>
            <a:pPr marL="441325" indent="-268288" algn="l">
              <a:buFont typeface="Arial" panose="020B0604020202020204" pitchFamily="34" charset="0"/>
              <a:buChar char="•"/>
            </a:pPr>
            <a:r>
              <a:rPr lang="ru-RU" sz="2400" b="0" i="0" dirty="0">
                <a:effectLst/>
                <a:latin typeface="Times New Roman" panose="02020603050405020304" pitchFamily="18" charset="0"/>
                <a:cs typeface="Times New Roman" panose="02020603050405020304" pitchFamily="18" charset="0"/>
              </a:rPr>
              <a:t>10 × портов для подключения </a:t>
            </a:r>
            <a:r>
              <a:rPr lang="ru-RU" sz="2400" dirty="0">
                <a:latin typeface="Times New Roman" panose="02020603050405020304" pitchFamily="18" charset="0"/>
                <a:cs typeface="Times New Roman" panose="02020603050405020304" pitchFamily="18" charset="0"/>
              </a:rPr>
              <a:t>емкостных датчиков</a:t>
            </a:r>
            <a:r>
              <a:rPr lang="ru-RU" sz="2400" b="0" i="0" dirty="0">
                <a:effectLst/>
                <a:latin typeface="Times New Roman" panose="02020603050405020304" pitchFamily="18" charset="0"/>
                <a:cs typeface="Times New Roman" panose="02020603050405020304" pitchFamily="18" charset="0"/>
              </a:rPr>
              <a:t> (измеряющие ёмкость </a:t>
            </a:r>
            <a:r>
              <a:rPr lang="ru-RU" sz="2400" dirty="0">
                <a:latin typeface="Times New Roman" panose="02020603050405020304" pitchFamily="18" charset="0"/>
                <a:cs typeface="Times New Roman" panose="02020603050405020304" pitchFamily="18" charset="0"/>
              </a:rPr>
              <a:t>GPIO</a:t>
            </a:r>
            <a:r>
              <a:rPr lang="ru-RU" sz="2400" b="0" i="0" dirty="0">
                <a:effectLst/>
                <a:latin typeface="Times New Roman" panose="02020603050405020304" pitchFamily="18" charset="0"/>
                <a:cs typeface="Times New Roman" panose="02020603050405020304" pitchFamily="18" charset="0"/>
              </a:rPr>
              <a:t>)</a:t>
            </a:r>
          </a:p>
          <a:p>
            <a:pPr marL="441325" indent="-268288" algn="l">
              <a:buFont typeface="Arial" panose="020B0604020202020204" pitchFamily="34" charset="0"/>
              <a:buChar char="•"/>
            </a:pPr>
            <a:r>
              <a:rPr lang="ru-RU" sz="2400" b="0" i="0" dirty="0">
                <a:effectLst/>
                <a:latin typeface="Times New Roman" panose="02020603050405020304" pitchFamily="18" charset="0"/>
                <a:cs typeface="Times New Roman" panose="02020603050405020304" pitchFamily="18" charset="0"/>
              </a:rPr>
              <a:t>4 × </a:t>
            </a:r>
            <a:r>
              <a:rPr lang="ru-RU" sz="2400" dirty="0">
                <a:latin typeface="Times New Roman" panose="02020603050405020304" pitchFamily="18" charset="0"/>
                <a:cs typeface="Times New Roman" panose="02020603050405020304" pitchFamily="18" charset="0"/>
              </a:rPr>
              <a:t>SPI</a:t>
            </a:r>
            <a:r>
              <a:rPr lang="ru-RU" sz="2400" b="0" i="0" dirty="0">
                <a:effectLst/>
                <a:latin typeface="Times New Roman" panose="02020603050405020304" pitchFamily="18" charset="0"/>
                <a:cs typeface="Times New Roman" panose="02020603050405020304" pitchFamily="18" charset="0"/>
              </a:rPr>
              <a:t> мастер-интерфейса (</a:t>
            </a:r>
            <a:r>
              <a:rPr lang="ru-RU" sz="2400" dirty="0">
                <a:latin typeface="Times New Roman" panose="02020603050405020304" pitchFamily="18" charset="0"/>
                <a:cs typeface="Times New Roman" panose="02020603050405020304" pitchFamily="18" charset="0"/>
              </a:rPr>
              <a:t>ведущие устройства</a:t>
            </a:r>
            <a:r>
              <a:rPr lang="ru-RU" sz="2400" b="0" i="0" dirty="0">
                <a:effectLst/>
                <a:latin typeface="Times New Roman" panose="02020603050405020304" pitchFamily="18" charset="0"/>
                <a:cs typeface="Times New Roman" panose="02020603050405020304" pitchFamily="18" charset="0"/>
              </a:rPr>
              <a:t>)</a:t>
            </a:r>
          </a:p>
          <a:p>
            <a:pPr marL="441325" indent="-268288" algn="l">
              <a:buFont typeface="Arial" panose="020B0604020202020204" pitchFamily="34" charset="0"/>
              <a:buChar char="•"/>
            </a:pPr>
            <a:r>
              <a:rPr lang="ru-RU" sz="2400" b="0" i="0" dirty="0">
                <a:effectLst/>
                <a:latin typeface="Times New Roman" panose="02020603050405020304" pitchFamily="18" charset="0"/>
                <a:cs typeface="Times New Roman" panose="02020603050405020304" pitchFamily="18" charset="0"/>
              </a:rPr>
              <a:t>2 × </a:t>
            </a:r>
            <a:r>
              <a:rPr lang="ru-RU" sz="2400" dirty="0">
                <a:latin typeface="Times New Roman" panose="02020603050405020304" pitchFamily="18" charset="0"/>
                <a:cs typeface="Times New Roman" panose="02020603050405020304" pitchFamily="18" charset="0"/>
              </a:rPr>
              <a:t>I²S</a:t>
            </a:r>
            <a:r>
              <a:rPr lang="ru-RU" sz="2400" b="0" i="0" dirty="0">
                <a:effectLst/>
                <a:latin typeface="Times New Roman" panose="02020603050405020304" pitchFamily="18" charset="0"/>
                <a:cs typeface="Times New Roman" panose="02020603050405020304" pitchFamily="18" charset="0"/>
              </a:rPr>
              <a:t> мастер-интерфейса</a:t>
            </a:r>
          </a:p>
          <a:p>
            <a:pPr marL="441325" indent="-268288" algn="l">
              <a:buFont typeface="Arial" panose="020B0604020202020204" pitchFamily="34" charset="0"/>
              <a:buChar char="•"/>
            </a:pPr>
            <a:r>
              <a:rPr lang="ru-RU" sz="2400" b="0" i="0" dirty="0">
                <a:effectLst/>
                <a:latin typeface="Times New Roman" panose="02020603050405020304" pitchFamily="18" charset="0"/>
                <a:cs typeface="Times New Roman" panose="02020603050405020304" pitchFamily="18" charset="0"/>
              </a:rPr>
              <a:t>2 × </a:t>
            </a:r>
            <a:r>
              <a:rPr lang="ru-RU" sz="2400" dirty="0">
                <a:latin typeface="Times New Roman" panose="02020603050405020304" pitchFamily="18" charset="0"/>
                <a:cs typeface="Times New Roman" panose="02020603050405020304" pitchFamily="18" charset="0"/>
              </a:rPr>
              <a:t>I²C</a:t>
            </a:r>
            <a:r>
              <a:rPr lang="ru-RU" sz="2400" b="0" i="0" dirty="0">
                <a:effectLst/>
                <a:latin typeface="Times New Roman" panose="02020603050405020304" pitchFamily="18" charset="0"/>
                <a:cs typeface="Times New Roman" panose="02020603050405020304" pitchFamily="18" charset="0"/>
              </a:rPr>
              <a:t> мастер-интерфейса</a:t>
            </a:r>
          </a:p>
          <a:p>
            <a:pPr marL="441325" indent="-268288" algn="l">
              <a:buFont typeface="Arial" panose="020B0604020202020204" pitchFamily="34" charset="0"/>
              <a:buChar char="•"/>
            </a:pPr>
            <a:r>
              <a:rPr lang="ru-RU" sz="2400" b="0" i="0" dirty="0">
                <a:effectLst/>
                <a:latin typeface="Times New Roman" panose="02020603050405020304" pitchFamily="18" charset="0"/>
                <a:cs typeface="Times New Roman" panose="02020603050405020304" pitchFamily="18" charset="0"/>
              </a:rPr>
              <a:t>3 × </a:t>
            </a:r>
            <a:r>
              <a:rPr lang="ru-RU" sz="2400" dirty="0">
                <a:latin typeface="Times New Roman" panose="02020603050405020304" pitchFamily="18" charset="0"/>
                <a:cs typeface="Times New Roman" panose="02020603050405020304" pitchFamily="18" charset="0"/>
              </a:rPr>
              <a:t>UART</a:t>
            </a:r>
            <a:r>
              <a:rPr lang="ru-RU" sz="2400" b="0" i="0" dirty="0">
                <a:effectLst/>
                <a:latin typeface="Times New Roman" panose="02020603050405020304" pitchFamily="18" charset="0"/>
                <a:cs typeface="Times New Roman" panose="02020603050405020304" pitchFamily="18" charset="0"/>
              </a:rPr>
              <a:t> интерфейса</a:t>
            </a:r>
          </a:p>
          <a:p>
            <a:pPr marL="441325" indent="-268288" algn="l">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SD</a:t>
            </a:r>
            <a:r>
              <a:rPr lang="ru-RU" sz="2400" b="0" i="0" dirty="0">
                <a:effectLst/>
                <a:latin typeface="Times New Roman" panose="02020603050405020304" pitchFamily="18" charset="0"/>
                <a:cs typeface="Times New Roman" panose="02020603050405020304" pitchFamily="18" charset="0"/>
              </a:rPr>
              <a:t>/SDIO/CE-ATA/</a:t>
            </a:r>
            <a:r>
              <a:rPr lang="ru-RU" sz="2400" dirty="0">
                <a:latin typeface="Times New Roman" panose="02020603050405020304" pitchFamily="18" charset="0"/>
                <a:cs typeface="Times New Roman" panose="02020603050405020304" pitchFamily="18" charset="0"/>
              </a:rPr>
              <a:t>MMC</a:t>
            </a:r>
            <a:r>
              <a:rPr lang="ru-RU" sz="2400" b="0" i="0" dirty="0">
                <a:effectLst/>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eMMC</a:t>
            </a:r>
            <a:r>
              <a:rPr lang="ru-RU" sz="2400" b="0" i="0" dirty="0">
                <a:effectLst/>
                <a:latin typeface="Times New Roman" panose="02020603050405020304" pitchFamily="18" charset="0"/>
                <a:cs typeface="Times New Roman" panose="02020603050405020304" pitchFamily="18" charset="0"/>
              </a:rPr>
              <a:t> хост-контроллер</a:t>
            </a:r>
          </a:p>
          <a:p>
            <a:pPr marL="441325" indent="-268288" algn="l">
              <a:buFont typeface="Arial" panose="020B0604020202020204" pitchFamily="34" charset="0"/>
              <a:buChar char="•"/>
            </a:pPr>
            <a:r>
              <a:rPr lang="ru-RU" sz="2400" b="0" i="0" dirty="0">
                <a:effectLst/>
                <a:latin typeface="Times New Roman" panose="02020603050405020304" pitchFamily="18" charset="0"/>
                <a:cs typeface="Times New Roman" panose="02020603050405020304" pitchFamily="18" charset="0"/>
              </a:rPr>
              <a:t>SDIO/SPI </a:t>
            </a:r>
            <a:r>
              <a:rPr lang="ru-RU" sz="2400" b="0" i="0" dirty="0" err="1">
                <a:effectLst/>
                <a:latin typeface="Times New Roman" panose="02020603050405020304" pitchFamily="18" charset="0"/>
                <a:cs typeface="Times New Roman" panose="02020603050405020304" pitchFamily="18" charset="0"/>
              </a:rPr>
              <a:t>слейв</a:t>
            </a:r>
            <a:r>
              <a:rPr lang="ru-RU" sz="2400" b="0" i="0" dirty="0">
                <a:effectLst/>
                <a:latin typeface="Times New Roman" panose="02020603050405020304" pitchFamily="18" charset="0"/>
                <a:cs typeface="Times New Roman" panose="02020603050405020304" pitchFamily="18" charset="0"/>
              </a:rPr>
              <a:t>-контроллеры (</a:t>
            </a:r>
            <a:r>
              <a:rPr lang="ru-RU" sz="2400" dirty="0">
                <a:latin typeface="Times New Roman" panose="02020603050405020304" pitchFamily="18" charset="0"/>
                <a:cs typeface="Times New Roman" panose="02020603050405020304" pitchFamily="18" charset="0"/>
              </a:rPr>
              <a:t>ведомые устройства</a:t>
            </a:r>
            <a:r>
              <a:rPr lang="ru-RU" sz="2400" b="0" i="0" dirty="0">
                <a:effectLst/>
                <a:latin typeface="Times New Roman" panose="02020603050405020304" pitchFamily="18" charset="0"/>
                <a:cs typeface="Times New Roman" panose="02020603050405020304" pitchFamily="18" charset="0"/>
              </a:rPr>
              <a:t>)</a:t>
            </a:r>
          </a:p>
          <a:p>
            <a:pPr marL="441325" indent="-268288" algn="l">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Ethernet</a:t>
            </a:r>
            <a:r>
              <a:rPr lang="ru-RU" sz="2400" b="0" i="0" dirty="0">
                <a:effectLst/>
                <a:latin typeface="Times New Roman" panose="02020603050405020304" pitchFamily="18" charset="0"/>
                <a:cs typeface="Times New Roman" panose="02020603050405020304" pitchFamily="18" charset="0"/>
              </a:rPr>
              <a:t> MAC </a:t>
            </a:r>
            <a:r>
              <a:rPr lang="ru-RU" sz="2400" b="0" i="0" dirty="0" err="1">
                <a:effectLst/>
                <a:latin typeface="Times New Roman" panose="02020603050405020304" pitchFamily="18" charset="0"/>
                <a:cs typeface="Times New Roman" panose="02020603050405020304" pitchFamily="18" charset="0"/>
              </a:rPr>
              <a:t>interface</a:t>
            </a:r>
            <a:r>
              <a:rPr lang="ru-RU" sz="2400" b="0" i="0" dirty="0">
                <a:effectLst/>
                <a:latin typeface="Times New Roman" panose="02020603050405020304" pitchFamily="18" charset="0"/>
                <a:cs typeface="Times New Roman" panose="02020603050405020304" pitchFamily="18" charset="0"/>
              </a:rPr>
              <a:t> с выделенным </a:t>
            </a:r>
            <a:r>
              <a:rPr lang="ru-RU" sz="2400" dirty="0">
                <a:latin typeface="Times New Roman" panose="02020603050405020304" pitchFamily="18" charset="0"/>
                <a:cs typeface="Times New Roman" panose="02020603050405020304" pitchFamily="18" charset="0"/>
              </a:rPr>
              <a:t>DMA</a:t>
            </a:r>
            <a:r>
              <a:rPr lang="ru-RU" sz="2400" b="0" i="0" dirty="0">
                <a:effectLst/>
                <a:latin typeface="Times New Roman" panose="02020603050405020304" pitchFamily="18" charset="0"/>
                <a:cs typeface="Times New Roman" panose="02020603050405020304" pitchFamily="18" charset="0"/>
              </a:rPr>
              <a:t> </a:t>
            </a:r>
          </a:p>
          <a:p>
            <a:pPr marL="441325" indent="-268288" algn="l">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CAN</a:t>
            </a:r>
            <a:r>
              <a:rPr lang="ru-RU" sz="2400" dirty="0">
                <a:solidFill>
                  <a:srgbClr val="0563C1"/>
                </a:solidFill>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bus</a:t>
            </a:r>
            <a:r>
              <a:rPr lang="ru-RU" sz="2400" b="0" i="0" dirty="0">
                <a:effectLst/>
                <a:latin typeface="Times New Roman" panose="02020603050405020304" pitchFamily="18" charset="0"/>
                <a:cs typeface="Times New Roman" panose="02020603050405020304" pitchFamily="18" charset="0"/>
              </a:rPr>
              <a:t> 2.0</a:t>
            </a:r>
          </a:p>
          <a:p>
            <a:pPr marL="441325" indent="-268288" algn="l">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ИК</a:t>
            </a:r>
            <a:r>
              <a:rPr lang="ru-RU" sz="2400" b="0" i="0" dirty="0">
                <a:effectLst/>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дистанционное управление</a:t>
            </a:r>
            <a:r>
              <a:rPr lang="ru-RU" sz="2400" b="0" i="0" dirty="0">
                <a:effectLst/>
                <a:latin typeface="Times New Roman" panose="02020603050405020304" pitchFamily="18" charset="0"/>
                <a:cs typeface="Times New Roman" panose="02020603050405020304" pitchFamily="18" charset="0"/>
              </a:rPr>
              <a:t> (передатчик/приемник, до 8 каналов)</a:t>
            </a:r>
          </a:p>
          <a:p>
            <a:pPr marL="441325" indent="-268288" algn="l">
              <a:buFont typeface="Arial" panose="020B0604020202020204" pitchFamily="34" charset="0"/>
              <a:buChar char="•"/>
            </a:pPr>
            <a:r>
              <a:rPr lang="ru-RU" sz="2400" b="0" i="0" dirty="0">
                <a:effectLst/>
                <a:latin typeface="Times New Roman" panose="02020603050405020304" pitchFamily="18" charset="0"/>
                <a:cs typeface="Times New Roman" panose="02020603050405020304" pitchFamily="18" charset="0"/>
              </a:rPr>
              <a:t>Возможность подключения двигателей и светодиодов через </a:t>
            </a:r>
            <a:r>
              <a:rPr lang="ru-RU" sz="2400" dirty="0">
                <a:latin typeface="Times New Roman" panose="02020603050405020304" pitchFamily="18" charset="0"/>
                <a:cs typeface="Times New Roman" panose="02020603050405020304" pitchFamily="18" charset="0"/>
              </a:rPr>
              <a:t>ШИМ</a:t>
            </a:r>
            <a:r>
              <a:rPr lang="ru-RU" sz="2400" b="0" i="0" dirty="0">
                <a:effectLst/>
                <a:latin typeface="Times New Roman" panose="02020603050405020304" pitchFamily="18" charset="0"/>
                <a:cs typeface="Times New Roman" panose="02020603050405020304" pitchFamily="18" charset="0"/>
              </a:rPr>
              <a:t>-выход</a:t>
            </a:r>
          </a:p>
          <a:p>
            <a:pPr marL="0" indent="361950" algn="just">
              <a:buNone/>
            </a:pP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5073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64D219-D309-4ED3-8B67-50F70C69A130}"/>
              </a:ext>
            </a:extLst>
          </p:cNvPr>
          <p:cNvSpPr>
            <a:spLocks noGrp="1"/>
          </p:cNvSpPr>
          <p:nvPr>
            <p:ph type="title"/>
          </p:nvPr>
        </p:nvSpPr>
        <p:spPr>
          <a:xfrm>
            <a:off x="838200" y="84465"/>
            <a:ext cx="10515600" cy="596572"/>
          </a:xfrm>
        </p:spPr>
        <p:txBody>
          <a:bodyPr>
            <a:normAutofit/>
          </a:bodyPr>
          <a:lstStyle/>
          <a:p>
            <a:pPr algn="ctr"/>
            <a:r>
              <a:rPr lang="en-US" sz="3200" dirty="0">
                <a:latin typeface="Times New Roman" panose="02020603050405020304" pitchFamily="18" charset="0"/>
                <a:cs typeface="Times New Roman" panose="02020603050405020304" pitchFamily="18" charset="0"/>
              </a:rPr>
              <a:t>ESP-WROOM-32 </a:t>
            </a:r>
            <a:endParaRPr lang="ru-RU" sz="3200"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B1976046-BEFD-4DF8-8239-7CB16ACB5697}"/>
              </a:ext>
            </a:extLst>
          </p:cNvPr>
          <p:cNvSpPr>
            <a:spLocks noGrp="1"/>
          </p:cNvSpPr>
          <p:nvPr>
            <p:ph idx="1"/>
          </p:nvPr>
        </p:nvSpPr>
        <p:spPr>
          <a:xfrm>
            <a:off x="271955" y="804042"/>
            <a:ext cx="11648090" cy="5804830"/>
          </a:xfrm>
        </p:spPr>
        <p:txBody>
          <a:bodyPr>
            <a:normAutofit lnSpcReduction="10000"/>
          </a:bodyPr>
          <a:lstStyle/>
          <a:p>
            <a:pPr marL="0" indent="361950" algn="just">
              <a:buNone/>
            </a:pPr>
            <a:r>
              <a:rPr lang="ru-RU" sz="2400" dirty="0">
                <a:latin typeface="Times New Roman" panose="02020603050405020304" pitchFamily="18" charset="0"/>
                <a:cs typeface="Times New Roman" panose="02020603050405020304" pitchFamily="18" charset="0"/>
              </a:rPr>
              <a:t>Это новый ESP32 WiFi </a:t>
            </a:r>
            <a:r>
              <a:rPr lang="ru-RU" sz="2400" dirty="0" err="1">
                <a:latin typeface="Times New Roman" panose="02020603050405020304" pitchFamily="18" charset="0"/>
                <a:cs typeface="Times New Roman" panose="02020603050405020304" pitchFamily="18" charset="0"/>
              </a:rPr>
              <a:t>Devkit</a:t>
            </a:r>
            <a:r>
              <a:rPr lang="ru-RU" sz="2400" dirty="0">
                <a:latin typeface="Times New Roman" panose="02020603050405020304" pitchFamily="18" charset="0"/>
                <a:cs typeface="Times New Roman" panose="02020603050405020304" pitchFamily="18" charset="0"/>
              </a:rPr>
              <a:t> модуль, со встроенным Bluetooth и USB мостом, для подключения к ПК. На модуле установлен мощный двух ядерный процессор Dual-Core, встроенный USB мост, встроенный стабилизатор питания. ESP32 имеет очень много преимуществ перед ESP8266, он мощнее и при этом меньше потребляет энергии, большая скорость передачи по WiFi, много свободных портов GPIO. Полностью доступными для использования GPIO 2, 4, 12, 14, 13, 15, 16, 17, 25, 25, 27, 32, 33.</a:t>
            </a:r>
          </a:p>
          <a:p>
            <a:pPr marL="0" indent="361950" algn="just">
              <a:buNone/>
            </a:pPr>
            <a:r>
              <a:rPr lang="ru-RU" sz="2400" dirty="0">
                <a:latin typeface="Times New Roman" panose="02020603050405020304" pitchFamily="18" charset="0"/>
                <a:cs typeface="Times New Roman" panose="02020603050405020304" pitchFamily="18" charset="0"/>
              </a:rPr>
              <a:t>Работающие только на вход: GPIO 34, 35, 36, 39.</a:t>
            </a:r>
          </a:p>
          <a:p>
            <a:pPr marL="0" indent="361950" algn="just">
              <a:buNone/>
            </a:pPr>
            <a:r>
              <a:rPr lang="ru-RU" sz="2400" dirty="0">
                <a:latin typeface="Times New Roman" panose="02020603050405020304" pitchFamily="18" charset="0"/>
                <a:cs typeface="Times New Roman" panose="02020603050405020304" pitchFamily="18" charset="0"/>
              </a:rPr>
              <a:t>Если не использовать </a:t>
            </a:r>
            <a:r>
              <a:rPr lang="ru-RU" sz="2400" dirty="0" err="1">
                <a:latin typeface="Times New Roman" panose="02020603050405020304" pitchFamily="18" charset="0"/>
                <a:cs typeface="Times New Roman" panose="02020603050405020304" pitchFamily="18" charset="0"/>
              </a:rPr>
              <a:t>Serial</a:t>
            </a:r>
            <a:r>
              <a:rPr lang="ru-RU" sz="2400" dirty="0">
                <a:latin typeface="Times New Roman" panose="02020603050405020304" pitchFamily="18" charset="0"/>
                <a:cs typeface="Times New Roman" panose="02020603050405020304" pitchFamily="18" charset="0"/>
              </a:rPr>
              <a:t>, SPI или I2C, то можно добавить ещё 8 выводов GPIO 1, 3, 5, 18, 19, 21, 22, 23.</a:t>
            </a:r>
          </a:p>
          <a:p>
            <a:pPr marL="0" indent="361950" algn="just">
              <a:buNone/>
            </a:pPr>
            <a:r>
              <a:rPr lang="ru-RU" sz="2400" dirty="0">
                <a:latin typeface="Times New Roman" panose="02020603050405020304" pitchFamily="18" charset="0"/>
                <a:cs typeface="Times New Roman" panose="02020603050405020304" pitchFamily="18" charset="0"/>
              </a:rPr>
              <a:t>Для подключения внешней SD карты: GPIO 6, 7, 8, 9, 10, 11</a:t>
            </a:r>
          </a:p>
          <a:p>
            <a:pPr marL="0" indent="361950" algn="just">
              <a:buNone/>
            </a:pPr>
            <a:r>
              <a:rPr lang="ru-RU" sz="2400" dirty="0">
                <a:latin typeface="Times New Roman" panose="02020603050405020304" pitchFamily="18" charset="0"/>
                <a:cs typeface="Times New Roman" panose="02020603050405020304" pitchFamily="18" charset="0"/>
              </a:rPr>
              <a:t>ESP32 поддерживает языки программирования </a:t>
            </a:r>
            <a:r>
              <a:rPr lang="ru-RU" sz="2400" dirty="0" err="1">
                <a:latin typeface="Times New Roman" panose="02020603050405020304" pitchFamily="18" charset="0"/>
                <a:cs typeface="Times New Roman" panose="02020603050405020304" pitchFamily="18" charset="0"/>
              </a:rPr>
              <a:t>Lua</a:t>
            </a:r>
            <a:r>
              <a:rPr lang="ru-RU" sz="2400" dirty="0">
                <a:latin typeface="Times New Roman" panose="02020603050405020304" pitchFamily="18" charset="0"/>
                <a:cs typeface="Times New Roman" panose="02020603050405020304" pitchFamily="18" charset="0"/>
              </a:rPr>
              <a:t> и </a:t>
            </a:r>
            <a:r>
              <a:rPr lang="ru-RU" sz="2400" dirty="0" err="1">
                <a:latin typeface="Times New Roman" panose="02020603050405020304" pitchFamily="18" charset="0"/>
                <a:cs typeface="Times New Roman" panose="02020603050405020304" pitchFamily="18" charset="0"/>
              </a:rPr>
              <a:t>Arduino</a:t>
            </a:r>
            <a:r>
              <a:rPr lang="ru-RU" sz="2400" dirty="0">
                <a:latin typeface="Times New Roman" panose="02020603050405020304" pitchFamily="18" charset="0"/>
                <a:cs typeface="Times New Roman" panose="02020603050405020304" pitchFamily="18" charset="0"/>
              </a:rPr>
              <a:t> IDE.</a:t>
            </a:r>
          </a:p>
          <a:p>
            <a:pPr marL="0" indent="361950" algn="just">
              <a:buNone/>
            </a:pPr>
            <a:r>
              <a:rPr lang="ru-RU" sz="2400" dirty="0">
                <a:latin typeface="Times New Roman" panose="02020603050405020304" pitchFamily="18" charset="0"/>
                <a:cs typeface="Times New Roman" panose="02020603050405020304" pitchFamily="18" charset="0"/>
              </a:rPr>
              <a:t>32-битный двух ядерный микропроцессор - </a:t>
            </a:r>
            <a:r>
              <a:rPr lang="ru-RU" sz="2400" dirty="0" err="1">
                <a:latin typeface="Times New Roman" panose="02020603050405020304" pitchFamily="18" charset="0"/>
                <a:cs typeface="Times New Roman" panose="02020603050405020304" pitchFamily="18" charset="0"/>
              </a:rPr>
              <a:t>Xtensa</a:t>
            </a:r>
            <a:r>
              <a:rPr lang="ru-RU" sz="2400" dirty="0">
                <a:latin typeface="Times New Roman" panose="02020603050405020304" pitchFamily="18" charset="0"/>
                <a:cs typeface="Times New Roman" panose="02020603050405020304" pitchFamily="18" charset="0"/>
              </a:rPr>
              <a:t> LX6</a:t>
            </a:r>
          </a:p>
          <a:p>
            <a:pPr marL="0" indent="361950" algn="just">
              <a:buNone/>
            </a:pPr>
            <a:r>
              <a:rPr lang="ru-RU" sz="2400" dirty="0">
                <a:latin typeface="Times New Roman" panose="02020603050405020304" pitchFamily="18" charset="0"/>
                <a:cs typeface="Times New Roman" panose="02020603050405020304" pitchFamily="18" charset="0"/>
              </a:rPr>
              <a:t>Частота процессора -160-240 МГц</a:t>
            </a:r>
          </a:p>
          <a:p>
            <a:pPr marL="0" indent="361950" algn="just">
              <a:buNone/>
            </a:pPr>
            <a:r>
              <a:rPr lang="ru-RU" sz="2400" dirty="0">
                <a:latin typeface="Times New Roman" panose="02020603050405020304" pitchFamily="18" charset="0"/>
                <a:cs typeface="Times New Roman" panose="02020603050405020304" pitchFamily="18" charset="0"/>
              </a:rPr>
              <a:t>ОЗУ — 520 Кб</a:t>
            </a:r>
          </a:p>
          <a:p>
            <a:pPr marL="0" indent="361950" algn="just">
              <a:buNone/>
            </a:pPr>
            <a:r>
              <a:rPr lang="ru-RU" sz="2400" dirty="0">
                <a:latin typeface="Times New Roman" panose="02020603050405020304" pitchFamily="18" charset="0"/>
                <a:cs typeface="Times New Roman" panose="02020603050405020304" pitchFamily="18" charset="0"/>
              </a:rPr>
              <a:t>ПЗУ — 448 Кб</a:t>
            </a:r>
          </a:p>
        </p:txBody>
      </p:sp>
    </p:spTree>
    <p:extLst>
      <p:ext uri="{BB962C8B-B14F-4D97-AF65-F5344CB8AC3E}">
        <p14:creationId xmlns:p14="http://schemas.microsoft.com/office/powerpoint/2010/main" val="3428366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64D219-D309-4ED3-8B67-50F70C69A130}"/>
              </a:ext>
            </a:extLst>
          </p:cNvPr>
          <p:cNvSpPr>
            <a:spLocks noGrp="1"/>
          </p:cNvSpPr>
          <p:nvPr>
            <p:ph type="title"/>
          </p:nvPr>
        </p:nvSpPr>
        <p:spPr>
          <a:xfrm>
            <a:off x="838200" y="84465"/>
            <a:ext cx="10515600" cy="596572"/>
          </a:xfrm>
        </p:spPr>
        <p:txBody>
          <a:bodyPr>
            <a:normAutofit/>
          </a:bodyPr>
          <a:lstStyle/>
          <a:p>
            <a:pPr algn="ctr"/>
            <a:endParaRPr lang="ru-RU" sz="3200"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B1976046-BEFD-4DF8-8239-7CB16ACB5697}"/>
              </a:ext>
            </a:extLst>
          </p:cNvPr>
          <p:cNvSpPr>
            <a:spLocks noGrp="1"/>
          </p:cNvSpPr>
          <p:nvPr>
            <p:ph idx="1"/>
          </p:nvPr>
        </p:nvSpPr>
        <p:spPr>
          <a:xfrm>
            <a:off x="271955" y="917520"/>
            <a:ext cx="11648090" cy="5691351"/>
          </a:xfrm>
        </p:spPr>
        <p:txBody>
          <a:bodyPr>
            <a:normAutofit/>
          </a:bodyPr>
          <a:lstStyle/>
          <a:p>
            <a:pPr marL="0" indent="361950" algn="just">
              <a:buNone/>
            </a:pPr>
            <a:endParaRPr lang="ru-RU" sz="2400" dirty="0">
              <a:latin typeface="Times New Roman" panose="02020603050405020304" pitchFamily="18" charset="0"/>
              <a:cs typeface="Times New Roman" panose="02020603050405020304" pitchFamily="18" charset="0"/>
            </a:endParaRPr>
          </a:p>
        </p:txBody>
      </p:sp>
      <p:pic>
        <p:nvPicPr>
          <p:cNvPr id="2052" name="Picture 4">
            <a:extLst>
              <a:ext uri="{FF2B5EF4-FFF2-40B4-BE49-F238E27FC236}">
                <a16:creationId xmlns:a16="http://schemas.microsoft.com/office/drawing/2014/main" id="{0D156D84-5FAF-455C-BB85-FED61CA74C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50" y="0"/>
            <a:ext cx="118221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696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64D219-D309-4ED3-8B67-50F70C69A130}"/>
              </a:ext>
            </a:extLst>
          </p:cNvPr>
          <p:cNvSpPr>
            <a:spLocks noGrp="1"/>
          </p:cNvSpPr>
          <p:nvPr>
            <p:ph type="title"/>
          </p:nvPr>
        </p:nvSpPr>
        <p:spPr>
          <a:xfrm>
            <a:off x="838200" y="84465"/>
            <a:ext cx="10515600" cy="596572"/>
          </a:xfrm>
        </p:spPr>
        <p:txBody>
          <a:bodyPr>
            <a:normAutofit/>
          </a:bodyPr>
          <a:lstStyle/>
          <a:p>
            <a:pPr algn="ctr"/>
            <a:endParaRPr lang="ru-RU" sz="3200"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B1976046-BEFD-4DF8-8239-7CB16ACB5697}"/>
              </a:ext>
            </a:extLst>
          </p:cNvPr>
          <p:cNvSpPr>
            <a:spLocks noGrp="1"/>
          </p:cNvSpPr>
          <p:nvPr>
            <p:ph idx="1"/>
          </p:nvPr>
        </p:nvSpPr>
        <p:spPr>
          <a:xfrm>
            <a:off x="271955" y="917520"/>
            <a:ext cx="11648090" cy="5691351"/>
          </a:xfrm>
        </p:spPr>
        <p:txBody>
          <a:bodyPr>
            <a:normAutofit/>
          </a:bodyPr>
          <a:lstStyle/>
          <a:p>
            <a:pPr marL="0" indent="361950" algn="just">
              <a:buNone/>
            </a:pP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1416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64D219-D309-4ED3-8B67-50F70C69A130}"/>
              </a:ext>
            </a:extLst>
          </p:cNvPr>
          <p:cNvSpPr>
            <a:spLocks noGrp="1"/>
          </p:cNvSpPr>
          <p:nvPr>
            <p:ph type="title"/>
          </p:nvPr>
        </p:nvSpPr>
        <p:spPr>
          <a:xfrm>
            <a:off x="838200" y="84465"/>
            <a:ext cx="10515600" cy="596572"/>
          </a:xfrm>
        </p:spPr>
        <p:txBody>
          <a:bodyPr>
            <a:normAutofit/>
          </a:bodyPr>
          <a:lstStyle/>
          <a:p>
            <a:pPr algn="ctr"/>
            <a:endParaRPr lang="ru-RU" sz="3200"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B1976046-BEFD-4DF8-8239-7CB16ACB5697}"/>
              </a:ext>
            </a:extLst>
          </p:cNvPr>
          <p:cNvSpPr>
            <a:spLocks noGrp="1"/>
          </p:cNvSpPr>
          <p:nvPr>
            <p:ph idx="1"/>
          </p:nvPr>
        </p:nvSpPr>
        <p:spPr>
          <a:xfrm>
            <a:off x="271955" y="917520"/>
            <a:ext cx="11648090" cy="5691351"/>
          </a:xfrm>
        </p:spPr>
        <p:txBody>
          <a:bodyPr>
            <a:normAutofit/>
          </a:bodyPr>
          <a:lstStyle/>
          <a:p>
            <a:pPr marL="0" indent="361950" algn="just">
              <a:buNone/>
            </a:pP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397265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709</TotalTime>
  <Words>527</Words>
  <Application>Microsoft Office PowerPoint</Application>
  <PresentationFormat>Широкоэкранный</PresentationFormat>
  <Paragraphs>45</Paragraphs>
  <Slides>11</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11</vt:i4>
      </vt:variant>
    </vt:vector>
  </HeadingPairs>
  <TitlesOfParts>
    <vt:vector size="16" baseType="lpstr">
      <vt:lpstr>Arial</vt:lpstr>
      <vt:lpstr>Calibri</vt:lpstr>
      <vt:lpstr>Calibri Light</vt:lpstr>
      <vt:lpstr>Times New Roman</vt:lpstr>
      <vt:lpstr>Тема Office</vt:lpstr>
      <vt:lpstr>ESP32</vt:lpstr>
      <vt:lpstr>О микроконтроллере</vt:lpstr>
      <vt:lpstr>Микроконтроллеры, применяемые в модулях ESP32</vt:lpstr>
      <vt:lpstr>Технические параметры</vt:lpstr>
      <vt:lpstr>Презентация PowerPoint</vt:lpstr>
      <vt:lpstr>ESP-WROOM-32 </vt:lpstr>
      <vt:lpstr>Презентация PowerPoint</vt:lpstr>
      <vt:lpstr>Презентация PowerPoint</vt:lpstr>
      <vt:lpstr>Презентация PowerPoint</vt:lpstr>
      <vt:lpstr>Презентация PowerPoint</vt:lpstr>
      <vt:lpstr>Функция tone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Двигатели</dc:title>
  <dc:creator>AnLi</dc:creator>
  <cp:lastModifiedBy>AnLi</cp:lastModifiedBy>
  <cp:revision>22</cp:revision>
  <dcterms:created xsi:type="dcterms:W3CDTF">2021-09-13T04:28:33Z</dcterms:created>
  <dcterms:modified xsi:type="dcterms:W3CDTF">2021-10-25T15:12:13Z</dcterms:modified>
</cp:coreProperties>
</file>