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89" r:id="rId3"/>
    <p:sldId id="293" r:id="rId4"/>
    <p:sldId id="291" r:id="rId5"/>
    <p:sldId id="296" r:id="rId6"/>
    <p:sldId id="300" r:id="rId7"/>
    <p:sldId id="295" r:id="rId8"/>
    <p:sldId id="301" r:id="rId9"/>
    <p:sldId id="294" r:id="rId10"/>
    <p:sldId id="292" r:id="rId11"/>
    <p:sldId id="302" r:id="rId12"/>
    <p:sldId id="310" r:id="rId13"/>
    <p:sldId id="311" r:id="rId14"/>
    <p:sldId id="312" r:id="rId15"/>
    <p:sldId id="305" r:id="rId16"/>
    <p:sldId id="304" r:id="rId17"/>
    <p:sldId id="306" r:id="rId18"/>
    <p:sldId id="307" r:id="rId19"/>
    <p:sldId id="308" r:id="rId20"/>
    <p:sldId id="290" r:id="rId21"/>
    <p:sldId id="298" r:id="rId22"/>
    <p:sldId id="297" r:id="rId23"/>
    <p:sldId id="29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58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4DB9-45CB-4A4B-8AE2-247A509C07DC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83F5-C10C-4129-8CA0-C705146E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3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7A2CFF-8B03-4E4F-B7C3-26996062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A678E-7C72-479F-B200-6C20C0256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3E3178-9902-4D0F-ADEE-201B466BF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DE4E2-515B-411A-9ADC-E8B13136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8F01-0D28-4714-A928-311427DF1D96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F44A0-FA2D-4485-BD21-C06B1508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04F0DD-A31A-4136-A5F0-5FB380E2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3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4051A-0FA8-4290-8488-65BE8B87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E1807-1D2C-40B7-B5C1-E03BCDA75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E1274-AA82-49FA-B0EC-D231F82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065-2061-4155-8967-9C358928021D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94981-14A0-4526-89B7-AEAA961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C41BC-3B66-4AED-AEF5-3648CB7F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3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0CF99D-C5AB-400B-87C4-5D94C57EE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304C97-09AF-477E-A64F-9415B969B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1827C-4D0F-4F0A-AF18-8D03935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1C18-FE3C-4835-8F30-D8FBCEDAB095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D9DA7-8AD3-44AD-B1B4-4B6EBAE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75CD9-463A-4506-AA3B-F63EA19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A9A0E-1044-4A3B-B8AE-49A610FC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01EED-A7A9-432B-81A0-5D676C49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94FE5-7DAE-4032-810D-1C3BEEE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3C8-490F-43AB-9C28-F0CCE29C6D54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A09F6-9CFC-47D3-A8C0-4BA0A9A9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F2584-BBBC-40D7-9D97-BFBD6FE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7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AF9F0-A9A3-4255-8241-86F24AA6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ABE1A3-300C-44FF-B7FE-9576507F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44F0E-4FAB-4DFF-9B7C-8EE5A95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15AC-273F-4812-B171-199943D9DBE6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95773-C916-4676-BC02-211EE30F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F98191-EC72-4247-B57D-1BF49698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33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C6E8-19E6-4B60-A7AE-E5DD0A56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BC3B5-D907-4063-8416-051DB64E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D649A-4938-41AA-839C-AC64211A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DAA928-C7E9-43AA-8733-35F28EEC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D30-A6C2-4BB4-A405-27DD560ED3A9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4182C4-EAAF-43F5-A0DB-C900075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EEE136-2F2B-48C3-A0FE-9A23AF35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DA044-6C67-47BD-A6AE-755D1689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37AE94-CFCC-4C05-AA14-8E6154F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03066F-282F-447B-83E2-76896CE2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76687B-D35D-4C13-96CC-243961B50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DF7C65-DCC9-4B03-8B3C-BB4A5136A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CE2B67-E330-4A7A-82F4-0ABA2C1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37-F65C-4BDF-88C4-FAFEC0439F0E}" type="datetime1">
              <a:rPr lang="ru-RU" smtClean="0"/>
              <a:t>19.02.2023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8BB7CF-ACC3-4A8C-9DBC-01786B66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EB7E27-EFDB-4141-A22A-E7DFC1A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75038-9672-4F23-89D2-C4FF18B3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742EE8-02BC-4FC0-A3DD-1D23F282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BE3B-3D78-4E30-BE7B-58B6AC622C15}" type="datetime1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BE0AD8-71F1-4F6A-BCA2-0A5DF2A5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F576BD-A1B6-43AC-A4D6-79F8FA3E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4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08F0C4-AA66-4335-838C-50CE9C08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DD46-F892-4C26-95C1-EA21A201E18A}" type="datetime1">
              <a:rPr lang="ru-RU" smtClean="0"/>
              <a:t>19.02.2023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E77A4C-C032-4DC9-A422-F26DED63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F8A6D-A983-4F62-8218-D898681D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8C45E-2F11-462F-8C58-432C8AFE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FC6FB-5DD4-4370-85C9-F60FAED4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CFB892-3C09-4B19-86BC-C8464C9D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C4DC96-047E-4F8E-887C-3E09620E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43DF-0EDC-4462-BFF8-13A74FBA1AED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D94F3-D9D4-4DAE-A722-CFF317AC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CF0691-C2CF-4F6F-A29B-ADC1F30E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6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1546D-A156-4A7F-AA30-8D1B734E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8A9463-B303-447C-8CDB-A117BB324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6320DE-7DE7-4D03-B536-F2B219A0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DA5F2-F892-4B04-80DC-3D9C521D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5F9-3404-43E3-BF31-3A793E3C7A2D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C5EAD-8328-4D5F-954C-124B144F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F8530-C780-496F-997F-ADA7BBB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5BFA40-4310-49D7-9DAA-9BF521999E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77C72-E561-4356-BAA1-F5628148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7F7A7-8DFD-4E32-9380-7B2AF4CC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422CC-B73B-495E-ABA4-868692839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AF50-C662-476D-881D-838A42F2576F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C959F-0B6B-4846-A8D9-568E9A2C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D0C49A-AB86-4364-985D-39402FC8E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EB12-D3FB-42CD-8AC1-A35FB948F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8A6B0-CA76-4FAD-8FCB-14F47292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258" y="3147049"/>
            <a:ext cx="10484068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Wolf Optimization (GWO)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оптимизации стаи серых волков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6C11B-AC02-4FE0-959B-1368B417522E}"/>
              </a:ext>
            </a:extLst>
          </p:cNvPr>
          <p:cNvSpPr txBox="1"/>
          <p:nvPr/>
        </p:nvSpPr>
        <p:spPr>
          <a:xfrm>
            <a:off x="1443258" y="136525"/>
            <a:ext cx="99276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Южно-Уральский государственный Университет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«(Национальный исследовательский университет)»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 институт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«Электропривод, мехатроника и электромеханика»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15530-4F73-477E-A76C-625CB376FF2C}"/>
              </a:ext>
            </a:extLst>
          </p:cNvPr>
          <p:cNvSpPr txBox="1"/>
          <p:nvPr/>
        </p:nvSpPr>
        <p:spPr>
          <a:xfrm>
            <a:off x="3295062" y="6361915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9982F-7598-4FCC-A090-BA08476C5043}"/>
              </a:ext>
            </a:extLst>
          </p:cNvPr>
          <p:cNvSpPr txBox="1"/>
          <p:nvPr/>
        </p:nvSpPr>
        <p:spPr>
          <a:xfrm>
            <a:off x="8834284" y="5274794"/>
            <a:ext cx="30930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группы П-2013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Лисов А.А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41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4CFD53-46C4-4EE3-8D2F-E74A99B3E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233"/>
            <a:ext cx="12192000" cy="51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7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353" y="0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8490" y="528797"/>
                <a:ext cx="10111412" cy="6203075"/>
              </a:xfrm>
            </p:spPr>
            <p:txBody>
              <a:bodyPr>
                <a:normAutofit/>
              </a:bodyPr>
              <a:lstStyle/>
              <a:p>
                <a:pPr marL="0" indent="449263" algn="just">
                  <a:buNone/>
                </a:pP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Охота.</a:t>
                </a:r>
              </a:p>
              <a:p>
                <a:pPr marL="0" indent="449263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Охотой обычно руководит альфа. Бета и дельта также могут время от времени участвовать в охоте. Однако в абстрактном пространстве поиска мы не имеем представления о расположении оптимума (добычи). Чтобы математически смоделировать охотничье поведение серых волков, мы предполагаем, что альфа (лучший вариант решения), бета и дельта лучше осведомлены о потенциальном местонахождении добычи. Поэтому мы сохраняем первые три лучших решения, полученные на данный момент, и обязываем остальных поисковых агентов (включая омег) обновлять свои позиции в соответствии с позицией лучшего поискового агента. </a:t>
                </a:r>
              </a:p>
              <a:p>
                <a:pPr marL="0" indent="449263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можно описать следующими формулами: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9263" algn="just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∙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–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∙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–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ru-RU" sz="2400" i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(5)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∙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–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9263" algn="just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9263" algn="just">
                  <a:buNone/>
                </a:pP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8490" y="528797"/>
                <a:ext cx="10111412" cy="6203075"/>
              </a:xfrm>
              <a:blipFill>
                <a:blip r:embed="rId2"/>
                <a:stretch>
                  <a:fillRect l="-965" t="-1377" r="-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7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0136" y="930166"/>
                <a:ext cx="10111412" cy="56688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–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∙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–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∙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ru-RU" sz="2400" i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–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∙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</m:t>
                      </m:r>
                      <m:r>
                        <m:rPr>
                          <m:nor/>
                        </m:rPr>
                        <a:rPr lang="ru-RU" sz="24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(7)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9263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следующем показано, как поисковый агент обновляет свою позицию в соответствии с альфа-, бета- и дельта-значениями в двухмерном пространстве поиска. Можно заметить, что конечная позиция будет в случайном месте внутри круга, который определяется позициями альфа, бета и дельта в пространстве поиска. Другими словами, альфа, бета и дельта оценивают положение добычи, а другие волки случайным образом обновляют свои позиции вокруг добычи.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9263" algn="just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9263" algn="just">
                  <a:buNone/>
                </a:pP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0136" y="930166"/>
                <a:ext cx="10111412" cy="5668849"/>
              </a:xfrm>
              <a:blipFill>
                <a:blip r:embed="rId2"/>
                <a:stretch>
                  <a:fillRect l="-904" r="-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48" y="0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745FBB-7F2A-4A10-9959-CD86FE33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00" y="528797"/>
            <a:ext cx="8303182" cy="62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103136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47F8EB-20C6-4D54-AF71-8899D689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84" y="2726278"/>
            <a:ext cx="8595403" cy="4028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B48A94-527D-4731-ABA4-D98115CB8341}"/>
                  </a:ext>
                </a:extLst>
              </p:cNvPr>
              <p:cNvSpPr txBox="1"/>
              <p:nvPr/>
            </p:nvSpPr>
            <p:spPr>
              <a:xfrm>
                <a:off x="1828801" y="537337"/>
                <a:ext cx="10124092" cy="219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Нападение.</a:t>
                </a:r>
              </a:p>
              <a:p>
                <a:pPr algn="just"/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Волки нападают на добычу, когда она перестает двигаться. Чтобы математически смоделировать приближение жертвы, мы уменьшаем значение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ru-RU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диапазон колебаний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также уменьшается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Другими словами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</m:acc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это случайное значение в интервале [-</a:t>
                </a:r>
                <a:r>
                  <a:rPr lang="ru-RU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a;a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где a уменьшается от 2 до 0 в ходе итераций. Когда |A| &lt; 1 происходит нападение.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B48A94-527D-4731-ABA4-D98115CB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537337"/>
                <a:ext cx="10124092" cy="2197781"/>
              </a:xfrm>
              <a:prstGeom prst="rect">
                <a:avLst/>
              </a:prstGeom>
              <a:blipFill>
                <a:blip r:embed="rId3"/>
                <a:stretch>
                  <a:fillRect l="-903" t="-2216" r="-783" b="-4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81" y="121204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F76A7-8348-49D1-8619-90128BF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55" y="787782"/>
            <a:ext cx="8934631" cy="5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3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727" y="930165"/>
            <a:ext cx="4957428" cy="5502165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лучше понять этот алгоритм, мы представим один конкретный пример поведения волчьей стаи. На изображении справа мы видим начальное состояние агентов, где добыча или оптимальное решение окрашены в красный цвет. Ближайшие к добыче волки (альфа, бета и дельта) имеют зеленый, синий и фиолетовый цвета соответственно. Черные точки представляют других волков (омег).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71D8E4-EC2A-4CFE-BAE4-7FFFD737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30165"/>
            <a:ext cx="4957428" cy="53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1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750" y="131650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88" y="930166"/>
            <a:ext cx="4782667" cy="5668849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Далее, если мы обновим положение омега-волков по формулам, показанным ранее, то сможем увидеть изменение положения агентов. Обратите внимание, что переменная «a», которая управляет компромиссом между разведкой и эксплуатацией, имеет значение 2. Это означает, что мы предпочитаем «чрезмерную» разведку: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AEC09C-9274-4762-A419-DCA14721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65" y="787781"/>
            <a:ext cx="5233127" cy="55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750" y="131650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70" y="660447"/>
            <a:ext cx="10283515" cy="1190023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показано поведение волчьей стаи, когда переменной «a» присвоено значение 1. Обычно это означает, что мы находимся в середине процесса оптимизации и все чаще проявляется процесс «нападения».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FAF4B3-677B-4197-8AC1-32853FBC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50" y="1786535"/>
            <a:ext cx="9364861" cy="49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750" y="131650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64" y="660447"/>
            <a:ext cx="10783822" cy="1190023"/>
          </a:xfrm>
        </p:spPr>
        <p:txBody>
          <a:bodyPr>
            <a:normAutofit fontScale="92500"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Наконец, когда «a</a:t>
            </a:r>
            <a:r>
              <a:rPr lang="ru-RU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равно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процесс оптимизации завершен. Мы можем видеть, как омега-волки собираются между тремя лучшими волками вокруг точки, которая геометрически представляет собой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центроид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между альфа-, бета- и дельта-агентами: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05A1D9-E38A-4225-8C14-F0978463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53" y="1682580"/>
            <a:ext cx="9567879" cy="50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4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метода и его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81" y="1119352"/>
            <a:ext cx="9761940" cy="5227414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мы можем заключить из названия, это вдохновленная природой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метаэвристика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основанная на поведении стаи волков. Подобно другим вдохновленным природой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метаэвристикам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как генетический алгоритм и алгоритм светлячка, он исследует пространство поиска в надежде найти оптимальное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0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516" y="8765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Иллюстрация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88" y="1152907"/>
            <a:ext cx="10111412" cy="5446108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wo_gif2">
            <a:hlinkClick r:id="" action="ppaction://media"/>
            <a:extLst>
              <a:ext uri="{FF2B5EF4-FFF2-40B4-BE49-F238E27FC236}">
                <a16:creationId xmlns:a16="http://schemas.microsoft.com/office/drawing/2014/main" id="{2E13C743-A318-46F8-A3A8-543C043AEA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7412" y="616452"/>
            <a:ext cx="11159788" cy="56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974" y="152074"/>
            <a:ext cx="9944122" cy="103493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практического использования. Расчёт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сосуда под давлением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226" y="1034939"/>
            <a:ext cx="10111412" cy="2394061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этой задачи является минимизация общей стоимости, состоящей из материала, формовки и сварки цилиндрического сосуда (см. рис.). Оба конца сосуда закрыты крышками, а крышка имеет полусферическую форму. В этой задаче четыре переменных: толщина оболочки (Т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толщина крышки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внутренний радиус (R), длина цилиндрического участка без учета крышки (L)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1AD59B-53EC-4FC0-9A0E-DAA7147D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1" y="3115040"/>
            <a:ext cx="11947638" cy="31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062" y="85562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параметров сосуда под давлением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81" y="784114"/>
            <a:ext cx="10111412" cy="1091983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задача связана с четырьмя ограничениями. Эти ограничения и задача формулируются следующим образом: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D0F54D-307F-4A4B-8F6B-32C8FE69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66" y="1702676"/>
            <a:ext cx="1025033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875" y="69797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параметров сосуда под давлением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893" y="598594"/>
            <a:ext cx="7756634" cy="1435320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доступен по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коду, результат расчёта 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= 1.2606; Th = 0.01025;1 R = 65.2937; L = 10.0019.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5C6FDE-E6C6-4FEB-99E5-D5C505798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12" y="598593"/>
            <a:ext cx="3075309" cy="30753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7AACBD-C8D4-4A4B-BFE1-BFCBBEA9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9" y="1580136"/>
            <a:ext cx="8451915" cy="5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78" y="112554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81" y="812198"/>
            <a:ext cx="10111412" cy="5668849"/>
          </a:xfrm>
        </p:spPr>
        <p:txBody>
          <a:bodyPr>
            <a:normAutofit/>
          </a:bodyPr>
          <a:lstStyle/>
          <a:p>
            <a:pPr marL="0" indent="95250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Алгоритм GWO может использовался в качестве обучающего алгоритма для многослойного персептрона (нейронные сети с прямой связью).</a:t>
            </a:r>
          </a:p>
          <a:p>
            <a:pPr marL="0" indent="9525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птимизатор для обучения q-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Radial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Functional-link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сетей.</a:t>
            </a:r>
          </a:p>
          <a:p>
            <a:pPr marL="0" indent="95250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Задачи экономической диспетчеризации. </a:t>
            </a:r>
          </a:p>
          <a:p>
            <a:pPr marL="0" indent="95250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Подход к выбору подмножества признаков.</a:t>
            </a:r>
          </a:p>
          <a:p>
            <a:pPr marL="0" indent="95250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Алгоритм GWO использован для оптимального размещения устройств STATCOM в сети энергосистемы с целью минимизации отклонений напряжения на шинах нагрузки и потерь мощности в системе.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GWO может использоваться для оптимизации ключевых значений в алгоритмах криптографии.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гиперпараметров любого алгоритма машинного обучения.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н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елинейных систем уравнений.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метода и его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81" y="1034939"/>
            <a:ext cx="10111412" cy="5446108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Вдохновением для этого алгоритма послужило поведение серых волков, которые охотятся стаями на крупную добычу и полагаются на сотрудничество между отдельными особями. В этом поведении есть два интересных аспекта:</a:t>
            </a:r>
          </a:p>
          <a:p>
            <a:pPr marL="0" indent="441325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социальная иерархия</a:t>
            </a:r>
          </a:p>
          <a:p>
            <a:pPr marL="0" indent="441325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механизм охоты</a:t>
            </a:r>
          </a:p>
          <a:p>
            <a:pPr marL="0" indent="36195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серые волки находятся на вершине пищевой цепи в своих сферах жизнедеятельности. Серые волки в основном живут стаями по 5–12 особей. В частности, в жизни серых волков существует строгая социальная иерархия.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метода и его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88" y="1034939"/>
            <a:ext cx="5397522" cy="5446108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показано на рисунке справа, вожаками стаи серых волков (альфа,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являются самка и самец, которые часто несут ответственность за принятие решений для своей стаи, таких как место сна, охота и время пробуждения. </a:t>
            </a:r>
          </a:p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другие особи стаи должны подчиняться решению, принятому альфой. Однако в социальной иерархии серых волков можно наблюдать некоторую демократичность поведения (альфа может следовать за другими особями стаи).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23C082-631D-4209-BA42-C8DF163B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1169091"/>
            <a:ext cx="4133196" cy="29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9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метода и его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60B2-DF90-493E-8650-2305C35A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88" y="1034939"/>
            <a:ext cx="5397522" cy="5446108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бета-волк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поддерживает решения альфа-волка и помогает поддерживать дисциплину в стае.</a:t>
            </a:r>
          </a:p>
          <a:p>
            <a:pPr marL="0" indent="449263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Дельта-волк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рангом ниже бета-волка. Они часто сильны, но им не хватает лидерских качеств или уверенности в себе, чтобы брать на себя ответственность.</a:t>
            </a:r>
          </a:p>
          <a:p>
            <a:pPr marL="0" indent="44926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мега-волк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вообще не обладает никакой силой и лидерскими качествами, отвечает за присмотр за волчатами.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680510-95D3-4374-AB98-2820B33B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1169091"/>
            <a:ext cx="4133196" cy="29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26128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метода и его описание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89380-65D9-4928-B2FC-FBE9040549F3}"/>
              </a:ext>
            </a:extLst>
          </p:cNvPr>
          <p:cNvSpPr txBox="1"/>
          <p:nvPr/>
        </p:nvSpPr>
        <p:spPr>
          <a:xfrm>
            <a:off x="1150883" y="6085541"/>
            <a:ext cx="966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Охота серых волков: (А) преследование, приближение и выслеживание добычи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преследование, изнурение и окружение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выжидание и нападение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C9EACD-06E5-4134-9CB5-295DFFCE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5" y="804496"/>
            <a:ext cx="904048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875" y="112554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0136" y="812198"/>
                <a:ext cx="10111412" cy="5668849"/>
              </a:xfrm>
            </p:spPr>
            <p:txBody>
              <a:bodyPr>
                <a:normAutofit/>
              </a:bodyPr>
              <a:lstStyle/>
              <a:p>
                <a:pPr marL="0" indent="449263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алгоритме GWO лучшим решением считается решение альфа (α), следовательно, второе и третье лучшие решения за бета (β) и дельта (δ), в последнюю очередь идёт решение омеги (ω). В алгоритме GWO охота (оптимизация) ведется по «a, b и d» (оптимизируемые параметры),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 ними следуют «x» волков.</a:t>
                </a:r>
              </a:p>
              <a:p>
                <a:pPr marL="0" indent="449263" algn="just">
                  <a:buNone/>
                </a:pPr>
                <a:r>
                  <a:rPr lang="ru-RU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Окружение добычи: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𝐷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∙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𝑡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 –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𝑡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(1</m:t>
                      </m:r>
                      <m:r>
                        <m:rPr>
                          <m:nor/>
                        </m:rPr>
                        <a:rPr lang="en-US" sz="2400" b="0" i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+1)=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–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</m:t>
                      </m:r>
                      <m:r>
                        <m:rPr>
                          <m:nor/>
                        </m:rPr>
                        <a:rPr lang="ru-RU" sz="24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(2)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1950" algn="just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t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текущая итерация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36195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векторы-коэффициенты;</a:t>
                </a:r>
              </a:p>
              <a:p>
                <a:pPr marL="0" indent="36195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−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вектор положения жертвы;</a:t>
                </a:r>
              </a:p>
              <a:p>
                <a:pPr marL="0" indent="36195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вектор положения серого волка.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0136" y="812198"/>
                <a:ext cx="10111412" cy="5668849"/>
              </a:xfrm>
              <a:blipFill>
                <a:blip r:embed="rId2"/>
                <a:stretch>
                  <a:fillRect l="-904" t="-1505" r="-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1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1135-458E-41CF-B9CA-1A0DA7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99" y="258985"/>
            <a:ext cx="8911687" cy="52879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и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5788" y="1152907"/>
                <a:ext cx="10111412" cy="4837990"/>
              </a:xfrm>
            </p:spPr>
            <p:txBody>
              <a:bodyPr>
                <a:normAutofit/>
              </a:bodyPr>
              <a:lstStyle/>
              <a:p>
                <a:pPr marL="0" indent="449263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Векторы-коэффициенты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находятся следующим образом: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2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–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(3)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2∙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</m:t>
                      </m:r>
                      <m:r>
                        <m:rPr>
                          <m:nor/>
                        </m:rPr>
                        <a:rPr lang="ru-RU" sz="24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(4)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1325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линейно уменьшаются от 2 до 0 с течением итераций по мере приближения к жертве (оптимуму)</a:t>
                </a:r>
              </a:p>
              <a:p>
                <a:pPr marL="0" indent="441325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 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случайные векторы в диапазоне [0,1].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1950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соответствии с формулами 1-4 происходит обновление позиции серого волка в двух или трёх-мерном пространстве (следующий слайд).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5D60B2-DF90-493E-8650-2305C35A2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5788" y="1152907"/>
                <a:ext cx="10111412" cy="4837990"/>
              </a:xfrm>
              <a:blipFill>
                <a:blip r:embed="rId2"/>
                <a:stretch>
                  <a:fillRect l="-904" t="-882" r="-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7EBFB-8FB4-4FBB-879D-6D27CDC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300" y="6230222"/>
            <a:ext cx="475593" cy="501650"/>
          </a:xfrm>
        </p:spPr>
        <p:txBody>
          <a:bodyPr/>
          <a:lstStyle/>
          <a:p>
            <a:fld id="{8544EB12-D3FB-42CD-8AC1-A35FB948F96C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92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3" id="{072430D7-DB44-4344-9793-C039BA684ADE}" vid="{43D3C847-6BFB-4F4B-908B-8A1076072A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Тема13</Template>
  <TotalTime>1442</TotalTime>
  <Words>1306</Words>
  <Application>Microsoft Office PowerPoint</Application>
  <PresentationFormat>Широкоэкранный</PresentationFormat>
  <Paragraphs>112</Paragraphs>
  <Slides>23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Тема13</vt:lpstr>
      <vt:lpstr>Grey Wolf Optimization (GWO). Алгоритм оптимизации стаи серых волков </vt:lpstr>
      <vt:lpstr>Основы метода и его описание</vt:lpstr>
      <vt:lpstr>Применение GWO</vt:lpstr>
      <vt:lpstr>Основы метода и его описание</vt:lpstr>
      <vt:lpstr>Основы метода и его описание</vt:lpstr>
      <vt:lpstr>Основы метода и его описание</vt:lpstr>
      <vt:lpstr>Основы метода и его описание</vt:lpstr>
      <vt:lpstr>Математическая модель и алгоритм</vt:lpstr>
      <vt:lpstr>Математическая модель и алгоритм</vt:lpstr>
      <vt:lpstr>Математическая модель и алгоритм</vt:lpstr>
      <vt:lpstr>Математическая модель и алгоритм</vt:lpstr>
      <vt:lpstr>Математическая модель и алгоритм</vt:lpstr>
      <vt:lpstr>Математическая модель и алгоритм</vt:lpstr>
      <vt:lpstr>Математическая модель и алгоритм</vt:lpstr>
      <vt:lpstr>Математическая модель и алгоритм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Иллюстрация процесса</vt:lpstr>
      <vt:lpstr>Пример практического использования. Расчёт параметров сосуда под давлением </vt:lpstr>
      <vt:lpstr>Расчёт параметров сосуда под давлением</vt:lpstr>
      <vt:lpstr>Расчёт параметров сосуда под давлением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AnLi</dc:creator>
  <cp:lastModifiedBy>AnLi</cp:lastModifiedBy>
  <cp:revision>84</cp:revision>
  <dcterms:created xsi:type="dcterms:W3CDTF">2022-01-20T07:36:13Z</dcterms:created>
  <dcterms:modified xsi:type="dcterms:W3CDTF">2023-02-19T16:19:54Z</dcterms:modified>
</cp:coreProperties>
</file>