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9"/>
  </p:notesMasterIdLst>
  <p:sldIdLst>
    <p:sldId id="256" r:id="rId2"/>
    <p:sldId id="293" r:id="rId3"/>
    <p:sldId id="294" r:id="rId4"/>
    <p:sldId id="296" r:id="rId5"/>
    <p:sldId id="295" r:id="rId6"/>
    <p:sldId id="306" r:id="rId7"/>
    <p:sldId id="257" r:id="rId8"/>
    <p:sldId id="258" r:id="rId9"/>
    <p:sldId id="297" r:id="rId10"/>
    <p:sldId id="298" r:id="rId11"/>
    <p:sldId id="299" r:id="rId12"/>
    <p:sldId id="259" r:id="rId13"/>
    <p:sldId id="260" r:id="rId14"/>
    <p:sldId id="261" r:id="rId15"/>
    <p:sldId id="266" r:id="rId16"/>
    <p:sldId id="263" r:id="rId17"/>
    <p:sldId id="267" r:id="rId18"/>
    <p:sldId id="268" r:id="rId19"/>
    <p:sldId id="269" r:id="rId20"/>
    <p:sldId id="270" r:id="rId21"/>
    <p:sldId id="271" r:id="rId22"/>
    <p:sldId id="272" r:id="rId23"/>
    <p:sldId id="277" r:id="rId24"/>
    <p:sldId id="288" r:id="rId25"/>
    <p:sldId id="273" r:id="rId26"/>
    <p:sldId id="274" r:id="rId27"/>
    <p:sldId id="275" r:id="rId28"/>
    <p:sldId id="276" r:id="rId29"/>
    <p:sldId id="285" r:id="rId30"/>
    <p:sldId id="278" r:id="rId31"/>
    <p:sldId id="279" r:id="rId32"/>
    <p:sldId id="286" r:id="rId33"/>
    <p:sldId id="280" r:id="rId34"/>
    <p:sldId id="281" r:id="rId35"/>
    <p:sldId id="282" r:id="rId36"/>
    <p:sldId id="300" r:id="rId37"/>
    <p:sldId id="301" r:id="rId38"/>
    <p:sldId id="302" r:id="rId39"/>
    <p:sldId id="287" r:id="rId40"/>
    <p:sldId id="283" r:id="rId41"/>
    <p:sldId id="305" r:id="rId42"/>
    <p:sldId id="284" r:id="rId43"/>
    <p:sldId id="289" r:id="rId44"/>
    <p:sldId id="290" r:id="rId45"/>
    <p:sldId id="291" r:id="rId46"/>
    <p:sldId id="304" r:id="rId47"/>
    <p:sldId id="303" r:id="rId4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" id="{2BB329BE-F493-46A1-9809-F066C8A34DEB}">
          <p14:sldIdLst>
            <p14:sldId id="256"/>
            <p14:sldId id="293"/>
            <p14:sldId id="294"/>
            <p14:sldId id="296"/>
            <p14:sldId id="295"/>
            <p14:sldId id="306"/>
          </p14:sldIdLst>
        </p14:section>
        <p14:section name="Переменные и типы данных" id="{A23EF79E-3C3F-44C2-8452-38677C1E9176}">
          <p14:sldIdLst>
            <p14:sldId id="257"/>
            <p14:sldId id="258"/>
            <p14:sldId id="297"/>
            <p14:sldId id="298"/>
            <p14:sldId id="299"/>
          </p14:sldIdLst>
        </p14:section>
        <p14:section name="Строки" id="{271A88E9-DBFA-4800-B4AB-90E43A31E79D}">
          <p14:sldIdLst>
            <p14:sldId id="259"/>
            <p14:sldId id="260"/>
            <p14:sldId id="261"/>
            <p14:sldId id="266"/>
            <p14:sldId id="263"/>
          </p14:sldIdLst>
        </p14:section>
        <p14:section name="Списки" id="{A792C268-19D2-4985-AFE7-3682A68E5851}">
          <p14:sldIdLst>
            <p14:sldId id="267"/>
            <p14:sldId id="268"/>
            <p14:sldId id="269"/>
            <p14:sldId id="270"/>
            <p14:sldId id="271"/>
          </p14:sldIdLst>
        </p14:section>
        <p14:section name="Кортежи" id="{355A9259-AE8D-4E45-ACAD-91919B22A3E4}">
          <p14:sldIdLst>
            <p14:sldId id="272"/>
          </p14:sldIdLst>
        </p14:section>
        <p14:section name="Словари" id="{397E5FCF-59D4-4698-9A68-83D76D95C70A}">
          <p14:sldIdLst>
            <p14:sldId id="277"/>
            <p14:sldId id="288"/>
          </p14:sldIdLst>
        </p14:section>
        <p14:section name="Условия" id="{A3F6F694-3731-4815-AB7E-71E2F2D7AFE5}">
          <p14:sldIdLst>
            <p14:sldId id="273"/>
            <p14:sldId id="274"/>
            <p14:sldId id="275"/>
            <p14:sldId id="276"/>
            <p14:sldId id="285"/>
          </p14:sldIdLst>
        </p14:section>
        <p14:section name="Циклы" id="{7B1ABB93-FD29-436C-B4D2-83EC7FE19831}">
          <p14:sldIdLst>
            <p14:sldId id="278"/>
            <p14:sldId id="279"/>
            <p14:sldId id="286"/>
          </p14:sldIdLst>
        </p14:section>
        <p14:section name="Функции и библиотеки" id="{A31B6D54-A605-4C24-AFC2-5AC4222629A9}">
          <p14:sldIdLst>
            <p14:sldId id="280"/>
            <p14:sldId id="281"/>
            <p14:sldId id="282"/>
            <p14:sldId id="300"/>
            <p14:sldId id="301"/>
            <p14:sldId id="302"/>
            <p14:sldId id="287"/>
            <p14:sldId id="283"/>
            <p14:sldId id="305"/>
            <p14:sldId id="284"/>
            <p14:sldId id="289"/>
            <p14:sldId id="290"/>
            <p14:sldId id="291"/>
            <p14:sldId id="304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5CB4B-F471-44AE-8E72-B0C8789DEA63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7C20D-08F7-4BF2-84F8-189C1AFC4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51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D5EED-1F97-4F2A-811F-B406A6F5E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6FCF6A-DAC1-4A22-A1C6-A0C1CA265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9BA167-AEEE-4559-9105-E11736C7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013E-6B89-4BE7-8498-318CA7B7BD11}" type="datetime1">
              <a:rPr lang="ru-RU" smtClean="0"/>
              <a:t>18.06.2023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58F570-0948-42B2-B245-2276DF0C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0469EB-3B43-40F1-9C8F-5C55808B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057502E-ADA1-4703-BE6A-90EC32899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9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83F820-8511-4AEB-A7F8-C180233D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C0C2A1-FF7D-471E-8FA1-A25D6995C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59927C-E196-4F8B-BE78-B0265D05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2644-71D0-4321-8FD2-3865BD375EED}" type="datetime1">
              <a:rPr lang="ru-RU" smtClean="0"/>
              <a:t>18.06.2023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19FB7E-4634-4081-90FA-BDF4F037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13F617-253E-4968-935B-F729E238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50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565FE5-936C-4D58-B110-6BD636F51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0E107A-F4DC-4882-A245-18341C994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79F21D-998A-494D-B1AC-CEEA66F1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871F-1997-46C5-AA24-30BAE2FF278E}" type="datetime1">
              <a:rPr lang="ru-RU" smtClean="0"/>
              <a:t>18.06.2023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A6098C-5E07-4A5C-846B-42D1D374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4B1240-AFF0-4266-B9D2-CDF6D91E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89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E1750-A55B-4A2D-8471-C9510DBF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7A60F8-AA53-40C9-B452-00103893C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647A2D-2165-4A86-A3DC-98D52342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22CA-A59C-4EC5-9F2D-6042E06F3D37}" type="datetime1">
              <a:rPr lang="ru-RU" smtClean="0"/>
              <a:t>18.06.2023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F1C277-C663-437F-A88C-1F46E74B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5FF699-36C2-4C91-8E88-E8F1F952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84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92686-7282-45C5-A1CA-1E239648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41C1EB-8D1A-405A-90EE-EEF654850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9A63BF-95DB-451C-A393-8EB886D7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18A0-F247-4DEF-A354-1BCE435F925D}" type="datetime1">
              <a:rPr lang="ru-RU" smtClean="0"/>
              <a:t>18.06.2023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CC378A-B188-426B-97F2-446EEF48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B1D353-F7BC-4B27-8F9A-142ABD17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48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54AE4-53C9-4448-A18C-D97E48EB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1FA3FE-A45F-4BC9-A0BA-ED0064F8B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21550F-444A-4C32-ACD5-A7E2B1E69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C50DEC-31B2-4797-BD25-9E88FE05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11DD-AAD1-4110-93B6-534576A48BA1}" type="datetime1">
              <a:rPr lang="ru-RU" smtClean="0"/>
              <a:t>18.06.2023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957C74-571A-4687-BAAE-8880B6DB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B2AE59-EF63-409D-B700-8512D8F0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17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1D196-6724-4B91-88B9-37A1AEA9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2808C6-E189-4881-A60D-ABD64CDDF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4CE4E8-3625-4901-941F-39E386435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344FE26-5621-48BB-BD4F-0093C73F8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E617D29-96DE-4435-88B0-70690737D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94DCE13-EFEC-4B04-9F50-762BAB3A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40AE-287B-45BC-8A17-870C4F0EC7B8}" type="datetime1">
              <a:rPr lang="ru-RU" smtClean="0"/>
              <a:t>18.06.2023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A74D00-3619-4E6B-84AD-9D709753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A968D57-4D33-4B2A-BC03-C35E07DF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28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FC0A9B-6BA3-4967-B402-E8BA2E2F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CB36D5-C88F-42A1-98FD-DB440AAB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88A6-9DE7-49C5-81BF-34165896C9CA}" type="datetime1">
              <a:rPr lang="ru-RU" smtClean="0"/>
              <a:t>18.06.2023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73BBD3A-F0E0-4278-A00F-9960D708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82CA90A-4144-4C1F-998C-A9BA38F9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78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3C1FEDA-AE0F-4552-88F5-1E574F60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BF44-0797-4383-B2D9-76943A4CA42D}" type="datetime1">
              <a:rPr lang="ru-RU" smtClean="0"/>
              <a:t>18.06.2023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CF1511-058F-4DB8-8B8E-63E8C98A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A0D7AC-717A-4196-B600-38426866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97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674CB-933E-47AA-80B1-1254834D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F1EC3B-2DB2-407D-A200-9CEA49F98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3CFEB9-3240-4969-9D56-8483FE09F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F2006B-952D-421D-BA6A-A3121AD9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3049-45C1-409E-9B0F-3C6721BAF1B0}" type="datetime1">
              <a:rPr lang="ru-RU" smtClean="0"/>
              <a:t>18.06.2023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287F04-387E-42C3-8F43-31DF6689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AA591D-B38E-4EE4-A687-4DB4015E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00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71156-7968-4E0B-BC72-B01A8EE0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903F869-536E-4047-B517-DEEDAEFC6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E4CC05-2190-4B44-99F8-FD3A96F4E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54FCE9-DED7-44ED-A344-37982091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3B9B-2353-4621-B077-D6D80F089FD0}" type="datetime1">
              <a:rPr lang="ru-RU" smtClean="0"/>
              <a:t>18.06.2023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E58A79-A089-48D5-B22C-EECD89718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FFEA4F-6BF2-4892-8445-F1D35AE8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80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338F6-2F64-4880-9A86-91B15CBE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F16AEF-67F7-40CD-BB5B-B72EAE489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61215D-997F-44B3-BB00-61FBD44F4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A6C89-9B0E-4FE9-A0C1-123D296CF387}" type="datetime1">
              <a:rPr lang="ru-RU" smtClean="0"/>
              <a:t>18.06.2023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1FF930-B53D-4CDB-9D4D-8DA857BA9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2C8DD5-4CDC-44A1-BB3D-16F785EEE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3D0B3E7-1680-4C1F-BE26-F7D72BB2043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ru.com/osnovy/vstroennye-funkcii-pyth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ru.com/baza-znanij/ustanovka-pip-dlja-python-i-bazovye-komandy" TargetMode="External"/><Relationship Id="rId2" Type="http://schemas.openxmlformats.org/officeDocument/2006/relationships/hyperlink" Target="https://gb.ru/posts/python_packages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ythonru.com/osnovy/operatory-pyth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0EF803-7CE4-47BF-A7FE-BBE3C9F02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7780" y="1766860"/>
            <a:ext cx="9144000" cy="2387600"/>
          </a:xfrm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Модуль 1. Введение в Python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55CB9FD-7106-4DBF-869F-9C737248C683}"/>
              </a:ext>
            </a:extLst>
          </p:cNvPr>
          <p:cNvSpPr txBox="1">
            <a:spLocks/>
          </p:cNvSpPr>
          <p:nvPr/>
        </p:nvSpPr>
        <p:spPr>
          <a:xfrm>
            <a:off x="6763407" y="4569263"/>
            <a:ext cx="3731172" cy="964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Лисов Андрей Анатольевич</a:t>
            </a:r>
          </a:p>
          <a:p>
            <a:pPr algn="r"/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Кафедра </a:t>
            </a:r>
            <a:r>
              <a:rPr lang="ru-RU" sz="2000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ЭпМЭМ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CEB2E6-9A05-486C-ABC5-EB64E10A5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459" y="31532"/>
            <a:ext cx="1575775" cy="157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41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Встроенные 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898633"/>
            <a:ext cx="10891345" cy="5596759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Python 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содержит в себе довольно много встроенных функций, полный список можно посмотреть на сайте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https://pythonru.com/osnovy/vstroennye-funkcii-python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Но вот самые используемые:</a:t>
            </a:r>
          </a:p>
          <a:p>
            <a:pPr marL="0" lvl="0" indent="0" algn="just">
              <a:buNone/>
            </a:pP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u-RU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Функция </a:t>
            </a:r>
            <a:r>
              <a:rPr lang="ru-RU" sz="22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input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() — это быстрый и удобный способ получить данные от пользователя. Вызов этой функции предоставляет пользователю возможность ввести на экране текст. Затем он конвертируется в строку и возвращается в программу.</a:t>
            </a:r>
          </a:p>
          <a:p>
            <a:pPr lvl="0" algn="just">
              <a:buFontTx/>
              <a:buChar char="-"/>
            </a:pPr>
            <a:r>
              <a:rPr lang="en-US" sz="2200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int()</a:t>
            </a:r>
            <a:endParaRPr lang="ru-RU" sz="2200" i="1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Эта функция возвращает целое число из объекта, переданного в параметра. </a:t>
            </a:r>
          </a:p>
          <a:p>
            <a:pPr marL="0" lvl="0" indent="0" algn="just">
              <a:buNone/>
            </a:pP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200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max()</a:t>
            </a:r>
            <a:endParaRPr lang="ru-RU" sz="2200" i="1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Эта функция используется для нахождения «максимального» значения в последовательности, итерируемом объекте и так далее.</a:t>
            </a:r>
          </a:p>
          <a:p>
            <a:pPr marL="0" lv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096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Встроенные 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898633"/>
            <a:ext cx="10891345" cy="5799193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min()</a:t>
            </a:r>
            <a:endParaRPr lang="ru-RU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Эта функция используется для нахождения «минимального» значения в последовательности, итерируемом объекте и так далее.</a:t>
            </a:r>
          </a:p>
          <a:p>
            <a:pPr marL="0" lvl="0" indent="0" algn="just">
              <a:buNone/>
            </a:pP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Эта функция используется для вычисления длины последовательности или итерируемого объекта.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0" algn="just">
              <a:buFontTx/>
              <a:buChar char="-"/>
            </a:pPr>
            <a:r>
              <a:rPr lang="en-US" sz="2200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print()</a:t>
            </a: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Вывод содержимого в консоль.</a:t>
            </a:r>
          </a:p>
          <a:p>
            <a:pPr marL="0" lvl="0" indent="0" algn="just">
              <a:buNone/>
            </a:pP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  <a:endParaRPr lang="ru-RU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Используется для создания последовательности чисел с заданными значениями от и до, а также интервалом. Такая последовательность часто используется в циклах, особенно в цикле </a:t>
            </a:r>
            <a:r>
              <a:rPr lang="ru-RU" sz="22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>
              <a:buNone/>
            </a:pP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endParaRPr lang="ru-RU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Используется для создания строковых представлений объектов, но не меняет сам объект, а возвращает новый.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253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56504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993228"/>
            <a:ext cx="10891345" cy="5249917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Строка представляет собой простую последовательность символов. Любая последовательность символов, заключенная в кавычки (как одиночные, так и двойные) в Python является строкой</a:t>
            </a:r>
          </a:p>
          <a:p>
            <a:pPr marL="0" indent="0" algn="ctr">
              <a:buNone/>
            </a:pPr>
            <a:r>
              <a:rPr lang="en-US" sz="2800" b="1" dirty="0"/>
              <a:t>“This is a string”</a:t>
            </a:r>
            <a:endParaRPr lang="ru-RU" sz="2800" dirty="0"/>
          </a:p>
          <a:p>
            <a:pPr marL="0" indent="0" algn="ctr">
              <a:buNone/>
            </a:pPr>
            <a:r>
              <a:rPr lang="en-US" sz="2800" b="1" dirty="0"/>
              <a:t>‘This is also a string’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Применение двух типов кавычек даёт возможность использовать внутренние кавычки и апострофы в строках.</a:t>
            </a:r>
          </a:p>
          <a:p>
            <a:pPr marL="0" indent="0" algn="ctr">
              <a:buNone/>
            </a:pPr>
            <a:r>
              <a:rPr lang="en-US" sz="2800" b="1" dirty="0"/>
              <a:t>‘I told my friends, “Python is my favorite language!”’</a:t>
            </a:r>
            <a:endParaRPr lang="ru-RU" sz="2800" dirty="0"/>
          </a:p>
          <a:p>
            <a:pPr marL="0" indent="0" algn="ctr">
              <a:buNone/>
            </a:pPr>
            <a:r>
              <a:rPr lang="en-US" sz="2800" b="1" dirty="0"/>
              <a:t>“The language ‘</a:t>
            </a:r>
            <a:r>
              <a:rPr lang="en-US" sz="2800" b="1" dirty="0" err="1"/>
              <a:t>Pythone</a:t>
            </a:r>
            <a:r>
              <a:rPr lang="en-US" sz="2800" b="1" dirty="0"/>
              <a:t>’ is named after </a:t>
            </a:r>
            <a:r>
              <a:rPr lang="en-US" sz="2800" b="1" dirty="0" err="1"/>
              <a:t>Monthy</a:t>
            </a:r>
            <a:r>
              <a:rPr lang="en-US" sz="2800" b="1" dirty="0"/>
              <a:t> Python, not the snake”</a:t>
            </a:r>
            <a:endParaRPr lang="ru-RU" sz="2800" dirty="0"/>
          </a:p>
          <a:p>
            <a:pPr marL="0" indent="0" algn="ctr">
              <a:buNone/>
            </a:pPr>
            <a:r>
              <a:rPr lang="en-US" sz="2800" b="1" dirty="0"/>
              <a:t>“One of </a:t>
            </a:r>
            <a:r>
              <a:rPr lang="en-US" sz="2800" b="1" dirty="0" err="1"/>
              <a:t>Pyton’s</a:t>
            </a:r>
            <a:r>
              <a:rPr lang="en-US" sz="2800" b="1" dirty="0"/>
              <a:t> strengths is its diverse and supportive community”</a:t>
            </a:r>
            <a:endParaRPr lang="ru-RU" sz="2800" dirty="0"/>
          </a:p>
          <a:p>
            <a:pPr marL="0" indent="0" algn="just">
              <a:buNone/>
            </a:pPr>
            <a:endParaRPr lang="ru-RU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201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06929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Изменение регистра символов в строках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52301238-0659-4BE3-83F6-CDC1B6C7A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347747"/>
              </p:ext>
            </p:extLst>
          </p:nvPr>
        </p:nvGraphicFramePr>
        <p:xfrm>
          <a:off x="365234" y="1957772"/>
          <a:ext cx="11461531" cy="39280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3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7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48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Метод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53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title()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преобразует первый символ каждого слова в строке к верхнему регистру, тогда как все остальные символы выводятся в нижнем регистре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Ada Lovelace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upper()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преобразует все символы каждого слова в строке к верхнему регистру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ADA LOVELACE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3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lower()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преобразует все символы каждого слова в строке к нижнему регистру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ada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lovelace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745F6BCE-2BEB-44D3-84B8-A6358307D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0358" y="867103"/>
            <a:ext cx="4067504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lovelace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name.title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438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Объединение строк (конкатенация)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1594806"/>
            <a:ext cx="10891345" cy="30033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i="1" dirty="0" err="1"/>
              <a:t>first_name</a:t>
            </a:r>
            <a:r>
              <a:rPr lang="en-US" sz="3200" i="1" dirty="0"/>
              <a:t> = "</a:t>
            </a:r>
            <a:r>
              <a:rPr lang="en-US" sz="3200" i="1" dirty="0" err="1"/>
              <a:t>ada</a:t>
            </a:r>
            <a:r>
              <a:rPr lang="en-US" sz="3200" i="1" dirty="0"/>
              <a:t>"</a:t>
            </a:r>
            <a:endParaRPr lang="ru-RU" sz="3200" i="1" dirty="0"/>
          </a:p>
          <a:p>
            <a:pPr marL="0" indent="0" algn="ctr">
              <a:buNone/>
            </a:pPr>
            <a:r>
              <a:rPr lang="en-US" sz="3200" i="1" dirty="0" err="1"/>
              <a:t>last_name</a:t>
            </a:r>
            <a:r>
              <a:rPr lang="en-US" sz="3200" i="1" dirty="0"/>
              <a:t> = "</a:t>
            </a:r>
            <a:r>
              <a:rPr lang="en-US" sz="3200" i="1" dirty="0" err="1"/>
              <a:t>lovelace</a:t>
            </a:r>
            <a:r>
              <a:rPr lang="en-US" sz="3200" i="1" dirty="0"/>
              <a:t>"</a:t>
            </a:r>
            <a:endParaRPr lang="ru-RU" sz="3200" i="1" dirty="0"/>
          </a:p>
          <a:p>
            <a:pPr marL="0" indent="0" algn="ctr">
              <a:buNone/>
            </a:pPr>
            <a:endParaRPr lang="ru-RU" sz="3200" i="1" dirty="0"/>
          </a:p>
          <a:p>
            <a:pPr marL="0" indent="0" algn="ctr">
              <a:buNone/>
            </a:pPr>
            <a:r>
              <a:rPr lang="en-US" sz="3200" i="1" dirty="0"/>
              <a:t>full</a:t>
            </a:r>
            <a:r>
              <a:rPr lang="ru-RU" sz="3200" i="1" dirty="0"/>
              <a:t>_</a:t>
            </a:r>
            <a:r>
              <a:rPr lang="en-US" sz="3200" i="1" dirty="0"/>
              <a:t>name</a:t>
            </a:r>
            <a:r>
              <a:rPr lang="ru-RU" sz="3200" i="1" dirty="0"/>
              <a:t> = </a:t>
            </a:r>
            <a:r>
              <a:rPr lang="en-US" sz="3200" i="1" dirty="0"/>
              <a:t>first</a:t>
            </a:r>
            <a:r>
              <a:rPr lang="ru-RU" sz="3200" i="1" dirty="0"/>
              <a:t>_</a:t>
            </a:r>
            <a:r>
              <a:rPr lang="en-US" sz="3200" i="1" dirty="0"/>
              <a:t>name </a:t>
            </a:r>
            <a:r>
              <a:rPr lang="ru-RU" sz="3200" b="1" i="1" dirty="0"/>
              <a:t>+</a:t>
            </a:r>
            <a:r>
              <a:rPr lang="ru-RU" sz="3200" i="1" dirty="0"/>
              <a:t> " " </a:t>
            </a:r>
            <a:r>
              <a:rPr lang="ru-RU" sz="3200" b="1" i="1" dirty="0"/>
              <a:t>+</a:t>
            </a:r>
            <a:r>
              <a:rPr lang="ru-RU" sz="3200" i="1" dirty="0"/>
              <a:t> </a:t>
            </a:r>
            <a:r>
              <a:rPr lang="en-US" sz="3200" i="1" dirty="0"/>
              <a:t>last</a:t>
            </a:r>
            <a:r>
              <a:rPr lang="ru-RU" sz="3200" i="1" dirty="0"/>
              <a:t>_</a:t>
            </a:r>
            <a:r>
              <a:rPr lang="en-US" sz="3200" i="1" dirty="0"/>
              <a:t>name</a:t>
            </a:r>
            <a:endParaRPr lang="ru-RU" sz="3200" i="1" dirty="0"/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00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12876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Табуляции и разрывы строк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33026"/>
            <a:ext cx="10891345" cy="1537166"/>
          </a:xfrm>
        </p:spPr>
        <p:txBody>
          <a:bodyPr>
            <a:normAutofit lnSpcReduction="10000"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«пропуск» (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whitespace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) называются такие непечатаемые символы, как пробелы, табуляции и символы конца строки.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последовательность "\n\t" приказывает Python начать текст с новой строки, в начале которой располагается табуляция.</a:t>
            </a:r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2C0A9EDC-6254-4C3E-B54D-56CC46E9C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554072"/>
              </p:ext>
            </p:extLst>
          </p:nvPr>
        </p:nvGraphicFramePr>
        <p:xfrm>
          <a:off x="283780" y="2322244"/>
          <a:ext cx="10738943" cy="4017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3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6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585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7200"/>
                        </a:spcAft>
                        <a:tabLst>
                          <a:tab pos="1400175" algn="l"/>
                        </a:tabLs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Операция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72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Команда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400175" algn="l"/>
                        </a:tabLs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Пример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161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72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Табуляция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72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\t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&gt;&gt;&gt; print("\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tPython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")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991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72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Разрывы строк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72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\n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&gt;&gt;&gt; print("Languages:\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nPython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nC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nJavaScript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")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Languages: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736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706" y="1240108"/>
            <a:ext cx="10891345" cy="2530367"/>
          </a:xfrm>
        </p:spPr>
        <p:txBody>
          <a:bodyPr>
            <a:normAutofit/>
          </a:bodyPr>
          <a:lstStyle/>
          <a:p>
            <a:pPr marL="457200" lvl="0" indent="-457200" algn="just"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Вывести в консоли строку 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“Hello world!”.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Вывести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“Hello world!”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15 раз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Вывести в консоль длину строки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“Hello world!”.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745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Списки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(list)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898633"/>
            <a:ext cx="10891345" cy="53918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Список — это набор элементов, следующих в определенном порядке. Списки можно также назвать массивами, так как они выполняют схожую роль.  Свойства списков: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его элементы можно переопределять;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него можно добавлять новые элементы;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из него можно удалять элементы;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качестве ключей идут индексы (числа - 0, 1, 2...).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bicycles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trek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cannondale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redline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specialized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bicycles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000" i="1" dirty="0"/>
          </a:p>
          <a:p>
            <a:pPr marL="0" indent="0">
              <a:buNone/>
            </a:pP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</a:rPr>
              <a:t>Результат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trek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cannondale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redline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specialized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474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Операции со списками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1474048"/>
            <a:ext cx="10891345" cy="3381731"/>
          </a:xfrm>
        </p:spPr>
        <p:txBody>
          <a:bodyPr>
            <a:normAutofit/>
          </a:bodyPr>
          <a:lstStyle/>
          <a:p>
            <a:pPr algn="l"/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en-US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append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(</a:t>
            </a:r>
            <a:r>
              <a:rPr lang="en-US" sz="2400" b="1" i="0" u="none" strike="noStrike" baseline="0" dirty="0">
                <a:solidFill>
                  <a:srgbClr val="810000"/>
                </a:solidFill>
                <a:latin typeface="FreeMonoBold"/>
              </a:rPr>
              <a:t>item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)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 - </a:t>
            </a:r>
            <a:r>
              <a:rPr lang="ru-RU" sz="2400" i="0" u="none" strike="noStrike" baseline="0" dirty="0">
                <a:solidFill>
                  <a:srgbClr val="000000"/>
                </a:solidFill>
                <a:latin typeface="FreeMonoBold"/>
              </a:rPr>
              <a:t>добавить элемент в конец</a:t>
            </a:r>
            <a:endParaRPr lang="en-US" sz="2400" i="0" u="none" strike="noStrike" baseline="0" dirty="0">
              <a:solidFill>
                <a:srgbClr val="000000"/>
              </a:solidFill>
              <a:latin typeface="FreeMonoBold"/>
            </a:endParaRPr>
          </a:p>
          <a:p>
            <a:pPr algn="l"/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en-US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pop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(</a:t>
            </a:r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idx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)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ru-RU" sz="2400" i="0" u="none" strike="noStrike" baseline="0" dirty="0">
                <a:solidFill>
                  <a:srgbClr val="000000"/>
                </a:solidFill>
                <a:latin typeface="FreeMonoBold"/>
              </a:rPr>
              <a:t>- удалить значение по индексу и вернуть его</a:t>
            </a:r>
            <a:endParaRPr lang="en-US" sz="2400" i="0" u="none" strike="noStrike" baseline="0" dirty="0">
              <a:solidFill>
                <a:srgbClr val="000000"/>
              </a:solidFill>
              <a:latin typeface="FreeMonoBold"/>
            </a:endParaRPr>
          </a:p>
          <a:p>
            <a:pPr algn="l"/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en-US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sort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() </a:t>
            </a:r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en-US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reverse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()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ru-RU" sz="2400" i="0" u="none" strike="noStrike" baseline="0" dirty="0">
                <a:solidFill>
                  <a:srgbClr val="000000"/>
                </a:solidFill>
                <a:latin typeface="FreeMonoBold"/>
              </a:rPr>
              <a:t>- сортировать/обратить список по месту</a:t>
            </a:r>
            <a:endParaRPr lang="en-US" sz="2400" i="0" u="none" strike="noStrike" baseline="0" dirty="0">
              <a:solidFill>
                <a:srgbClr val="000000"/>
              </a:solidFill>
              <a:latin typeface="FreeMonoBold"/>
            </a:endParaRPr>
          </a:p>
          <a:p>
            <a:pPr algn="l"/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en-US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extend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(</a:t>
            </a:r>
            <a:r>
              <a:rPr lang="en-US" sz="2400" b="1" i="0" u="none" strike="noStrike" baseline="0" dirty="0">
                <a:solidFill>
                  <a:srgbClr val="810000"/>
                </a:solidFill>
                <a:latin typeface="FreeMonoBold"/>
              </a:rPr>
              <a:t>seq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)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ru-RU" sz="2400" i="0" u="none" strike="noStrike" baseline="0" dirty="0">
                <a:solidFill>
                  <a:srgbClr val="000000"/>
                </a:solidFill>
                <a:latin typeface="FreeMonoBold"/>
              </a:rPr>
              <a:t>- добавить последовательность в конец</a:t>
            </a:r>
            <a:endParaRPr lang="en-US" sz="2400" i="0" u="none" strike="noStrike" baseline="0" dirty="0">
              <a:solidFill>
                <a:srgbClr val="000000"/>
              </a:solidFill>
              <a:latin typeface="FreeMonoBold"/>
            </a:endParaRPr>
          </a:p>
          <a:p>
            <a:r>
              <a:rPr lang="ru-RU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ru-RU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ru-RU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insert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(</a:t>
            </a:r>
            <a:r>
              <a:rPr lang="ru-RU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idx</a:t>
            </a:r>
            <a:r>
              <a:rPr lang="ru-RU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,</a:t>
            </a:r>
            <a:r>
              <a:rPr lang="ru-RU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val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) </a:t>
            </a:r>
            <a:r>
              <a:rPr lang="ru-RU" sz="2400" i="0" u="none" strike="noStrike" baseline="0" dirty="0">
                <a:solidFill>
                  <a:srgbClr val="000000"/>
                </a:solidFill>
                <a:latin typeface="FreeMonoBold"/>
              </a:rPr>
              <a:t>-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FreeMonoBold"/>
              </a:rPr>
              <a:t>вставить значение по индексу</a:t>
            </a:r>
          </a:p>
          <a:p>
            <a:pPr algn="l"/>
            <a:r>
              <a:rPr lang="ru-RU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ru-RU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ru-RU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remove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(</a:t>
            </a:r>
            <a:r>
              <a:rPr lang="ru-RU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val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) </a:t>
            </a:r>
            <a:r>
              <a:rPr lang="ru-RU" sz="2400" dirty="0">
                <a:solidFill>
                  <a:srgbClr val="000000"/>
                </a:solidFill>
                <a:latin typeface="FreeMonoBold"/>
              </a:rPr>
              <a:t>- удалить первое вхождение </a:t>
            </a:r>
            <a:r>
              <a:rPr lang="ru-RU" sz="2400" dirty="0" err="1">
                <a:solidFill>
                  <a:srgbClr val="000000"/>
                </a:solidFill>
                <a:latin typeface="FreeMonoBold"/>
              </a:rPr>
              <a:t>val</a:t>
            </a:r>
            <a:endParaRPr lang="ru-RU" sz="2400" dirty="0">
              <a:solidFill>
                <a:srgbClr val="000000"/>
              </a:solidFill>
              <a:latin typeface="FreeMonoBold"/>
            </a:endParaRPr>
          </a:p>
          <a:p>
            <a:r>
              <a:rPr lang="ru-RU" sz="2400" b="1" i="0" u="none" strike="noStrike" baseline="0" dirty="0">
                <a:solidFill>
                  <a:srgbClr val="810000"/>
                </a:solidFill>
                <a:latin typeface="FreeMonoBold"/>
              </a:rPr>
              <a:t>l</a:t>
            </a:r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en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(</a:t>
            </a:r>
            <a:r>
              <a:rPr lang="en-US" sz="2400" b="1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) </a:t>
            </a:r>
            <a:r>
              <a:rPr lang="ru-RU" sz="2400" dirty="0">
                <a:solidFill>
                  <a:srgbClr val="000000"/>
                </a:solidFill>
                <a:latin typeface="FreeMonoBold"/>
              </a:rPr>
              <a:t>– возвращает длину списка</a:t>
            </a:r>
          </a:p>
          <a:p>
            <a:pPr algn="l"/>
            <a:endParaRPr lang="ru-RU" sz="2400" dirty="0">
              <a:solidFill>
                <a:srgbClr val="000000"/>
              </a:solidFill>
              <a:latin typeface="FreeMonoBold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932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Индексы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934093"/>
            <a:ext cx="10891345" cy="4989814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Нумерация в списках начинается с нуля, так как список по большей части своей это просто массив, то как в обычном массиве отсчет ведется от 0. Поэтому первый элемент по индексу будет 0, второй - 1, третий - 2 и так далее. Если мы попытаемся взять несуществующий элемент, то это приведет к ошибке.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 </a:t>
            </a:r>
            <a:r>
              <a:rPr lang="ru-RU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23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"Hi"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70809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Список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70809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Выдаст ошибку, так как элемента не существует</a:t>
            </a:r>
            <a:endParaRPr lang="ru-RU" sz="1800" dirty="0">
              <a:solidFill>
                <a:srgbClr val="70809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Очень удобной функцией языка Python является возможность брать элементы с конца при помощи отрицательных индексов. 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 </a:t>
            </a:r>
            <a:r>
              <a:rPr lang="ru-RU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23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"Hi"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1.56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70809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Список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ru-RU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70809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Будет выведено 1.56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94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65" y="49815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Место в рейтинге языков на 2022 год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74DB991-8C20-47BA-BDC3-7E818B446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820" y="788275"/>
            <a:ext cx="7044137" cy="5864773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122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Срезы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811924"/>
            <a:ext cx="10891345" cy="5234152"/>
          </a:xfrm>
        </p:spPr>
        <p:txBody>
          <a:bodyPr>
            <a:normAutofit/>
          </a:bodyPr>
          <a:lstStyle/>
          <a:p>
            <a:pPr marL="0" indent="441325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Срезы позволяют обрезать список, взяв лишь те элементы, которые нам будут нужны. Они работают по следующей схеме: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list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[НАЧАЛО:КОНЕЦ:ШАГ].</a:t>
            </a:r>
          </a:p>
          <a:p>
            <a:pPr marL="0" indent="441325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•	Начало - с какого элемента стоит начать (по умолчанию равна 0);</a:t>
            </a:r>
          </a:p>
          <a:p>
            <a:pPr marL="0" indent="441325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•	Конец - по какой элемент мы берем элементы (по умолчанию равно длине списка);</a:t>
            </a:r>
          </a:p>
          <a:p>
            <a:pPr marL="0" indent="441325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•	Шаг - с каким шагом берем элементы, к примеру каждый 2 или 3 (по умолчанию каждый 1).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441325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[::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Берем каждый третий элемент</a:t>
            </a:r>
            <a:b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Начиная со второго элемента берем каждый второй элемент</a:t>
            </a:r>
            <a:b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:]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Начиная с 4 элемента берем все элементы по 6 элемент</a:t>
            </a:r>
            <a:b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[::]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Берем все элементы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441325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441325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123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10891345" cy="282993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Составить список из 5 элементов, включающих в себя строки, числа и символы.</a:t>
            </a:r>
          </a:p>
          <a:p>
            <a:pPr marL="457200" indent="-457200"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Создать программу, позволяющую пользователю вручную добавить пункт к списку, созданному ранее с выводом в консоль.</a:t>
            </a:r>
          </a:p>
          <a:p>
            <a:pPr marL="457200" indent="-457200"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Вывести в консоль элементы с 1-го по 3-й.</a:t>
            </a:r>
          </a:p>
          <a:p>
            <a:pPr marL="457200" indent="-457200">
              <a:buAutoNum type="arabicPeriod"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252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Кортежи (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tuple)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087821"/>
            <a:ext cx="10891345" cy="5155324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Кортежи это все те же списки, но их нельзя в дальнейшем менять. Их главное преимущество в том, что их нельзя изменять, поэтому ни вы, ни кто-либо другой не сможет как случайно, так и намерено изменить кортеж.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"Word"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"6"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Результат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(1, 'Word', 45, '6')</a:t>
            </a:r>
            <a:endParaRPr lang="ru-RU" sz="2400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18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345" y="898635"/>
            <a:ext cx="10891345" cy="2648606"/>
          </a:xfrm>
        </p:spPr>
        <p:txBody>
          <a:bodyPr>
            <a:normAutofit lnSpcReduction="10000"/>
          </a:bodyPr>
          <a:lstStyle/>
          <a:p>
            <a:pPr marL="0" indent="268288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Словарь – структурах данных, предназначенных  для объединения взаимосвязанной информации. 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268288" algn="just">
              <a:buNone/>
            </a:pP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#В словаре alien_0 хранятся два атрибута: цвет (</a:t>
            </a:r>
            <a:r>
              <a:rPr kumimoji="0" lang="ru-RU" altLang="ru-RU" sz="2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и количество очков (</a:t>
            </a:r>
            <a:r>
              <a:rPr kumimoji="0" lang="ru-RU" altLang="ru-RU" sz="2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  <a:endParaRPr lang="en-US" altLang="ru-RU" sz="2200" i="1" dirty="0">
              <a:solidFill>
                <a:srgbClr val="8C8C8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268288">
              <a:buNone/>
            </a:pP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 = {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268288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7229972-A5B5-4B0A-9245-531B5FB42DDA}"/>
              </a:ext>
            </a:extLst>
          </p:cNvPr>
          <p:cNvSpPr txBox="1">
            <a:spLocks/>
          </p:cNvSpPr>
          <p:nvPr/>
        </p:nvSpPr>
        <p:spPr>
          <a:xfrm>
            <a:off x="980090" y="3547241"/>
            <a:ext cx="10515600" cy="738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kern="1200" cap="all" baseline="0" dirty="0">
                <a:effectLst/>
                <a:latin typeface="Cambria" panose="02040503050406030204" pitchFamily="18" charset="0"/>
                <a:ea typeface="+mj-ea"/>
                <a:cs typeface="+mj-cs"/>
              </a:rPr>
              <a:t>Добавление новых пар «ключ—значение»</a:t>
            </a:r>
            <a:endParaRPr lang="ru-RU" sz="36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B369DD0-ED50-44B8-8D8C-AB76B2E4A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628" y="4292502"/>
            <a:ext cx="8555421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 = {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(alien_0)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x_position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y_position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(alien_0)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364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Изменение значений в словаре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0FEA901-5630-4EAB-9E67-24857EC836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0334" y="890751"/>
            <a:ext cx="9976342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 = {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yellow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ru-RU" sz="2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200" dirty="0">
              <a:solidFill>
                <a:srgbClr val="08080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Результат: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alien is green.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alien is now yellow.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F172047-A749-4997-B319-E6ADD1D1E424}"/>
              </a:ext>
            </a:extLst>
          </p:cNvPr>
          <p:cNvSpPr txBox="1">
            <a:spLocks/>
          </p:cNvSpPr>
          <p:nvPr/>
        </p:nvSpPr>
        <p:spPr>
          <a:xfrm>
            <a:off x="838200" y="3638725"/>
            <a:ext cx="10515600" cy="738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Удаление пар «ключ—значение»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A4FD441-94EE-4F2A-8DEA-3998A525F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334" y="4235613"/>
            <a:ext cx="8636876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 = {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(alien_0)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(alien_0)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{'color': 'green', 'points': 5}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{'color': 'green'}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307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Условный оператор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if-else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660" y="1623848"/>
            <a:ext cx="6093372" cy="53445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Пример</a:t>
            </a:r>
          </a:p>
          <a:p>
            <a:pPr marL="0" indent="0">
              <a:buNone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audi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bmw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subaru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toyota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bmw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car.upper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car.title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74FE17-EDC9-459D-A1F0-B2826A9E8FA2}"/>
              </a:ext>
            </a:extLst>
          </p:cNvPr>
          <p:cNvSpPr txBox="1"/>
          <p:nvPr/>
        </p:nvSpPr>
        <p:spPr>
          <a:xfrm>
            <a:off x="5491656" y="1875913"/>
            <a:ext cx="670034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Wingdings" pitchFamily="2" charset="2"/>
              <a:buNone/>
            </a:pP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Список марок машин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Для переменной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из списка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cars</a:t>
            </a:r>
          </a:p>
          <a:p>
            <a:pPr marL="0" indent="0">
              <a:buFont typeface="Wingdings" pitchFamily="2" charset="2"/>
              <a:buNone/>
            </a:pP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Проверяется условие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 == '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bmw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Font typeface="Wingdings" pitchFamily="2" charset="2"/>
              <a:buNone/>
            </a:pP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Если ИСТИНА, то печатаем всё в верхнем регистре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Если ЛОЖЬ, 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 печатаем в верхнем регистре только первый символ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31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Проверка условий. Равенство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15CA97F-8B4D-41D7-A30F-96A894D70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65" y="1601146"/>
            <a:ext cx="2499829" cy="127242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car = ‘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bmw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’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car == ‘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bmw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’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EF7D8FD-095E-4F1D-A50D-7E84D5B001C7}"/>
              </a:ext>
            </a:extLst>
          </p:cNvPr>
          <p:cNvSpPr txBox="1">
            <a:spLocks/>
          </p:cNvSpPr>
          <p:nvPr/>
        </p:nvSpPr>
        <p:spPr>
          <a:xfrm>
            <a:off x="434251" y="2873568"/>
            <a:ext cx="6644466" cy="293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ВАЖНО!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Проверка равенства выполняется с учетом регистра.</a:t>
            </a:r>
            <a:b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</a:rPr>
              <a:t>Если регистр не важен, то следует приводить все значения, например, к нижнему регистру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car = 'Audi'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car.lower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() == '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audi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3C8881D2-6FA8-4403-9782-112BF4F30B71}"/>
              </a:ext>
            </a:extLst>
          </p:cNvPr>
          <p:cNvSpPr txBox="1">
            <a:spLocks/>
          </p:cNvSpPr>
          <p:nvPr/>
        </p:nvSpPr>
        <p:spPr>
          <a:xfrm>
            <a:off x="4010319" y="1601145"/>
            <a:ext cx="7534890" cy="1272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00B050"/>
                </a:solidFill>
              </a:rPr>
              <a:t>Присвоить </a:t>
            </a:r>
            <a:r>
              <a:rPr lang="en-US" sz="2400" dirty="0">
                <a:solidFill>
                  <a:srgbClr val="00B050"/>
                </a:solidFill>
              </a:rPr>
              <a:t>car </a:t>
            </a:r>
            <a:r>
              <a:rPr lang="ru-RU" sz="2400" dirty="0">
                <a:solidFill>
                  <a:srgbClr val="00B050"/>
                </a:solidFill>
              </a:rPr>
              <a:t>значение </a:t>
            </a:r>
            <a:r>
              <a:rPr lang="en-US" sz="2400" dirty="0">
                <a:solidFill>
                  <a:srgbClr val="00B050"/>
                </a:solidFill>
              </a:rPr>
              <a:t>‘</a:t>
            </a:r>
            <a:r>
              <a:rPr lang="en-US" sz="2400" dirty="0" err="1">
                <a:solidFill>
                  <a:srgbClr val="00B050"/>
                </a:solidFill>
              </a:rPr>
              <a:t>bmw</a:t>
            </a:r>
            <a:r>
              <a:rPr lang="en-US" sz="2400" dirty="0">
                <a:solidFill>
                  <a:srgbClr val="00B050"/>
                </a:solidFill>
              </a:rPr>
              <a:t>’</a:t>
            </a:r>
            <a:endParaRPr lang="ru-RU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B050"/>
                </a:solidFill>
              </a:rPr>
              <a:t>Значение </a:t>
            </a:r>
            <a:r>
              <a:rPr lang="en-US" sz="2400" dirty="0">
                <a:solidFill>
                  <a:srgbClr val="00B050"/>
                </a:solidFill>
              </a:rPr>
              <a:t>car </a:t>
            </a:r>
            <a:r>
              <a:rPr lang="ru-RU" sz="2400" dirty="0">
                <a:solidFill>
                  <a:srgbClr val="00B050"/>
                </a:solidFill>
              </a:rPr>
              <a:t>равно '</a:t>
            </a:r>
            <a:r>
              <a:rPr lang="en-US" sz="2400" dirty="0" err="1">
                <a:solidFill>
                  <a:srgbClr val="00B050"/>
                </a:solidFill>
              </a:rPr>
              <a:t>bmw</a:t>
            </a:r>
            <a:r>
              <a:rPr lang="en-US" sz="2400" dirty="0">
                <a:solidFill>
                  <a:srgbClr val="00B050"/>
                </a:solidFill>
              </a:rPr>
              <a:t>‘</a:t>
            </a:r>
            <a:r>
              <a:rPr lang="ru-RU" sz="2400" dirty="0">
                <a:solidFill>
                  <a:srgbClr val="00B050"/>
                </a:solidFill>
              </a:rPr>
              <a:t>?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1541819-A687-48C4-AC56-2CC760A48E7D}"/>
              </a:ext>
            </a:extLst>
          </p:cNvPr>
          <p:cNvSpPr/>
          <p:nvPr/>
        </p:nvSpPr>
        <p:spPr>
          <a:xfrm>
            <a:off x="7525718" y="2915496"/>
            <a:ext cx="4232031" cy="318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car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= '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Audi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car.lower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() == '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audi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</a:p>
          <a:p>
            <a:pPr algn="ctr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ru-RU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True</a:t>
            </a:r>
            <a:endParaRPr lang="ru-RU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car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  <a:r>
              <a:rPr lang="ru-RU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Audi</a:t>
            </a: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‘</a:t>
            </a:r>
          </a:p>
          <a:p>
            <a:pPr algn="ctr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lower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не изменяет значение в переменной</a:t>
            </a:r>
          </a:p>
        </p:txBody>
      </p:sp>
    </p:spTree>
    <p:extLst>
      <p:ext uri="{BB962C8B-B14F-4D97-AF65-F5344CB8AC3E}">
        <p14:creationId xmlns:p14="http://schemas.microsoft.com/office/powerpoint/2010/main" val="1996278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588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Проверка условий. Неравенство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D36F75B-AFB0-4AF5-9516-A2E0D8CD5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57711"/>
            <a:ext cx="10053529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requested_toppings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mushrooms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onions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pineapple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mushrooms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requested_toppings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ru-RU" sz="2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 рез</a:t>
            </a:r>
            <a:r>
              <a:rPr lang="ru-RU" altLang="ru-RU" sz="2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ультате получим - </a:t>
            </a:r>
            <a:r>
              <a:rPr lang="en-US" altLang="ru-RU" sz="2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619BE7B-0C4C-4B42-BA1C-F044F451BF12}"/>
              </a:ext>
            </a:extLst>
          </p:cNvPr>
          <p:cNvSpPr txBox="1">
            <a:spLocks/>
          </p:cNvSpPr>
          <p:nvPr/>
        </p:nvSpPr>
        <p:spPr>
          <a:xfrm>
            <a:off x="696310" y="3391624"/>
            <a:ext cx="10515600" cy="738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Проверка вхождения значений в список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394BB40-A393-474B-A487-5F860D337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75" y="1268784"/>
            <a:ext cx="9772377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requested_topping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'Грибы'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requested_topping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'Анчоусы'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"Лови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requested_topping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"Есть только анчоусы"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203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97110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Проверка отсутствия значения в списке. NOT </a:t>
            </a:r>
            <a:r>
              <a:rPr lang="ru-RU" sz="28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CBC8B3B-E99D-434C-992F-E8721463A3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6189" y="797606"/>
            <a:ext cx="11015608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banned_users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carolina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david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marie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banned_users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user.title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wish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DDDA803-8CB9-4DB4-873A-6F9739CE6009}"/>
              </a:ext>
            </a:extLst>
          </p:cNvPr>
          <p:cNvSpPr txBox="1">
            <a:spLocks/>
          </p:cNvSpPr>
          <p:nvPr/>
        </p:nvSpPr>
        <p:spPr>
          <a:xfrm>
            <a:off x="1157451" y="2107070"/>
            <a:ext cx="10515600" cy="738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Цепочки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if-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elif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-else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469A6A-26E9-4C3E-AB3D-F2B8DF9D4F81}"/>
              </a:ext>
            </a:extLst>
          </p:cNvPr>
          <p:cNvSpPr txBox="1"/>
          <p:nvPr/>
        </p:nvSpPr>
        <p:spPr>
          <a:xfrm>
            <a:off x="333702" y="2845530"/>
            <a:ext cx="1171903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Задача: парк аттракционов, который взимает разную плату за вход для разных возрастных групп</a:t>
            </a:r>
          </a:p>
          <a:p>
            <a:pPr algn="just"/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для посетителей младше 4 лет вход бесплатный.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Для посетителей от 4 до 18 лет билет стоит $5.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Для посетителей от 18 лет и старше билет стоит $10.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ru-RU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"Your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admission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$0."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"Your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admission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$5."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"Your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admission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$10."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011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10891345" cy="2940297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Создать программу, которая предлагает пользователю записать 5 значений, а после выводит данный список.</a:t>
            </a: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Список выводится в отсортированном виде.</a:t>
            </a: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3. Предложить пользователю ввести индекс для удаления элемента из массива, в случае, если элементы в списке отсутствуют вывести соответствующее сообщение.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036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65" y="53580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Почему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Python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701534"/>
            <a:ext cx="10891345" cy="6067651"/>
          </a:xfrm>
        </p:spPr>
        <p:txBody>
          <a:bodyPr>
            <a:normAutofit fontScale="92500" lnSpcReduction="10000"/>
          </a:bodyPr>
          <a:lstStyle/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является одним из самых популярных языков программирования для машинного обучения по нескольким причинам: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 использования. 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Обладает обширным набором библиотек и фреймворков, специально разработанных для машинного обучения, таких как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Богатая экосистема. Python имеет огромное сообщество разработчиков, что привело к развитию обширной экосистемы инструментов и библиотек для машинного обучения. 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Гибкость и расширяемость. Python является языком с открытым исходным кодом, что позволяет разработчикам создавать собственные библиотеки и расширять функциональность существующих. 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другими языками и инфраструктурой (C++, Java или R).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может быть интегрирован в популярные платформы для анализа данных, визуализации и веб-разработки.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Образовательные ресурсы и поддержка.</a:t>
            </a:r>
          </a:p>
          <a:p>
            <a:pPr marL="0" lvl="0" indent="265113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не означает, что Python является единственным языком для машинного обучения, но его комбинация из простоты использования, обширной экосистемы и гибкости сделала его предпочтительным выбором для многих разработчиков и исследователей в этой области.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792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Цикл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while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934093"/>
            <a:ext cx="10891345" cy="2660445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Благодаря циклам мы можем проделывать операции несколько раз всего за пару строк кода. Важно! Всегда проверяйте, чтобы в коде не было бесконечных циклов. Результатом их работы становится зависание и прекращение работы программы. Если уж и использовать цикл, то нужно устанавливать интервал обновления в несколько секунд. Ещё можно создать бесконечный цикл и прервать его через оператор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break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77913D-3026-4A1E-8569-166DAF19D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633" y="3218510"/>
            <a:ext cx="9128235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"Значение переменной: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863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Цикл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EB17980-1008-4E49-87D7-92CF06880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72" y="898634"/>
            <a:ext cx="10597055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&gt;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i /=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"В символе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(j))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(j ==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"Буква w!"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пока буквы 'w' нет"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"Буквы 'а' нету в слове"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320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10891345" cy="21756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Вывести строку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“Hello world!” 150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раз с нумерацией каждой итерации</a:t>
            </a:r>
          </a:p>
          <a:p>
            <a:pPr marL="0" indent="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Создать программу, которая будет выводить в консоль либо 150 раз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“Hello world!”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 нумерацией каждой итерации либо 150 раз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“By world!”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 нумерацией каждой итерации в зависимости от ответа пользователя.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850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Создание собственных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1018963"/>
            <a:ext cx="10891345" cy="98537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Функция — именованный блок кода, предназначенный для решения одной конкретной задачи. Функции </a:t>
            </a: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всегда пишутся до начала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исполняемого кода.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36463E1B-4013-4EB6-8F76-95389834B004}"/>
              </a:ext>
            </a:extLst>
          </p:cNvPr>
          <p:cNvSpPr txBox="1">
            <a:spLocks/>
          </p:cNvSpPr>
          <p:nvPr/>
        </p:nvSpPr>
        <p:spPr>
          <a:xfrm>
            <a:off x="7047185" y="2503881"/>
            <a:ext cx="4791403" cy="2115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00B050"/>
                </a:solidFill>
              </a:rPr>
              <a:t>Определяем функцию </a:t>
            </a:r>
            <a:r>
              <a:rPr lang="en-US" sz="2400" b="1" dirty="0" err="1">
                <a:solidFill>
                  <a:srgbClr val="00B050"/>
                </a:solidFill>
              </a:rPr>
              <a:t>greet_user</a:t>
            </a:r>
            <a:endParaRPr lang="ru-RU" sz="24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00B050"/>
                </a:solidFill>
              </a:rPr>
              <a:t>Ещё один способ ввода комментария – </a:t>
            </a:r>
            <a:r>
              <a:rPr lang="ru-RU" b="1" i="1" dirty="0">
                <a:solidFill>
                  <a:srgbClr val="00B050"/>
                </a:solidFill>
              </a:rPr>
              <a:t>строка документации </a:t>
            </a:r>
            <a:r>
              <a:rPr lang="en-US" dirty="0">
                <a:solidFill>
                  <a:srgbClr val="00B050"/>
                </a:solidFill>
              </a:rPr>
              <a:t>“““…”””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2400" dirty="0"/>
              <a:t>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8219F4D-8858-422F-A635-E0BCA170E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47" y="2279772"/>
            <a:ext cx="672925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"""Выводит простое приветствие."""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AC4A1B1-4AC9-40D5-B68D-E6E22EAEA913}"/>
              </a:ext>
            </a:extLst>
          </p:cNvPr>
          <p:cNvSpPr/>
          <p:nvPr/>
        </p:nvSpPr>
        <p:spPr>
          <a:xfrm>
            <a:off x="176047" y="2664811"/>
            <a:ext cx="5434469" cy="1086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9C3E525-814C-4B22-8CD6-377B534B29E5}"/>
              </a:ext>
            </a:extLst>
          </p:cNvPr>
          <p:cNvCxnSpPr/>
          <p:nvPr/>
        </p:nvCxnSpPr>
        <p:spPr>
          <a:xfrm flipV="1">
            <a:off x="4161278" y="3786245"/>
            <a:ext cx="500332" cy="966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851E3E-AD84-45DD-9CDE-DA5998130E09}"/>
              </a:ext>
            </a:extLst>
          </p:cNvPr>
          <p:cNvSpPr txBox="1"/>
          <p:nvPr/>
        </p:nvSpPr>
        <p:spPr>
          <a:xfrm>
            <a:off x="3410779" y="4786909"/>
            <a:ext cx="200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ТЕЛО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368859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Передача информации функции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5D34D94-6653-4D68-A146-C3FD04B00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78248"/>
            <a:ext cx="1051560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#Создаём функцию с параметром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"""Выводит простое приветствие."""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username.title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#Вызов функции с параметром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jesse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B4D92-3C1C-43DB-BC83-72165FA465C9}"/>
              </a:ext>
            </a:extLst>
          </p:cNvPr>
          <p:cNvSpPr txBox="1"/>
          <p:nvPr/>
        </p:nvSpPr>
        <p:spPr>
          <a:xfrm>
            <a:off x="838200" y="4380066"/>
            <a:ext cx="60933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Результат:</a:t>
            </a:r>
          </a:p>
          <a:p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Jesse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98842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Способы передачи аргументов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A09F6958-D582-4C51-92E6-DF57C808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1112415"/>
            <a:ext cx="10058400" cy="4050792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ПОЗИЦИОННЫЕ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Перечисляются в порядке, точно соответствующем порядку записи параметров.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ИМЕНОВАННЫЕ</a:t>
            </a:r>
          </a:p>
          <a:p>
            <a:pPr marL="0" indent="0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Состоят из имени переменной и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3288171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Позиционные аргументы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34D38DD-5964-46F3-AEF5-C681C5867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45" y="1183653"/>
            <a:ext cx="11356427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"""Функция вывода информации о животном"""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"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 "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"'s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pet_name.title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hamster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harry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84938B-3407-42CD-9696-CFE381A7CAF2}"/>
              </a:ext>
            </a:extLst>
          </p:cNvPr>
          <p:cNvSpPr txBox="1"/>
          <p:nvPr/>
        </p:nvSpPr>
        <p:spPr>
          <a:xfrm>
            <a:off x="528145" y="4006210"/>
            <a:ext cx="86040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Результат: 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 have a hamster.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My hamster's name is Harry.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2FF2C9-2EDB-4B8D-A498-9A00E5FB2D41}"/>
              </a:ext>
            </a:extLst>
          </p:cNvPr>
          <p:cNvSpPr txBox="1"/>
          <p:nvPr/>
        </p:nvSpPr>
        <p:spPr>
          <a:xfrm>
            <a:off x="528145" y="5504343"/>
            <a:ext cx="105116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Функцию можно вызывать многократно и в любом месте кода. Внимание! Порядок аргументов крайне важен при вызове функции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7537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65" y="2366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Именованные аргументы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804040"/>
            <a:ext cx="10891345" cy="10011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Именованный аргумент представляет собой пару «имя—значение», передаваемую функции.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Соблюдать порядок при этом не обязательно.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EC1C8ED-A6E6-4B49-BF43-C245790B1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10" y="1542859"/>
            <a:ext cx="11064766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#Функция вывода информации о животном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"'s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pet_name.title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hamster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harry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harry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hamster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55254-725B-48FE-A6E3-305B6B50FCD7}"/>
              </a:ext>
            </a:extLst>
          </p:cNvPr>
          <p:cNvSpPr txBox="1"/>
          <p:nvPr/>
        </p:nvSpPr>
        <p:spPr>
          <a:xfrm>
            <a:off x="746232" y="4535808"/>
            <a:ext cx="647437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Результат:</a:t>
            </a:r>
          </a:p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hamster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My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hamster's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Harry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hamster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My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hamster's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Harry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68529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Значения по умолчанию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65" y="5116552"/>
            <a:ext cx="10891345" cy="13470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Если вы используете значения по умолчанию, </a:t>
            </a:r>
            <a:r>
              <a:rPr lang="ru-RU" sz="22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все параметры со значением по умолчанию должны следовать после параметров, у которых значений по умолчанию нет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Это необходимо для того, чтобы Python правильно интерпретировал позиционные аргументы 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55CDD7C-8ADF-4EC5-A8B6-08C004679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164" y="1067911"/>
            <a:ext cx="11356427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"'s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pet_name.title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willie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8258DB-A035-4372-BB75-509F833DC7C3}"/>
              </a:ext>
            </a:extLst>
          </p:cNvPr>
          <p:cNvSpPr txBox="1"/>
          <p:nvPr/>
        </p:nvSpPr>
        <p:spPr>
          <a:xfrm>
            <a:off x="549164" y="3465710"/>
            <a:ext cx="609337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Результат:</a:t>
            </a:r>
          </a:p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My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dog's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Willie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9419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10891345" cy="2025897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Вывод в консоль заданной надписи пользователем с заданным количеством повторений.</a:t>
            </a: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Создать программу, которая в любом случае выводила бы что-то в консоль, даже если пользователь ничего не ввёл.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22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849"/>
            <a:ext cx="10515600" cy="73846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Отличия между интерпретируемыми и компилируемыми языками программирования: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765" y="1342588"/>
            <a:ext cx="10891345" cy="5098040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Python - это интерпретируемый язык программирования.</a:t>
            </a:r>
          </a:p>
          <a:p>
            <a:pPr marL="0" lvl="0" indent="0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ru-RU" sz="2200" b="1" i="1" dirty="0">
                <a:latin typeface="Cambria" panose="02040503050406030204" pitchFamily="18" charset="0"/>
                <a:ea typeface="Cambria" panose="02040503050406030204" pitchFamily="18" charset="0"/>
              </a:rPr>
              <a:t>Характеристика и</a:t>
            </a:r>
            <a:r>
              <a:rPr lang="ru-RU" sz="2200" b="1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нтерпретируемых языков программирования: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Интерпретатор читает и выполняет исходный код программы построчно во время выполнения.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Код переводится в машинный код по мере его интерпретации.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Программы на интерпретируемых языках часто могут быть переносимыми и запускаться на разных платформах, где есть соответствующий интерпретатор.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Процесс исполнения может быть более медленным, поскольку интерпретатор выполняет инструкции пошагово в реальном времени.</a:t>
            </a:r>
          </a:p>
          <a:p>
            <a:pPr marL="0" lv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7257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Создание и импорт библиотек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1602705"/>
            <a:ext cx="10891345" cy="4293598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Чтобы импортировать функции, сначала необходимо создать модуль. </a:t>
            </a: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Модуль представляет собой файл с расширением  *.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содержащий код, который вы хотите импортировать в свою программу</a:t>
            </a: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3. Создавать файлы нужно в одном каталоге!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Для подключения библиотеки достаточно написать команду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Название скрипта с 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расширением .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en-US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8994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08883A5-A64B-4525-8484-BF6FB48F2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490" y="17146"/>
            <a:ext cx="8907518" cy="678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329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Код для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3087415" cy="738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Test.py</a:t>
            </a:r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0A6BACD-6567-42BE-B37C-52DB2D9B6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786" y="2161068"/>
            <a:ext cx="11356428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"""Выводит описание пиццы."""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toppings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inch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following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toppings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topping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toppings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topping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6585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Код основной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985" y="3694770"/>
            <a:ext cx="10891345" cy="272015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Результат: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Making a 16-inch pizza with the following toppings: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pepperoni</a:t>
            </a:r>
          </a:p>
          <a:p>
            <a:pPr marL="0" indent="0">
              <a:spcBef>
                <a:spcPts val="0"/>
              </a:spcBef>
              <a:buNone/>
            </a:pPr>
            <a:endParaRPr lang="en-US" sz="8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Making a 12-inch pizza with the following toppings: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mushrooms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green peppers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extra cheese</a:t>
            </a:r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664B432-E907-46DC-A04E-16CE42435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985" y="898634"/>
            <a:ext cx="11177752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#Импорт ранее написанного скрипта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#Основной код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 ==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"__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Test.make_pizza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pepperoni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Test.make_pizza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mushrooms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4259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Импортирование конкретных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1023292"/>
            <a:ext cx="10891345" cy="11430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ru-RU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имя_модуля</a:t>
            </a:r>
            <a:r>
              <a:rPr lang="ru-RU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import </a:t>
            </a:r>
            <a:r>
              <a:rPr lang="ru-RU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имя_функции</a:t>
            </a:r>
            <a:endParaRPr lang="ru-RU" sz="24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ru-RU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</a:t>
            </a:r>
            <a:r>
              <a:rPr lang="ru-RU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имя_модуля</a:t>
            </a:r>
            <a:r>
              <a:rPr lang="ru-RU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import</a:t>
            </a:r>
            <a:r>
              <a:rPr lang="ru-RU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функция_0, функция_1, функция_2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3A0D416-A1FE-4730-AD7C-79E3CF609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10" y="2290978"/>
            <a:ext cx="10891345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#Импорт ранее написанного скрипта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#Основной код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 ==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"__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pepperoni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mushrooms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9459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Назначение псевдонима для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10891345" cy="2025897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Если имя импортируемой функции может конфликтовать с именем существующей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функции или функция имеет слишком длинное имя, его можно заменить коротким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уникальным псевдонимом (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alias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 — альтернативным именем для функции. </a:t>
            </a:r>
          </a:p>
          <a:p>
            <a:pPr marL="0" indent="361950">
              <a:buNone/>
            </a:pPr>
            <a:r>
              <a:rPr lang="ru-RU" sz="2400" i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from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имя_модуля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import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имя_функции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as</a:t>
            </a:r>
            <a:r>
              <a:rPr lang="ru-RU" sz="2400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псевдоним</a:t>
            </a:r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1E23C2-55C6-40C8-AE68-4ED25627E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09" y="3279228"/>
            <a:ext cx="10891344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#Импорт ранее написанного скрипта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#Основной код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 ==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"__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T.make_pizza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pepperoni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T.make_pizza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mushrooms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6124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Установка сторонних пакетов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911855"/>
            <a:ext cx="10891345" cy="5615069"/>
          </a:xfrm>
        </p:spPr>
        <p:txBody>
          <a:bodyPr>
            <a:normAutofit lnSpcReduction="10000"/>
          </a:bodyPr>
          <a:lstStyle/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За более подробной информацией перейти по ссылке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https://gb.ru/posts/python_packages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268288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Пакеты Python  —  это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-приложения, дополнения или утилиты, которые можно установить из внешнего репозитория: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Github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Bitbucket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Google Code или официального Python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Package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Index.</a:t>
            </a:r>
          </a:p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большинстве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IDE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 умолчанию уже установлен менеджер пакетов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PIP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в случае, если это не так, то в терминале программы достаточно будет прописать несколько команд в зависимости от системы 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3"/>
              </a:rPr>
              <a:t>https://pythonru.com/baza-znanij/ustanovka-pip-dlja-python-i-bazovye-komandy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При отсутствии неисправностей достаточно прописать в терминале: </a:t>
            </a:r>
          </a:p>
          <a:p>
            <a:pPr marL="0" indent="95250" algn="ctr">
              <a:buNone/>
            </a:pPr>
            <a:r>
              <a:rPr lang="en-US" sz="2400" b="1" i="0" dirty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 install package-name</a:t>
            </a:r>
            <a:endParaRPr lang="ru-RU" sz="2400" b="1" i="0" dirty="0">
              <a:solidFill>
                <a:srgbClr val="22222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952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Либо воспользоваться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google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с запросом «установка «название библиотеки» на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Python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», либо «установка библиотеки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Python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для….»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2177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Установка сторонних пакетов в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PyCharm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898634"/>
            <a:ext cx="10891345" cy="1742117"/>
          </a:xfrm>
        </p:spPr>
        <p:txBody>
          <a:bodyPr>
            <a:normAutofit/>
          </a:bodyPr>
          <a:lstStyle/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PyCharm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библиотеки можно установить как вручную через терминал, либо через специальный интерфейс.</a:t>
            </a:r>
          </a:p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File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Settings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Project:”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Название проекта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”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interpreter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 нажать на кнопку «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install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B16F91-A22A-4174-97C4-6D09A947E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510" y="2357521"/>
            <a:ext cx="7189077" cy="1227154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62D166F8-FC51-48AF-ABEE-C82442D61D7A}"/>
              </a:ext>
            </a:extLst>
          </p:cNvPr>
          <p:cNvSpPr txBox="1">
            <a:spLocks/>
          </p:cNvSpPr>
          <p:nvPr/>
        </p:nvSpPr>
        <p:spPr>
          <a:xfrm>
            <a:off x="781706" y="3730407"/>
            <a:ext cx="10891345" cy="738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268288" algn="just">
              <a:buFont typeface="Arial" panose="020B0604020202020204" pitchFamily="34" charset="0"/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Либо в окне «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Python Packages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82930D6-B40B-4E44-AEB1-ABBFEA935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80" y="4162702"/>
            <a:ext cx="7471116" cy="260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9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2985"/>
            <a:ext cx="10515600" cy="73846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Отличия между интерпретируемыми и компилируемыми языками программирования: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1324303"/>
            <a:ext cx="10891345" cy="5444882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Характеристика компилируемых</a:t>
            </a:r>
            <a:r>
              <a:rPr lang="ru-RU" sz="2400" b="1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языков программирования:</a:t>
            </a:r>
          </a:p>
          <a:p>
            <a:pPr marL="0" lv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</a:rPr>
              <a:t>Код программы предварительно компилируется в машинный код до его выполнения.</a:t>
            </a:r>
          </a:p>
          <a:p>
            <a:pPr algn="just"/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</a:rPr>
              <a:t>Компилятор преобразует весь исходный код программы в исполняемый машинный код в одном или нескольких этапах.</a:t>
            </a:r>
          </a:p>
          <a:p>
            <a:pPr algn="just"/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</a:rPr>
              <a:t>Компилированный код обычно выполняется непосредственно аппаратурой компьютера, что может приводить к более быстрому выполнению программы.</a:t>
            </a:r>
          </a:p>
          <a:p>
            <a:pPr algn="just"/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</a:rPr>
              <a:t>Компилируемые языки часто требуют повторной компиляции для каждой целевой платформы, на которой предполагается запускать программу.</a:t>
            </a:r>
          </a:p>
          <a:p>
            <a:pPr marL="0" lv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36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CEBC54-4E56-4230-9C0F-AB107BD1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BCB9D3-85D5-49FC-86E8-53B530228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059" y="0"/>
            <a:ext cx="4843941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FA00489-9BAF-48C7-A46A-C02467F7C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3751"/>
            <a:ext cx="7348059" cy="5114249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E76C50E-E9DA-4EEB-AAFB-055682137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44" y="611444"/>
            <a:ext cx="6758815" cy="520864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Краткая характеристика языка</a:t>
            </a:r>
          </a:p>
        </p:txBody>
      </p:sp>
    </p:spTree>
    <p:extLst>
      <p:ext uri="{BB962C8B-B14F-4D97-AF65-F5344CB8AC3E}">
        <p14:creationId xmlns:p14="http://schemas.microsoft.com/office/powerpoint/2010/main" val="146685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174"/>
            <a:ext cx="10515600" cy="520864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Переменные. Правила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4962"/>
            <a:ext cx="10891345" cy="5152203"/>
          </a:xfrm>
        </p:spPr>
        <p:txBody>
          <a:bodyPr>
            <a:normAutofit/>
          </a:bodyPr>
          <a:lstStyle/>
          <a:p>
            <a:pPr marL="0" marR="0" lvl="0" indent="36195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Имена переменных могут состоять только из </a:t>
            </a:r>
            <a:r>
              <a:rPr kumimoji="0" lang="ru-RU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букв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, </a:t>
            </a:r>
            <a:r>
              <a:rPr kumimoji="0" lang="ru-RU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цифр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и </a:t>
            </a:r>
            <a:r>
              <a:rPr kumimoji="0" lang="ru-RU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символов подчеркивания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.</a:t>
            </a:r>
          </a:p>
          <a:p>
            <a:pPr marL="0" marR="0" lvl="0" indent="36195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Имена переменных </a:t>
            </a:r>
            <a:r>
              <a:rPr kumimoji="0" lang="ru-RU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НЕ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могут начинаться с цифр. </a:t>
            </a:r>
          </a:p>
          <a:p>
            <a:pPr marL="0" marR="0" lvl="0" indent="36195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ru-RU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Пробелы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в именах переменных запрещены (для разделения слов используют символ подчеркивания «_» ).</a:t>
            </a:r>
          </a:p>
          <a:p>
            <a:pPr marL="0" marR="0" lvl="0" indent="36195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Python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не поддерживает привычное объявление видов переменных, что свойственно для других языков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,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интерпретатор анализирует содержимое переменной и автоматически ставит ей нужный тип.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599" y="160174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972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Рекомендации и особенности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898634"/>
            <a:ext cx="10891345" cy="2885320"/>
          </a:xfrm>
        </p:spPr>
        <p:txBody>
          <a:bodyPr>
            <a:normAutofit/>
          </a:bodyPr>
          <a:lstStyle/>
          <a:p>
            <a:pPr marL="0" lvl="0" indent="361950" algn="just"/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Не нужно использовать в качестве переменных зарезервированные для конкретных целей в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Python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ключевые слова, например,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print, list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и пр.  </a:t>
            </a:r>
          </a:p>
          <a:p>
            <a:pPr marL="0" indent="361950" algn="just"/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Имена переменных должны быть короткими, но содержательными. Например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имя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name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лучше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i="1" dirty="0" err="1">
                <a:latin typeface="Cambria" panose="02040503050406030204" pitchFamily="18" charset="0"/>
                <a:ea typeface="Cambria" panose="02040503050406030204" pitchFamily="18" charset="0"/>
              </a:rPr>
              <a:t>student_name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лучше </a:t>
            </a:r>
            <a:r>
              <a:rPr lang="en-US" sz="2400" i="1" dirty="0" err="1">
                <a:latin typeface="Cambria" panose="02040503050406030204" pitchFamily="18" charset="0"/>
                <a:ea typeface="Cambria" panose="02040503050406030204" pitchFamily="18" charset="0"/>
              </a:rPr>
              <a:t>s_n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а </a:t>
            </a:r>
            <a:r>
              <a:rPr lang="en-US" sz="2400" i="1" dirty="0" err="1">
                <a:latin typeface="Cambria" panose="02040503050406030204" pitchFamily="18" charset="0"/>
                <a:ea typeface="Cambria" panose="02040503050406030204" pitchFamily="18" charset="0"/>
              </a:rPr>
              <a:t>name_length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лучше </a:t>
            </a:r>
            <a:r>
              <a:rPr lang="en-US" sz="2400" i="1" dirty="0" err="1">
                <a:latin typeface="Cambria" panose="02040503050406030204" pitchFamily="18" charset="0"/>
                <a:ea typeface="Cambria" panose="02040503050406030204" pitchFamily="18" charset="0"/>
              </a:rPr>
              <a:t>length_of_person_name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361950" algn="just"/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В процессе работы программы мы можем изменить тип переменной, присвоив ей значение другого типа:</a:t>
            </a:r>
          </a:p>
          <a:p>
            <a:pPr marL="0" indent="0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EDB973C-768E-47CA-85DE-0DB68BC9A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10" y="3783954"/>
            <a:ext cx="627204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user_id =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"12tomsmith438"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(user_id)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user_id =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234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(user_id)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75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65" y="49814"/>
            <a:ext cx="10936014" cy="738460"/>
          </a:xfrm>
        </p:spPr>
        <p:txBody>
          <a:bodyPr>
            <a:noAutofit/>
          </a:bodyPr>
          <a:lstStyle/>
          <a:p>
            <a:pPr algn="ctr"/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Операторы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Python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https://pythonru.com/osnovy/operatory-python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21351E-AD12-4447-B319-3CD745EEA0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656" y="731980"/>
            <a:ext cx="8719817" cy="607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8301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7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7" id="{986898D3-5831-4715-981D-B9602808D5FD}" vid="{141F976D-154F-497E-9196-71E816A947F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Тема7</Template>
  <TotalTime>480</TotalTime>
  <Words>3657</Words>
  <Application>Microsoft Office PowerPoint</Application>
  <PresentationFormat>Широкоэкранный</PresentationFormat>
  <Paragraphs>348</Paragraphs>
  <Slides>47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7" baseType="lpstr">
      <vt:lpstr>Arial</vt:lpstr>
      <vt:lpstr>Calibri</vt:lpstr>
      <vt:lpstr>Calibri Light</vt:lpstr>
      <vt:lpstr>Cambria</vt:lpstr>
      <vt:lpstr>Consolas</vt:lpstr>
      <vt:lpstr>Courier New</vt:lpstr>
      <vt:lpstr>FreeMonoBold</vt:lpstr>
      <vt:lpstr>Times New Roman</vt:lpstr>
      <vt:lpstr>Wingdings</vt:lpstr>
      <vt:lpstr>Тема7</vt:lpstr>
      <vt:lpstr>Модуль 1. Введение в Python</vt:lpstr>
      <vt:lpstr>Место в рейтинге языков на 2022 год</vt:lpstr>
      <vt:lpstr>Почему Python</vt:lpstr>
      <vt:lpstr>Отличия между интерпретируемыми и компилируемыми языками программирования:</vt:lpstr>
      <vt:lpstr>Отличия между интерпретируемыми и компилируемыми языками программирования:</vt:lpstr>
      <vt:lpstr>Краткая характеристика языка</vt:lpstr>
      <vt:lpstr>Переменные. Правила</vt:lpstr>
      <vt:lpstr>Рекомендации и особенности</vt:lpstr>
      <vt:lpstr>Операторы Python (https://pythonru.com/osnovy/operatory-python) </vt:lpstr>
      <vt:lpstr>Встроенные  функции</vt:lpstr>
      <vt:lpstr>Встроенные  функции</vt:lpstr>
      <vt:lpstr>Строки</vt:lpstr>
      <vt:lpstr>Изменение регистра символов в строках</vt:lpstr>
      <vt:lpstr>Объединение строк (конкатенация)</vt:lpstr>
      <vt:lpstr>Табуляции и разрывы строк</vt:lpstr>
      <vt:lpstr>Практическое задание</vt:lpstr>
      <vt:lpstr>Списки (list)</vt:lpstr>
      <vt:lpstr>Операции со списками</vt:lpstr>
      <vt:lpstr>Индексы</vt:lpstr>
      <vt:lpstr>Срезы</vt:lpstr>
      <vt:lpstr>Практическое задание</vt:lpstr>
      <vt:lpstr>Кортежи (tuple)</vt:lpstr>
      <vt:lpstr>Словари</vt:lpstr>
      <vt:lpstr>Изменение значений в словаре</vt:lpstr>
      <vt:lpstr>Условный оператор if-else</vt:lpstr>
      <vt:lpstr>Проверка условий. Равенство</vt:lpstr>
      <vt:lpstr>Проверка условий. Неравенство</vt:lpstr>
      <vt:lpstr>Проверка отсутствия значения в списке. NOT in</vt:lpstr>
      <vt:lpstr>Практическое задание</vt:lpstr>
      <vt:lpstr>Цикл while</vt:lpstr>
      <vt:lpstr>Цикл for</vt:lpstr>
      <vt:lpstr>Практическое задание</vt:lpstr>
      <vt:lpstr>Создание собственных функций</vt:lpstr>
      <vt:lpstr>Передача информации функции</vt:lpstr>
      <vt:lpstr>Способы передачи аргументов</vt:lpstr>
      <vt:lpstr>Позиционные аргументы</vt:lpstr>
      <vt:lpstr>Именованные аргументы</vt:lpstr>
      <vt:lpstr>Значения по умолчанию</vt:lpstr>
      <vt:lpstr>Практическое задание</vt:lpstr>
      <vt:lpstr>Создание и импорт библиотек</vt:lpstr>
      <vt:lpstr>Презентация PowerPoint</vt:lpstr>
      <vt:lpstr>Код для модуля</vt:lpstr>
      <vt:lpstr>Код основной программы</vt:lpstr>
      <vt:lpstr>Импортирование конкретных функций</vt:lpstr>
      <vt:lpstr>Назначение псевдонима для функции</vt:lpstr>
      <vt:lpstr>Установка сторонних пакетов</vt:lpstr>
      <vt:lpstr>Установка сторонних пакетов в PyCharm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Переменные и типы данных</dc:title>
  <dc:creator>AnLi</dc:creator>
  <cp:lastModifiedBy>AnLi</cp:lastModifiedBy>
  <cp:revision>35</cp:revision>
  <dcterms:created xsi:type="dcterms:W3CDTF">2023-05-26T17:57:06Z</dcterms:created>
  <dcterms:modified xsi:type="dcterms:W3CDTF">2023-06-18T10:58:03Z</dcterms:modified>
</cp:coreProperties>
</file>