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93" r:id="rId3"/>
    <p:sldId id="294" r:id="rId4"/>
    <p:sldId id="296" r:id="rId5"/>
    <p:sldId id="295" r:id="rId6"/>
    <p:sldId id="306" r:id="rId7"/>
    <p:sldId id="257" r:id="rId8"/>
    <p:sldId id="258" r:id="rId9"/>
    <p:sldId id="297" r:id="rId10"/>
    <p:sldId id="298" r:id="rId11"/>
    <p:sldId id="299" r:id="rId12"/>
    <p:sldId id="259" r:id="rId13"/>
    <p:sldId id="260" r:id="rId14"/>
    <p:sldId id="261" r:id="rId15"/>
    <p:sldId id="266" r:id="rId16"/>
    <p:sldId id="263" r:id="rId17"/>
    <p:sldId id="267" r:id="rId18"/>
    <p:sldId id="268" r:id="rId19"/>
    <p:sldId id="269" r:id="rId20"/>
    <p:sldId id="270" r:id="rId21"/>
    <p:sldId id="271" r:id="rId22"/>
    <p:sldId id="272" r:id="rId23"/>
    <p:sldId id="277" r:id="rId24"/>
    <p:sldId id="288" r:id="rId25"/>
    <p:sldId id="273" r:id="rId26"/>
    <p:sldId id="274" r:id="rId27"/>
    <p:sldId id="275" r:id="rId28"/>
    <p:sldId id="276" r:id="rId29"/>
    <p:sldId id="285" r:id="rId30"/>
    <p:sldId id="278" r:id="rId31"/>
    <p:sldId id="279" r:id="rId32"/>
    <p:sldId id="286" r:id="rId33"/>
    <p:sldId id="280" r:id="rId34"/>
    <p:sldId id="281" r:id="rId35"/>
    <p:sldId id="282" r:id="rId36"/>
    <p:sldId id="300" r:id="rId37"/>
    <p:sldId id="301" r:id="rId38"/>
    <p:sldId id="302" r:id="rId39"/>
    <p:sldId id="287" r:id="rId40"/>
    <p:sldId id="283" r:id="rId41"/>
    <p:sldId id="305" r:id="rId42"/>
    <p:sldId id="284" r:id="rId43"/>
    <p:sldId id="289" r:id="rId44"/>
    <p:sldId id="290" r:id="rId45"/>
    <p:sldId id="291" r:id="rId46"/>
    <p:sldId id="304" r:id="rId47"/>
    <p:sldId id="303" r:id="rId48"/>
    <p:sldId id="307" r:id="rId49"/>
    <p:sldId id="308" r:id="rId50"/>
    <p:sldId id="314" r:id="rId51"/>
    <p:sldId id="310" r:id="rId52"/>
    <p:sldId id="311" r:id="rId53"/>
    <p:sldId id="312" r:id="rId54"/>
    <p:sldId id="31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2BB329BE-F493-46A1-9809-F066C8A34DEB}">
          <p14:sldIdLst>
            <p14:sldId id="256"/>
            <p14:sldId id="293"/>
            <p14:sldId id="294"/>
            <p14:sldId id="296"/>
            <p14:sldId id="295"/>
            <p14:sldId id="306"/>
          </p14:sldIdLst>
        </p14:section>
        <p14:section name="Переменные и типы данных" id="{A23EF79E-3C3F-44C2-8452-38677C1E9176}">
          <p14:sldIdLst>
            <p14:sldId id="257"/>
            <p14:sldId id="258"/>
            <p14:sldId id="297"/>
            <p14:sldId id="298"/>
            <p14:sldId id="299"/>
          </p14:sldIdLst>
        </p14:section>
        <p14:section name="Строки" id="{271A88E9-DBFA-4800-B4AB-90E43A31E79D}">
          <p14:sldIdLst>
            <p14:sldId id="259"/>
            <p14:sldId id="260"/>
            <p14:sldId id="261"/>
            <p14:sldId id="266"/>
            <p14:sldId id="263"/>
          </p14:sldIdLst>
        </p14:section>
        <p14:section name="Списки" id="{A792C268-19D2-4985-AFE7-3682A68E5851}">
          <p14:sldIdLst>
            <p14:sldId id="267"/>
            <p14:sldId id="268"/>
            <p14:sldId id="269"/>
            <p14:sldId id="270"/>
            <p14:sldId id="271"/>
          </p14:sldIdLst>
        </p14:section>
        <p14:section name="Кортежи" id="{355A9259-AE8D-4E45-ACAD-91919B22A3E4}">
          <p14:sldIdLst>
            <p14:sldId id="272"/>
          </p14:sldIdLst>
        </p14:section>
        <p14:section name="Словари" id="{397E5FCF-59D4-4698-9A68-83D76D95C70A}">
          <p14:sldIdLst>
            <p14:sldId id="277"/>
            <p14:sldId id="288"/>
          </p14:sldIdLst>
        </p14:section>
        <p14:section name="Условия" id="{A3F6F694-3731-4815-AB7E-71E2F2D7AFE5}">
          <p14:sldIdLst>
            <p14:sldId id="273"/>
            <p14:sldId id="274"/>
            <p14:sldId id="275"/>
            <p14:sldId id="276"/>
            <p14:sldId id="285"/>
          </p14:sldIdLst>
        </p14:section>
        <p14:section name="Циклы" id="{7B1ABB93-FD29-436C-B4D2-83EC7FE19831}">
          <p14:sldIdLst>
            <p14:sldId id="278"/>
            <p14:sldId id="279"/>
            <p14:sldId id="286"/>
          </p14:sldIdLst>
        </p14:section>
        <p14:section name="Функции и библиотеки" id="{A31B6D54-A605-4C24-AFC2-5AC4222629A9}">
          <p14:sldIdLst>
            <p14:sldId id="280"/>
            <p14:sldId id="281"/>
            <p14:sldId id="282"/>
            <p14:sldId id="300"/>
            <p14:sldId id="301"/>
            <p14:sldId id="302"/>
            <p14:sldId id="287"/>
            <p14:sldId id="283"/>
            <p14:sldId id="305"/>
            <p14:sldId id="284"/>
            <p14:sldId id="289"/>
            <p14:sldId id="290"/>
            <p14:sldId id="291"/>
            <p14:sldId id="304"/>
            <p14:sldId id="303"/>
            <p14:sldId id="307"/>
            <p14:sldId id="308"/>
            <p14:sldId id="314"/>
            <p14:sldId id="310"/>
            <p14:sldId id="311"/>
            <p14:sldId id="312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5CB4B-F471-44AE-8E72-B0C8789DEA63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C20D-08F7-4BF2-84F8-189C1AFC42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013E-6B89-4BE7-8498-318CA7B7BD11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2644-71D0-4321-8FD2-3865BD375EED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50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871F-1997-46C5-AA24-30BAE2FF278E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22CA-A59C-4EC5-9F2D-6042E06F3D37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18A0-F247-4DEF-A354-1BCE435F925D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48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11DD-AAD1-4110-93B6-534576A48BA1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1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40AE-287B-45BC-8A17-870C4F0EC7B8}" type="datetime1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8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88A6-9DE7-49C5-81BF-34165896C9CA}" type="datetime1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BF44-0797-4383-B2D9-76943A4CA42D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3049-45C1-409E-9B0F-3C6721BAF1B0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B9B-2353-4621-B077-D6D80F089FD0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0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6C89-9B0E-4FE9-A0C1-123D296CF387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01AD-4BE1-48AF-9208-8DEC0B96CD8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vstroennye-funkcii-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ustanovka-pip-dlja-python-i-bazovye-komandy" TargetMode="External"/><Relationship Id="rId2" Type="http://schemas.openxmlformats.org/officeDocument/2006/relationships/hyperlink" Target="https://gb.ru/posts/python_package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error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fajly-v-python-vvod-vyvo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ru.com/osnovy/operatory-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EF803-7CE4-47BF-A7FE-BBE3C9F0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780" y="1766860"/>
            <a:ext cx="9144000" cy="2387600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 1. Введение в Python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55CB9FD-7106-4DBF-869F-9C737248C683}"/>
              </a:ext>
            </a:extLst>
          </p:cNvPr>
          <p:cNvSpPr txBox="1">
            <a:spLocks/>
          </p:cNvSpPr>
          <p:nvPr/>
        </p:nvSpPr>
        <p:spPr>
          <a:xfrm>
            <a:off x="6763407" y="4569263"/>
            <a:ext cx="3731172" cy="964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Лисов Андрей Анатольевич</a:t>
            </a:r>
          </a:p>
          <a:p>
            <a:pPr algn="r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Кафедра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ЭпМЭМ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EB2E6-9A05-486C-ABC5-EB64E10A5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59" y="31532"/>
            <a:ext cx="1575775" cy="15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59675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содержит в себе довольно много встроенных функций, полный список можно посмотреть на сайте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https://pythonru.com/osnovy/vstroennye-funkcii-python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Но вот самые используемые: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ru-RU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 — это быстрый и удобный способ получить данные от пользователя. Вызов этой функции предоставляет пользователю возможность ввести на экране текст. Затем он конвертируется в строку и возвращается в программу.</a:t>
            </a: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возвращает целое число из объекта, переданного в параметра. 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max()</a:t>
            </a:r>
            <a:endParaRPr lang="ru-RU" sz="22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«максимального»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9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Встроенные 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799193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нахождения «минимального» значения в последовательности, итерируемом объекте и так далее.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Эта функция используется для вычисления длины последовательности или итерируемого объекта.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just">
              <a:buFontTx/>
              <a:buChar char="-"/>
            </a:pPr>
            <a:r>
              <a:rPr lang="en-US" sz="22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print()</a:t>
            </a: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 содержимого в консоль.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последовательности чисел с заданными значениями от и до, а также интервалом. Такая последовательность часто используется в циклах, особенно в цикле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buNone/>
            </a:pPr>
            <a:r>
              <a:rPr lang="ru-RU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endParaRPr lang="ru-RU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Используется для создания строковых представлений объектов, но не меняет сам объект, а возвращает новый.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53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56504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993228"/>
            <a:ext cx="10891345" cy="524991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Строка представляет собой простую последовательность символов. Любая последовательность символов, заключенная в кавычки (как одиночные, так и двойные) в Python является строкой</a:t>
            </a:r>
          </a:p>
          <a:p>
            <a:pPr marL="0" indent="0" algn="ctr">
              <a:buNone/>
            </a:pPr>
            <a:r>
              <a:rPr lang="en-US" sz="2800" b="1" dirty="0"/>
              <a:t>“This is a string”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‘This is also a string’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800" b="1" dirty="0"/>
              <a:t>‘I told my friends, “Python is my favorite language!”’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“The language ‘</a:t>
            </a:r>
            <a:r>
              <a:rPr lang="en-US" sz="2800" b="1" dirty="0" err="1"/>
              <a:t>Pythone</a:t>
            </a:r>
            <a:r>
              <a:rPr lang="en-US" sz="2800" b="1" dirty="0"/>
              <a:t>’ is named after </a:t>
            </a:r>
            <a:r>
              <a:rPr lang="en-US" sz="2800" b="1" dirty="0" err="1"/>
              <a:t>Monthy</a:t>
            </a:r>
            <a:r>
              <a:rPr lang="en-US" sz="2800" b="1" dirty="0"/>
              <a:t> Python, not the snake”</a:t>
            </a: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“One of </a:t>
            </a:r>
            <a:r>
              <a:rPr lang="en-US" sz="2800" b="1" dirty="0" err="1"/>
              <a:t>Pyton’s</a:t>
            </a:r>
            <a:r>
              <a:rPr lang="en-US" sz="2800" b="1" dirty="0"/>
              <a:t> strengths is its diverse and supportive community”</a:t>
            </a:r>
            <a:endParaRPr lang="ru-RU" sz="2800" dirty="0"/>
          </a:p>
          <a:p>
            <a:pPr marL="0" indent="0" algn="just">
              <a:buNone/>
            </a:pPr>
            <a:endParaRPr lang="ru-RU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0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069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регистра символов в строках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301238-0659-4BE3-83F6-CDC1B6C7A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47747"/>
              </p:ext>
            </p:extLst>
          </p:nvPr>
        </p:nvGraphicFramePr>
        <p:xfrm>
          <a:off x="365234" y="1957772"/>
          <a:ext cx="11461531" cy="3928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title()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upper()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верхнему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 LOVELACE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lower()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преобразует все символы каждого слова в строке к нижнему регистру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lovelace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45F6BCE-2BEB-44D3-84B8-A6358307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358" y="867103"/>
            <a:ext cx="406750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lovelace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3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Объединение строк (конкатенация)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594806"/>
            <a:ext cx="10891345" cy="30033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i="1" dirty="0" err="1"/>
              <a:t>first_name</a:t>
            </a:r>
            <a:r>
              <a:rPr lang="en-US" sz="3200" i="1" dirty="0"/>
              <a:t> = "</a:t>
            </a:r>
            <a:r>
              <a:rPr lang="en-US" sz="3200" i="1" dirty="0" err="1"/>
              <a:t>ada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r>
              <a:rPr lang="en-US" sz="3200" i="1" dirty="0" err="1"/>
              <a:t>last_name</a:t>
            </a:r>
            <a:r>
              <a:rPr lang="en-US" sz="3200" i="1" dirty="0"/>
              <a:t> = "</a:t>
            </a:r>
            <a:r>
              <a:rPr lang="en-US" sz="3200" i="1" dirty="0" err="1"/>
              <a:t>lovelace</a:t>
            </a:r>
            <a:r>
              <a:rPr lang="en-US" sz="3200" i="1" dirty="0"/>
              <a:t>"</a:t>
            </a:r>
            <a:endParaRPr lang="ru-RU" sz="3200" i="1" dirty="0"/>
          </a:p>
          <a:p>
            <a:pPr marL="0" indent="0" algn="ctr">
              <a:buNone/>
            </a:pPr>
            <a:endParaRPr lang="ru-RU" sz="3200" i="1" dirty="0"/>
          </a:p>
          <a:p>
            <a:pPr marL="0" indent="0" algn="ctr">
              <a:buNone/>
            </a:pPr>
            <a:r>
              <a:rPr lang="en-US" sz="3200" i="1" dirty="0"/>
              <a:t>full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r>
              <a:rPr lang="ru-RU" sz="3200" i="1" dirty="0"/>
              <a:t> = </a:t>
            </a:r>
            <a:r>
              <a:rPr lang="en-US" sz="3200" i="1" dirty="0"/>
              <a:t>first</a:t>
            </a:r>
            <a:r>
              <a:rPr lang="ru-RU" sz="3200" i="1" dirty="0"/>
              <a:t>_</a:t>
            </a:r>
            <a:r>
              <a:rPr lang="en-US" sz="3200" i="1" dirty="0"/>
              <a:t>name </a:t>
            </a:r>
            <a:r>
              <a:rPr lang="ru-RU" sz="3200" b="1" i="1" dirty="0"/>
              <a:t>+</a:t>
            </a:r>
            <a:r>
              <a:rPr lang="ru-RU" sz="3200" i="1" dirty="0"/>
              <a:t> " " </a:t>
            </a:r>
            <a:r>
              <a:rPr lang="ru-RU" sz="3200" b="1" i="1" dirty="0"/>
              <a:t>+</a:t>
            </a:r>
            <a:r>
              <a:rPr lang="ru-RU" sz="3200" i="1" dirty="0"/>
              <a:t> </a:t>
            </a:r>
            <a:r>
              <a:rPr lang="en-US" sz="3200" i="1" dirty="0"/>
              <a:t>last</a:t>
            </a:r>
            <a:r>
              <a:rPr lang="ru-RU" sz="3200" i="1" dirty="0"/>
              <a:t>_</a:t>
            </a:r>
            <a:r>
              <a:rPr lang="en-US" sz="3200" i="1" dirty="0"/>
              <a:t>name</a:t>
            </a:r>
            <a:endParaRPr lang="ru-RU" sz="3200" i="1" dirty="0"/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12876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Табуляции и разрывы строк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3026"/>
            <a:ext cx="10891345" cy="1537166"/>
          </a:xfrm>
        </p:spPr>
        <p:txBody>
          <a:bodyPr>
            <a:normAutofit lnSpcReduction="1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«пропуск»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whitespace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) называются такие непечатаемые символы, как пробелы, табуляции и символы конца строки.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последовательность "\n\t" приказывает Python начать текст с новой строки, в начале которой располагается табуляция.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C0A9EDC-6254-4C3E-B54D-56CC46E9C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54072"/>
              </p:ext>
            </p:extLst>
          </p:nvPr>
        </p:nvGraphicFramePr>
        <p:xfrm>
          <a:off x="283780" y="2322244"/>
          <a:ext cx="10738943" cy="401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6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8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Табуляция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9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Разрывы строк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&gt;&gt;&gt; print("Languages:\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nPython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nJavaScript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Languages: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706" y="1240108"/>
            <a:ext cx="10891345" cy="2530367"/>
          </a:xfrm>
        </p:spPr>
        <p:txBody>
          <a:bodyPr>
            <a:normAutofit/>
          </a:bodyPr>
          <a:lstStyle/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консоли строку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15 раз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длину строки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(list)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3"/>
            <a:ext cx="10891345" cy="53918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Список — это набор элементов, следующих в определенном порядке. Списки можно также назвать массивами, так как они выполняют схожую роль.  Свойства списков: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его элементы можно переопределять;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него можно добавлять новые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 него можно удалять элементы;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качестве ключей идут индексы (числа - 0, 1, 2...).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bicycles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i="1" dirty="0"/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cannondale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redline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specialized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474048"/>
            <a:ext cx="10891345" cy="3381731"/>
          </a:xfrm>
        </p:spPr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append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item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-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добавить элемент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pop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удалить значение по индексу и вернуть его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sort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 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reverse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сортировать/обратить список по месту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pPr algn="l"/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en-US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extend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i="0" u="none" strike="noStrike" baseline="0" dirty="0">
                <a:solidFill>
                  <a:srgbClr val="810000"/>
                </a:solidFill>
                <a:latin typeface="FreeMonoBold"/>
              </a:rPr>
              <a:t>seq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FreeMonoBold"/>
              </a:rPr>
              <a:t>)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 добавить последовательность в конец</a:t>
            </a:r>
            <a:endParaRPr lang="en-US" sz="2400" i="0" u="none" strike="noStrike" baseline="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insert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idx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,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i="0" u="none" strike="noStrike" baseline="0" dirty="0">
                <a:solidFill>
                  <a:srgbClr val="000000"/>
                </a:solidFill>
                <a:latin typeface="FreeMonoBold"/>
              </a:rPr>
              <a:t>-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вставить значение по индексу</a:t>
            </a:r>
          </a:p>
          <a:p>
            <a:pPr algn="l"/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 err="1">
                <a:solidFill>
                  <a:srgbClr val="000000"/>
                </a:solidFill>
                <a:latin typeface="FreeMonoBold"/>
              </a:rPr>
              <a:t>.</a:t>
            </a:r>
            <a:r>
              <a:rPr lang="ru-RU" sz="2400" b="1" i="0" u="none" strike="noStrike" baseline="0" dirty="0" err="1">
                <a:solidFill>
                  <a:srgbClr val="008181"/>
                </a:solidFill>
                <a:latin typeface="FreeMonoBold"/>
              </a:rPr>
              <a:t>remove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ru-RU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val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- удалить первое вхождение </a:t>
            </a:r>
            <a:r>
              <a:rPr lang="ru-RU" sz="2400" dirty="0" err="1">
                <a:solidFill>
                  <a:srgbClr val="000000"/>
                </a:solidFill>
                <a:latin typeface="FreeMonoBold"/>
              </a:rPr>
              <a:t>val</a:t>
            </a:r>
            <a:endParaRPr lang="ru-RU" sz="2400" dirty="0">
              <a:solidFill>
                <a:srgbClr val="000000"/>
              </a:solidFill>
              <a:latin typeface="FreeMonoBold"/>
            </a:endParaRPr>
          </a:p>
          <a:p>
            <a:r>
              <a:rPr lang="ru-RU" sz="2400" b="1" i="0" u="none" strike="noStrike" baseline="0" dirty="0">
                <a:solidFill>
                  <a:srgbClr val="810000"/>
                </a:solidFill>
                <a:latin typeface="FreeMonoBold"/>
              </a:rPr>
              <a:t>l</a:t>
            </a:r>
            <a:r>
              <a:rPr lang="en-US" sz="2400" b="1" i="0" u="none" strike="noStrike" baseline="0" dirty="0" err="1">
                <a:solidFill>
                  <a:srgbClr val="810000"/>
                </a:solidFill>
                <a:latin typeface="FreeMonoBold"/>
              </a:rPr>
              <a:t>en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(</a:t>
            </a:r>
            <a:r>
              <a:rPr lang="en-US" sz="2400" b="1" dirty="0" err="1">
                <a:solidFill>
                  <a:srgbClr val="810000"/>
                </a:solidFill>
                <a:latin typeface="FreeMonoBold"/>
              </a:rPr>
              <a:t>lst</a:t>
            </a:r>
            <a:r>
              <a:rPr lang="ru-RU" sz="2400" b="1" i="0" u="none" strike="noStrike" baseline="0" dirty="0">
                <a:solidFill>
                  <a:srgbClr val="000000"/>
                </a:solidFill>
                <a:latin typeface="FreeMonoBold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FreeMonoBold"/>
              </a:rPr>
              <a:t>– возвращает длину списка</a:t>
            </a:r>
          </a:p>
          <a:p>
            <a:pPr algn="l"/>
            <a:endParaRPr lang="ru-RU" sz="2400" dirty="0">
              <a:solidFill>
                <a:srgbClr val="000000"/>
              </a:solidFill>
              <a:latin typeface="FreeMonoBold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3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Индексы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498981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Нумерация в списках начинается с нуля, так как список по большей части своей это просто массив, то как в обычном массиве отсчет ведется от 0. Поэтому первый элемент по индексу будет 0, второй - 1, третий - 2 и так далее. Если мы попытаемся взять несуществующий элемент, то это приведет к ошибке.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Выдаст ошибку, так как элемента не существует</a:t>
            </a:r>
            <a:endParaRPr lang="ru-RU" sz="1800" dirty="0">
              <a:solidFill>
                <a:srgbClr val="70809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Очень удобной функцией языка Python является возможность брать элементы с конца при помощи отрицательных индексов.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 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6699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"Hi"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1.56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Список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0077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ru-RU" sz="1800" dirty="0">
                <a:solidFill>
                  <a:srgbClr val="A67F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ru-RU" sz="1800" dirty="0">
                <a:solidFill>
                  <a:srgbClr val="9900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lang="ru-RU" sz="1800" dirty="0">
                <a:solidFill>
                  <a:srgbClr val="9999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solidFill>
                  <a:srgbClr val="70809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Будет выведено 1.56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5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Место в рейтинге языков на 2022 год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4DB991-8C20-47BA-BDC3-7E818B446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20" y="788275"/>
            <a:ext cx="7044137" cy="58647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11924"/>
            <a:ext cx="10891345" cy="5234152"/>
          </a:xfrm>
        </p:spPr>
        <p:txBody>
          <a:bodyPr>
            <a:normAutofit/>
          </a:bodyPr>
          <a:lstStyle/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Срезы позволяют обрезать список, взяв лишь те элементы, которые нам будут нужны. Они работают по следующей схеме: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[НАЧАЛО:КОНЕЦ:ШАГ].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Начало - с какого элемента стоит начать (по умолчанию равна 0);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Конец - по какой элемент мы берем элементы (по умолчанию равно длине списка);</a:t>
            </a:r>
          </a:p>
          <a:p>
            <a:pPr marL="0" indent="441325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•	Шаг - с каким шагом берем элементы, к примеру каждый 2 или 3 (по умолчанию каждый 1).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каждый третий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со второго элемента берем каждый второй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Начиная с 4 элемента берем все элементы по 6 элемент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[::]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Берем все элементы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441325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3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82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Составить список из 5 элементов, включающих в себя строки, числа и символы.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Создать программу, позволяющую пользователю вручную добавить пункт к списку, созданному ранее с выводом в консоль.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Вывести в консоль элементы с 1-го по 3-й.</a:t>
            </a:r>
          </a:p>
          <a:p>
            <a:pPr marL="457200" indent="-457200">
              <a:buAutoNum type="arabicPeriod"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(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tuple)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087821"/>
            <a:ext cx="10891345" cy="5155324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Кортежи это все те же списки, но их нельзя в дальнейшем менять. Их главное преимущество в том, что их нельзя изменять, поэтому ни вы, ни кто-либо другой не сможет как случайно, так и намерено изменить кортеж.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(1, 'Word', 45, '6')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1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5" y="898635"/>
            <a:ext cx="10891345" cy="2648606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Словарь – структурах данных, предназначенных  для объединения взаимосвязанной информации.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 словаре alien_0 хранятся два атрибута: цвет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и количество очков (</a:t>
            </a:r>
            <a:r>
              <a:rPr kumimoji="0" lang="ru-RU" altLang="ru-RU" sz="22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en-US" altLang="ru-RU" sz="2200" i="1" dirty="0">
              <a:solidFill>
                <a:srgbClr val="8C8C8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268288">
              <a:buNone/>
            </a:pP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7229972-A5B5-4B0A-9245-531B5FB42DDA}"/>
              </a:ext>
            </a:extLst>
          </p:cNvPr>
          <p:cNvSpPr txBox="1">
            <a:spLocks/>
          </p:cNvSpPr>
          <p:nvPr/>
        </p:nvSpPr>
        <p:spPr>
          <a:xfrm>
            <a:off x="980090" y="3547241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kern="1200" cap="all" baseline="0" dirty="0">
                <a:effectLst/>
                <a:latin typeface="Cambria" panose="02040503050406030204" pitchFamily="18" charset="0"/>
                <a:ea typeface="+mj-ea"/>
                <a:cs typeface="+mj-cs"/>
              </a:rPr>
              <a:t>Добавление новых пар «ключ—значение»</a:t>
            </a:r>
            <a:endParaRPr lang="ru-RU" sz="36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369DD0-ED50-44B8-8D8C-AB76B2E4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8" y="4292502"/>
            <a:ext cx="8555421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y_position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6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Изменение значений в словаре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EA901-5630-4EAB-9E67-24857EC8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334" y="890751"/>
            <a:ext cx="997634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200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green.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alien is now yellow.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172047-A749-4997-B319-E6ADD1D1E424}"/>
              </a:ext>
            </a:extLst>
          </p:cNvPr>
          <p:cNvSpPr txBox="1">
            <a:spLocks/>
          </p:cNvSpPr>
          <p:nvPr/>
        </p:nvSpPr>
        <p:spPr>
          <a:xfrm>
            <a:off x="838200" y="3638725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Удаление пар «ключ—значение»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4FD441-94EE-4F2A-8DEA-3998A525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34" y="4235613"/>
            <a:ext cx="8636876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 = {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alien_0[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(alien_0)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'green', 'points': 5}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{'color': 'green'}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0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Условный оператор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60" y="1623848"/>
            <a:ext cx="6093372" cy="5344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Пример</a:t>
            </a:r>
          </a:p>
          <a:p>
            <a:pPr marL="0" indent="0"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subaru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car.upper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4FE17-EDC9-459D-A1F0-B2826A9E8FA2}"/>
              </a:ext>
            </a:extLst>
          </p:cNvPr>
          <p:cNvSpPr txBox="1"/>
          <p:nvPr/>
        </p:nvSpPr>
        <p:spPr>
          <a:xfrm>
            <a:off x="5491656" y="1875913"/>
            <a:ext cx="6700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Список марок машин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переменной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</a:t>
            </a: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 списка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Проверяется условие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== '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ИСТИНА, то печатаем всё в верхнем регистре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ЛОЖЬ,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 печатаем в верхнем регистре только первый символ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5CA97F-8B4D-41D7-A30F-96A894D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65" y="1601146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car == ‘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bmw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’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F7D8FD-095E-4F1D-A50D-7E84D5B001C7}"/>
              </a:ext>
            </a:extLst>
          </p:cNvPr>
          <p:cNvSpPr txBox="1">
            <a:spLocks/>
          </p:cNvSpPr>
          <p:nvPr/>
        </p:nvSpPr>
        <p:spPr>
          <a:xfrm>
            <a:off x="434251" y="2873568"/>
            <a:ext cx="6644466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ВАЖНО!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Проверка равенства выполняется с учетом регистра.</a:t>
            </a:r>
            <a:b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 = 'Audi'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C8881D2-6FA8-4403-9782-112BF4F30B71}"/>
              </a:ext>
            </a:extLst>
          </p:cNvPr>
          <p:cNvSpPr txBox="1">
            <a:spLocks/>
          </p:cNvSpPr>
          <p:nvPr/>
        </p:nvSpPr>
        <p:spPr>
          <a:xfrm>
            <a:off x="4010319" y="1601145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Присвоить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’</a:t>
            </a: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Значение </a:t>
            </a:r>
            <a:r>
              <a:rPr lang="en-US" sz="2400" dirty="0">
                <a:solidFill>
                  <a:srgbClr val="00B050"/>
                </a:solidFill>
              </a:rPr>
              <a:t>car </a:t>
            </a:r>
            <a:r>
              <a:rPr lang="ru-RU" sz="2400" dirty="0">
                <a:solidFill>
                  <a:srgbClr val="00B050"/>
                </a:solidFill>
              </a:rPr>
              <a:t>равно '</a:t>
            </a:r>
            <a:r>
              <a:rPr lang="en-US" sz="2400" dirty="0" err="1">
                <a:solidFill>
                  <a:srgbClr val="00B050"/>
                </a:solidFill>
              </a:rPr>
              <a:t>bmw</a:t>
            </a:r>
            <a:r>
              <a:rPr lang="en-US" sz="2400" dirty="0">
                <a:solidFill>
                  <a:srgbClr val="00B050"/>
                </a:solidFill>
              </a:rPr>
              <a:t>‘</a:t>
            </a:r>
            <a:r>
              <a:rPr lang="ru-RU" sz="2400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541819-A687-48C4-AC56-2CC760A48E7D}"/>
              </a:ext>
            </a:extLst>
          </p:cNvPr>
          <p:cNvSpPr/>
          <p:nvPr/>
        </p:nvSpPr>
        <p:spPr>
          <a:xfrm>
            <a:off x="7525718" y="2915496"/>
            <a:ext cx="4232031" cy="318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car.lower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== '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endParaRPr 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'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Audi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изменяет значение в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99627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88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условий. Неравенство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6F75B-AFB0-4AF5-9516-A2E0D8C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57711"/>
            <a:ext cx="10053529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onions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pineapple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 рез</a:t>
            </a:r>
            <a:r>
              <a:rPr lang="ru-RU" altLang="ru-RU" sz="2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ультате получим - </a:t>
            </a:r>
            <a:r>
              <a:rPr lang="en-US" altLang="ru-RU" sz="22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619BE7B-0C4C-4B42-BA1C-F044F451BF12}"/>
              </a:ext>
            </a:extLst>
          </p:cNvPr>
          <p:cNvSpPr txBox="1">
            <a:spLocks/>
          </p:cNvSpPr>
          <p:nvPr/>
        </p:nvSpPr>
        <p:spPr>
          <a:xfrm>
            <a:off x="696310" y="3391624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вхождения значений в список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4BB40-A393-474B-A487-5F860D33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75" y="1268784"/>
            <a:ext cx="977237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'Грибы'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'Анчоусы'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"Лови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requested_topping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"Есть только анчоусы"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0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9711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Проверка отсутствия значения в списке. NOT </a:t>
            </a:r>
            <a:r>
              <a:rPr lang="ru-RU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BC8B3B-E99D-434C-992F-E8721463A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189" y="797606"/>
            <a:ext cx="1101560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carolina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david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banned_users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DDA803-8CB9-4DB4-873A-6F9739CE6009}"/>
              </a:ext>
            </a:extLst>
          </p:cNvPr>
          <p:cNvSpPr txBox="1">
            <a:spLocks/>
          </p:cNvSpPr>
          <p:nvPr/>
        </p:nvSpPr>
        <p:spPr>
          <a:xfrm>
            <a:off x="1157451" y="2107070"/>
            <a:ext cx="10515600" cy="73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Цепочки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elif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-else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9A6A-26E9-4C3E-AB3D-F2B8DF9D4F81}"/>
              </a:ext>
            </a:extLst>
          </p:cNvPr>
          <p:cNvSpPr txBox="1"/>
          <p:nvPr/>
        </p:nvSpPr>
        <p:spPr>
          <a:xfrm>
            <a:off x="333702" y="2845530"/>
            <a:ext cx="117190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Задача: парк аттракционов, который взимает разную плату за вход для разных возрастных групп</a:t>
            </a: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младше 4 лет вход бесплатный.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4 до 18 лет билет стоит $5.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Для посетителей от 18 лет и старше билет стоит $10.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$5."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admission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$10."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11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9402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предлагает пользователю записать 5 значений, а после выводит данный список.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Список выводится в отсортированном виде.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Предложить пользователю ввести индекс для удаления элемента из массива, в случае, если элементы в списке отсутствуют вывести соответствующее сообщение.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5358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Почему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701534"/>
            <a:ext cx="10891345" cy="6067651"/>
          </a:xfrm>
        </p:spPr>
        <p:txBody>
          <a:bodyPr>
            <a:normAutofit fontScale="92500" lnSpcReduction="10000"/>
          </a:bodyPr>
          <a:lstStyle/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является одним из самых популярных языков программирования для машинного обучения по нескольким причинам: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использования.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обширным набором библиотек и фреймворков, специально разработанных для машинного обучения,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Богатая экосистема. Python имеет огромное сообщество разработчиков, что привело к развитию обширной экосистемы инструментов и библиотек для машинного обучения.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расширяемость. Python является языком с открытым исходным кодом, что позволяет разработчикам создавать собственные библиотеки и расширять функциональность существующих. 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языками и инфраструктурой (C++, Java или R).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может быть интегрирован в популярные платформы для анализа данных, визуализации и веб-разработки.</a:t>
            </a:r>
          </a:p>
          <a:p>
            <a:pPr marL="0" lvl="0" indent="36195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ресурсы и поддержка.</a:t>
            </a:r>
          </a:p>
          <a:p>
            <a:pPr marL="0" lvl="0" indent="265113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не означает, что Python является единственным языком для машинного обучения, но его комбинация из простоты использования, обширной экосистемы и гибкости сделала его предпочтительным выбором для многих разработчиков и исследователей в этой области.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while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934093"/>
            <a:ext cx="10891345" cy="2660445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Благодаря циклам мы можем проделывать операции несколько раз всего за пару строк кода. Важно! Всегда проверяйте, чтобы в коде не было бесконечных циклов. Результатом их работы становится зависание и прекращение работы программы. Если уж и использовать цикл, то нужно устанавливать интервал обновления в несколько секунд. Ещё можно создать бесконечный цикл и прервать его через оператор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break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77913D-3026-4A1E-8569-166DAF19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33" y="3218510"/>
            <a:ext cx="9128235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"Значение переменной: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63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Цикл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B17980-1008-4E49-87D7-92CF06880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2" y="898634"/>
            <a:ext cx="10597055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i /=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 символе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"Буква w!"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пока буквы 'w' нет"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"Буквы 'а' нету в слове"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1756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Вывести строку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150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раз с нумерацией каждой итерации</a:t>
            </a:r>
          </a:p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будет выводить в консоль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“Hello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либо 150 раз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“By world!”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 нумерацией каждой итерации в зависимости от ответа пользователя.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5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собственных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018963"/>
            <a:ext cx="10891345" cy="9853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Функция — именованный блок кода, предназначенный для решения одной конкретной задачи. Функции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всегда пишутся до начала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исполняемого кода.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6463E1B-4013-4EB6-8F76-95389834B004}"/>
              </a:ext>
            </a:extLst>
          </p:cNvPr>
          <p:cNvSpPr txBox="1">
            <a:spLocks/>
          </p:cNvSpPr>
          <p:nvPr/>
        </p:nvSpPr>
        <p:spPr>
          <a:xfrm>
            <a:off x="7047185" y="2503881"/>
            <a:ext cx="4791403" cy="211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>
                <a:solidFill>
                  <a:srgbClr val="00B050"/>
                </a:solidFill>
              </a:rPr>
              <a:t>greet_user</a:t>
            </a:r>
            <a:endParaRPr lang="ru-RU" sz="2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>
                <a:solidFill>
                  <a:srgbClr val="00B050"/>
                </a:solidFill>
              </a:rPr>
              <a:t>строка документации </a:t>
            </a:r>
            <a:r>
              <a:rPr lang="en-US" dirty="0">
                <a:solidFill>
                  <a:srgbClr val="00B050"/>
                </a:solidFill>
              </a:rPr>
              <a:t>“““…”””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219F4D-8858-422F-A635-E0BCA170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7" y="2279772"/>
            <a:ext cx="67292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C4A1B1-4AC9-40D5-B68D-E6E22EAEA913}"/>
              </a:ext>
            </a:extLst>
          </p:cNvPr>
          <p:cNvSpPr/>
          <p:nvPr/>
        </p:nvSpPr>
        <p:spPr>
          <a:xfrm>
            <a:off x="176047" y="2664811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C3E525-814C-4B22-8CD6-377B534B29E5}"/>
              </a:ext>
            </a:extLst>
          </p:cNvPr>
          <p:cNvCxnSpPr/>
          <p:nvPr/>
        </p:nvCxnSpPr>
        <p:spPr>
          <a:xfrm flipV="1">
            <a:off x="4161278" y="3786245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851E3E-AD84-45DD-9CDE-DA5998130E09}"/>
              </a:ext>
            </a:extLst>
          </p:cNvPr>
          <p:cNvSpPr txBox="1"/>
          <p:nvPr/>
        </p:nvSpPr>
        <p:spPr>
          <a:xfrm>
            <a:off x="3410779" y="4786909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36885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Передача информации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D34D94-6653-4D68-A146-C3FD04B0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78248"/>
            <a:ext cx="105156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#Создаём функцию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простое приветствие."""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#Вызов функции с параметром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greet_user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B4D92-3C1C-43DB-BC83-72165FA465C9}"/>
              </a:ext>
            </a:extLst>
          </p:cNvPr>
          <p:cNvSpPr txBox="1"/>
          <p:nvPr/>
        </p:nvSpPr>
        <p:spPr>
          <a:xfrm>
            <a:off x="838200" y="4380066"/>
            <a:ext cx="6093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Jesse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884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Способы передачи аргументов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09F6958-D582-4C51-92E6-DF57C808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112415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ПОЗИЦИОННЫЕ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Перечисляются в порядке, точно соответствующем порядку записи параметров.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ИМЕНОВАННЫЕ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Состоят из имени переменной и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288171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Позиционные аргументы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4D38DD-5964-46F3-AEF5-C681C586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45" y="1183653"/>
            <a:ext cx="1135642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"""Функция вывода информации о животном"""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4938B-3407-42CD-9696-CFE381A7CAF2}"/>
              </a:ext>
            </a:extLst>
          </p:cNvPr>
          <p:cNvSpPr txBox="1"/>
          <p:nvPr/>
        </p:nvSpPr>
        <p:spPr>
          <a:xfrm>
            <a:off x="528145" y="4006210"/>
            <a:ext cx="8604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Результат: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 have a hamster.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My hamster's name is Harry.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FF2C9-2EDB-4B8D-A498-9A00E5FB2D41}"/>
              </a:ext>
            </a:extLst>
          </p:cNvPr>
          <p:cNvSpPr txBox="1"/>
          <p:nvPr/>
        </p:nvSpPr>
        <p:spPr>
          <a:xfrm>
            <a:off x="528145" y="5504343"/>
            <a:ext cx="10511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Функцию можно вызывать многократно и в любом месте кода. Внимание! Порядок аргументов крайне важен при вызове функции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53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2366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04040"/>
            <a:ext cx="10891345" cy="10011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Именованный аргумент представляет собой пару «имя—значение», передаваемую функции.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Соблюдать порядок при этом не обязательно.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C1C8ED-A6E6-4B49-BF43-C245790B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1542859"/>
            <a:ext cx="1106476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#Функция вывода информации о животном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55254-725B-48FE-A6E3-305B6B50FCD7}"/>
              </a:ext>
            </a:extLst>
          </p:cNvPr>
          <p:cNvSpPr txBox="1"/>
          <p:nvPr/>
        </p:nvSpPr>
        <p:spPr>
          <a:xfrm>
            <a:off x="746232" y="4535808"/>
            <a:ext cx="6474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hamster's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85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65" y="5116552"/>
            <a:ext cx="10891345" cy="13470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используете значения по умолчанию, </a:t>
            </a:r>
            <a:r>
              <a:rPr lang="ru-RU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все параметры со значением по умолчанию должны следовать после параметров, у которых значений по умолчанию нет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Это необходимо для того, чтобы Python правильно интерпретировал позиционные аргументы 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5CDD7C-8ADF-4EC5-A8B6-08C00467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64" y="1067911"/>
            <a:ext cx="113564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animal_type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"'s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pet_name.title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describe_pet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pet_name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258DB-A035-4372-BB75-509F833DC7C3}"/>
              </a:ext>
            </a:extLst>
          </p:cNvPr>
          <p:cNvSpPr txBox="1"/>
          <p:nvPr/>
        </p:nvSpPr>
        <p:spPr>
          <a:xfrm>
            <a:off x="549164" y="3465710"/>
            <a:ext cx="60933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Результат: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dog's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Willie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Вывод в консоль заданной надписи пользователем с заданным количеством повторений.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Создать программу, которая в любом случае выводила бы что-то в консоль, даже если пользователь ничего не ввёл.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49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5" y="1342588"/>
            <a:ext cx="10891345" cy="509804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- это интерпретируемый язык программирования.</a:t>
            </a:r>
          </a:p>
          <a:p>
            <a:pPr marL="0" lv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2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и</a:t>
            </a:r>
            <a:r>
              <a:rPr lang="ru-RU" sz="22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нтерпретируемых языков программирования: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Интерпретатор читает и выполняет исходный код программы построчно во время выполнения.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Код переводится в машинный код по мере его интерпретации.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Программы на интерпретируемых языках часто могут быть переносимыми и запускаться на разных платформах, где есть соответствующий интерпретатор.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Процесс исполнения может быть более медленным, поскольку интерпретатор выполняет инструкции пошагово в реальном времени.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5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Создание и 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602705"/>
            <a:ext cx="10891345" cy="4293598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Чтобы импортировать функции, сначала необходимо создать модуль. 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Модуль представляет собой файл с расширением  *.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содержащий код, который вы хотите импортировать в свою программу</a:t>
            </a:r>
          </a:p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Создавать файлы нужно в одном каталоге!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Для подключения библиотеки достаточно написать команду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Название скрипта с 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расширением .</a:t>
            </a:r>
            <a:r>
              <a:rPr lang="en-US" alt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alt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99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8883A5-A64B-4525-8484-BF6FB48F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93" y="44205"/>
            <a:ext cx="8954815" cy="68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2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для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3087415" cy="73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Test.py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A6BACD-6567-42BE-B37C-52DB2D9B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86" y="2161068"/>
            <a:ext cx="11356428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"""Выводит описание пиццы."""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 "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topping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5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Код основной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5" y="3694770"/>
            <a:ext cx="10891345" cy="272015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Результат: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16-inch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pepperoni</a:t>
            </a:r>
          </a:p>
          <a:p>
            <a:pPr marL="0" indent="0">
              <a:spcBef>
                <a:spcPts val="0"/>
              </a:spcBef>
              <a:buNone/>
            </a:pPr>
            <a:endParaRPr lang="en-US" sz="8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Making a 12-inch pizza with the following toppings: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mushrooms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green peppers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extra cheese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64B432-E907-46DC-A04E-16CE4243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5" y="898634"/>
            <a:ext cx="1117775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5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Импортирование конкретных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1023292"/>
            <a:ext cx="10891345" cy="1143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имя_функции</a:t>
            </a:r>
            <a:endParaRPr lang="ru-RU" sz="24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функция_0, функция_1, функция_2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A0D416-A1FE-4730-AD7C-79E3CF60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2290978"/>
            <a:ext cx="10891345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45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Назначение псевдонима для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имя импортируемой функции может конфликтовать с именем существующей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функции или функция имеет слишком длинное имя, его можно заменить коротким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уникальным псевдонимом (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alias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— альтернативным именем для функции. </a:t>
            </a:r>
          </a:p>
          <a:p>
            <a:pPr marL="0" indent="361950">
              <a:buNone/>
            </a:pP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имя_модуля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import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имя_функции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псевдоним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1E23C2-55C6-40C8-AE68-4ED2562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09" y="3279228"/>
            <a:ext cx="10891344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#Импорт ранее написанного скрипта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#Основной код</a:t>
            </a:r>
            <a:br>
              <a:rPr kumimoji="0" lang="ru-RU" altLang="ru-RU" sz="2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 ==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"__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pepperoni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T.make_pizza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mushrooms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peppers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cheese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12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 lnSpcReduction="10000"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 более подробной информацией перейти по ссылке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https://gb.ru/posts/python_packages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Пакеты Python  —  это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-приложения, дополнения или утилиты, которые можно установить из внешнего репозитория: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Bitbucket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Google Code или официального Python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Package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Index.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большинстве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 умолчанию уже установлен менеджер пакетов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PIP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в случае, если это не так, то в терминале программы достаточно будет прописать несколько команд в зависимости от системы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https://pythonru.com/baza-znanij/ustanovka-pip-dlja-python-i-bazovye-komandy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 отсутствии неисправностей достаточно прописать в терминале: </a:t>
            </a:r>
          </a:p>
          <a:p>
            <a:pPr marL="0" indent="95250" algn="ctr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 install package-name</a:t>
            </a:r>
            <a:endParaRPr lang="ru-RU" sz="2400" b="1" i="0" dirty="0">
              <a:solidFill>
                <a:srgbClr val="22222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952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Либо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google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с запросом «установка «название библиотеки»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», либо «установка библиотеки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для….»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17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Установка сторонних пакетов в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10" y="898634"/>
            <a:ext cx="10891345" cy="17421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PyCharm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библиотеки можно установить как вручную через терминал, либо через специальный интерфейс.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Settings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Project:”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Название проекта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interpreter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 нажать на кнопку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install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B16F91-A22A-4174-97C4-6D09A94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10" y="2357521"/>
            <a:ext cx="7189077" cy="122715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2D166F8-FC51-48AF-ABEE-C82442D61D7A}"/>
              </a:ext>
            </a:extLst>
          </p:cNvPr>
          <p:cNvSpPr txBox="1">
            <a:spLocks/>
          </p:cNvSpPr>
          <p:nvPr/>
        </p:nvSpPr>
        <p:spPr>
          <a:xfrm>
            <a:off x="781706" y="3730407"/>
            <a:ext cx="10891345" cy="738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Либо в окне «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Python Packages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2930D6-B40B-4E44-AEB1-ABBFEA93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0" y="4162702"/>
            <a:ext cx="7471116" cy="26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8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(Конструкция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try - except)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Исключения это то, что может непредвиденно возникнуть в ходе работы программы.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такое случиться, то программа просто перестанет работать или же вовсе выключиться. Чтобы такого не допустить вам всегда стоит добавлять исключения при работе с различными вещами. 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Пример:</a:t>
            </a: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Если вы хотите что-то вписать файл, но для начала его необходимо открыть, в противном случае (файл не существует или уже открыт) осуществляется переход к альтернативному действию.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Полное описание исключений можно найти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https://docs.python.org/3/tutorial/errors.html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52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71" y="356149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конструкции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7849"/>
            <a:ext cx="10891345" cy="1295317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Описание ошибок можно брать прямо из консоли при их случайном или намеренном выводе.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FDADCF-8F78-40AA-8A55-09775CCD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4299954"/>
            <a:ext cx="5940972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"Вы ввели не число"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E51A63-7132-4B22-85DA-0556C98A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168993"/>
            <a:ext cx="11001704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0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ZeroDivisionError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division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4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3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NameError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ui-monospace"/>
              </a:rPr>
              <a:t>&gt;&gt;&gt;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</a:rPr>
              <a:t>'2'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2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Traceback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most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recent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call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last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44DD"/>
                </a:solidFill>
                <a:effectLst/>
                <a:latin typeface="ui-monospace"/>
              </a:rPr>
              <a:t>):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File,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line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ui-monospace"/>
              </a:rPr>
              <a:t>1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in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E40000"/>
                </a:solidFill>
                <a:effectLst/>
                <a:latin typeface="ui-monospace"/>
              </a:rPr>
              <a:t>TypeError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985"/>
            <a:ext cx="10515600" cy="73846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Отличия между интерпретируемыми и компилируемыми языками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1324303"/>
            <a:ext cx="10891345" cy="5444882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Характеристика компилируемых</a:t>
            </a:r>
            <a:r>
              <a:rPr lang="ru-RU" sz="24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языков программирования: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Код программы предварительно компилируется в машинный код до его выполнения.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 преобразует весь исходный код программы в исполняемый машинный код в одном или нескольких этапах.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Компилированный код обычно выполняется непосредственно аппаратурой компьютера, что может приводить к более быстрому выполнению программы.</a:t>
            </a:r>
          </a:p>
          <a:p>
            <a:pPr algn="just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</a:rPr>
              <a:t>Компилируемые языки часто требуют повторной компиляции для каждой целевой платформы, на которой предполагается запускать программу.</a:t>
            </a: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360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202589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программу, которая производит расчёт 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 x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с отработкой исключения по типу данных и делению на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20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91185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 это распространенная вещь в программировании. Нам постоянно что-то надо сохранять или же брать информацию из сохраненных документов.</a:t>
            </a:r>
          </a:p>
          <a:p>
            <a:pPr marL="0" indent="268288" algn="just"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Перед началом работы с любым текстовым документом важно изначально открыть сам документ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При этом, если его не будет, то это вызовет ошибку. По этой причине, всегда стоит оформлять открытие документов при помощи исключений или же при помощи метода 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with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..</a:t>
            </a:r>
            <a:r>
              <a:rPr lang="ru-RU" sz="24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as</a:t>
            </a:r>
            <a:endParaRPr lang="ru-RU" sz="24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8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5740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21465"/>
            <a:ext cx="10891345" cy="5615069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открытия файла существует функция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open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которая открывает файл разными способами. Вот все возможные типы открытия файла: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872D21-2AC1-4CEE-9866-1B37DC1C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90" y="1518451"/>
            <a:ext cx="11173161" cy="52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8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7272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641146"/>
            <a:ext cx="10891345" cy="3565552"/>
          </a:xfrm>
        </p:spPr>
        <p:txBody>
          <a:bodyPr>
            <a:normAutofit/>
          </a:bodyPr>
          <a:lstStyle/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записи текста в файл существует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write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а для чтения метод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После того, как с файлом была закончена работа его обязательно необходимо закрыть. Это делается при помощи метода </a:t>
            </a:r>
            <a:r>
              <a:rPr lang="ru-RU" sz="2400" i="1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close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Подробнее можно прочитать здесь:</a:t>
            </a:r>
          </a:p>
          <a:p>
            <a:pPr marL="0" indent="268288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https://pythonru.com/osnovy/fajly-v-python-vvod-vyvod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268288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Пример кода: </a:t>
            </a:r>
          </a:p>
          <a:p>
            <a:pPr marL="0" indent="268288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844003-66F5-42AB-B454-E2791C5D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41" y="4061908"/>
            <a:ext cx="1121059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'D:/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Programs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PyCharm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Community Edition 2022.2.2/Projects2/text.txt'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‘w’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"Hi,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it's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Mario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BA3F745-DC50-4A99-96F5-BD8BDD54EA9B}"/>
              </a:ext>
            </a:extLst>
          </p:cNvPr>
          <p:cNvSpPr txBox="1">
            <a:spLocks/>
          </p:cNvSpPr>
          <p:nvPr/>
        </p:nvSpPr>
        <p:spPr>
          <a:xfrm>
            <a:off x="240424" y="5630176"/>
            <a:ext cx="10891345" cy="110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68288" algn="just">
              <a:buFont typeface="Arial" panose="020B0604020202020204" pitchFamily="34" charset="0"/>
              <a:buNone/>
            </a:pP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 случае нахождения файла в директории проекта полный путь прописывать не нужно. Также важно предварительно создать файл для записи.</a:t>
            </a:r>
          </a:p>
        </p:txBody>
      </p:sp>
    </p:spTree>
    <p:extLst>
      <p:ext uri="{BB962C8B-B14F-4D97-AF65-F5344CB8AC3E}">
        <p14:creationId xmlns:p14="http://schemas.microsoft.com/office/powerpoint/2010/main" val="98818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09" y="1253331"/>
            <a:ext cx="10891345" cy="4012352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Создать скрипт выводящий в текстовый файл значение синуса от 0 до 180 градусов. Вывод должен быть отформатирован в читабельный текст.</a:t>
            </a:r>
          </a:p>
          <a:p>
            <a:pPr marL="0" indent="36195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 можно посчитать при помощи библиотеки </a:t>
            </a:r>
            <a:r>
              <a:rPr lang="en-US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math</a:t>
            </a:r>
            <a:r>
              <a:rPr lang="ru-RU" sz="24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расчёт производится в радианах так что не забудьте это учесть.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Округлить вывод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синуса до 3-х знаков после запятой</a:t>
            </a:r>
          </a:p>
          <a:p>
            <a:pPr marL="0" indent="361950" algn="just">
              <a:buNone/>
            </a:pPr>
            <a:r>
              <a:rPr lang="ru-RU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Подсказка.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Используйте встроенную функцию </a:t>
            </a:r>
            <a:r>
              <a:rPr lang="en-US" sz="2400" i="1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round()</a:t>
            </a:r>
            <a:endParaRPr lang="ru-RU" sz="2400" i="1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6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EBC54-4E56-4230-9C0F-AB107BD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01AD-4BE1-48AF-9208-8DEC0B96CD8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BCB9D3-85D5-49FC-86E8-53B5302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59" y="0"/>
            <a:ext cx="4843941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00489-9BAF-48C7-A46A-C02467F7C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751"/>
            <a:ext cx="7348059" cy="511424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E76C50E-E9DA-4EEB-AAFB-0556821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4" y="611444"/>
            <a:ext cx="6758815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Краткая характеристика языка</a:t>
            </a:r>
          </a:p>
        </p:txBody>
      </p:sp>
    </p:spTree>
    <p:extLst>
      <p:ext uri="{BB962C8B-B14F-4D97-AF65-F5344CB8AC3E}">
        <p14:creationId xmlns:p14="http://schemas.microsoft.com/office/powerpoint/2010/main" val="14668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520864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Переменные.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962"/>
            <a:ext cx="10891345" cy="5152203"/>
          </a:xfrm>
        </p:spPr>
        <p:txBody>
          <a:bodyPr>
            <a:normAutofit/>
          </a:bodyPr>
          <a:lstStyle/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могут состоять только из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букв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,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цифр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и </a:t>
            </a: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символов подчеркивания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Имена переменных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НЕ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могут начинаться с цифр. 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ru-RU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Пробелы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в именах переменных запрещены (для разделения слов используют символ подчеркивания «_» ).</a:t>
            </a:r>
          </a:p>
          <a:p>
            <a:pPr marL="0" marR="0" lvl="0" indent="36195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Python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не поддерживает привычное объявление видов переменных, что свойственно для других языков</a:t>
            </a:r>
            <a:r>
              <a:rPr lang="en-US" dirty="0">
                <a:solidFill>
                  <a:prstClr val="black"/>
                </a:solidFill>
                <a:latin typeface="Cambria" panose="02040503050406030204" pitchFamily="18" charset="0"/>
              </a:rPr>
              <a:t>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интерпретатор анализирует содержимое переменной и автоматически ставит ей нужный тип.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599" y="160174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0" y="160174"/>
            <a:ext cx="10515600" cy="73846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Рекомендации и особенности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4766A-2E31-4303-A7F8-D4ECA499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27" y="898634"/>
            <a:ext cx="10891345" cy="2885320"/>
          </a:xfrm>
        </p:spPr>
        <p:txBody>
          <a:bodyPr>
            <a:normAutofit/>
          </a:bodyPr>
          <a:lstStyle/>
          <a:p>
            <a:pPr marL="0" lv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Не нужно использовать в качестве переменных зарезервированные для конкретных целей в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ключевые слова, например,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print, list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пр.  </a:t>
            </a: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Имена переменных должны быть короткими, но содержательными. Например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имя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student_name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s_n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name_length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лучше </a:t>
            </a:r>
            <a:r>
              <a:rPr lang="en-US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length_of_person_name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361950" algn="just"/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 работы программы мы можем изменить тип переменной, присвоив ей значение другого типа:</a:t>
            </a:r>
          </a:p>
          <a:p>
            <a:pPr marL="0" indent="0" algn="just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B973C-768E-47CA-85DE-0DB68BC9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10" y="3783954"/>
            <a:ext cx="627204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"12tomsmith438"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user_id 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(user_id)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5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D39E7-D420-4D93-AC69-1A8D10D1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65" y="49814"/>
            <a:ext cx="10936014" cy="738460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Операторы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https://pythonru.com/osnovy/operatory-python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B68576-151A-43AD-BF57-36F0BBBE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3365" y="97112"/>
            <a:ext cx="759372" cy="341475"/>
          </a:xfrm>
        </p:spPr>
        <p:txBody>
          <a:bodyPr/>
          <a:lstStyle/>
          <a:p>
            <a:fld id="{41C901AD-4BE1-48AF-9208-8DEC0B96CD8D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1351E-AD12-4447-B319-3CD745EEA0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56" y="731980"/>
            <a:ext cx="8719817" cy="607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30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7" id="{986898D3-5831-4715-981D-B9602808D5FD}" vid="{141F976D-154F-497E-9196-71E816A947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Тема7</Template>
  <TotalTime>592</TotalTime>
  <Words>4203</Words>
  <Application>Microsoft Office PowerPoint</Application>
  <PresentationFormat>Широкоэкранный</PresentationFormat>
  <Paragraphs>390</Paragraphs>
  <Slides>54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Cambria</vt:lpstr>
      <vt:lpstr>Consolas</vt:lpstr>
      <vt:lpstr>Courier New</vt:lpstr>
      <vt:lpstr>FreeMonoBold</vt:lpstr>
      <vt:lpstr>Times New Roman</vt:lpstr>
      <vt:lpstr>ui-monospace</vt:lpstr>
      <vt:lpstr>Wingdings</vt:lpstr>
      <vt:lpstr>Тема7</vt:lpstr>
      <vt:lpstr>Модуль 1. Введение в Python</vt:lpstr>
      <vt:lpstr>Место в рейтинге языков на 2022 год</vt:lpstr>
      <vt:lpstr>Почему Python</vt:lpstr>
      <vt:lpstr>Отличия между интерпретируемыми и компилируемыми языками программирования:</vt:lpstr>
      <vt:lpstr>Отличия между интерпретируемыми и компилируемыми языками программирования:</vt:lpstr>
      <vt:lpstr>Краткая характеристика языка</vt:lpstr>
      <vt:lpstr>Переменные. Правила</vt:lpstr>
      <vt:lpstr>Рекомендации и особенности</vt:lpstr>
      <vt:lpstr>Операторы Python (https://pythonru.com/osnovy/operatory-python) </vt:lpstr>
      <vt:lpstr>Встроенные  функции</vt:lpstr>
      <vt:lpstr>Встроенные  функции</vt:lpstr>
      <vt:lpstr>Строки</vt:lpstr>
      <vt:lpstr>Изменение регистра символов в строках</vt:lpstr>
      <vt:lpstr>Объединение строк (конкатенация)</vt:lpstr>
      <vt:lpstr>Табуляции и разрывы строк</vt:lpstr>
      <vt:lpstr>Практическое задание</vt:lpstr>
      <vt:lpstr>Списки (list)</vt:lpstr>
      <vt:lpstr>Операции со списками</vt:lpstr>
      <vt:lpstr>Индексы</vt:lpstr>
      <vt:lpstr>Срезы</vt:lpstr>
      <vt:lpstr>Практическое задание</vt:lpstr>
      <vt:lpstr>Кортежи (tuple)</vt:lpstr>
      <vt:lpstr>Словари</vt:lpstr>
      <vt:lpstr>Изменение значений в словаре</vt:lpstr>
      <vt:lpstr>Условный оператор if-else</vt:lpstr>
      <vt:lpstr>Проверка условий. Равенство</vt:lpstr>
      <vt:lpstr>Проверка условий. Неравенство</vt:lpstr>
      <vt:lpstr>Проверка отсутствия значения в списке. NOT in</vt:lpstr>
      <vt:lpstr>Практическое задание</vt:lpstr>
      <vt:lpstr>Цикл while</vt:lpstr>
      <vt:lpstr>Цикл for</vt:lpstr>
      <vt:lpstr>Практическое задание</vt:lpstr>
      <vt:lpstr>Создание собственных функций</vt:lpstr>
      <vt:lpstr>Передача информации функции</vt:lpstr>
      <vt:lpstr>Способы передачи аргументов</vt:lpstr>
      <vt:lpstr>Позиционные аргументы</vt:lpstr>
      <vt:lpstr>Именованные аргументы</vt:lpstr>
      <vt:lpstr>Значения по умолчанию</vt:lpstr>
      <vt:lpstr>Практическое задание</vt:lpstr>
      <vt:lpstr>Создание и импорт библиотек</vt:lpstr>
      <vt:lpstr>Презентация PowerPoint</vt:lpstr>
      <vt:lpstr>Код для модуля</vt:lpstr>
      <vt:lpstr>Код основной программы</vt:lpstr>
      <vt:lpstr>Импортирование конкретных функций</vt:lpstr>
      <vt:lpstr>Назначение псевдонима для функции</vt:lpstr>
      <vt:lpstr>Установка сторонних пакетов</vt:lpstr>
      <vt:lpstr>Установка сторонних пакетов в PyCharm</vt:lpstr>
      <vt:lpstr>Исключения (Конструкция try - except)</vt:lpstr>
      <vt:lpstr>Пример конструкции</vt:lpstr>
      <vt:lpstr>Практическое задание</vt:lpstr>
      <vt:lpstr>Работа с файлами</vt:lpstr>
      <vt:lpstr>Работа с файлами</vt:lpstr>
      <vt:lpstr>Работа с файлами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 и типы данных</dc:title>
  <dc:creator>AnLi</dc:creator>
  <cp:lastModifiedBy>AnLi</cp:lastModifiedBy>
  <cp:revision>39</cp:revision>
  <dcterms:created xsi:type="dcterms:W3CDTF">2023-05-26T17:57:06Z</dcterms:created>
  <dcterms:modified xsi:type="dcterms:W3CDTF">2023-10-04T08:45:17Z</dcterms:modified>
</cp:coreProperties>
</file>