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9" r:id="rId4"/>
    <p:sldId id="261" r:id="rId5"/>
    <p:sldId id="262" r:id="rId6"/>
    <p:sldId id="269" r:id="rId7"/>
    <p:sldId id="263" r:id="rId8"/>
    <p:sldId id="265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48FF77-E87C-4E97-9283-C59CECC42FF3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DF9C5-2B28-409B-BD01-A50DD99A1B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955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C8E2FC-B995-4435-B592-7D7629E04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0CA95A-087A-47E4-9740-AD9FA22DA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5FDC16-B7EB-4B5D-ADED-38225CB1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2DFE-D876-49AB-B16C-4961092F78E8}" type="datetime1">
              <a:rPr lang="ru-RU" smtClean="0"/>
              <a:t>30.05.2023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F137F0-B8C2-4584-B88B-2847C652C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99C6C9-B318-4E3A-8F40-9C5DFB865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6F472-4C53-412F-B130-CFEE96E46094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A0AE5C1-0ABD-4701-9EB3-2C2B1AA2F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064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64A4CF-7A4E-4A7B-9B37-AC41B3469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E729673-9C85-4A48-9260-D347F099E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45B8FC-B707-48B1-976A-A41137303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C1CEA-9284-4833-8A25-5354DFC70ED2}" type="datetime1">
              <a:rPr lang="ru-RU" smtClean="0"/>
              <a:t>30.05.2023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8DD6C2-9614-4971-8BE3-BA3241177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37FCAF-AD7A-4AF0-8518-C9FF530E3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6F472-4C53-412F-B130-CFEE96E460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378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8DBF7B1-1AA7-4518-9898-B4EA0F2AFE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8FFFCAB-590A-40A1-ADE2-92D9747B4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D2ABD3-31C4-459A-9BE1-EABC3A390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43FB-6BE1-44E1-8B0F-722D79E02522}" type="datetime1">
              <a:rPr lang="ru-RU" smtClean="0"/>
              <a:t>30.05.2023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A3DBE1-2E93-4581-91E2-74FD2F4B2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C59EDA-109F-48C1-BFD7-52B0E44D2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6F472-4C53-412F-B130-CFEE96E460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0674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0D518B-76A2-471C-BF36-1D08786AC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1FF18-5A10-4998-8A34-C57CD6422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183E95-10C4-4932-9518-0923EFBCB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4A49-A1D3-42CB-852D-29EA018C1596}" type="datetime1">
              <a:rPr lang="ru-RU" smtClean="0"/>
              <a:t>30.05.2023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13D59B-4690-4ACC-A97A-E9CD2ABC8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E273E6-9F6C-4CAC-BBD0-63135454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6F472-4C53-412F-B130-CFEE96E460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1218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BA4E83-94DC-4393-AB47-F8B2E482F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7178C89-58D7-4D3A-A3B4-CA36231D6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EECBA1-2FFA-42BF-8F98-5D16D55B8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8C15-391B-45E3-B858-E3854FB63D15}" type="datetime1">
              <a:rPr lang="ru-RU" smtClean="0"/>
              <a:t>30.05.2023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81D4D4-1B5E-49D8-BF37-235462A69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8A4F22-C301-4EFA-9EC3-97615B49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6F472-4C53-412F-B130-CFEE96E460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467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EB07CB-98E0-4456-B966-823A061FC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F22F79-60C8-49B0-BE9D-5D688C371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7823A00-3FAD-4859-A29E-AF26D7629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9A9552-AAE3-4C40-941F-B6921E64D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7F29-8828-4115-AC1E-AE0503B13BF7}" type="datetime1">
              <a:rPr lang="ru-RU" smtClean="0"/>
              <a:t>30.05.2023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AFEE57D-BF7B-42C0-A84E-17CD40FFF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8C54F1-A425-4D59-908E-3AC2684B0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6F472-4C53-412F-B130-CFEE96E460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304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820237-415E-40D8-B8D9-BB2D6B788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227B06F-A790-4017-A480-A4D5E1FFE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234BCE3-8DA9-4991-9E6B-9298EFEDD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59847E7-4B0A-4B58-8304-8F7E74A8A0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FFB6205-CD0C-4EEE-9C58-5B55E766F8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8DC13C6-82F1-405F-9AF4-39DE75022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0C55-9A49-42BB-834D-2439358255CC}" type="datetime1">
              <a:rPr lang="ru-RU" smtClean="0"/>
              <a:t>30.05.2023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8ACD1A4-135F-4EC9-A9E1-39983B991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19FDFB9-A2B4-473F-A87A-6E38D3F4A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6F472-4C53-412F-B130-CFEE96E460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103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4578AD-AD26-4A39-8AD6-418CA0355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860FDA9-4CBF-4506-88C1-F3A36F1C6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7E87-E8C8-4742-8475-0309A1A48F59}" type="datetime1">
              <a:rPr lang="ru-RU" smtClean="0"/>
              <a:t>30.05.2023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B977197-FDD0-4309-8DF9-39EDB730B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23368A4-4094-430F-97C8-A00CC4D6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6F472-4C53-412F-B130-CFEE96E460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011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79A0E7A-B8D7-45DA-8A14-AE99F6916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D6AA-6858-436C-BCBC-7FDFE852F69B}" type="datetime1">
              <a:rPr lang="ru-RU" smtClean="0"/>
              <a:t>30.05.2023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AD9EE5E-B623-4A34-AF9A-BEA9DCEBE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351121-4587-4A9C-BC65-023EFFD40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6F472-4C53-412F-B130-CFEE96E460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485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DE06C0-57AD-4B8D-90E7-69DA8755E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3801BC-DE68-48D2-AACA-36244E12A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543F01C-57CF-4B6E-B0CE-4A5962ADB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FFD08DE-F168-41B7-B5BA-BE5ECA8FB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E91C-0185-475F-83D6-67917F43F2C2}" type="datetime1">
              <a:rPr lang="ru-RU" smtClean="0"/>
              <a:t>30.05.2023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0BB465-D1B0-4002-B712-C9151FA7A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F7A7D9-C79D-4D63-AEB2-45D810718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6F472-4C53-412F-B130-CFEE96E460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4438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9C8A56-D724-4B82-B2A2-6B281DDF5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5A41780-1FB1-4C6C-9A23-8CB18CA32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41D970E-2C2F-44E6-90E1-4F7F3B0E8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4EB704E-9B72-4ED2-A639-A953F9AC0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5F97F-6EB1-4F6E-A682-46A5893BAEDE}" type="datetime1">
              <a:rPr lang="ru-RU" smtClean="0"/>
              <a:t>30.05.2023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63F4AF5-A749-44D6-8D15-6FADC105D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D9F68D-82C0-4EAC-84BF-7FF0443C2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6F472-4C53-412F-B130-CFEE96E460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86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CD3156-9BB9-481F-911D-747229506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867033-59DF-4263-BAD7-3709492A5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B92437-0686-46AF-AD70-355A1D4A00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47CAE-C2EE-482C-999C-3C6C34562C2B}" type="datetime1">
              <a:rPr lang="ru-RU" smtClean="0"/>
              <a:t>30.05.2023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C600C-7B2A-41A0-9457-C4529ED344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ADE476-02F3-48BB-A2B1-61B7B84E4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6F472-4C53-412F-B130-CFEE96E46094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FA5CE9A-4B7A-4206-8711-B8A224BDDDE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884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ru-ru/pycharm/download/#section=windows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pyder-ide.org/" TargetMode="External"/><Relationship Id="rId5" Type="http://schemas.openxmlformats.org/officeDocument/2006/relationships/hyperlink" Target="https://www.anaconda.com/download" TargetMode="External"/><Relationship Id="rId4" Type="http://schemas.openxmlformats.org/officeDocument/2006/relationships/hyperlink" Target="https://code.visualstudio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" TargetMode="External"/><Relationship Id="rId2" Type="http://schemas.openxmlformats.org/officeDocument/2006/relationships/hyperlink" Target="http://www.coursera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" TargetMode="External"/><Relationship Id="rId2" Type="http://schemas.openxmlformats.org/officeDocument/2006/relationships/hyperlink" Target="https://machinelearningmastery.com/start-her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lab.research.google.com/" TargetMode="External"/><Relationship Id="rId4" Type="http://schemas.openxmlformats.org/officeDocument/2006/relationships/hyperlink" Target="https://www.kaggl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8CC19E-573A-4A65-830E-F9E4949534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База для обучения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E3544BC-8AB5-4DE2-AFD5-D04A60ABD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9076" y="4632326"/>
            <a:ext cx="3731172" cy="964433"/>
          </a:xfrm>
        </p:spPr>
        <p:txBody>
          <a:bodyPr>
            <a:noAutofit/>
          </a:bodyPr>
          <a:lstStyle/>
          <a:p>
            <a:pPr algn="r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Лисов Андрей Анатольевич</a:t>
            </a:r>
          </a:p>
          <a:p>
            <a:pPr algn="r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Кафедра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ЭпМЭМ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7A65C9-9A56-4DE2-B546-8AE5E7A2F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6F472-4C53-412F-B130-CFEE96E46094}" type="slidenum">
              <a:rPr lang="ru-RU" smtClean="0"/>
              <a:t>1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8CE70D3-80E1-49BF-A678-D0691C710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912" y="0"/>
            <a:ext cx="1575775" cy="157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663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3540D9-19F8-46F6-8258-AD2EFED13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464"/>
            <a:ext cx="10515600" cy="444939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Что такое программирование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194F9F-FB72-4440-997C-0DC882BE1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097" y="882869"/>
            <a:ext cx="10515600" cy="5804229"/>
          </a:xfrm>
        </p:spPr>
        <p:txBody>
          <a:bodyPr>
            <a:noAutofit/>
          </a:bodyPr>
          <a:lstStyle/>
          <a:p>
            <a:pPr marL="0" indent="361950" algn="just">
              <a:buNone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Программирование - это процесс создания инструкций, называемых программами, которые компьютер может выполнить. Вот несколько причин, почему программирование является важным:</a:t>
            </a:r>
          </a:p>
          <a:p>
            <a:pPr marL="0" indent="361950" algn="just">
              <a:buNone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1. Решение прикладных задач, например разработка веб-приложений, создание игр и анализ данных </a:t>
            </a:r>
          </a:p>
          <a:p>
            <a:pPr marL="0" indent="361950" algn="just">
              <a:buNone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2. Автоматизация. Программирование позволяет автоматизировать рутинные и повторяющиеся задачи. </a:t>
            </a:r>
          </a:p>
          <a:p>
            <a:pPr marL="0" indent="361950" algn="just">
              <a:buNone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3. Творчество и инновации. Вы можете создавать уникальные приложения, игры, алгоритмы или решения, которые могут изменить способ, которым люди взаимодействуют с технологией.</a:t>
            </a:r>
          </a:p>
          <a:p>
            <a:pPr marL="0" indent="361950" algn="just">
              <a:buNone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4. Развитие навыков. Программирование требует логического мышления, аналитических способностей и творческого подхода к решению проблем. При изучении программирования вы развиваете навыки решения задач, абстрактного мышления и умения разбираться в сложных системах.</a:t>
            </a:r>
          </a:p>
          <a:p>
            <a:pPr marL="0" indent="361950" algn="just">
              <a:buNone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5. Расширение карьерных возможностей.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F4818F-FCC2-4708-B9A8-A7AA5332A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2393" y="170902"/>
            <a:ext cx="2743200" cy="365125"/>
          </a:xfrm>
        </p:spPr>
        <p:txBody>
          <a:bodyPr/>
          <a:lstStyle/>
          <a:p>
            <a:fld id="{6066F472-4C53-412F-B130-CFEE96E46094}" type="slidenum">
              <a:rPr lang="ru-RU" sz="180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759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3540D9-19F8-46F6-8258-AD2EFED13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7930"/>
            <a:ext cx="10515600" cy="444939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Что потребуется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194F9F-FB72-4440-997C-0DC882BE1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462" y="1024759"/>
            <a:ext cx="10376338" cy="4004442"/>
          </a:xfrm>
        </p:spPr>
        <p:txBody>
          <a:bodyPr>
            <a:normAutofit/>
          </a:bodyPr>
          <a:lstStyle/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Компьютер, буквально любой, который сможет в худшем случае запустить браузер</a:t>
            </a:r>
          </a:p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Желание учиться</a:t>
            </a:r>
          </a:p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Владение школьной математикой</a:t>
            </a:r>
          </a:p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Владение логическим мышлением</a:t>
            </a:r>
          </a:p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Знание английского на уровне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intermediate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Умение читать (серьезно, читать придётся много)</a:t>
            </a:r>
          </a:p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Знание комбинации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Ctrl+C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Ctrl+V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(т.к. это основа программирования)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F4818F-FCC2-4708-B9A8-A7AA5332A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2393" y="170902"/>
            <a:ext cx="2743200" cy="365125"/>
          </a:xfrm>
        </p:spPr>
        <p:txBody>
          <a:bodyPr/>
          <a:lstStyle/>
          <a:p>
            <a:fld id="{6066F472-4C53-412F-B130-CFEE96E46094}" type="slidenum">
              <a:rPr lang="ru-RU" sz="180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785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3540D9-19F8-46F6-8258-AD2EFED13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7930"/>
            <a:ext cx="10515600" cy="444939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Установка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IDE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194F9F-FB72-4440-997C-0DC882BE1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449" y="882869"/>
            <a:ext cx="10515600" cy="5537201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Можно использовать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любой онлайн-интерпретатор от случайного по первой ссылке в поисковом запросе до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Jypiter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Notebook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Google.Colab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2. Установить локальную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IDE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(Интегрированная среда разработки). Для это потребуется:</a:t>
            </a:r>
          </a:p>
          <a:p>
            <a:pPr marL="0" indent="441325" algn="just">
              <a:buFontTx/>
              <a:buChar char="-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Перейти на сайт </a:t>
            </a:r>
            <a:r>
              <a:rPr lang="ru-RU" sz="2200" u="none" strike="noStrike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https://www.python.org/</a:t>
            </a:r>
            <a:r>
              <a:rPr lang="ru-RU" sz="2200" u="none" strike="noStrike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22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и скачать актуальную версию.</a:t>
            </a:r>
            <a:endParaRPr lang="en-US" sz="22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441325" algn="just">
              <a:buFontTx/>
              <a:buChar char="-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Если у вас ОС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то обязательно поставить галочку «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Add Python X.Y to PATH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» (след. слайд)</a:t>
            </a:r>
            <a:endParaRPr lang="ru-RU" sz="2200" u="none" strike="noStrike" dirty="0">
              <a:solidFill>
                <a:srgbClr val="0563C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441325" algn="just">
              <a:buFontTx/>
              <a:buChar char="-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Далее, далее, согласен, согласен…</a:t>
            </a:r>
          </a:p>
          <a:p>
            <a:pPr marL="0" indent="441325" algn="just">
              <a:buFontTx/>
              <a:buChar char="-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Скачать любую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IDE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по вкусу: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PyCharm (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https://www.jetbrains.com/ru-ru/pycharm/download/#section=windows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, Community Edition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она бесплатная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), Visual Studio Code (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https://code.visualstudio.com/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среда бесплатная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), Anaconda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https://www.anaconda.com/download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, бесплатная)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Spider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https://www.spyder-ide.org/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, бесплатная)</a:t>
            </a:r>
          </a:p>
          <a:p>
            <a:pPr marL="0" indent="441325" algn="just">
              <a:buFontTx/>
              <a:buChar char="-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Далее, далее, согласен, согласен…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F4818F-FCC2-4708-B9A8-A7AA5332A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2393" y="170902"/>
            <a:ext cx="2743200" cy="365125"/>
          </a:xfrm>
        </p:spPr>
        <p:txBody>
          <a:bodyPr/>
          <a:lstStyle/>
          <a:p>
            <a:fld id="{6066F472-4C53-412F-B130-CFEE96E46094}" type="slidenum">
              <a:rPr lang="ru-RU" sz="180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602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3540D9-19F8-46F6-8258-AD2EFED13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7930"/>
            <a:ext cx="10515600" cy="444939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Для пользователей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F4818F-FCC2-4708-B9A8-A7AA5332A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2393" y="170902"/>
            <a:ext cx="2743200" cy="365125"/>
          </a:xfrm>
        </p:spPr>
        <p:txBody>
          <a:bodyPr/>
          <a:lstStyle/>
          <a:p>
            <a:fld id="{6066F472-4C53-412F-B130-CFEE96E46094}" type="slidenum">
              <a:rPr lang="ru-RU" sz="180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C1B0504-A175-4EEB-9548-B059028D5DE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289" y="1011512"/>
            <a:ext cx="8857593" cy="54085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1732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3540D9-19F8-46F6-8258-AD2EFED13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7930"/>
            <a:ext cx="10515600" cy="444939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Терминология программистов, используемая в курсе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194F9F-FB72-4440-997C-0DC882BE1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572" y="1198180"/>
            <a:ext cx="10515600" cy="3200400"/>
          </a:xfrm>
        </p:spPr>
        <p:txBody>
          <a:bodyPr>
            <a:normAutofit/>
          </a:bodyPr>
          <a:lstStyle/>
          <a:p>
            <a:pPr marL="0" indent="441325"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Поскольку программисты используют специальный сленг при общении друг с другом вам тоже потребуется выучить этот «язык». На сам деле он очень простой, если вы знаете английский, т.к. абсолютное большинство слов это просто англицизмы. </a:t>
            </a:r>
          </a:p>
          <a:p>
            <a:pPr marL="0" indent="441325"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Глоссарий терминов приведён в дополнительном файле с материалами курса под названием «Глоссарий терминов».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F4818F-FCC2-4708-B9A8-A7AA5332A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2393" y="170902"/>
            <a:ext cx="2743200" cy="365125"/>
          </a:xfrm>
        </p:spPr>
        <p:txBody>
          <a:bodyPr/>
          <a:lstStyle/>
          <a:p>
            <a:fld id="{6066F472-4C53-412F-B130-CFEE96E46094}" type="slidenum">
              <a:rPr lang="ru-RU" sz="180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160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3540D9-19F8-46F6-8258-AD2EFED13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7930"/>
            <a:ext cx="10515600" cy="444939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Работа с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Google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и другими поисковыми сервисами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194F9F-FB72-4440-997C-0DC882BE1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097" y="1055305"/>
            <a:ext cx="10515600" cy="5537200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YouTube-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каналы и подкасты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just"/>
            <a:r>
              <a:rPr lang="ru-RU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Coursera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www.coursera.org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ru-RU" sz="2200" dirty="0" err="1">
                <a:latin typeface="Arial" panose="020B0604020202020204" pitchFamily="34" charset="0"/>
                <a:cs typeface="Arial" panose="020B0604020202020204" pitchFamily="34" charset="0"/>
              </a:rPr>
              <a:t>Coursera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предлагает широкий выбор курсов по программированию и компьютерным наукам от университетов и экспертов со всего мира. </a:t>
            </a:r>
          </a:p>
          <a:p>
            <a:pPr algn="just"/>
            <a:r>
              <a:rPr lang="ru-RU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Overflow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https://stackoverflow.com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Overflow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- это платформа, где программисты могут задавать вопросы и получать ответы от сообщества разработчиков. Здесь можно найти множество полезных ответов на распространенные вопросы и проблемы, а также получить помощь от опытных программистов.</a:t>
            </a:r>
          </a:p>
          <a:p>
            <a:pPr algn="just"/>
            <a:r>
              <a:rPr lang="ru-RU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- это платформа разработчиков, где можно найти открытые исходные коды проектов, участвовать в совместной разработке и делиться своим кодом.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F4818F-FCC2-4708-B9A8-A7AA5332A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2393" y="170902"/>
            <a:ext cx="2743200" cy="365125"/>
          </a:xfrm>
        </p:spPr>
        <p:txBody>
          <a:bodyPr/>
          <a:lstStyle/>
          <a:p>
            <a:fld id="{6066F472-4C53-412F-B130-CFEE96E46094}" type="slidenum">
              <a:rPr lang="ru-RU" sz="180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29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3540D9-19F8-46F6-8258-AD2EFED13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090" y="313557"/>
            <a:ext cx="10515600" cy="444939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Работа с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Google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и другими поисковыми сервисами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194F9F-FB72-4440-997C-0DC882BE1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980" y="1072054"/>
            <a:ext cx="10515600" cy="5221891"/>
          </a:xfrm>
        </p:spPr>
        <p:txBody>
          <a:bodyPr>
            <a:normAutofit/>
          </a:bodyPr>
          <a:lstStyle/>
          <a:p>
            <a:pPr marL="0" indent="361950" algn="just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Machine Learning Mastery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https://machinelearningmastery.com/start-here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отличный сайт о машинном обучении с подробными разъяснениями и кодом. Сайт на английском языке, смиритесь. Лучшие материалы о машинном обучении, продвинутом программировании и описание библиотек на английском языке.</a:t>
            </a:r>
          </a:p>
          <a:p>
            <a:pPr marL="0" indent="361950"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Если всё-таки сложно, то есть способ получить дополнительные материалы на русскоязычном </a:t>
            </a:r>
            <a:r>
              <a:rPr lang="ru-RU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Хабр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https://habr.com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). На первых порах это будет отличным решением.</a:t>
            </a:r>
          </a:p>
          <a:p>
            <a:pPr marL="0" indent="361950"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Сайт с огромным количеством открытых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датасетов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(набором данных для обучения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нейонных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сетей) –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Kaggle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https://www.kaggle.com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indent="361950" algn="just"/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Google.Colab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https://colab.research.google.com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). Сайт-платформа для разработки на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 нативным доступом к фреймворку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TensorFlow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 многим другим библиотекам для машинного обучения.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F4818F-FCC2-4708-B9A8-A7AA5332A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2393" y="170902"/>
            <a:ext cx="2743200" cy="365125"/>
          </a:xfrm>
        </p:spPr>
        <p:txBody>
          <a:bodyPr/>
          <a:lstStyle/>
          <a:p>
            <a:fld id="{6066F472-4C53-412F-B130-CFEE96E46094}" type="slidenum">
              <a:rPr lang="ru-RU" sz="180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2685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1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1" id="{61F4060A-0E81-427B-8494-1C1C84CE142D}" vid="{7C2D61E2-CFD7-4A24-9DBB-FF9AACEEB12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Тема11</Template>
  <TotalTime>65</TotalTime>
  <Words>686</Words>
  <Application>Microsoft Office PowerPoint</Application>
  <PresentationFormat>Широкоэкранный</PresentationFormat>
  <Paragraphs>48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Тема11</vt:lpstr>
      <vt:lpstr>База для обучения</vt:lpstr>
      <vt:lpstr>Что такое программирование</vt:lpstr>
      <vt:lpstr>Что потребуется</vt:lpstr>
      <vt:lpstr>Установка Python и IDE</vt:lpstr>
      <vt:lpstr>Для пользователей Windows</vt:lpstr>
      <vt:lpstr>Терминология программистов, используемая в курсе</vt:lpstr>
      <vt:lpstr>Работа с Google и другими поисковыми сервисами</vt:lpstr>
      <vt:lpstr>Работа с Google и другими поисковыми сервисами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База для обучения</dc:title>
  <dc:creator>AnLi</dc:creator>
  <cp:lastModifiedBy>AnLi</cp:lastModifiedBy>
  <cp:revision>7</cp:revision>
  <dcterms:created xsi:type="dcterms:W3CDTF">2023-05-29T12:25:17Z</dcterms:created>
  <dcterms:modified xsi:type="dcterms:W3CDTF">2023-05-30T06:18:20Z</dcterms:modified>
</cp:coreProperties>
</file>