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94" r:id="rId10"/>
    <p:sldId id="290" r:id="rId11"/>
    <p:sldId id="295" r:id="rId12"/>
    <p:sldId id="291" r:id="rId13"/>
    <p:sldId id="292" r:id="rId14"/>
    <p:sldId id="296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-31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400" dirty="0" smtClean="0"/>
          </a:p>
          <a:p>
            <a:pPr lvl="0"/>
            <a:r>
              <a:rPr lang="ru-RU" sz="2400" dirty="0" smtClean="0"/>
              <a:t>Имена </a:t>
            </a:r>
            <a:r>
              <a:rPr lang="ru-RU" sz="2400" dirty="0"/>
              <a:t>переменных могут состоять только из </a:t>
            </a:r>
            <a:r>
              <a:rPr lang="ru-RU" sz="2400" i="1" dirty="0"/>
              <a:t>букв</a:t>
            </a:r>
            <a:r>
              <a:rPr lang="ru-RU" sz="2400" dirty="0"/>
              <a:t>, </a:t>
            </a:r>
            <a:r>
              <a:rPr lang="ru-RU" sz="2400" i="1" dirty="0"/>
              <a:t>цифр</a:t>
            </a:r>
            <a:r>
              <a:rPr lang="ru-RU" sz="2400" dirty="0"/>
              <a:t> и </a:t>
            </a:r>
            <a:r>
              <a:rPr lang="ru-RU" sz="2400" i="1" dirty="0"/>
              <a:t>символов подчеркивания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Имена переменных </a:t>
            </a:r>
            <a:r>
              <a:rPr lang="ru-RU" sz="2400" b="1" dirty="0"/>
              <a:t>НЕ</a:t>
            </a:r>
            <a:r>
              <a:rPr lang="ru-RU" sz="2400" dirty="0"/>
              <a:t> могут начинаться с цифр. </a:t>
            </a:r>
          </a:p>
          <a:p>
            <a:pPr lvl="0"/>
            <a:r>
              <a:rPr lang="ru-RU" sz="2400" i="1" dirty="0"/>
              <a:t>Пробелы</a:t>
            </a:r>
            <a:r>
              <a:rPr lang="ru-RU" sz="2400" dirty="0"/>
              <a:t> в именах переменных запрещены (для разделения слов используют символ подчеркивания «_» 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3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z="2400" dirty="0" smtClean="0"/>
          </a:p>
          <a:p>
            <a:pPr lvl="0"/>
            <a:r>
              <a:rPr lang="ru-RU" sz="2400" dirty="0"/>
              <a:t>Не нужно использовать в качестве переменных зарезервированные для конкретных целей в </a:t>
            </a:r>
            <a:r>
              <a:rPr lang="en-US" sz="2400" dirty="0"/>
              <a:t>Python </a:t>
            </a:r>
            <a:r>
              <a:rPr lang="ru-RU" sz="2400" dirty="0"/>
              <a:t>ключевые слова, например, </a:t>
            </a:r>
            <a:r>
              <a:rPr lang="en-US" sz="2400" i="1" dirty="0"/>
              <a:t>print</a:t>
            </a:r>
            <a:r>
              <a:rPr lang="en-US" sz="2400" dirty="0"/>
              <a:t> </a:t>
            </a:r>
            <a:r>
              <a:rPr lang="ru-RU" sz="2400" dirty="0"/>
              <a:t>и пр.  </a:t>
            </a:r>
          </a:p>
          <a:p>
            <a:r>
              <a:rPr lang="ru-RU" sz="2400" dirty="0"/>
              <a:t>Имена переменных должны быть короткими, но содержательными. Например</a:t>
            </a:r>
            <a:r>
              <a:rPr lang="en-US" sz="2400" dirty="0"/>
              <a:t>, </a:t>
            </a:r>
            <a:r>
              <a:rPr lang="ru-RU" sz="2400" dirty="0"/>
              <a:t>имя </a:t>
            </a:r>
            <a:r>
              <a:rPr lang="en-US" sz="2400" i="1" dirty="0"/>
              <a:t>name</a:t>
            </a:r>
            <a:r>
              <a:rPr lang="en-US" sz="2400" dirty="0"/>
              <a:t> </a:t>
            </a:r>
            <a:r>
              <a:rPr lang="ru-RU" sz="2400" dirty="0"/>
              <a:t>лучше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i="1" dirty="0" err="1"/>
              <a:t>student_name</a:t>
            </a:r>
            <a:r>
              <a:rPr lang="en-US" sz="2400" dirty="0"/>
              <a:t> </a:t>
            </a:r>
            <a:r>
              <a:rPr lang="ru-RU" sz="2400" dirty="0"/>
              <a:t>лучше </a:t>
            </a:r>
            <a:r>
              <a:rPr lang="en-US" sz="2400" i="1" dirty="0" err="1"/>
              <a:t>s_n</a:t>
            </a:r>
            <a:r>
              <a:rPr lang="en-US" sz="2400" dirty="0"/>
              <a:t>, </a:t>
            </a:r>
            <a:r>
              <a:rPr lang="ru-RU" sz="2400" dirty="0"/>
              <a:t>а </a:t>
            </a:r>
            <a:r>
              <a:rPr lang="en-US" sz="2400" i="1" dirty="0" err="1"/>
              <a:t>name_length</a:t>
            </a:r>
            <a:r>
              <a:rPr lang="en-US" sz="2400" dirty="0"/>
              <a:t> </a:t>
            </a:r>
            <a:r>
              <a:rPr lang="ru-RU" sz="2400" dirty="0"/>
              <a:t>лучше </a:t>
            </a:r>
            <a:r>
              <a:rPr lang="en-US" sz="2400" i="1" dirty="0" err="1"/>
              <a:t>length_of_person_name</a:t>
            </a:r>
            <a:r>
              <a:rPr lang="en-US" sz="24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6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843314"/>
            <a:ext cx="10058400" cy="432888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b="1" dirty="0" err="1"/>
              <a:t>boolean</a:t>
            </a:r>
            <a:r>
              <a:rPr lang="ru-RU" dirty="0"/>
              <a:t> - логическое значение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endParaRPr lang="ru-RU" dirty="0"/>
          </a:p>
          <a:p>
            <a:pPr lvl="0"/>
            <a:r>
              <a:rPr lang="ru-RU" b="1" dirty="0" err="1"/>
              <a:t>int</a:t>
            </a:r>
            <a:r>
              <a:rPr lang="ru-RU" dirty="0"/>
              <a:t> - представляет целое число, для хранения которого использует 4 байта в памяти компьютера.</a:t>
            </a:r>
          </a:p>
          <a:p>
            <a:pPr lvl="0"/>
            <a:r>
              <a:rPr lang="ru-RU" b="1" dirty="0" err="1"/>
              <a:t>float</a:t>
            </a:r>
            <a:r>
              <a:rPr lang="ru-RU" dirty="0"/>
              <a:t> - представляет число с плавающей точкой, для хранения которого используется 8 байт, например, 1.2 или 34.76</a:t>
            </a:r>
          </a:p>
          <a:p>
            <a:pPr lvl="0"/>
            <a:r>
              <a:rPr lang="ru-RU" b="1" dirty="0" err="1"/>
              <a:t>complex</a:t>
            </a:r>
            <a:r>
              <a:rPr lang="ru-RU" dirty="0"/>
              <a:t> - комплексные числа</a:t>
            </a:r>
          </a:p>
          <a:p>
            <a:pPr lvl="0"/>
            <a:r>
              <a:rPr lang="ru-RU" b="1" dirty="0" err="1"/>
              <a:t>str</a:t>
            </a:r>
            <a:r>
              <a:rPr lang="ru-RU" dirty="0"/>
              <a:t> - строки, например "</a:t>
            </a:r>
            <a:r>
              <a:rPr lang="ru-RU" dirty="0" err="1"/>
              <a:t>hello</a:t>
            </a:r>
            <a:r>
              <a:rPr lang="ru-RU" dirty="0"/>
              <a:t>". В </a:t>
            </a:r>
            <a:r>
              <a:rPr lang="ru-RU" dirty="0" err="1"/>
              <a:t>Python</a:t>
            </a:r>
            <a:r>
              <a:rPr lang="ru-RU" dirty="0"/>
              <a:t> 3.x строки представляют набор символов в кодировке </a:t>
            </a:r>
            <a:r>
              <a:rPr lang="ru-RU" dirty="0" err="1"/>
              <a:t>Unicode</a:t>
            </a:r>
            <a:endParaRPr lang="ru-RU" dirty="0"/>
          </a:p>
          <a:p>
            <a:pPr lvl="0"/>
            <a:r>
              <a:rPr lang="ru-RU" b="1" dirty="0" err="1"/>
              <a:t>bytes</a:t>
            </a:r>
            <a:r>
              <a:rPr lang="ru-RU" dirty="0"/>
              <a:t> - последовательность чисел в диапазоне 0-255</a:t>
            </a:r>
          </a:p>
          <a:p>
            <a:pPr lvl="0"/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array</a:t>
            </a:r>
            <a:r>
              <a:rPr lang="ru-RU" dirty="0"/>
              <a:t> - массив байтов, аналогичен </a:t>
            </a:r>
            <a:r>
              <a:rPr lang="ru-RU" dirty="0" err="1"/>
              <a:t>bytes</a:t>
            </a:r>
            <a:r>
              <a:rPr lang="ru-RU" dirty="0"/>
              <a:t> с тем отличием, что может изменяться</a:t>
            </a:r>
          </a:p>
          <a:p>
            <a:pPr lvl="0"/>
            <a:r>
              <a:rPr lang="ru-RU" b="1" dirty="0" err="1"/>
              <a:t>list</a:t>
            </a:r>
            <a:r>
              <a:rPr lang="ru-RU" dirty="0"/>
              <a:t> - список</a:t>
            </a:r>
          </a:p>
          <a:p>
            <a:pPr lvl="0"/>
            <a:r>
              <a:rPr lang="ru-RU" b="1" dirty="0" err="1"/>
              <a:t>tuple</a:t>
            </a:r>
            <a:r>
              <a:rPr lang="ru-RU" dirty="0"/>
              <a:t> - кортеж</a:t>
            </a:r>
          </a:p>
          <a:p>
            <a:pPr lvl="0"/>
            <a:r>
              <a:rPr lang="ru-RU" b="1" dirty="0" err="1"/>
              <a:t>set</a:t>
            </a:r>
            <a:r>
              <a:rPr lang="ru-RU" dirty="0"/>
              <a:t> - неупорядоченная коллекция уникальных объектов</a:t>
            </a:r>
          </a:p>
          <a:p>
            <a:pPr lvl="0"/>
            <a:r>
              <a:rPr lang="ru-RU" b="1" dirty="0" err="1"/>
              <a:t>frozen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dirty="0"/>
              <a:t> - то же самое, что и </a:t>
            </a:r>
            <a:r>
              <a:rPr lang="ru-RU" dirty="0" err="1"/>
              <a:t>set</a:t>
            </a:r>
            <a:r>
              <a:rPr lang="ru-RU" dirty="0"/>
              <a:t>, только не может изменяться (</a:t>
            </a:r>
            <a:r>
              <a:rPr lang="ru-RU" dirty="0" err="1"/>
              <a:t>immutable</a:t>
            </a:r>
            <a:r>
              <a:rPr lang="ru-RU" dirty="0"/>
              <a:t>)</a:t>
            </a:r>
          </a:p>
          <a:p>
            <a:r>
              <a:rPr lang="ru-RU" b="1" dirty="0" err="1"/>
              <a:t>dict</a:t>
            </a:r>
            <a:r>
              <a:rPr lang="ru-RU" dirty="0"/>
              <a:t> - словарь, где каждый элемент имеет ключ и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12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Python</a:t>
            </a:r>
            <a:r>
              <a:rPr lang="ru-RU" dirty="0"/>
              <a:t> является языком с динамической типизацией.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 определяет тип данных переменной исходя из значения, которое ей присвоено.</a:t>
            </a:r>
          </a:p>
          <a:p>
            <a:r>
              <a:rPr lang="ru-RU" dirty="0" smtClean="0"/>
              <a:t>При </a:t>
            </a:r>
            <a:r>
              <a:rPr lang="ru-RU" dirty="0"/>
              <a:t>присвоении строки в двойных или одинарных кавычках переменная имеет тип </a:t>
            </a:r>
            <a:r>
              <a:rPr lang="ru-RU" b="1" dirty="0" err="1" smtClean="0"/>
              <a:t>str</a:t>
            </a:r>
            <a:r>
              <a:rPr lang="ru-RU" b="1" dirty="0" smtClean="0"/>
              <a:t>.</a:t>
            </a:r>
          </a:p>
          <a:p>
            <a:r>
              <a:rPr lang="ru-RU" dirty="0"/>
              <a:t>При присвоении целого числа </a:t>
            </a:r>
            <a:r>
              <a:rPr lang="ru-RU" dirty="0" err="1"/>
              <a:t>Python</a:t>
            </a:r>
            <a:r>
              <a:rPr lang="ru-RU" dirty="0"/>
              <a:t> автоматически определяет тип переменной как </a:t>
            </a:r>
            <a:r>
              <a:rPr lang="ru-RU" b="1" dirty="0" err="1" smtClean="0"/>
              <a:t>int</a:t>
            </a:r>
            <a:r>
              <a:rPr lang="ru-RU" b="1" dirty="0" smtClean="0"/>
              <a:t>.</a:t>
            </a:r>
          </a:p>
          <a:p>
            <a:r>
              <a:rPr lang="ru-RU" dirty="0"/>
              <a:t>Число с плавающей точкой можно определять в экспоненциальной записи, например, </a:t>
            </a:r>
            <a:r>
              <a:rPr lang="en-US" b="1" dirty="0"/>
              <a:t>x</a:t>
            </a:r>
            <a:r>
              <a:rPr lang="ru-RU" b="1" dirty="0"/>
              <a:t> = 3.9</a:t>
            </a:r>
            <a:r>
              <a:rPr lang="en-US" b="1" dirty="0"/>
              <a:t>e</a:t>
            </a:r>
            <a:r>
              <a:rPr lang="ru-RU" b="1" dirty="0"/>
              <a:t>3 </a:t>
            </a:r>
            <a:r>
              <a:rPr lang="ru-RU" dirty="0"/>
              <a:t>или </a:t>
            </a:r>
            <a:r>
              <a:rPr lang="en-US" b="1" dirty="0"/>
              <a:t>x</a:t>
            </a:r>
            <a:r>
              <a:rPr lang="ru-RU" b="1" dirty="0"/>
              <a:t> = 3.9</a:t>
            </a:r>
            <a:r>
              <a:rPr lang="en-US" b="1" dirty="0"/>
              <a:t>e</a:t>
            </a:r>
            <a:r>
              <a:rPr lang="ru-RU" b="1" dirty="0"/>
              <a:t>-3</a:t>
            </a:r>
            <a:r>
              <a:rPr lang="ru-RU" dirty="0"/>
              <a:t>. Число </a:t>
            </a:r>
            <a:r>
              <a:rPr lang="ru-RU" dirty="0" err="1"/>
              <a:t>float</a:t>
            </a:r>
            <a:r>
              <a:rPr lang="ru-RU" dirty="0"/>
              <a:t> может иметь только 18 значимых </a:t>
            </a:r>
            <a:r>
              <a:rPr lang="ru-RU" dirty="0" err="1"/>
              <a:t>симолов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65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 процессе работы программы мы </a:t>
            </a:r>
            <a:r>
              <a:rPr lang="ru-RU" sz="3600" b="1" i="1" dirty="0"/>
              <a:t>можем изменить тип переменной</a:t>
            </a:r>
            <a:r>
              <a:rPr lang="ru-RU" sz="3600" i="1" dirty="0"/>
              <a:t>, присвоив ей значение другого типа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user_id</a:t>
            </a:r>
            <a:r>
              <a:rPr lang="en-US" dirty="0"/>
              <a:t> = "12tomsmith438"  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print(</a:t>
            </a:r>
            <a:r>
              <a:rPr lang="en-US" dirty="0" err="1"/>
              <a:t>user_id</a:t>
            </a:r>
            <a:r>
              <a:rPr lang="en-US" dirty="0"/>
              <a:t>)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 algn="ctr">
              <a:buNone/>
            </a:pPr>
            <a:r>
              <a:rPr lang="en-US" dirty="0" err="1"/>
              <a:t>user_id</a:t>
            </a:r>
            <a:r>
              <a:rPr lang="en-US" dirty="0"/>
              <a:t> = 234  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print(</a:t>
            </a:r>
            <a:r>
              <a:rPr lang="en-US" dirty="0" err="1"/>
              <a:t>user_id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Изначально переменной </a:t>
            </a:r>
            <a:r>
              <a:rPr lang="en-US" b="1" dirty="0"/>
              <a:t>user</a:t>
            </a:r>
            <a:r>
              <a:rPr lang="ru-RU" b="1" dirty="0"/>
              <a:t>_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ru-RU" dirty="0"/>
              <a:t>имеет тип данных </a:t>
            </a:r>
            <a:r>
              <a:rPr lang="en-US" b="1" dirty="0" err="1"/>
              <a:t>str</a:t>
            </a:r>
            <a:r>
              <a:rPr lang="ru-RU" dirty="0"/>
              <a:t>, затем тип данных этой переменной изменится на </a:t>
            </a:r>
            <a:r>
              <a:rPr lang="en-US" b="1" dirty="0" err="1"/>
              <a:t>int</a:t>
            </a:r>
            <a:r>
              <a:rPr lang="ru-RU" dirty="0"/>
              <a:t>.</a:t>
            </a:r>
          </a:p>
          <a:p>
            <a:r>
              <a:rPr lang="ru-RU" dirty="0"/>
              <a:t>Для того, чтобы динамически узнать текущий тип переменной используют функцию </a:t>
            </a:r>
            <a:r>
              <a:rPr lang="en-US" b="1" dirty="0"/>
              <a:t>type</a:t>
            </a:r>
            <a:r>
              <a:rPr lang="ru-RU" b="1" dirty="0"/>
              <a:t>(*имя переменной*)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1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35032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</a:t>
            </a:r>
            <a:r>
              <a:rPr lang="ru-RU" sz="3600" dirty="0" smtClean="0"/>
              <a:t> – популярный высокоуровневый язык программирования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12967"/>
            <a:ext cx="10058400" cy="31272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Впервые язык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был анонсирован в 1991 году голландским разработчиком Гвидо Ван </a:t>
            </a:r>
            <a:r>
              <a:rPr lang="ru-RU" sz="2400" dirty="0" err="1" smtClean="0"/>
              <a:t>Россумом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endParaRPr lang="ru-RU" sz="2400" u="sng" dirty="0" smtClean="0">
              <a:hlinkClick r:id="rId2"/>
            </a:endParaRPr>
          </a:p>
          <a:p>
            <a:pPr marL="0" indent="0" algn="ctr">
              <a:buNone/>
            </a:pPr>
            <a:r>
              <a:rPr lang="ru-RU" sz="2400" u="sng" dirty="0" smtClean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://www.python.org</a:t>
            </a:r>
            <a:r>
              <a:rPr lang="ru-RU" sz="2400" u="sng" dirty="0" smtClean="0">
                <a:hlinkClick r:id="rId2"/>
              </a:rPr>
              <a:t>/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Особенности. Скриптовый язык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1456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Скрипт – программа </a:t>
            </a:r>
            <a:r>
              <a:rPr lang="ru-RU" sz="2400" dirty="0"/>
              <a:t>или программный файл, которые автоматизируют некоторую задачу, которую пользователь делал бы вручную, используя интерфейс программы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Преимущества скриптов:</a:t>
            </a:r>
          </a:p>
          <a:p>
            <a:pPr lvl="0"/>
            <a:r>
              <a:rPr lang="ru-RU" dirty="0" smtClean="0"/>
              <a:t>Изменения </a:t>
            </a:r>
            <a:r>
              <a:rPr lang="ru-RU" b="1" dirty="0"/>
              <a:t>не разрушат всю </a:t>
            </a:r>
            <a:r>
              <a:rPr lang="ru-RU" b="1" dirty="0" smtClean="0"/>
              <a:t>систему</a:t>
            </a:r>
            <a:endParaRPr lang="ru-RU" dirty="0"/>
          </a:p>
          <a:p>
            <a:pPr lvl="0"/>
            <a:r>
              <a:rPr lang="ru-RU" dirty="0" smtClean="0"/>
              <a:t>Возможность </a:t>
            </a:r>
            <a:r>
              <a:rPr lang="ru-RU" dirty="0"/>
              <a:t>получать </a:t>
            </a:r>
            <a:r>
              <a:rPr lang="ru-RU" b="1" dirty="0"/>
              <a:t>проблемно ориентированный набор </a:t>
            </a:r>
            <a:r>
              <a:rPr lang="ru-RU" b="1" dirty="0" smtClean="0"/>
              <a:t>команд</a:t>
            </a:r>
            <a:endParaRPr lang="ru-RU" dirty="0" smtClean="0"/>
          </a:p>
          <a:p>
            <a:pPr lvl="0"/>
            <a:r>
              <a:rPr lang="ru-RU" b="1" dirty="0" smtClean="0"/>
              <a:t>Кроссплатформенность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3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Особенности. Поддержка различных парадигм программирования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14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Парадигма программирования – </a:t>
            </a:r>
            <a:r>
              <a:rPr lang="ru-RU" dirty="0" smtClean="0"/>
              <a:t>совокупность </a:t>
            </a:r>
            <a:r>
              <a:rPr lang="ru-RU" dirty="0"/>
              <a:t>идей и понятий, определяющих стиль написания компьютерных программ, другими словами - подход к </a:t>
            </a:r>
            <a:r>
              <a:rPr lang="ru-RU" dirty="0" smtClean="0"/>
              <a:t>программированию.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Парадигма определяется: </a:t>
            </a:r>
          </a:p>
          <a:p>
            <a:pPr lvl="0" algn="ctr"/>
            <a:r>
              <a:rPr lang="ru-RU" sz="1800" dirty="0"/>
              <a:t>вычислительной моделью;</a:t>
            </a:r>
          </a:p>
          <a:p>
            <a:pPr lvl="0" algn="ctr"/>
            <a:r>
              <a:rPr lang="ru-RU" sz="1800" dirty="0"/>
              <a:t>базовыми программными единицами;</a:t>
            </a:r>
          </a:p>
          <a:p>
            <a:pPr lvl="0" algn="ctr"/>
            <a:r>
              <a:rPr lang="ru-RU" sz="1800" dirty="0"/>
              <a:t>методами разделения абстракций.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2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Особенности. Поддержка различных парадигм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5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Объектно-ориентированное </a:t>
            </a:r>
            <a:r>
              <a:rPr lang="ru-RU" dirty="0" err="1" smtClean="0"/>
              <a:t>программировани</a:t>
            </a:r>
            <a:endParaRPr lang="ru-RU" dirty="0" smtClean="0"/>
          </a:p>
          <a:p>
            <a:r>
              <a:rPr lang="ru-RU" dirty="0" smtClean="0"/>
              <a:t>про­грам­ма </a:t>
            </a:r>
            <a:r>
              <a:rPr lang="ru-RU" dirty="0"/>
              <a:t>раз­би­ва­ет­ся на объ­ек­ты – </a:t>
            </a:r>
            <a:r>
              <a:rPr lang="ru-RU" b="1" dirty="0"/>
              <a:t>струк­ту­ры дан­ных</a:t>
            </a:r>
            <a:r>
              <a:rPr lang="ru-RU" dirty="0" smtClean="0"/>
              <a:t>,</a:t>
            </a:r>
          </a:p>
          <a:p>
            <a:r>
              <a:rPr lang="ru-RU" dirty="0" smtClean="0"/>
              <a:t>со­стоя­щие </a:t>
            </a:r>
            <a:r>
              <a:rPr lang="ru-RU" dirty="0"/>
              <a:t>из </a:t>
            </a:r>
            <a:r>
              <a:rPr lang="ru-RU" b="1" dirty="0"/>
              <a:t>по­лей</a:t>
            </a:r>
            <a:r>
              <a:rPr lang="ru-RU" dirty="0"/>
              <a:t>, опи­сы­ваю­щих со­стоя­ние</a:t>
            </a:r>
            <a:r>
              <a:rPr lang="ru-RU" dirty="0" smtClean="0"/>
              <a:t>,</a:t>
            </a:r>
          </a:p>
          <a:p>
            <a:r>
              <a:rPr lang="ru-RU" dirty="0" smtClean="0"/>
              <a:t>и </a:t>
            </a:r>
            <a:r>
              <a:rPr lang="ru-RU" b="1" dirty="0"/>
              <a:t>ме­то­дов</a:t>
            </a:r>
            <a:r>
              <a:rPr lang="ru-RU" dirty="0"/>
              <a:t> – под­про­грамм, при­ме­няе­мых к объ­ек­там для изме­не­ния или за­про­са их </a:t>
            </a:r>
            <a:r>
              <a:rPr lang="ru-RU" dirty="0" smtClean="0"/>
              <a:t>со­стоя­ния.</a:t>
            </a:r>
          </a:p>
          <a:p>
            <a:pPr marL="0" indent="0">
              <a:buNone/>
            </a:pPr>
            <a:r>
              <a:rPr lang="ru-RU" dirty="0"/>
              <a:t>Основные механизмы управления/абстракции</a:t>
            </a:r>
            <a:r>
              <a:rPr lang="ru-RU" dirty="0" smtClean="0"/>
              <a:t>:</a:t>
            </a:r>
          </a:p>
          <a:p>
            <a:pPr lvl="0"/>
            <a:r>
              <a:rPr lang="ru-RU" dirty="0"/>
              <a:t>Объект</a:t>
            </a:r>
          </a:p>
          <a:p>
            <a:pPr lvl="0"/>
            <a:r>
              <a:rPr lang="ru-RU" dirty="0"/>
              <a:t>Класс</a:t>
            </a:r>
          </a:p>
          <a:p>
            <a:pPr lvl="0"/>
            <a:r>
              <a:rPr lang="ru-RU" dirty="0"/>
              <a:t>Иерархии классов/объектов</a:t>
            </a:r>
          </a:p>
          <a:p>
            <a:pPr lvl="0"/>
            <a:r>
              <a:rPr lang="ru-RU" dirty="0"/>
              <a:t>Полиморфизм</a:t>
            </a:r>
          </a:p>
          <a:p>
            <a:pPr marL="0" indent="0">
              <a:buNone/>
            </a:pPr>
            <a:r>
              <a:rPr lang="ru-RU" dirty="0"/>
              <a:t>Элементарные единицы модульности -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2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Особенности. </a:t>
            </a:r>
            <a:r>
              <a:rPr lang="ru-RU" sz="4000" dirty="0" smtClean="0"/>
              <a:t>Интерпретация программ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5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Интерпретация – </a:t>
            </a: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построчный анализ, обработка и выполнение исходного кода программы или </a:t>
            </a:r>
            <a:r>
              <a:rPr lang="ru-RU" dirty="0" smtClean="0"/>
              <a:t>запроса.</a:t>
            </a:r>
          </a:p>
          <a:p>
            <a:pPr marL="0" indent="0">
              <a:buNone/>
            </a:pPr>
            <a:r>
              <a:rPr lang="ru-RU" b="1" dirty="0"/>
              <a:t>Алгоритм работы простого интерпретатора</a:t>
            </a:r>
            <a:r>
              <a:rPr lang="ru-RU" dirty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прочитать инструкцию;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проанализировать инструкцию и определить соответствующие действия;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выполнить соответствующие действия;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если не достигнуто условие завершения программы, прочитать следующую инструкцию и перейти к пункту 2.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99485"/>
              </p:ext>
            </p:extLst>
          </p:nvPr>
        </p:nvGraphicFramePr>
        <p:xfrm>
          <a:off x="1640115" y="5159274"/>
          <a:ext cx="9158514" cy="1227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980"/>
                <a:gridCol w="7278534"/>
              </a:tblGrid>
              <a:tr h="409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</a:rPr>
                        <a:t>Преимущество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</a:rPr>
                        <a:t>Недостаток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8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ru-RU" sz="1800">
                          <a:effectLst/>
                        </a:rPr>
                        <a:t>мгновенная реакция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</a:rPr>
                        <a:t>интерпретатор обнаруживает ошибки в тексте программы только при попытке выполнения команды (или строки) с ошибкой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47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Выполнение программы на </a:t>
            </a:r>
            <a:r>
              <a:rPr lang="en-US" sz="4000" dirty="0"/>
              <a:t>Python</a:t>
            </a:r>
            <a:r>
              <a:rPr lang="ru-RU" sz="4000" dirty="0" smtClean="0"/>
              <a:t> </a:t>
            </a:r>
            <a:r>
              <a:rPr lang="ru-RU" sz="4000" dirty="0"/>
              <a:t>выглядит следующим образом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ru-RU" sz="2400" dirty="0" smtClean="0"/>
              <a:t>Написание </a:t>
            </a:r>
            <a:r>
              <a:rPr lang="ru-RU" sz="2400" dirty="0"/>
              <a:t>скрипта в текстовом редакторе;</a:t>
            </a:r>
          </a:p>
          <a:p>
            <a:pPr lvl="0"/>
            <a:r>
              <a:rPr lang="ru-RU" sz="2400" dirty="0"/>
              <a:t>Передача скрипта на выполнение интерпретатору;</a:t>
            </a:r>
          </a:p>
          <a:p>
            <a:pPr lvl="0"/>
            <a:r>
              <a:rPr lang="ru-RU" sz="2400" dirty="0"/>
              <a:t>Интерпретатор транслирует код в промежуточный байт-код, а затем виртуальная машина переводит полученный байт-код в набор инструкций, которые выполняются операционной системой.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25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языка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705" y="1729522"/>
            <a:ext cx="10058400" cy="4050792"/>
          </a:xfrm>
        </p:spPr>
        <p:txBody>
          <a:bodyPr>
            <a:normAutofit/>
          </a:bodyPr>
          <a:lstStyle/>
          <a:p>
            <a:pPr lvl="0"/>
            <a:endParaRPr lang="en-US" sz="2800" dirty="0" smtClean="0"/>
          </a:p>
          <a:p>
            <a:pPr lvl="0"/>
            <a:endParaRPr lang="en-US" sz="2800" dirty="0"/>
          </a:p>
          <a:p>
            <a:pPr lvl="0"/>
            <a:r>
              <a:rPr lang="ru-RU" sz="2800" dirty="0" smtClean="0"/>
              <a:t>Лаконичный</a:t>
            </a:r>
            <a:r>
              <a:rPr lang="ru-RU" sz="2800" dirty="0"/>
              <a:t>, довольно простой и понятный синтаксис;</a:t>
            </a:r>
          </a:p>
          <a:p>
            <a:pPr lvl="0"/>
            <a:r>
              <a:rPr lang="ru-RU" sz="2800" dirty="0"/>
              <a:t>Для этого языка написано множество библиотек;</a:t>
            </a:r>
          </a:p>
          <a:p>
            <a:r>
              <a:rPr lang="ru-RU" sz="2800" dirty="0"/>
              <a:t>Очень большое </a:t>
            </a:r>
            <a:r>
              <a:rPr lang="ru-RU" sz="2800" dirty="0" err="1"/>
              <a:t>коммьюнити</a:t>
            </a:r>
            <a:r>
              <a:rPr lang="ru-RU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711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208</TotalTime>
  <Words>616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Введение</vt:lpstr>
      <vt:lpstr>Python – популярный высокоуровневый язык программирования</vt:lpstr>
      <vt:lpstr>Особенности. Скриптовый язык</vt:lpstr>
      <vt:lpstr>Особенности. Поддержка различных парадигм программирования</vt:lpstr>
      <vt:lpstr>Особенности. Поддержка различных парадигм программирования</vt:lpstr>
      <vt:lpstr>Особенности. Интерпретация программ</vt:lpstr>
      <vt:lpstr>Выполнение программы на Python выглядит следующим образом</vt:lpstr>
      <vt:lpstr>Преимущества языка Python</vt:lpstr>
      <vt:lpstr>переменные</vt:lpstr>
      <vt:lpstr>Правила</vt:lpstr>
      <vt:lpstr>Рекомендации</vt:lpstr>
      <vt:lpstr>Типы данных</vt:lpstr>
      <vt:lpstr>Python является языком с динамической типизацией. </vt:lpstr>
      <vt:lpstr>в процессе работы программы мы можем изменить тип переменной, присвоив ей значение другого типа</vt:lpstr>
      <vt:lpstr>Поздравляю, вы можете выполнить задание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20</cp:revision>
  <dcterms:created xsi:type="dcterms:W3CDTF">2019-08-08T06:13:10Z</dcterms:created>
  <dcterms:modified xsi:type="dcterms:W3CDTF">2019-10-06T17:22:30Z</dcterms:modified>
</cp:coreProperties>
</file>