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97" r:id="rId4"/>
    <p:sldId id="298" r:id="rId5"/>
    <p:sldId id="281" r:id="rId6"/>
    <p:sldId id="299" r:id="rId7"/>
    <p:sldId id="300" r:id="rId8"/>
    <p:sldId id="301" r:id="rId9"/>
    <p:sldId id="302" r:id="rId10"/>
    <p:sldId id="303" r:id="rId11"/>
    <p:sldId id="30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4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10/6/2019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Строки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birthday</a:t>
            </a:r>
            <a:r>
              <a:rPr lang="ru-RU" dirty="0"/>
              <a:t>.</a:t>
            </a:r>
            <a:r>
              <a:rPr lang="en-US" dirty="0" err="1"/>
              <a:t>py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age</a:t>
            </a:r>
            <a:r>
              <a:rPr lang="ru-RU" dirty="0"/>
              <a:t> = 23</a:t>
            </a:r>
          </a:p>
          <a:p>
            <a:pPr marL="0" indent="0" algn="ctr">
              <a:buNone/>
            </a:pPr>
            <a:r>
              <a:rPr lang="en-US" dirty="0"/>
              <a:t>message = "Happy " + age + "</a:t>
            </a:r>
            <a:r>
              <a:rPr lang="en-US" dirty="0" err="1"/>
              <a:t>rd</a:t>
            </a:r>
            <a:r>
              <a:rPr lang="en-US" dirty="0"/>
              <a:t> Birthday!"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message</a:t>
            </a:r>
            <a:r>
              <a:rPr lang="ru-RU" dirty="0"/>
              <a:t>)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b="1" dirty="0" err="1"/>
              <a:t>Traceback</a:t>
            </a:r>
            <a:r>
              <a:rPr lang="en-US" b="1" dirty="0"/>
              <a:t> (most recent call last):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 File "birthday.py", line 2, in &lt;module&gt; 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	message = "Happy " + age + "</a:t>
            </a:r>
            <a:r>
              <a:rPr lang="en-US" b="1" dirty="0" err="1"/>
              <a:t>rd</a:t>
            </a:r>
            <a:r>
              <a:rPr lang="en-US" b="1" dirty="0"/>
              <a:t> Birthday!"</a:t>
            </a:r>
            <a:endParaRPr lang="ru-RU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err="1"/>
              <a:t>TypeError</a:t>
            </a:r>
            <a:r>
              <a:rPr lang="en-US" b="1" dirty="0"/>
              <a:t>: Can't convert '</a:t>
            </a:r>
            <a:r>
              <a:rPr lang="en-US" b="1" dirty="0" err="1"/>
              <a:t>int</a:t>
            </a:r>
            <a:r>
              <a:rPr lang="en-US" b="1" dirty="0"/>
              <a:t>' object to </a:t>
            </a:r>
            <a:r>
              <a:rPr lang="en-US" b="1" dirty="0" err="1"/>
              <a:t>str</a:t>
            </a:r>
            <a:r>
              <a:rPr lang="en-US" b="1" dirty="0"/>
              <a:t> implicitly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7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birthday</a:t>
            </a:r>
            <a:r>
              <a:rPr lang="ru-RU" dirty="0"/>
              <a:t>.</a:t>
            </a:r>
            <a:r>
              <a:rPr lang="en-US" dirty="0" err="1"/>
              <a:t>py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age = 23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message = "Happy " + </a:t>
            </a:r>
            <a:r>
              <a:rPr lang="en-US" dirty="0" err="1"/>
              <a:t>str</a:t>
            </a:r>
            <a:r>
              <a:rPr lang="en-US" dirty="0"/>
              <a:t>(age) + "</a:t>
            </a:r>
            <a:r>
              <a:rPr lang="en-US" dirty="0" err="1"/>
              <a:t>rd</a:t>
            </a:r>
            <a:r>
              <a:rPr lang="en-US" dirty="0"/>
              <a:t> Birthday!"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message</a:t>
            </a:r>
            <a:r>
              <a:rPr lang="ru-RU" dirty="0"/>
              <a:t>)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en-US" b="1" dirty="0"/>
              <a:t>Happy 23rd Birthday!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5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Строка представляет собой простую последовательность символов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12967"/>
            <a:ext cx="10058400" cy="42588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/>
              <a:t>Любая последовательность символов, заключенная в кавычки (как одиночные, так и двойные) в </a:t>
            </a:r>
            <a:r>
              <a:rPr lang="en-US" sz="2400" dirty="0"/>
              <a:t>Python </a:t>
            </a:r>
            <a:r>
              <a:rPr lang="ru-RU" sz="2400" dirty="0"/>
              <a:t>является строкой</a:t>
            </a:r>
            <a:endParaRPr lang="ru-RU" sz="2400" u="sng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2400" b="1" dirty="0"/>
              <a:t>“This is a string”</a:t>
            </a:r>
            <a:endParaRPr lang="ru-RU" sz="2400" dirty="0"/>
          </a:p>
          <a:p>
            <a:pPr marL="0" indent="0" algn="ctr">
              <a:buNone/>
            </a:pPr>
            <a:r>
              <a:rPr lang="en-US" sz="2400" b="1" dirty="0"/>
              <a:t>‘This is also a string’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Применение двух типов кавычек даёт возможность использовать внутренние кавычки и апострофы в строках.</a:t>
            </a:r>
          </a:p>
          <a:p>
            <a:pPr marL="0" indent="0" algn="ctr">
              <a:buNone/>
            </a:pPr>
            <a:r>
              <a:rPr lang="en-US" sz="2400" b="1" dirty="0"/>
              <a:t>‘I told my friends, “Python is my favorite language!”’</a:t>
            </a:r>
            <a:endParaRPr lang="ru-RU" sz="2400" dirty="0"/>
          </a:p>
          <a:p>
            <a:pPr marL="0" indent="0" algn="ctr">
              <a:buNone/>
            </a:pPr>
            <a:r>
              <a:rPr lang="en-US" sz="2400" b="1" dirty="0"/>
              <a:t>“The language ‘</a:t>
            </a:r>
            <a:r>
              <a:rPr lang="en-US" sz="2400" b="1" dirty="0" err="1"/>
              <a:t>Pythone</a:t>
            </a:r>
            <a:r>
              <a:rPr lang="en-US" sz="2400" b="1" dirty="0"/>
              <a:t>’ is named after </a:t>
            </a:r>
            <a:r>
              <a:rPr lang="en-US" sz="2400" b="1" dirty="0" err="1"/>
              <a:t>Monthy</a:t>
            </a:r>
            <a:r>
              <a:rPr lang="en-US" sz="2400" b="1" dirty="0"/>
              <a:t> </a:t>
            </a:r>
            <a:r>
              <a:rPr lang="en-US" sz="2400" b="1" dirty="0" smtClean="0"/>
              <a:t>Python, </a:t>
            </a:r>
            <a:r>
              <a:rPr lang="en-US" sz="2400" b="1" dirty="0"/>
              <a:t>not the snake”</a:t>
            </a:r>
            <a:endParaRPr lang="ru-RU" sz="2400" dirty="0"/>
          </a:p>
          <a:p>
            <a:pPr marL="0" indent="0" algn="ctr">
              <a:buNone/>
            </a:pPr>
            <a:r>
              <a:rPr lang="en-US" sz="2400" b="1" dirty="0"/>
              <a:t>“One of </a:t>
            </a:r>
            <a:r>
              <a:rPr lang="en-US" sz="2400" b="1" dirty="0" err="1"/>
              <a:t>Pyton’s</a:t>
            </a:r>
            <a:r>
              <a:rPr lang="en-US" sz="2400" b="1" dirty="0"/>
              <a:t> strengths is its diverse and supportive community”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8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Изменение регистра символов в строках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name = "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lovelace</a:t>
            </a:r>
            <a:r>
              <a:rPr lang="en-US" dirty="0"/>
              <a:t>"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print(</a:t>
            </a:r>
            <a:r>
              <a:rPr lang="en-US" dirty="0" err="1"/>
              <a:t>name.title</a:t>
            </a:r>
            <a:r>
              <a:rPr lang="en-US" dirty="0"/>
              <a:t>())</a:t>
            </a: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b="1" dirty="0"/>
              <a:t>Ada Lovelace</a:t>
            </a:r>
            <a:endParaRPr lang="ru-RU" dirty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165074"/>
              </p:ext>
            </p:extLst>
          </p:nvPr>
        </p:nvGraphicFramePr>
        <p:xfrm>
          <a:off x="725716" y="3857207"/>
          <a:ext cx="10097861" cy="2477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195"/>
                <a:gridCol w="4471333"/>
                <a:gridCol w="4471333"/>
              </a:tblGrid>
              <a:tr h="289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Метод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Описание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681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title()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преобразует первый символ каждого слова в строке к верхнему регистру, тогда как все остальные символы выводятся в нижнем регистре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Ada Lovelace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8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upper()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преобразует все символы каждого слова в строке к верхнему регистру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ADA LOVELACE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87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lower()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преобразует все символы каждого слова в строке к нижнему регистру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ada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lovelace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0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Объединение строк (конкатенация)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first_name</a:t>
            </a:r>
            <a:r>
              <a:rPr lang="en-US" dirty="0"/>
              <a:t> = "</a:t>
            </a:r>
            <a:r>
              <a:rPr lang="en-US" dirty="0" err="1"/>
              <a:t>ada</a:t>
            </a:r>
            <a:r>
              <a:rPr lang="en-US" dirty="0"/>
              <a:t>"</a:t>
            </a:r>
            <a:endParaRPr lang="ru-RU" dirty="0"/>
          </a:p>
          <a:p>
            <a:pPr marL="0" indent="0" algn="ctr">
              <a:buNone/>
            </a:pPr>
            <a:r>
              <a:rPr lang="en-US" dirty="0" err="1"/>
              <a:t>last_name</a:t>
            </a:r>
            <a:r>
              <a:rPr lang="en-US" dirty="0"/>
              <a:t> = "</a:t>
            </a:r>
            <a:r>
              <a:rPr lang="en-US" dirty="0" err="1" smtClean="0"/>
              <a:t>lovelace</a:t>
            </a:r>
            <a:r>
              <a:rPr lang="en-US" dirty="0" smtClean="0"/>
              <a:t>"</a:t>
            </a: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/>
              <a:t>full</a:t>
            </a:r>
            <a:r>
              <a:rPr lang="ru-RU" dirty="0"/>
              <a:t>_</a:t>
            </a:r>
            <a:r>
              <a:rPr lang="en-US" dirty="0"/>
              <a:t>name</a:t>
            </a:r>
            <a:r>
              <a:rPr lang="ru-RU" dirty="0"/>
              <a:t> = </a:t>
            </a:r>
            <a:r>
              <a:rPr lang="en-US" dirty="0"/>
              <a:t>first</a:t>
            </a:r>
            <a:r>
              <a:rPr lang="ru-RU" dirty="0"/>
              <a:t>_</a:t>
            </a:r>
            <a:r>
              <a:rPr lang="en-US" dirty="0"/>
              <a:t>name </a:t>
            </a:r>
            <a:r>
              <a:rPr lang="ru-RU" b="1" dirty="0"/>
              <a:t>+</a:t>
            </a:r>
            <a:r>
              <a:rPr lang="ru-RU" dirty="0"/>
              <a:t> " " </a:t>
            </a:r>
            <a:r>
              <a:rPr lang="ru-RU" b="1" dirty="0"/>
              <a:t>+</a:t>
            </a:r>
            <a:r>
              <a:rPr lang="ru-RU" dirty="0"/>
              <a:t> </a:t>
            </a:r>
            <a:r>
              <a:rPr lang="en-US" dirty="0"/>
              <a:t>last</a:t>
            </a:r>
            <a:r>
              <a:rPr lang="ru-RU" dirty="0"/>
              <a:t>_</a:t>
            </a:r>
            <a:r>
              <a:rPr lang="en-US" dirty="0"/>
              <a:t>name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625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2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63" y="2093976"/>
            <a:ext cx="8505370" cy="4405887"/>
          </a:xfrm>
        </p:spPr>
      </p:pic>
    </p:spTree>
    <p:extLst>
      <p:ext uri="{BB962C8B-B14F-4D97-AF65-F5344CB8AC3E}">
        <p14:creationId xmlns:p14="http://schemas.microsoft.com/office/powerpoint/2010/main" val="35032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Табуляции и разрывы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478135"/>
          </a:xfrm>
        </p:spPr>
        <p:txBody>
          <a:bodyPr/>
          <a:lstStyle/>
          <a:p>
            <a:r>
              <a:rPr lang="ru-RU" dirty="0"/>
              <a:t>«пропуск» (</a:t>
            </a:r>
            <a:r>
              <a:rPr lang="ru-RU" dirty="0" err="1"/>
              <a:t>whitespace</a:t>
            </a:r>
            <a:r>
              <a:rPr lang="ru-RU" dirty="0"/>
              <a:t>) называются такие непечатаемые символы, как пробелы, табуляции и символы конца </a:t>
            </a:r>
            <a:r>
              <a:rPr lang="ru-RU" dirty="0" smtClean="0"/>
              <a:t>строки.</a:t>
            </a:r>
          </a:p>
          <a:p>
            <a:r>
              <a:rPr lang="ru-RU" dirty="0"/>
              <a:t>последовательность "\n\t" приказывает </a:t>
            </a:r>
            <a:r>
              <a:rPr lang="ru-RU" dirty="0" err="1"/>
              <a:t>Python</a:t>
            </a:r>
            <a:r>
              <a:rPr lang="ru-RU" dirty="0"/>
              <a:t> начать текст с новой строки, в начале которой располагается табуляция.</a:t>
            </a:r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684356"/>
              </p:ext>
            </p:extLst>
          </p:nvPr>
        </p:nvGraphicFramePr>
        <p:xfrm>
          <a:off x="1378858" y="3519733"/>
          <a:ext cx="8447314" cy="3122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2508"/>
                <a:gridCol w="1533162"/>
                <a:gridCol w="5251644"/>
              </a:tblGrid>
              <a:tr h="46337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7200"/>
                        </a:spcAft>
                        <a:tabLst>
                          <a:tab pos="1400175" algn="l"/>
                        </a:tabLst>
                      </a:pPr>
                      <a:r>
                        <a:rPr lang="ru-RU" sz="1600" dirty="0">
                          <a:effectLst/>
                        </a:rPr>
                        <a:t>Операция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1600" dirty="0">
                          <a:effectLst/>
                        </a:rPr>
                        <a:t>Команда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400175" algn="l"/>
                        </a:tabLst>
                      </a:pPr>
                      <a:r>
                        <a:rPr lang="ru-RU" sz="1600">
                          <a:effectLst/>
                        </a:rPr>
                        <a:t>Пример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</a:tr>
              <a:tr h="74574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1600" dirty="0" smtClean="0">
                          <a:effectLst/>
                        </a:rPr>
                        <a:t>Табуляция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1600" dirty="0">
                          <a:effectLst/>
                        </a:rPr>
                        <a:t>\t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&gt;&gt;&gt; print("\</a:t>
                      </a:r>
                      <a:r>
                        <a:rPr lang="en-US" sz="1600" dirty="0" err="1">
                          <a:effectLst/>
                        </a:rPr>
                        <a:t>tPython</a:t>
                      </a:r>
                      <a:r>
                        <a:rPr lang="en-US" sz="1600" dirty="0">
                          <a:effectLst/>
                        </a:rPr>
                        <a:t>")</a:t>
                      </a:r>
                      <a:endParaRPr lang="ru-RU" sz="1400" dirty="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Python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</a:tr>
              <a:tr h="1889661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ru-RU" sz="1600" dirty="0">
                          <a:effectLst/>
                        </a:rPr>
                        <a:t>Разрывы строк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7200"/>
                        </a:spcAft>
                      </a:pPr>
                      <a:r>
                        <a:rPr lang="en-US" sz="1600">
                          <a:effectLst/>
                        </a:rPr>
                        <a:t>\n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&gt;&gt;&gt; print("Languages:\</a:t>
                      </a:r>
                      <a:r>
                        <a:rPr lang="en-US" sz="1600" dirty="0" err="1">
                          <a:effectLst/>
                        </a:rPr>
                        <a:t>nPython</a:t>
                      </a:r>
                      <a:r>
                        <a:rPr lang="en-US" sz="1600" dirty="0">
                          <a:effectLst/>
                        </a:rPr>
                        <a:t>\</a:t>
                      </a:r>
                      <a:r>
                        <a:rPr lang="en-US" sz="1600" dirty="0" err="1">
                          <a:effectLst/>
                        </a:rPr>
                        <a:t>nC</a:t>
                      </a:r>
                      <a:r>
                        <a:rPr lang="en-US" sz="1600" dirty="0">
                          <a:effectLst/>
                        </a:rPr>
                        <a:t>\</a:t>
                      </a:r>
                      <a:r>
                        <a:rPr lang="en-US" sz="1600" dirty="0" err="1">
                          <a:effectLst/>
                        </a:rPr>
                        <a:t>nJavaScript</a:t>
                      </a:r>
                      <a:r>
                        <a:rPr lang="en-US" sz="1600" dirty="0">
                          <a:effectLst/>
                        </a:rPr>
                        <a:t>")</a:t>
                      </a:r>
                      <a:endParaRPr lang="ru-RU" sz="1400" dirty="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Languages:</a:t>
                      </a:r>
                      <a:endParaRPr lang="ru-RU" sz="1400" dirty="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Python</a:t>
                      </a:r>
                      <a:endParaRPr lang="ru-RU" sz="1400" dirty="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</a:t>
                      </a:r>
                      <a:endParaRPr lang="ru-RU" sz="1400" dirty="0">
                        <a:effectLst/>
                      </a:endParaRPr>
                    </a:p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JavaScript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45" marR="7494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97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пропусков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 algn="ctr">
              <a:buNone/>
            </a:pPr>
            <a:r>
              <a:rPr lang="en-US" dirty="0"/>
              <a:t>&gt;&gt;&gt; </a:t>
            </a:r>
            <a:r>
              <a:rPr lang="en-US" dirty="0" err="1"/>
              <a:t>favorite_language</a:t>
            </a:r>
            <a:r>
              <a:rPr lang="en-US" dirty="0"/>
              <a:t> = 'python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'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&gt;&gt;&gt; </a:t>
            </a:r>
            <a:r>
              <a:rPr lang="en-US" dirty="0" err="1"/>
              <a:t>favorite_language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'python ' </a:t>
            </a:r>
            <a:endParaRPr lang="ru-RU" b="1" dirty="0"/>
          </a:p>
          <a:p>
            <a:pPr marL="0" indent="0" algn="ctr">
              <a:buNone/>
            </a:pPr>
            <a:r>
              <a:rPr lang="en-US" dirty="0"/>
              <a:t>&gt;&gt;&gt; </a:t>
            </a:r>
            <a:r>
              <a:rPr lang="en-US" dirty="0" err="1"/>
              <a:t>favorite_language.rstrip</a:t>
            </a:r>
            <a:r>
              <a:rPr lang="en-US" dirty="0"/>
              <a:t>()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'python'</a:t>
            </a:r>
            <a:endParaRPr lang="ru-RU" b="1" dirty="0"/>
          </a:p>
          <a:p>
            <a:pPr marL="0" indent="0" algn="ctr">
              <a:buNone/>
            </a:pPr>
            <a:r>
              <a:rPr lang="en-US" dirty="0"/>
              <a:t>&gt;&gt;&gt; </a:t>
            </a:r>
            <a:r>
              <a:rPr lang="en-US" dirty="0" err="1"/>
              <a:t>favorite_language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'python '</a:t>
            </a:r>
            <a:endParaRPr lang="ru-RU" b="1" dirty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&gt;&gt;&gt; </a:t>
            </a:r>
            <a:r>
              <a:rPr lang="en-US" dirty="0" err="1"/>
              <a:t>favorite_language</a:t>
            </a:r>
            <a:r>
              <a:rPr lang="en-US" dirty="0"/>
              <a:t> = 'python '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favorite_language</a:t>
            </a:r>
            <a:r>
              <a:rPr lang="en-US" dirty="0"/>
              <a:t> = </a:t>
            </a:r>
            <a:r>
              <a:rPr lang="en-US" dirty="0" err="1"/>
              <a:t>favorite_language.rstrip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&gt;&gt;&gt; </a:t>
            </a:r>
            <a:r>
              <a:rPr lang="en-US" dirty="0" smtClean="0"/>
              <a:t>favorite</a:t>
            </a:r>
            <a:r>
              <a:rPr lang="ru-RU" dirty="0" smtClean="0"/>
              <a:t>_</a:t>
            </a:r>
            <a:r>
              <a:rPr lang="en-US" dirty="0" smtClean="0"/>
              <a:t>language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'</a:t>
            </a:r>
            <a:r>
              <a:rPr lang="en-US" b="1" dirty="0"/>
              <a:t>python</a:t>
            </a:r>
            <a:r>
              <a:rPr lang="ru-RU" b="1" dirty="0"/>
              <a:t>'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28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Пропуски также можно удалить у левого края (в начале) строки при помощи метода </a:t>
            </a:r>
            <a:r>
              <a:rPr lang="ru-RU" sz="2800" b="1" dirty="0" err="1"/>
              <a:t>lstrip</a:t>
            </a:r>
            <a:r>
              <a:rPr lang="ru-RU" sz="2800" b="1" dirty="0"/>
              <a:t>()</a:t>
            </a:r>
            <a:r>
              <a:rPr lang="ru-RU" sz="2800" dirty="0"/>
              <a:t>, а метод </a:t>
            </a:r>
            <a:r>
              <a:rPr lang="ru-RU" sz="2800" b="1" dirty="0" err="1"/>
              <a:t>strip</a:t>
            </a:r>
            <a:r>
              <a:rPr lang="ru-RU" sz="2800" b="1" dirty="0"/>
              <a:t>()</a:t>
            </a:r>
            <a:r>
              <a:rPr lang="ru-RU" sz="2800" dirty="0"/>
              <a:t> удаляет пропуски с обоих концов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 </a:t>
            </a:r>
            <a:r>
              <a:rPr lang="en-US" dirty="0"/>
              <a:t>&gt;&gt;&gt; </a:t>
            </a:r>
            <a:r>
              <a:rPr lang="en-US" dirty="0" err="1"/>
              <a:t>favorite_language</a:t>
            </a:r>
            <a:r>
              <a:rPr lang="en-US" dirty="0"/>
              <a:t> = ' python '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&gt;&gt;&gt; </a:t>
            </a:r>
            <a:r>
              <a:rPr lang="en-US" dirty="0" err="1"/>
              <a:t>favorite_language.rstrip</a:t>
            </a:r>
            <a:r>
              <a:rPr lang="en-US" dirty="0"/>
              <a:t>()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' python'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&gt;&gt;&gt; </a:t>
            </a:r>
            <a:r>
              <a:rPr lang="en-US" dirty="0" err="1"/>
              <a:t>favorite_language.lstrip</a:t>
            </a:r>
            <a:r>
              <a:rPr lang="en-US" dirty="0"/>
              <a:t>()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'python '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&gt;&gt;&gt; </a:t>
            </a:r>
            <a:r>
              <a:rPr lang="en-US" dirty="0" err="1"/>
              <a:t>favorite_language.strip</a:t>
            </a:r>
            <a:r>
              <a:rPr lang="en-US" dirty="0"/>
              <a:t>()</a:t>
            </a:r>
            <a:endParaRPr lang="ru-RU" dirty="0"/>
          </a:p>
          <a:p>
            <a:pPr marL="0" indent="0" algn="ctr">
              <a:buNone/>
            </a:pPr>
            <a:r>
              <a:rPr lang="en-US" dirty="0"/>
              <a:t>'python'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35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с числами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515967"/>
              </p:ext>
            </p:extLst>
          </p:nvPr>
        </p:nvGraphicFramePr>
        <p:xfrm>
          <a:off x="932753" y="2487598"/>
          <a:ext cx="9454259" cy="2503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26624"/>
                <a:gridCol w="4727635"/>
              </a:tblGrid>
              <a:tr h="7095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Операции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Операции на языке </a:t>
                      </a:r>
                      <a:r>
                        <a:rPr lang="en-US" sz="2200">
                          <a:effectLst/>
                        </a:rPr>
                        <a:t>Pythone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</a:tr>
              <a:tr h="34539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Сложение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+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</a:tr>
              <a:tr h="34539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Вычитание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-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</a:tr>
              <a:tr h="34539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Умножение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*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</a:tr>
              <a:tr h="34539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Деление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/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</a:tr>
              <a:tr h="345392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>
                          <a:effectLst/>
                        </a:rPr>
                        <a:t>Возведение в степень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effectLst/>
                        </a:rPr>
                        <a:t>**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9263" marR="10926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283</TotalTime>
  <Words>440</Words>
  <Application>Microsoft Office PowerPoint</Application>
  <PresentationFormat>Широкоэкранный</PresentationFormat>
  <Paragraphs>104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Calibri</vt:lpstr>
      <vt:lpstr>Cambria</vt:lpstr>
      <vt:lpstr>Rockwell</vt:lpstr>
      <vt:lpstr>Rockwell Condensed</vt:lpstr>
      <vt:lpstr>Times New Roman</vt:lpstr>
      <vt:lpstr>Wingdings</vt:lpstr>
      <vt:lpstr>Дерево</vt:lpstr>
      <vt:lpstr>Строки</vt:lpstr>
      <vt:lpstr>Строка представляет собой простую последовательность символов</vt:lpstr>
      <vt:lpstr>Изменение регистра символов в строках</vt:lpstr>
      <vt:lpstr>Объединение строк (конкатенация)</vt:lpstr>
      <vt:lpstr>Поздравляю, вы можете выполнить задание 2</vt:lpstr>
      <vt:lpstr>Табуляции и разрывы строк</vt:lpstr>
      <vt:lpstr>Удаление пропусков</vt:lpstr>
      <vt:lpstr>Пропуски также можно удалить у левого края (в начале) строки при помощи метода lstrip(), а метод strip() удаляет пропуски с обоих концов</vt:lpstr>
      <vt:lpstr>Операции с числами</vt:lpstr>
      <vt:lpstr>Пример</vt:lpstr>
      <vt:lpstr>Пример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25</cp:revision>
  <dcterms:created xsi:type="dcterms:W3CDTF">2019-08-08T06:13:10Z</dcterms:created>
  <dcterms:modified xsi:type="dcterms:W3CDTF">2019-10-06T18:36:49Z</dcterms:modified>
</cp:coreProperties>
</file>