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98" r:id="rId3"/>
    <p:sldId id="339" r:id="rId4"/>
    <p:sldId id="340" r:id="rId5"/>
    <p:sldId id="341" r:id="rId6"/>
    <p:sldId id="342" r:id="rId7"/>
    <p:sldId id="346" r:id="rId8"/>
    <p:sldId id="348" r:id="rId9"/>
    <p:sldId id="343" r:id="rId10"/>
    <p:sldId id="347" r:id="rId11"/>
    <p:sldId id="344" r:id="rId12"/>
    <p:sldId id="345" r:id="rId13"/>
    <p:sldId id="349" r:id="rId14"/>
    <p:sldId id="350" r:id="rId15"/>
    <p:sldId id="358" r:id="rId16"/>
    <p:sldId id="357" r:id="rId17"/>
    <p:sldId id="354" r:id="rId18"/>
    <p:sldId id="355" r:id="rId19"/>
    <p:sldId id="359" r:id="rId20"/>
    <p:sldId id="356" r:id="rId21"/>
    <p:sldId id="360" r:id="rId22"/>
    <p:sldId id="361" r:id="rId23"/>
    <p:sldId id="351" r:id="rId24"/>
    <p:sldId id="352" r:id="rId25"/>
    <p:sldId id="366" r:id="rId26"/>
    <p:sldId id="362" r:id="rId27"/>
    <p:sldId id="363" r:id="rId28"/>
    <p:sldId id="364" r:id="rId29"/>
    <p:sldId id="365" r:id="rId30"/>
    <p:sldId id="353" r:id="rId31"/>
    <p:sldId id="367" r:id="rId32"/>
    <p:sldId id="371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62" autoAdjust="0"/>
    <p:restoredTop sz="94660"/>
  </p:normalViewPr>
  <p:slideViewPr>
    <p:cSldViewPr snapToGrid="0">
      <p:cViewPr>
        <p:scale>
          <a:sx n="66" d="100"/>
          <a:sy n="66" d="100"/>
        </p:scale>
        <p:origin x="48" y="10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11/11/2019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11/11/2019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11/11/2019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11/11/2019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11/11/2019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11/11/2019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11/11/2019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11/11/2019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11/11/2019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11/11/2019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11/11/2019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11/11/2019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Функции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7908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Многократные вызовы функции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6987" y="2117612"/>
            <a:ext cx="8729760" cy="4050792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describe_pet</a:t>
            </a:r>
            <a:r>
              <a:rPr lang="en-US" dirty="0"/>
              <a:t>(</a:t>
            </a:r>
            <a:r>
              <a:rPr lang="en-US" dirty="0" err="1"/>
              <a:t>animal_type</a:t>
            </a:r>
            <a:r>
              <a:rPr lang="en-US" dirty="0"/>
              <a:t>, </a:t>
            </a:r>
            <a:r>
              <a:rPr lang="en-US" dirty="0" err="1"/>
              <a:t>pet_name</a:t>
            </a:r>
            <a:r>
              <a:rPr lang="en-US" dirty="0"/>
              <a:t>):</a:t>
            </a:r>
          </a:p>
          <a:p>
            <a:pPr marL="0" indent="0">
              <a:buNone/>
            </a:pPr>
            <a:r>
              <a:rPr lang="ru-RU" dirty="0" smtClean="0"/>
              <a:t>	</a:t>
            </a:r>
            <a:r>
              <a:rPr lang="en-US" dirty="0" smtClean="0"/>
              <a:t>"""</a:t>
            </a:r>
            <a:r>
              <a:rPr lang="ru-RU" dirty="0"/>
              <a:t>Выводит информацию о животном."""</a:t>
            </a:r>
          </a:p>
          <a:p>
            <a:pPr marL="0" indent="0">
              <a:buNone/>
            </a:pPr>
            <a:r>
              <a:rPr lang="ru-RU" dirty="0" smtClean="0"/>
              <a:t>	</a:t>
            </a:r>
            <a:r>
              <a:rPr lang="en-US" dirty="0" smtClean="0"/>
              <a:t>print</a:t>
            </a:r>
            <a:r>
              <a:rPr lang="en-US" dirty="0"/>
              <a:t>("\</a:t>
            </a:r>
            <a:r>
              <a:rPr lang="en-US" dirty="0" err="1"/>
              <a:t>nI</a:t>
            </a:r>
            <a:r>
              <a:rPr lang="en-US" dirty="0"/>
              <a:t> have a " + </a:t>
            </a:r>
            <a:r>
              <a:rPr lang="en-US" dirty="0" err="1"/>
              <a:t>animal_type</a:t>
            </a:r>
            <a:r>
              <a:rPr lang="en-US" dirty="0"/>
              <a:t> + ".")</a:t>
            </a:r>
          </a:p>
          <a:p>
            <a:pPr marL="0" indent="0">
              <a:buNone/>
            </a:pPr>
            <a:r>
              <a:rPr lang="ru-RU" dirty="0" smtClean="0"/>
              <a:t>	</a:t>
            </a:r>
            <a:r>
              <a:rPr lang="en-US" dirty="0" smtClean="0"/>
              <a:t>print</a:t>
            </a:r>
            <a:r>
              <a:rPr lang="en-US" dirty="0"/>
              <a:t>("My " + </a:t>
            </a:r>
            <a:r>
              <a:rPr lang="en-US" dirty="0" err="1"/>
              <a:t>animal_type</a:t>
            </a:r>
            <a:r>
              <a:rPr lang="en-US" dirty="0"/>
              <a:t> + "'s name is " + </a:t>
            </a:r>
            <a:r>
              <a:rPr lang="en-US" dirty="0" err="1"/>
              <a:t>pet_name.title</a:t>
            </a:r>
            <a:r>
              <a:rPr lang="en-US" dirty="0"/>
              <a:t>() + ".")</a:t>
            </a:r>
          </a:p>
          <a:p>
            <a:pPr marL="0" indent="0">
              <a:buNone/>
            </a:pPr>
            <a:r>
              <a:rPr lang="en-US" dirty="0"/>
              <a:t>    </a:t>
            </a:r>
          </a:p>
          <a:p>
            <a:pPr marL="0" indent="0">
              <a:buNone/>
            </a:pPr>
            <a:r>
              <a:rPr lang="en-US" dirty="0" err="1"/>
              <a:t>describe_pet</a:t>
            </a:r>
            <a:r>
              <a:rPr lang="en-US" dirty="0"/>
              <a:t>('hamster', 'harry')</a:t>
            </a:r>
          </a:p>
          <a:p>
            <a:pPr marL="0" indent="0">
              <a:buNone/>
            </a:pPr>
            <a:r>
              <a:rPr lang="en-US" dirty="0" err="1"/>
              <a:t>describe_pet</a:t>
            </a:r>
            <a:r>
              <a:rPr lang="en-US" dirty="0"/>
              <a:t>('dog', 'willie')</a:t>
            </a:r>
            <a:endParaRPr lang="ru-RU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4934308" y="5029199"/>
            <a:ext cx="4071669" cy="1828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I have a hamster. </a:t>
            </a:r>
          </a:p>
          <a:p>
            <a:pPr marL="0" indent="0">
              <a:buNone/>
            </a:pPr>
            <a:r>
              <a:rPr lang="en-US" b="1" dirty="0"/>
              <a:t>My hamster's name is Harry. </a:t>
            </a:r>
          </a:p>
          <a:p>
            <a:pPr marL="0" indent="0">
              <a:buNone/>
            </a:pPr>
            <a:r>
              <a:rPr lang="en-US" b="1" dirty="0"/>
              <a:t>I have a dog. </a:t>
            </a:r>
          </a:p>
          <a:p>
            <a:pPr marL="0" indent="0">
              <a:buNone/>
            </a:pPr>
            <a:r>
              <a:rPr lang="en-US" b="1" dirty="0"/>
              <a:t>My dog's name is Willie.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3454547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Порядок следования аргументов важен!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describe_pet</a:t>
            </a:r>
            <a:r>
              <a:rPr lang="en-US" dirty="0"/>
              <a:t>(</a:t>
            </a:r>
            <a:r>
              <a:rPr lang="en-US" dirty="0" err="1"/>
              <a:t>animal_type</a:t>
            </a:r>
            <a:r>
              <a:rPr lang="en-US" dirty="0"/>
              <a:t>, </a:t>
            </a:r>
            <a:r>
              <a:rPr lang="en-US" dirty="0" err="1"/>
              <a:t>pet_name</a:t>
            </a:r>
            <a:r>
              <a:rPr lang="en-US" dirty="0"/>
              <a:t>):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en-US" dirty="0"/>
              <a:t>"""</a:t>
            </a:r>
            <a:r>
              <a:rPr lang="ru-RU" dirty="0"/>
              <a:t>Выводит информацию о животном."""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en-US" dirty="0"/>
              <a:t>print("\</a:t>
            </a:r>
            <a:r>
              <a:rPr lang="en-US" dirty="0" err="1"/>
              <a:t>nI</a:t>
            </a:r>
            <a:r>
              <a:rPr lang="en-US" dirty="0"/>
              <a:t> have a " + </a:t>
            </a:r>
            <a:r>
              <a:rPr lang="en-US" dirty="0" err="1"/>
              <a:t>animal_type</a:t>
            </a:r>
            <a:r>
              <a:rPr lang="en-US" dirty="0"/>
              <a:t> + ".")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en-US" dirty="0"/>
              <a:t>print("My " + </a:t>
            </a:r>
            <a:r>
              <a:rPr lang="en-US" dirty="0" err="1"/>
              <a:t>animal_type</a:t>
            </a:r>
            <a:r>
              <a:rPr lang="en-US" dirty="0"/>
              <a:t> + "'s name is " + </a:t>
            </a:r>
            <a:r>
              <a:rPr lang="en-US" dirty="0" err="1"/>
              <a:t>pet_name.title</a:t>
            </a:r>
            <a:r>
              <a:rPr lang="en-US" dirty="0"/>
              <a:t>() + ".")</a:t>
            </a:r>
          </a:p>
          <a:p>
            <a:pPr marL="0" indent="0">
              <a:buNone/>
            </a:pPr>
            <a:r>
              <a:rPr lang="en-US" dirty="0"/>
              <a:t>    </a:t>
            </a:r>
          </a:p>
          <a:p>
            <a:pPr marL="0" indent="0">
              <a:buNone/>
            </a:pPr>
            <a:r>
              <a:rPr lang="en-US" dirty="0" err="1"/>
              <a:t>describe_pet</a:t>
            </a:r>
            <a:r>
              <a:rPr lang="en-US" dirty="0" smtClean="0"/>
              <a:t>('harry‘</a:t>
            </a:r>
            <a:r>
              <a:rPr lang="ru-RU" dirty="0" smtClean="0"/>
              <a:t>, </a:t>
            </a:r>
            <a:r>
              <a:rPr lang="en-US" dirty="0"/>
              <a:t>'hamster</a:t>
            </a:r>
            <a:r>
              <a:rPr lang="en-US" dirty="0" smtClean="0"/>
              <a:t>')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 algn="ctr">
              <a:buNone/>
            </a:pPr>
            <a:r>
              <a:rPr lang="en-US" b="1" dirty="0"/>
              <a:t>I have a harry. </a:t>
            </a:r>
          </a:p>
          <a:p>
            <a:pPr marL="0" indent="0" algn="ctr">
              <a:buNone/>
            </a:pPr>
            <a:r>
              <a:rPr lang="en-US" b="1" dirty="0"/>
              <a:t>My </a:t>
            </a:r>
            <a:r>
              <a:rPr lang="en-US" b="1" dirty="0" err="1"/>
              <a:t>harry's</a:t>
            </a:r>
            <a:r>
              <a:rPr lang="en-US" b="1" dirty="0"/>
              <a:t> name is Hamster.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247766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Именованные аргументы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69848" y="2121407"/>
            <a:ext cx="10058400" cy="43484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Именованный аргумент представляет собой пару «имя—значение», </a:t>
            </a:r>
            <a:r>
              <a:rPr lang="ru-RU" dirty="0" smtClean="0"/>
              <a:t>передаваемую функции.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describe_pet</a:t>
            </a:r>
            <a:r>
              <a:rPr lang="en-US" dirty="0"/>
              <a:t>(</a:t>
            </a:r>
            <a:r>
              <a:rPr lang="en-US" dirty="0" err="1"/>
              <a:t>animal_type</a:t>
            </a:r>
            <a:r>
              <a:rPr lang="en-US" dirty="0"/>
              <a:t>, </a:t>
            </a:r>
            <a:r>
              <a:rPr lang="en-US" dirty="0" err="1"/>
              <a:t>pet_name</a:t>
            </a:r>
            <a:r>
              <a:rPr lang="en-US" dirty="0"/>
              <a:t>):</a:t>
            </a:r>
          </a:p>
          <a:p>
            <a:pPr marL="0" indent="0">
              <a:buNone/>
            </a:pPr>
            <a:r>
              <a:rPr lang="ru-RU" dirty="0" smtClean="0"/>
              <a:t>	</a:t>
            </a:r>
            <a:r>
              <a:rPr lang="en-US" dirty="0" smtClean="0"/>
              <a:t>"""</a:t>
            </a:r>
            <a:r>
              <a:rPr lang="ru-RU" dirty="0"/>
              <a:t>Выводит информацию о животном."""</a:t>
            </a:r>
          </a:p>
          <a:p>
            <a:pPr marL="0" indent="0">
              <a:buNone/>
            </a:pPr>
            <a:r>
              <a:rPr lang="ru-RU" dirty="0" smtClean="0"/>
              <a:t>	</a:t>
            </a:r>
            <a:r>
              <a:rPr lang="en-US" dirty="0" smtClean="0"/>
              <a:t>print</a:t>
            </a:r>
            <a:r>
              <a:rPr lang="en-US" dirty="0"/>
              <a:t>("\</a:t>
            </a:r>
            <a:r>
              <a:rPr lang="en-US" dirty="0" err="1"/>
              <a:t>nI</a:t>
            </a:r>
            <a:r>
              <a:rPr lang="en-US" dirty="0"/>
              <a:t> have a " + </a:t>
            </a:r>
            <a:r>
              <a:rPr lang="en-US" dirty="0" err="1"/>
              <a:t>animal_type</a:t>
            </a:r>
            <a:r>
              <a:rPr lang="en-US" dirty="0"/>
              <a:t> + ".")</a:t>
            </a:r>
          </a:p>
          <a:p>
            <a:pPr marL="0" indent="0">
              <a:buNone/>
            </a:pPr>
            <a:r>
              <a:rPr lang="ru-RU" dirty="0" smtClean="0"/>
              <a:t>	</a:t>
            </a:r>
            <a:r>
              <a:rPr lang="en-US" dirty="0" smtClean="0"/>
              <a:t>print</a:t>
            </a:r>
            <a:r>
              <a:rPr lang="en-US" dirty="0"/>
              <a:t>("My " + </a:t>
            </a:r>
            <a:r>
              <a:rPr lang="en-US" dirty="0" err="1"/>
              <a:t>animal_type</a:t>
            </a:r>
            <a:r>
              <a:rPr lang="en-US" dirty="0"/>
              <a:t> + "'s name is " + </a:t>
            </a:r>
            <a:r>
              <a:rPr lang="en-US" dirty="0" err="1"/>
              <a:t>pet_name.title</a:t>
            </a:r>
            <a:r>
              <a:rPr lang="en-US" dirty="0"/>
              <a:t>() + ".")</a:t>
            </a:r>
          </a:p>
          <a:p>
            <a:pPr marL="0" indent="0">
              <a:buNone/>
            </a:pPr>
            <a:r>
              <a:rPr lang="en-US" dirty="0"/>
              <a:t>    </a:t>
            </a:r>
          </a:p>
          <a:p>
            <a:pPr marL="0" indent="0">
              <a:buNone/>
            </a:pPr>
            <a:r>
              <a:rPr lang="en-US" dirty="0" err="1"/>
              <a:t>describe_pet</a:t>
            </a:r>
            <a:r>
              <a:rPr lang="en-US" dirty="0"/>
              <a:t>(</a:t>
            </a:r>
            <a:r>
              <a:rPr lang="en-US" dirty="0" err="1"/>
              <a:t>animal_type</a:t>
            </a:r>
            <a:r>
              <a:rPr lang="en-US" dirty="0"/>
              <a:t>='hamster', </a:t>
            </a:r>
            <a:r>
              <a:rPr lang="en-US" dirty="0" err="1"/>
              <a:t>pet_name</a:t>
            </a:r>
            <a:r>
              <a:rPr lang="en-US" dirty="0"/>
              <a:t>='harry</a:t>
            </a:r>
            <a:r>
              <a:rPr lang="en-US" dirty="0" smtClean="0"/>
              <a:t>')</a:t>
            </a:r>
            <a:endParaRPr lang="ru-RU" dirty="0" smtClean="0"/>
          </a:p>
          <a:p>
            <a:pPr marL="0" indent="0">
              <a:buNone/>
            </a:pPr>
            <a:r>
              <a:rPr lang="en-US" dirty="0" err="1"/>
              <a:t>describe_pet</a:t>
            </a:r>
            <a:r>
              <a:rPr lang="en-US" dirty="0"/>
              <a:t>(</a:t>
            </a:r>
            <a:r>
              <a:rPr lang="en-US" dirty="0" err="1"/>
              <a:t>pet_name</a:t>
            </a:r>
            <a:r>
              <a:rPr lang="en-US" dirty="0"/>
              <a:t>='harry', </a:t>
            </a:r>
            <a:r>
              <a:rPr lang="en-US" dirty="0" err="1"/>
              <a:t>animal_type</a:t>
            </a:r>
            <a:r>
              <a:rPr lang="en-US" dirty="0"/>
              <a:t>='hamster')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752056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9848" y="45376"/>
            <a:ext cx="10058400" cy="1231335"/>
          </a:xfrm>
        </p:spPr>
        <p:txBody>
          <a:bodyPr/>
          <a:lstStyle/>
          <a:p>
            <a:r>
              <a:rPr lang="ru-RU" dirty="0" smtClean="0"/>
              <a:t>Значения по умолчанию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69848" y="1276711"/>
            <a:ext cx="10058400" cy="534837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 err="1"/>
              <a:t>def</a:t>
            </a:r>
            <a:r>
              <a:rPr lang="en-US" sz="2400" dirty="0"/>
              <a:t> </a:t>
            </a:r>
            <a:r>
              <a:rPr lang="en-US" sz="2400" dirty="0" err="1"/>
              <a:t>describe_pet</a:t>
            </a:r>
            <a:r>
              <a:rPr lang="en-US" sz="2400" dirty="0"/>
              <a:t>(</a:t>
            </a:r>
            <a:r>
              <a:rPr lang="en-US" sz="2400" dirty="0" err="1"/>
              <a:t>pet_name</a:t>
            </a:r>
            <a:r>
              <a:rPr lang="en-US" sz="2400" dirty="0"/>
              <a:t>, </a:t>
            </a:r>
            <a:r>
              <a:rPr lang="en-US" sz="2400" dirty="0" err="1"/>
              <a:t>animal_type</a:t>
            </a:r>
            <a:r>
              <a:rPr lang="en-US" sz="2400" dirty="0"/>
              <a:t>='dog'):</a:t>
            </a:r>
          </a:p>
          <a:p>
            <a:pPr marL="0" indent="0">
              <a:buNone/>
            </a:pPr>
            <a:r>
              <a:rPr lang="ru-RU" sz="2400" dirty="0" smtClean="0"/>
              <a:t>	</a:t>
            </a:r>
            <a:r>
              <a:rPr lang="en-US" sz="2400" dirty="0" smtClean="0"/>
              <a:t>"""</a:t>
            </a:r>
            <a:r>
              <a:rPr lang="ru-RU" sz="2400" dirty="0"/>
              <a:t>Выводит информацию о животном."""</a:t>
            </a:r>
          </a:p>
          <a:p>
            <a:pPr marL="0" indent="0">
              <a:buNone/>
            </a:pPr>
            <a:r>
              <a:rPr lang="ru-RU" sz="2400" dirty="0" smtClean="0"/>
              <a:t>	</a:t>
            </a:r>
            <a:r>
              <a:rPr lang="en-US" sz="2400" dirty="0" smtClean="0"/>
              <a:t>print</a:t>
            </a:r>
            <a:r>
              <a:rPr lang="en-US" sz="2400" dirty="0"/>
              <a:t>("\</a:t>
            </a:r>
            <a:r>
              <a:rPr lang="en-US" sz="2400" dirty="0" err="1"/>
              <a:t>nI</a:t>
            </a:r>
            <a:r>
              <a:rPr lang="en-US" sz="2400" dirty="0"/>
              <a:t> have a " + </a:t>
            </a:r>
            <a:r>
              <a:rPr lang="en-US" sz="2400" dirty="0" err="1"/>
              <a:t>animal_type</a:t>
            </a:r>
            <a:r>
              <a:rPr lang="en-US" sz="2400" dirty="0"/>
              <a:t> + ".")</a:t>
            </a:r>
          </a:p>
          <a:p>
            <a:pPr marL="0" indent="0">
              <a:buNone/>
            </a:pPr>
            <a:r>
              <a:rPr lang="ru-RU" sz="2400" dirty="0" smtClean="0"/>
              <a:t>	</a:t>
            </a:r>
            <a:r>
              <a:rPr lang="en-US" sz="2400" dirty="0" smtClean="0"/>
              <a:t>print</a:t>
            </a:r>
            <a:r>
              <a:rPr lang="en-US" sz="2400" dirty="0"/>
              <a:t>("My " + </a:t>
            </a:r>
            <a:r>
              <a:rPr lang="en-US" sz="2400" dirty="0" err="1"/>
              <a:t>animal_type</a:t>
            </a:r>
            <a:r>
              <a:rPr lang="en-US" sz="2400" dirty="0"/>
              <a:t> + "'s name is " + </a:t>
            </a:r>
            <a:r>
              <a:rPr lang="en-US" sz="2400" dirty="0" err="1"/>
              <a:t>pet_name.title</a:t>
            </a:r>
            <a:r>
              <a:rPr lang="en-US" sz="2400" dirty="0"/>
              <a:t>() + ".")</a:t>
            </a:r>
          </a:p>
          <a:p>
            <a:pPr marL="0" indent="0">
              <a:buNone/>
            </a:pPr>
            <a:endParaRPr lang="ru-RU" sz="2400" dirty="0" smtClean="0"/>
          </a:p>
          <a:p>
            <a:pPr marL="0" indent="0">
              <a:buNone/>
            </a:pPr>
            <a:r>
              <a:rPr lang="en-US" sz="2400" dirty="0" err="1" smtClean="0"/>
              <a:t>describe_pet</a:t>
            </a:r>
            <a:r>
              <a:rPr lang="en-US" sz="2400" dirty="0" smtClean="0"/>
              <a:t>(</a:t>
            </a:r>
            <a:r>
              <a:rPr lang="en-US" sz="2400" dirty="0" err="1" smtClean="0"/>
              <a:t>pet_name</a:t>
            </a:r>
            <a:r>
              <a:rPr lang="en-US" sz="2400" dirty="0"/>
              <a:t>='willie</a:t>
            </a:r>
            <a:r>
              <a:rPr lang="en-US" sz="2400" dirty="0" smtClean="0"/>
              <a:t>')</a:t>
            </a:r>
            <a:endParaRPr lang="ru-RU" sz="2400" dirty="0" smtClean="0"/>
          </a:p>
          <a:p>
            <a:pPr marL="0" indent="0">
              <a:buNone/>
            </a:pPr>
            <a:endParaRPr lang="ru-RU" sz="2400" dirty="0" smtClean="0"/>
          </a:p>
          <a:p>
            <a:pPr marL="0" indent="0" algn="ctr">
              <a:buNone/>
            </a:pPr>
            <a:r>
              <a:rPr lang="en-US" sz="2400" b="1" dirty="0"/>
              <a:t>I have a dog.</a:t>
            </a:r>
          </a:p>
          <a:p>
            <a:pPr marL="0" indent="0" algn="ctr">
              <a:buNone/>
            </a:pPr>
            <a:r>
              <a:rPr lang="en-US" sz="2400" b="1" dirty="0"/>
              <a:t>My dog's name is Willie</a:t>
            </a:r>
            <a:r>
              <a:rPr lang="en-US" sz="2400" b="1" dirty="0" smtClean="0"/>
              <a:t>.</a:t>
            </a:r>
            <a:endParaRPr lang="ru-RU" sz="2400" b="1" dirty="0" smtClean="0"/>
          </a:p>
          <a:p>
            <a:pPr marL="0" indent="0" algn="ctr">
              <a:buNone/>
            </a:pPr>
            <a:endParaRPr lang="ru-RU" sz="2400" b="1" dirty="0"/>
          </a:p>
          <a:p>
            <a:pPr marL="0" indent="0" algn="just">
              <a:buNone/>
            </a:pPr>
            <a:r>
              <a:rPr lang="ru-RU" sz="2200" b="1" dirty="0">
                <a:solidFill>
                  <a:srgbClr val="FF0000"/>
                </a:solidFill>
              </a:rPr>
              <a:t>Если вы используете значения по умолчанию, все параметры со значением по умолчанию должны </a:t>
            </a:r>
            <a:r>
              <a:rPr lang="ru-RU" sz="2200" b="1" dirty="0" smtClean="0">
                <a:solidFill>
                  <a:srgbClr val="FF0000"/>
                </a:solidFill>
              </a:rPr>
              <a:t>следовать </a:t>
            </a:r>
            <a:r>
              <a:rPr lang="ru-RU" sz="2200" b="1" dirty="0">
                <a:solidFill>
                  <a:srgbClr val="FF0000"/>
                </a:solidFill>
              </a:rPr>
              <a:t>после параметров, у которых значений по умолчанию нет . Это необходимо для того, </a:t>
            </a:r>
            <a:r>
              <a:rPr lang="ru-RU" sz="2200" b="1" dirty="0" smtClean="0">
                <a:solidFill>
                  <a:srgbClr val="FF0000"/>
                </a:solidFill>
              </a:rPr>
              <a:t>чтобы </a:t>
            </a:r>
            <a:r>
              <a:rPr lang="ru-RU" sz="2200" b="1" dirty="0" err="1">
                <a:solidFill>
                  <a:srgbClr val="FF0000"/>
                </a:solidFill>
              </a:rPr>
              <a:t>Python</a:t>
            </a:r>
            <a:r>
              <a:rPr lang="ru-RU" sz="2200" b="1" dirty="0">
                <a:solidFill>
                  <a:srgbClr val="FF0000"/>
                </a:solidFill>
              </a:rPr>
              <a:t> правильно интерпретировал позиционные аргументы .</a:t>
            </a:r>
            <a:endParaRPr lang="ru-RU" sz="2200" b="1" dirty="0" smtClean="0">
              <a:solidFill>
                <a:srgbClr val="FF0000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796286" y="1276711"/>
            <a:ext cx="2717493" cy="45046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54359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Эквивалентные вызовы функций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describe_pet</a:t>
            </a:r>
            <a:r>
              <a:rPr lang="en-US" dirty="0"/>
              <a:t>(</a:t>
            </a:r>
            <a:r>
              <a:rPr lang="en-US" dirty="0" err="1"/>
              <a:t>pet_name</a:t>
            </a:r>
            <a:r>
              <a:rPr lang="en-US" dirty="0"/>
              <a:t>, </a:t>
            </a:r>
            <a:r>
              <a:rPr lang="en-US" dirty="0" err="1"/>
              <a:t>animal_type</a:t>
            </a:r>
            <a:r>
              <a:rPr lang="en-US" dirty="0"/>
              <a:t>='dog</a:t>
            </a:r>
            <a:r>
              <a:rPr lang="en-US" dirty="0" smtClean="0"/>
              <a:t>'):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….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 err="1"/>
              <a:t>describe_pet</a:t>
            </a:r>
            <a:r>
              <a:rPr lang="en-US" dirty="0"/>
              <a:t>('willie')</a:t>
            </a:r>
          </a:p>
          <a:p>
            <a:pPr marL="0" indent="0">
              <a:buNone/>
            </a:pPr>
            <a:r>
              <a:rPr lang="en-US" dirty="0" err="1"/>
              <a:t>describe_pet</a:t>
            </a:r>
            <a:r>
              <a:rPr lang="en-US" dirty="0"/>
              <a:t>(</a:t>
            </a:r>
            <a:r>
              <a:rPr lang="en-US" dirty="0" err="1"/>
              <a:t>pet_name</a:t>
            </a:r>
            <a:r>
              <a:rPr lang="en-US" dirty="0"/>
              <a:t>='willie')</a:t>
            </a:r>
          </a:p>
          <a:p>
            <a:pPr marL="0" indent="0">
              <a:buNone/>
            </a:pPr>
            <a:r>
              <a:rPr lang="en-US" dirty="0" err="1"/>
              <a:t>describe_pet</a:t>
            </a:r>
            <a:r>
              <a:rPr lang="en-US" dirty="0"/>
              <a:t>('harry', 'hamster')</a:t>
            </a:r>
          </a:p>
          <a:p>
            <a:pPr marL="0" indent="0">
              <a:buNone/>
            </a:pPr>
            <a:r>
              <a:rPr lang="en-US" dirty="0" err="1"/>
              <a:t>describe_pet</a:t>
            </a:r>
            <a:r>
              <a:rPr lang="en-US" dirty="0"/>
              <a:t>(</a:t>
            </a:r>
            <a:r>
              <a:rPr lang="en-US" dirty="0" err="1"/>
              <a:t>pet_name</a:t>
            </a:r>
            <a:r>
              <a:rPr lang="en-US" dirty="0"/>
              <a:t>='harry', </a:t>
            </a:r>
            <a:r>
              <a:rPr lang="en-US" dirty="0" err="1"/>
              <a:t>animal_type</a:t>
            </a:r>
            <a:r>
              <a:rPr lang="en-US" dirty="0"/>
              <a:t>='hamster')</a:t>
            </a:r>
          </a:p>
          <a:p>
            <a:pPr marL="0" indent="0">
              <a:buNone/>
            </a:pPr>
            <a:r>
              <a:rPr lang="en-US" dirty="0" err="1"/>
              <a:t>describe_pet</a:t>
            </a:r>
            <a:r>
              <a:rPr lang="en-US" dirty="0"/>
              <a:t>(</a:t>
            </a:r>
            <a:r>
              <a:rPr lang="en-US" dirty="0" err="1"/>
              <a:t>animal_type</a:t>
            </a:r>
            <a:r>
              <a:rPr lang="en-US" dirty="0"/>
              <a:t>='hamster', </a:t>
            </a:r>
            <a:r>
              <a:rPr lang="en-US" dirty="0" err="1"/>
              <a:t>pet_name</a:t>
            </a:r>
            <a:r>
              <a:rPr lang="en-US" dirty="0"/>
              <a:t>='harry')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856074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 smtClean="0"/>
              <a:t>Поздравляю, вы можете выполнить </a:t>
            </a:r>
            <a:r>
              <a:rPr lang="ru-RU" b="1" dirty="0" smtClean="0"/>
              <a:t>задание </a:t>
            </a:r>
            <a:r>
              <a:rPr lang="ru-RU" b="1" dirty="0" smtClean="0"/>
              <a:t>18</a:t>
            </a:r>
            <a:endParaRPr lang="ru-RU" b="1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032" y="2120900"/>
            <a:ext cx="9490286" cy="4051300"/>
          </a:xfrm>
        </p:spPr>
      </p:pic>
    </p:spTree>
    <p:extLst>
      <p:ext uri="{BB962C8B-B14F-4D97-AF65-F5344CB8AC3E}">
        <p14:creationId xmlns:p14="http://schemas.microsoft.com/office/powerpoint/2010/main" val="3709979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7149" y="0"/>
            <a:ext cx="10593410" cy="989795"/>
          </a:xfrm>
        </p:spPr>
        <p:txBody>
          <a:bodyPr/>
          <a:lstStyle/>
          <a:p>
            <a:r>
              <a:rPr lang="ru-RU" dirty="0"/>
              <a:t>Необязательные аргументы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715213"/>
            <a:ext cx="7625751" cy="28748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/>
              <a:t>def</a:t>
            </a:r>
            <a:r>
              <a:rPr lang="en-US" sz="1800" dirty="0"/>
              <a:t> </a:t>
            </a:r>
            <a:r>
              <a:rPr lang="en-US" sz="1800" dirty="0" err="1"/>
              <a:t>get_formatted_name</a:t>
            </a:r>
            <a:r>
              <a:rPr lang="en-US" sz="1800" dirty="0"/>
              <a:t>(</a:t>
            </a:r>
            <a:r>
              <a:rPr lang="en-US" sz="1800" dirty="0" err="1"/>
              <a:t>first_name</a:t>
            </a:r>
            <a:r>
              <a:rPr lang="en-US" sz="1800" dirty="0"/>
              <a:t>, </a:t>
            </a:r>
            <a:r>
              <a:rPr lang="en-US" sz="1800" dirty="0" err="1"/>
              <a:t>middle_name</a:t>
            </a:r>
            <a:r>
              <a:rPr lang="en-US" sz="1800" dirty="0"/>
              <a:t>, </a:t>
            </a:r>
            <a:r>
              <a:rPr lang="en-US" sz="1800" dirty="0" err="1"/>
              <a:t>last_name</a:t>
            </a:r>
            <a:r>
              <a:rPr lang="en-US" sz="1800" dirty="0" smtClean="0"/>
              <a:t>):</a:t>
            </a:r>
            <a:endParaRPr lang="ru-RU" sz="1800" dirty="0" smtClean="0"/>
          </a:p>
          <a:p>
            <a:pPr marL="0" indent="0">
              <a:buNone/>
            </a:pPr>
            <a:r>
              <a:rPr lang="ru-RU" sz="1800" dirty="0"/>
              <a:t>	</a:t>
            </a:r>
            <a:r>
              <a:rPr lang="en-US" sz="1800" dirty="0" smtClean="0"/>
              <a:t>"""</a:t>
            </a:r>
            <a:r>
              <a:rPr lang="ru-RU" sz="1800" dirty="0"/>
              <a:t>Возвращает аккуратно отформатированное полное имя."""</a:t>
            </a:r>
          </a:p>
          <a:p>
            <a:pPr marL="0" indent="0">
              <a:buNone/>
            </a:pPr>
            <a:r>
              <a:rPr lang="ru-RU" sz="1800" dirty="0" smtClean="0"/>
              <a:t>	</a:t>
            </a:r>
            <a:r>
              <a:rPr lang="en-US" sz="1800" dirty="0" err="1" smtClean="0"/>
              <a:t>full_name</a:t>
            </a:r>
            <a:r>
              <a:rPr lang="en-US" sz="1800" dirty="0" smtClean="0"/>
              <a:t> </a:t>
            </a:r>
            <a:r>
              <a:rPr lang="en-US" sz="1800" dirty="0"/>
              <a:t>= </a:t>
            </a:r>
            <a:r>
              <a:rPr lang="en-US" sz="1800" dirty="0" err="1"/>
              <a:t>first_name</a:t>
            </a:r>
            <a:r>
              <a:rPr lang="en-US" sz="1800" dirty="0"/>
              <a:t> + ' ' + </a:t>
            </a:r>
            <a:r>
              <a:rPr lang="en-US" sz="1800" dirty="0" err="1"/>
              <a:t>middle_name</a:t>
            </a:r>
            <a:r>
              <a:rPr lang="en-US" sz="1800" dirty="0"/>
              <a:t> + ' ' + </a:t>
            </a:r>
            <a:r>
              <a:rPr lang="en-US" sz="1800" dirty="0" err="1" smtClean="0"/>
              <a:t>last_name</a:t>
            </a:r>
            <a:endParaRPr lang="ru-RU" sz="1800" dirty="0" smtClean="0"/>
          </a:p>
          <a:p>
            <a:pPr marL="0" indent="0">
              <a:buNone/>
            </a:pPr>
            <a:r>
              <a:rPr lang="ru-RU" sz="1800" dirty="0"/>
              <a:t>	</a:t>
            </a:r>
            <a:r>
              <a:rPr lang="en-US" sz="1800" b="1" dirty="0" smtClean="0"/>
              <a:t>return</a:t>
            </a:r>
            <a:r>
              <a:rPr lang="en-US" sz="1800" dirty="0" smtClean="0"/>
              <a:t> </a:t>
            </a:r>
            <a:r>
              <a:rPr lang="en-US" sz="1800" dirty="0" err="1"/>
              <a:t>full_name.title</a:t>
            </a:r>
            <a:r>
              <a:rPr lang="en-US" sz="1800" dirty="0"/>
              <a:t>()</a:t>
            </a:r>
          </a:p>
          <a:p>
            <a:pPr marL="0" indent="0">
              <a:buNone/>
            </a:pPr>
            <a:r>
              <a:rPr lang="en-US" sz="1800" dirty="0"/>
              <a:t>    </a:t>
            </a:r>
          </a:p>
          <a:p>
            <a:pPr marL="0" indent="0">
              <a:buNone/>
            </a:pPr>
            <a:r>
              <a:rPr lang="en-US" sz="1800" dirty="0"/>
              <a:t>musician = </a:t>
            </a:r>
            <a:r>
              <a:rPr lang="en-US" sz="1800" dirty="0" err="1"/>
              <a:t>get_formatted_name</a:t>
            </a:r>
            <a:r>
              <a:rPr lang="en-US" sz="1800" dirty="0"/>
              <a:t>('john', 'lee', 'hooker')</a:t>
            </a:r>
          </a:p>
          <a:p>
            <a:pPr marL="0" indent="0">
              <a:buNone/>
            </a:pPr>
            <a:r>
              <a:rPr lang="en-US" sz="1800" dirty="0"/>
              <a:t>print(musician)</a:t>
            </a:r>
            <a:endParaRPr lang="ru-RU" sz="18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985404" y="3164681"/>
            <a:ext cx="8206596" cy="3693319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ru-RU" dirty="0" err="1" smtClean="0"/>
              <a:t>def</a:t>
            </a:r>
            <a:r>
              <a:rPr lang="ru-RU" dirty="0" smtClean="0"/>
              <a:t> </a:t>
            </a:r>
            <a:r>
              <a:rPr lang="ru-RU" dirty="0" err="1"/>
              <a:t>get_formatted_name</a:t>
            </a:r>
            <a:r>
              <a:rPr lang="ru-RU" dirty="0"/>
              <a:t>(</a:t>
            </a:r>
            <a:r>
              <a:rPr lang="ru-RU" dirty="0" err="1"/>
              <a:t>first_name</a:t>
            </a:r>
            <a:r>
              <a:rPr lang="ru-RU" dirty="0"/>
              <a:t>, </a:t>
            </a:r>
            <a:r>
              <a:rPr lang="ru-RU" dirty="0" err="1"/>
              <a:t>last_name</a:t>
            </a:r>
            <a:r>
              <a:rPr lang="ru-RU" dirty="0"/>
              <a:t>, </a:t>
            </a:r>
            <a:r>
              <a:rPr lang="ru-RU" dirty="0" err="1"/>
              <a:t>middle_name</a:t>
            </a:r>
            <a:r>
              <a:rPr lang="ru-RU" dirty="0"/>
              <a:t>=''):</a:t>
            </a:r>
          </a:p>
          <a:p>
            <a:r>
              <a:rPr lang="ru-RU" dirty="0" smtClean="0"/>
              <a:t>	"""</a:t>
            </a:r>
            <a:r>
              <a:rPr lang="ru-RU" dirty="0"/>
              <a:t>Возвращает аккуратно отформатированное полное имя."""</a:t>
            </a:r>
          </a:p>
          <a:p>
            <a:r>
              <a:rPr lang="ru-RU" dirty="0" smtClean="0"/>
              <a:t>	</a:t>
            </a:r>
            <a:r>
              <a:rPr lang="ru-RU" dirty="0" err="1" smtClean="0"/>
              <a:t>if</a:t>
            </a:r>
            <a:r>
              <a:rPr lang="ru-RU" dirty="0" smtClean="0"/>
              <a:t> </a:t>
            </a:r>
            <a:r>
              <a:rPr lang="ru-RU" dirty="0" err="1"/>
              <a:t>middle_name</a:t>
            </a:r>
            <a:r>
              <a:rPr lang="ru-RU" dirty="0"/>
              <a:t>:</a:t>
            </a:r>
          </a:p>
          <a:p>
            <a:r>
              <a:rPr lang="ru-RU" dirty="0" smtClean="0"/>
              <a:t>		</a:t>
            </a:r>
            <a:r>
              <a:rPr lang="ru-RU" dirty="0" err="1" smtClean="0"/>
              <a:t>full_name</a:t>
            </a:r>
            <a:r>
              <a:rPr lang="ru-RU" dirty="0" smtClean="0"/>
              <a:t> </a:t>
            </a:r>
            <a:r>
              <a:rPr lang="ru-RU" dirty="0"/>
              <a:t>= </a:t>
            </a:r>
            <a:r>
              <a:rPr lang="ru-RU" dirty="0" err="1"/>
              <a:t>first_name</a:t>
            </a:r>
            <a:r>
              <a:rPr lang="ru-RU" dirty="0"/>
              <a:t> + ' ' + </a:t>
            </a:r>
            <a:r>
              <a:rPr lang="ru-RU" dirty="0" err="1"/>
              <a:t>middle_name</a:t>
            </a:r>
            <a:r>
              <a:rPr lang="ru-RU" dirty="0"/>
              <a:t> + ' ' + </a:t>
            </a:r>
            <a:r>
              <a:rPr lang="ru-RU" dirty="0" err="1"/>
              <a:t>last</a:t>
            </a:r>
            <a:r>
              <a:rPr lang="ru-RU" dirty="0" smtClean="0"/>
              <a:t>_ </a:t>
            </a:r>
            <a:r>
              <a:rPr lang="ru-RU" dirty="0" err="1"/>
              <a:t>name</a:t>
            </a:r>
            <a:endParaRPr lang="ru-RU" dirty="0"/>
          </a:p>
          <a:p>
            <a:r>
              <a:rPr lang="ru-RU" dirty="0" smtClean="0"/>
              <a:t>	</a:t>
            </a:r>
            <a:r>
              <a:rPr lang="ru-RU" dirty="0" err="1" smtClean="0"/>
              <a:t>else</a:t>
            </a:r>
            <a:r>
              <a:rPr lang="ru-RU" dirty="0"/>
              <a:t>:</a:t>
            </a:r>
          </a:p>
          <a:p>
            <a:r>
              <a:rPr lang="ru-RU" dirty="0" smtClean="0"/>
              <a:t>		</a:t>
            </a:r>
            <a:r>
              <a:rPr lang="ru-RU" dirty="0" err="1" smtClean="0"/>
              <a:t>full_name</a:t>
            </a:r>
            <a:r>
              <a:rPr lang="ru-RU" dirty="0" smtClean="0"/>
              <a:t> </a:t>
            </a:r>
            <a:r>
              <a:rPr lang="ru-RU" dirty="0"/>
              <a:t>= </a:t>
            </a:r>
            <a:r>
              <a:rPr lang="ru-RU" dirty="0" err="1"/>
              <a:t>first_name</a:t>
            </a:r>
            <a:r>
              <a:rPr lang="ru-RU" dirty="0"/>
              <a:t> + ' ' + </a:t>
            </a:r>
            <a:r>
              <a:rPr lang="ru-RU" dirty="0" err="1"/>
              <a:t>last_name</a:t>
            </a:r>
            <a:endParaRPr lang="ru-RU" dirty="0"/>
          </a:p>
          <a:p>
            <a:r>
              <a:rPr lang="ru-RU" dirty="0" smtClean="0"/>
              <a:t>	</a:t>
            </a:r>
            <a:r>
              <a:rPr lang="ru-RU" b="1" dirty="0" err="1" smtClean="0"/>
              <a:t>return</a:t>
            </a:r>
            <a:r>
              <a:rPr lang="ru-RU" dirty="0" smtClean="0"/>
              <a:t> </a:t>
            </a:r>
            <a:r>
              <a:rPr lang="ru-RU" dirty="0" err="1"/>
              <a:t>full_name.title</a:t>
            </a:r>
            <a:r>
              <a:rPr lang="ru-RU" dirty="0" smtClean="0"/>
              <a:t>()</a:t>
            </a:r>
          </a:p>
          <a:p>
            <a:endParaRPr lang="ru-RU" dirty="0"/>
          </a:p>
          <a:p>
            <a:r>
              <a:rPr lang="ru-RU" dirty="0" err="1"/>
              <a:t>musician</a:t>
            </a:r>
            <a:r>
              <a:rPr lang="ru-RU" dirty="0"/>
              <a:t> = </a:t>
            </a:r>
            <a:r>
              <a:rPr lang="ru-RU" dirty="0" err="1"/>
              <a:t>get_formatted_name</a:t>
            </a:r>
            <a:r>
              <a:rPr lang="ru-RU" dirty="0"/>
              <a:t>('</a:t>
            </a:r>
            <a:r>
              <a:rPr lang="ru-RU" dirty="0" err="1"/>
              <a:t>jimi</a:t>
            </a:r>
            <a:r>
              <a:rPr lang="ru-RU" dirty="0"/>
              <a:t>', '</a:t>
            </a:r>
            <a:r>
              <a:rPr lang="ru-RU" dirty="0" err="1"/>
              <a:t>hendrix</a:t>
            </a:r>
            <a:r>
              <a:rPr lang="ru-RU" dirty="0"/>
              <a:t>')</a:t>
            </a:r>
          </a:p>
          <a:p>
            <a:r>
              <a:rPr lang="ru-RU" dirty="0" err="1"/>
              <a:t>print</a:t>
            </a:r>
            <a:r>
              <a:rPr lang="ru-RU" dirty="0"/>
              <a:t>(</a:t>
            </a:r>
            <a:r>
              <a:rPr lang="ru-RU" dirty="0" err="1"/>
              <a:t>musician</a:t>
            </a:r>
            <a:r>
              <a:rPr lang="ru-RU" dirty="0" smtClean="0"/>
              <a:t>)</a:t>
            </a:r>
          </a:p>
          <a:p>
            <a:endParaRPr lang="ru-RU" dirty="0"/>
          </a:p>
          <a:p>
            <a:r>
              <a:rPr lang="ru-RU" dirty="0" err="1" smtClean="0"/>
              <a:t>musician</a:t>
            </a:r>
            <a:r>
              <a:rPr lang="ru-RU" dirty="0" smtClean="0"/>
              <a:t> </a:t>
            </a:r>
            <a:r>
              <a:rPr lang="ru-RU" dirty="0"/>
              <a:t>= </a:t>
            </a:r>
            <a:r>
              <a:rPr lang="ru-RU" dirty="0" err="1"/>
              <a:t>get_formatted_name</a:t>
            </a:r>
            <a:r>
              <a:rPr lang="ru-RU" dirty="0"/>
              <a:t>('</a:t>
            </a:r>
            <a:r>
              <a:rPr lang="ru-RU" dirty="0" err="1"/>
              <a:t>john</a:t>
            </a:r>
            <a:r>
              <a:rPr lang="ru-RU" dirty="0"/>
              <a:t>', '</a:t>
            </a:r>
            <a:r>
              <a:rPr lang="ru-RU" dirty="0" err="1"/>
              <a:t>hooker</a:t>
            </a:r>
            <a:r>
              <a:rPr lang="ru-RU" dirty="0"/>
              <a:t>', '</a:t>
            </a:r>
            <a:r>
              <a:rPr lang="ru-RU" dirty="0" err="1"/>
              <a:t>lee</a:t>
            </a:r>
            <a:r>
              <a:rPr lang="ru-RU" dirty="0"/>
              <a:t>')</a:t>
            </a:r>
          </a:p>
          <a:p>
            <a:r>
              <a:rPr lang="ru-RU" dirty="0" err="1"/>
              <a:t>print</a:t>
            </a:r>
            <a:r>
              <a:rPr lang="ru-RU" dirty="0"/>
              <a:t>(</a:t>
            </a:r>
            <a:r>
              <a:rPr lang="ru-RU" dirty="0" err="1"/>
              <a:t>musician</a:t>
            </a:r>
            <a:r>
              <a:rPr lang="ru-RU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215269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Возвращение словаря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build_person</a:t>
            </a:r>
            <a:r>
              <a:rPr lang="en-US" dirty="0"/>
              <a:t>(</a:t>
            </a:r>
            <a:r>
              <a:rPr lang="en-US" dirty="0" err="1"/>
              <a:t>first_name</a:t>
            </a:r>
            <a:r>
              <a:rPr lang="en-US" dirty="0"/>
              <a:t>, </a:t>
            </a:r>
            <a:r>
              <a:rPr lang="en-US" dirty="0" err="1"/>
              <a:t>last_name</a:t>
            </a:r>
            <a:r>
              <a:rPr lang="en-US" dirty="0"/>
              <a:t>):</a:t>
            </a:r>
          </a:p>
          <a:p>
            <a:pPr marL="0" indent="0">
              <a:buNone/>
            </a:pPr>
            <a:r>
              <a:rPr lang="ru-RU" dirty="0" smtClean="0"/>
              <a:t>	</a:t>
            </a:r>
            <a:r>
              <a:rPr lang="en-US" dirty="0" smtClean="0"/>
              <a:t>"""</a:t>
            </a:r>
            <a:r>
              <a:rPr lang="ru-RU" dirty="0"/>
              <a:t>Возвращает словарь с информацией о человеке."""</a:t>
            </a:r>
          </a:p>
          <a:p>
            <a:pPr marL="0" indent="0">
              <a:buNone/>
            </a:pPr>
            <a:r>
              <a:rPr lang="ru-RU" dirty="0" smtClean="0"/>
              <a:t>	</a:t>
            </a:r>
            <a:r>
              <a:rPr lang="en-US" dirty="0" smtClean="0"/>
              <a:t>person </a:t>
            </a:r>
            <a:r>
              <a:rPr lang="en-US" dirty="0"/>
              <a:t>= {'first': </a:t>
            </a:r>
            <a:r>
              <a:rPr lang="en-US" dirty="0" err="1"/>
              <a:t>first_name</a:t>
            </a:r>
            <a:r>
              <a:rPr lang="en-US" dirty="0"/>
              <a:t>, 'last': </a:t>
            </a:r>
            <a:r>
              <a:rPr lang="en-US" dirty="0" err="1"/>
              <a:t>last_name</a:t>
            </a:r>
            <a:r>
              <a:rPr lang="en-US" dirty="0"/>
              <a:t>}</a:t>
            </a:r>
          </a:p>
          <a:p>
            <a:pPr marL="0" indent="0">
              <a:buNone/>
            </a:pPr>
            <a:r>
              <a:rPr lang="ru-RU" dirty="0" smtClean="0"/>
              <a:t>	</a:t>
            </a:r>
            <a:r>
              <a:rPr lang="en-US" b="1" dirty="0" smtClean="0"/>
              <a:t>return</a:t>
            </a:r>
            <a:r>
              <a:rPr lang="en-US" dirty="0" smtClean="0"/>
              <a:t> </a:t>
            </a:r>
            <a:r>
              <a:rPr lang="en-US" dirty="0"/>
              <a:t>person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musician </a:t>
            </a:r>
            <a:r>
              <a:rPr lang="en-US" dirty="0"/>
              <a:t>= </a:t>
            </a:r>
            <a:r>
              <a:rPr lang="en-US" dirty="0" err="1"/>
              <a:t>build_person</a:t>
            </a:r>
            <a:r>
              <a:rPr lang="en-US" dirty="0"/>
              <a:t>('</a:t>
            </a:r>
            <a:r>
              <a:rPr lang="en-US" dirty="0" err="1"/>
              <a:t>jimi</a:t>
            </a:r>
            <a:r>
              <a:rPr lang="en-US" dirty="0"/>
              <a:t>', '</a:t>
            </a:r>
            <a:r>
              <a:rPr lang="en-US" dirty="0" err="1"/>
              <a:t>hendrix</a:t>
            </a:r>
            <a:r>
              <a:rPr lang="en-US" dirty="0"/>
              <a:t>')</a:t>
            </a:r>
          </a:p>
          <a:p>
            <a:pPr marL="0" indent="0">
              <a:buNone/>
            </a:pPr>
            <a:r>
              <a:rPr lang="en-US" dirty="0" smtClean="0"/>
              <a:t>print(musician)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 algn="ctr">
              <a:buNone/>
            </a:pPr>
            <a:r>
              <a:rPr lang="en-US" b="1" dirty="0"/>
              <a:t>{'first': '</a:t>
            </a:r>
            <a:r>
              <a:rPr lang="en-US" b="1" dirty="0" err="1"/>
              <a:t>jimi</a:t>
            </a:r>
            <a:r>
              <a:rPr lang="en-US" b="1" dirty="0"/>
              <a:t>', 'last': '</a:t>
            </a:r>
            <a:r>
              <a:rPr lang="en-US" b="1" dirty="0" err="1"/>
              <a:t>hendrix</a:t>
            </a:r>
            <a:r>
              <a:rPr lang="en-US" b="1" dirty="0"/>
              <a:t>'} 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9919322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Использование функции в цикле </a:t>
            </a:r>
            <a:r>
              <a:rPr lang="en-US" dirty="0" smtClean="0"/>
              <a:t>While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5448" y="2093976"/>
            <a:ext cx="7918878" cy="476402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get_formatted_name</a:t>
            </a:r>
            <a:r>
              <a:rPr lang="en-US" dirty="0"/>
              <a:t>(</a:t>
            </a:r>
            <a:r>
              <a:rPr lang="en-US" dirty="0" err="1"/>
              <a:t>first_name</a:t>
            </a:r>
            <a:r>
              <a:rPr lang="en-US" dirty="0"/>
              <a:t>, </a:t>
            </a:r>
            <a:r>
              <a:rPr lang="en-US" dirty="0" err="1"/>
              <a:t>last_name</a:t>
            </a:r>
            <a:r>
              <a:rPr lang="en-US" dirty="0"/>
              <a:t>):</a:t>
            </a:r>
          </a:p>
          <a:p>
            <a:pPr marL="0" indent="0">
              <a:buNone/>
            </a:pPr>
            <a:r>
              <a:rPr lang="en-US" dirty="0" smtClean="0"/>
              <a:t>	"""</a:t>
            </a:r>
            <a:r>
              <a:rPr lang="ru-RU" dirty="0"/>
              <a:t>Возвращает аккуратно отформатированное полное имя."""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full_name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first_name</a:t>
            </a:r>
            <a:r>
              <a:rPr lang="en-US" dirty="0"/>
              <a:t> + ' ' + </a:t>
            </a:r>
            <a:r>
              <a:rPr lang="en-US" dirty="0" err="1"/>
              <a:t>last_name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return </a:t>
            </a:r>
            <a:r>
              <a:rPr lang="en-US" dirty="0" err="1"/>
              <a:t>full_name.title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while True:</a:t>
            </a:r>
          </a:p>
          <a:p>
            <a:pPr marL="0" indent="0">
              <a:buNone/>
            </a:pPr>
            <a:r>
              <a:rPr lang="en-US" dirty="0"/>
              <a:t>    print("\</a:t>
            </a:r>
            <a:r>
              <a:rPr lang="en-US" dirty="0" err="1"/>
              <a:t>nPlease</a:t>
            </a:r>
            <a:r>
              <a:rPr lang="en-US" dirty="0"/>
              <a:t> tell me your name:")</a:t>
            </a:r>
          </a:p>
          <a:p>
            <a:pPr marL="0" indent="0">
              <a:buNone/>
            </a:pPr>
            <a:r>
              <a:rPr lang="en-US" dirty="0"/>
              <a:t>    print("(enter 'q' at any time to quit)")</a:t>
            </a:r>
          </a:p>
          <a:p>
            <a:pPr marL="0" indent="0">
              <a:buNone/>
            </a:pPr>
            <a:r>
              <a:rPr lang="en-US" dirty="0"/>
              <a:t>    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f_name</a:t>
            </a:r>
            <a:r>
              <a:rPr lang="en-US" dirty="0"/>
              <a:t> = input("First name: ")</a:t>
            </a:r>
          </a:p>
          <a:p>
            <a:pPr marL="0" indent="0">
              <a:buNone/>
            </a:pPr>
            <a:r>
              <a:rPr lang="en-US" dirty="0"/>
              <a:t>    if </a:t>
            </a:r>
            <a:r>
              <a:rPr lang="en-US" dirty="0" err="1"/>
              <a:t>f_name</a:t>
            </a:r>
            <a:r>
              <a:rPr lang="en-US" dirty="0"/>
              <a:t> == 'q':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smtClean="0"/>
              <a:t>break            </a:t>
            </a:r>
            <a:endParaRPr lang="ru-RU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5589917" y="3114135"/>
            <a:ext cx="6280029" cy="3743865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dirty="0" smtClean="0"/>
              <a:t>        </a:t>
            </a:r>
          </a:p>
          <a:p>
            <a:pPr marL="0" indent="0">
              <a:buFont typeface="Wingdings" pitchFamily="2" charset="2"/>
              <a:buNone/>
            </a:pPr>
            <a:r>
              <a:rPr lang="en-US" dirty="0" smtClean="0"/>
              <a:t>    </a:t>
            </a:r>
            <a:r>
              <a:rPr lang="en-US" dirty="0" err="1" smtClean="0"/>
              <a:t>l_name</a:t>
            </a:r>
            <a:r>
              <a:rPr lang="en-US" dirty="0" smtClean="0"/>
              <a:t> = input("Last name: ")</a:t>
            </a:r>
          </a:p>
          <a:p>
            <a:pPr marL="0" indent="0">
              <a:buFont typeface="Wingdings" pitchFamily="2" charset="2"/>
              <a:buNone/>
            </a:pPr>
            <a:r>
              <a:rPr lang="en-US" dirty="0" smtClean="0"/>
              <a:t>    if </a:t>
            </a:r>
            <a:r>
              <a:rPr lang="en-US" dirty="0" err="1" smtClean="0"/>
              <a:t>l_name</a:t>
            </a:r>
            <a:r>
              <a:rPr lang="en-US" dirty="0" smtClean="0"/>
              <a:t> == 'q':</a:t>
            </a:r>
          </a:p>
          <a:p>
            <a:pPr marL="0" indent="0">
              <a:buFont typeface="Wingdings" pitchFamily="2" charset="2"/>
              <a:buNone/>
            </a:pPr>
            <a:r>
              <a:rPr lang="en-US" dirty="0" smtClean="0"/>
              <a:t>        break</a:t>
            </a:r>
          </a:p>
          <a:p>
            <a:pPr marL="0" indent="0">
              <a:buFont typeface="Wingdings" pitchFamily="2" charset="2"/>
              <a:buNone/>
            </a:pPr>
            <a:r>
              <a:rPr lang="en-US" dirty="0" smtClean="0"/>
              <a:t>    </a:t>
            </a:r>
          </a:p>
          <a:p>
            <a:pPr marL="0" indent="0">
              <a:buFont typeface="Wingdings" pitchFamily="2" charset="2"/>
              <a:buNone/>
            </a:pPr>
            <a:r>
              <a:rPr lang="en-US" dirty="0" smtClean="0"/>
              <a:t>    </a:t>
            </a:r>
            <a:r>
              <a:rPr lang="en-US" dirty="0" err="1" smtClean="0"/>
              <a:t>formatted_name</a:t>
            </a:r>
            <a:r>
              <a:rPr lang="en-US" dirty="0" smtClean="0"/>
              <a:t> = </a:t>
            </a:r>
            <a:r>
              <a:rPr lang="en-US" dirty="0" err="1" smtClean="0"/>
              <a:t>get_formatted_name</a:t>
            </a:r>
            <a:r>
              <a:rPr lang="en-US" dirty="0" smtClean="0"/>
              <a:t>(</a:t>
            </a:r>
            <a:r>
              <a:rPr lang="en-US" dirty="0" err="1" smtClean="0"/>
              <a:t>f_name</a:t>
            </a:r>
            <a:r>
              <a:rPr lang="en-US" dirty="0" smtClean="0"/>
              <a:t>, </a:t>
            </a:r>
            <a:r>
              <a:rPr lang="en-US" dirty="0" err="1" smtClean="0"/>
              <a:t>l_name</a:t>
            </a:r>
            <a:r>
              <a:rPr lang="en-US" dirty="0" smtClean="0"/>
              <a:t>)</a:t>
            </a:r>
          </a:p>
          <a:p>
            <a:pPr marL="0" indent="0">
              <a:buFont typeface="Wingdings" pitchFamily="2" charset="2"/>
              <a:buNone/>
            </a:pPr>
            <a:r>
              <a:rPr lang="en-US" dirty="0" smtClean="0"/>
              <a:t>    print("\</a:t>
            </a:r>
            <a:r>
              <a:rPr lang="en-US" dirty="0" err="1" smtClean="0"/>
              <a:t>nHello</a:t>
            </a:r>
            <a:r>
              <a:rPr lang="en-US" dirty="0" smtClean="0"/>
              <a:t>, " + </a:t>
            </a:r>
            <a:r>
              <a:rPr lang="en-US" dirty="0" err="1" smtClean="0"/>
              <a:t>formatted_name</a:t>
            </a:r>
            <a:r>
              <a:rPr lang="en-US" dirty="0" smtClean="0"/>
              <a:t> + "!")</a:t>
            </a:r>
            <a:endParaRPr lang="ru-RU" dirty="0"/>
          </a:p>
        </p:txBody>
      </p:sp>
      <p:cxnSp>
        <p:nvCxnSpPr>
          <p:cNvPr id="6" name="Прямая со стрелкой 5"/>
          <p:cNvCxnSpPr/>
          <p:nvPr/>
        </p:nvCxnSpPr>
        <p:spPr>
          <a:xfrm flipV="1">
            <a:off x="3916392" y="3703320"/>
            <a:ext cx="1673525" cy="284671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85077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 smtClean="0"/>
              <a:t>Поздравляю, вы можете выполнить </a:t>
            </a:r>
            <a:r>
              <a:rPr lang="ru-RU" b="1" dirty="0" smtClean="0"/>
              <a:t>задание </a:t>
            </a:r>
            <a:r>
              <a:rPr lang="ru-RU" b="1" dirty="0" smtClean="0"/>
              <a:t>1</a:t>
            </a:r>
            <a:r>
              <a:rPr lang="en-US" b="1" dirty="0" smtClean="0"/>
              <a:t>9</a:t>
            </a:r>
            <a:endParaRPr lang="ru-RU" b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6457" y="1991161"/>
            <a:ext cx="4185181" cy="4866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227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83079" y="484632"/>
            <a:ext cx="11231593" cy="1965270"/>
          </a:xfrm>
        </p:spPr>
        <p:txBody>
          <a:bodyPr>
            <a:noAutofit/>
          </a:bodyPr>
          <a:lstStyle/>
          <a:p>
            <a:pPr algn="just"/>
            <a:r>
              <a:rPr lang="ru-RU" sz="4000" b="1" dirty="0" smtClean="0"/>
              <a:t>функция</a:t>
            </a:r>
            <a:r>
              <a:rPr lang="ru-RU" sz="4000" dirty="0" smtClean="0"/>
              <a:t> </a:t>
            </a:r>
            <a:r>
              <a:rPr lang="ru-RU" sz="4000" dirty="0"/>
              <a:t>— </a:t>
            </a:r>
            <a:r>
              <a:rPr lang="ru-RU" sz="4000" dirty="0" smtClean="0"/>
              <a:t>именованный блок </a:t>
            </a:r>
            <a:r>
              <a:rPr lang="ru-RU" sz="4000" dirty="0"/>
              <a:t>кода, </a:t>
            </a:r>
            <a:r>
              <a:rPr lang="ru-RU" sz="4000" dirty="0" smtClean="0"/>
              <a:t>предназначенный для </a:t>
            </a:r>
            <a:r>
              <a:rPr lang="ru-RU" sz="4000" dirty="0"/>
              <a:t>решения одной конкретной задачи</a:t>
            </a:r>
            <a:endParaRPr lang="ru-RU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69848" y="2449902"/>
            <a:ext cx="10058400" cy="3722297"/>
          </a:xfrm>
        </p:spPr>
        <p:txBody>
          <a:bodyPr/>
          <a:lstStyle/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384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Передача списка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69848" y="1828799"/>
            <a:ext cx="10058400" cy="474617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greet_users</a:t>
            </a:r>
            <a:r>
              <a:rPr lang="en-US" dirty="0"/>
              <a:t>(names):</a:t>
            </a:r>
          </a:p>
          <a:p>
            <a:pPr marL="0" indent="0">
              <a:buNone/>
            </a:pPr>
            <a:r>
              <a:rPr lang="en-US" dirty="0"/>
              <a:t>    """</a:t>
            </a:r>
            <a:r>
              <a:rPr lang="ru-RU" dirty="0"/>
              <a:t>Вывод простого приветствия для каждого пользователя в списке."""</a:t>
            </a:r>
          </a:p>
          <a:p>
            <a:pPr marL="0" indent="0">
              <a:buNone/>
            </a:pPr>
            <a:r>
              <a:rPr lang="ru-RU" dirty="0"/>
              <a:t>    </a:t>
            </a:r>
            <a:r>
              <a:rPr lang="en-US" dirty="0"/>
              <a:t>for name in names: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msg</a:t>
            </a:r>
            <a:r>
              <a:rPr lang="en-US" dirty="0"/>
              <a:t> = "Hello, " + </a:t>
            </a:r>
            <a:r>
              <a:rPr lang="en-US" dirty="0" err="1"/>
              <a:t>name.title</a:t>
            </a:r>
            <a:r>
              <a:rPr lang="en-US" dirty="0"/>
              <a:t>() + "!"</a:t>
            </a:r>
          </a:p>
          <a:p>
            <a:pPr marL="0" indent="0">
              <a:buNone/>
            </a:pPr>
            <a:r>
              <a:rPr lang="en-US" dirty="0"/>
              <a:t>        print(</a:t>
            </a:r>
            <a:r>
              <a:rPr lang="en-US" dirty="0" err="1"/>
              <a:t>msg</a:t>
            </a:r>
            <a:r>
              <a:rPr lang="en-US" dirty="0" smtClean="0"/>
              <a:t>)</a:t>
            </a: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usernames </a:t>
            </a:r>
            <a:r>
              <a:rPr lang="en-US" dirty="0"/>
              <a:t>= ['</a:t>
            </a:r>
            <a:r>
              <a:rPr lang="en-US" dirty="0" err="1"/>
              <a:t>hannah</a:t>
            </a:r>
            <a:r>
              <a:rPr lang="en-US" dirty="0"/>
              <a:t>', 'ty', '</a:t>
            </a:r>
            <a:r>
              <a:rPr lang="en-US" dirty="0" err="1"/>
              <a:t>margot</a:t>
            </a:r>
            <a:r>
              <a:rPr lang="en-US" dirty="0"/>
              <a:t>']</a:t>
            </a:r>
          </a:p>
          <a:p>
            <a:pPr marL="0" indent="0">
              <a:buNone/>
            </a:pPr>
            <a:r>
              <a:rPr lang="en-US" dirty="0" err="1"/>
              <a:t>greet_users</a:t>
            </a:r>
            <a:r>
              <a:rPr lang="en-US" dirty="0"/>
              <a:t>(usernames</a:t>
            </a:r>
            <a:r>
              <a:rPr lang="en-US" dirty="0" smtClean="0"/>
              <a:t>)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 algn="ctr">
              <a:buNone/>
            </a:pPr>
            <a:r>
              <a:rPr lang="it-IT" b="1" dirty="0"/>
              <a:t>Hello, Hannah! </a:t>
            </a:r>
          </a:p>
          <a:p>
            <a:pPr marL="0" indent="0" algn="ctr">
              <a:buNone/>
            </a:pPr>
            <a:r>
              <a:rPr lang="it-IT" b="1" dirty="0"/>
              <a:t>Hello, Ty! </a:t>
            </a:r>
          </a:p>
          <a:p>
            <a:pPr marL="0" indent="0" algn="ctr">
              <a:buNone/>
            </a:pPr>
            <a:r>
              <a:rPr lang="it-IT" b="1" dirty="0"/>
              <a:t>Hello, Margot!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0672594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75771" y="484632"/>
            <a:ext cx="11684000" cy="1039368"/>
          </a:xfrm>
        </p:spPr>
        <p:txBody>
          <a:bodyPr/>
          <a:lstStyle/>
          <a:p>
            <a:r>
              <a:rPr lang="ru-RU" dirty="0"/>
              <a:t>Изменение списка в функции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75771" y="1640115"/>
            <a:ext cx="10446077" cy="499291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/>
              <a:t># Список моделей, которые необходимо напечатать.</a:t>
            </a:r>
          </a:p>
          <a:p>
            <a:pPr marL="0" indent="0">
              <a:buNone/>
            </a:pPr>
            <a:r>
              <a:rPr lang="en-US" dirty="0" err="1"/>
              <a:t>unprinted_designs</a:t>
            </a:r>
            <a:r>
              <a:rPr lang="en-US" dirty="0"/>
              <a:t> = ['</a:t>
            </a:r>
            <a:r>
              <a:rPr lang="en-US" dirty="0" err="1"/>
              <a:t>iphone</a:t>
            </a:r>
            <a:r>
              <a:rPr lang="en-US" dirty="0"/>
              <a:t> case', 'robot pendant', 'dodecahedron']</a:t>
            </a:r>
          </a:p>
          <a:p>
            <a:pPr marL="0" indent="0">
              <a:buNone/>
            </a:pPr>
            <a:r>
              <a:rPr lang="en-US" dirty="0" err="1"/>
              <a:t>completed_models</a:t>
            </a:r>
            <a:r>
              <a:rPr lang="en-US" dirty="0"/>
              <a:t> = []</a:t>
            </a:r>
          </a:p>
          <a:p>
            <a:pPr marL="0" indent="0">
              <a:buNone/>
            </a:pPr>
            <a:r>
              <a:rPr lang="en-US" dirty="0"/>
              <a:t># </a:t>
            </a:r>
            <a:r>
              <a:rPr lang="ru-RU" dirty="0"/>
              <a:t>Цикл последовательно печатает каждую модель до конца списка.</a:t>
            </a:r>
          </a:p>
          <a:p>
            <a:pPr marL="0" indent="0">
              <a:buNone/>
            </a:pPr>
            <a:r>
              <a:rPr lang="ru-RU" dirty="0"/>
              <a:t>#  После печати каждая модель перемещается в список </a:t>
            </a:r>
            <a:r>
              <a:rPr lang="en-US" dirty="0" err="1"/>
              <a:t>completed_models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while </a:t>
            </a:r>
            <a:r>
              <a:rPr lang="en-US" dirty="0" err="1"/>
              <a:t>unprinted_designs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current_design</a:t>
            </a:r>
            <a:r>
              <a:rPr lang="en-US" dirty="0"/>
              <a:t> = </a:t>
            </a:r>
            <a:r>
              <a:rPr lang="en-US" dirty="0" err="1"/>
              <a:t>unprinted_designs.pop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    # </a:t>
            </a:r>
            <a:r>
              <a:rPr lang="ru-RU" dirty="0"/>
              <a:t>Печать модели на 3</a:t>
            </a:r>
            <a:r>
              <a:rPr lang="en-US" dirty="0"/>
              <a:t>D-</a:t>
            </a:r>
            <a:r>
              <a:rPr lang="ru-RU" dirty="0"/>
              <a:t>принтере.</a:t>
            </a:r>
          </a:p>
          <a:p>
            <a:pPr marL="0" indent="0">
              <a:buNone/>
            </a:pPr>
            <a:r>
              <a:rPr lang="ru-RU" dirty="0"/>
              <a:t>    </a:t>
            </a:r>
            <a:r>
              <a:rPr lang="en-US" dirty="0"/>
              <a:t>print("Printing model: " + </a:t>
            </a:r>
            <a:r>
              <a:rPr lang="en-US" dirty="0" err="1"/>
              <a:t>current_design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completed_models.append</a:t>
            </a:r>
            <a:r>
              <a:rPr lang="en-US" dirty="0"/>
              <a:t>(</a:t>
            </a:r>
            <a:r>
              <a:rPr lang="en-US" dirty="0" err="1"/>
              <a:t>current_design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</a:t>
            </a:r>
          </a:p>
          <a:p>
            <a:pPr marL="0" indent="0">
              <a:buNone/>
            </a:pPr>
            <a:r>
              <a:rPr lang="en-US" dirty="0"/>
              <a:t># </a:t>
            </a:r>
            <a:r>
              <a:rPr lang="ru-RU" dirty="0"/>
              <a:t>Вывод всех готовых моделей.</a:t>
            </a:r>
          </a:p>
          <a:p>
            <a:pPr marL="0" indent="0">
              <a:buNone/>
            </a:pPr>
            <a:r>
              <a:rPr lang="en-US" dirty="0"/>
              <a:t>print("\</a:t>
            </a:r>
            <a:r>
              <a:rPr lang="en-US" dirty="0" err="1"/>
              <a:t>nThe</a:t>
            </a:r>
            <a:r>
              <a:rPr lang="en-US" dirty="0"/>
              <a:t> following models have been printed:")</a:t>
            </a:r>
          </a:p>
          <a:p>
            <a:pPr marL="0" indent="0">
              <a:buNone/>
            </a:pPr>
            <a:r>
              <a:rPr lang="en-US" dirty="0"/>
              <a:t>for </a:t>
            </a:r>
            <a:r>
              <a:rPr lang="en-US" dirty="0" err="1"/>
              <a:t>completed_model</a:t>
            </a:r>
            <a:r>
              <a:rPr lang="en-US" dirty="0"/>
              <a:t> in </a:t>
            </a:r>
            <a:r>
              <a:rPr lang="en-US" dirty="0" err="1"/>
              <a:t>completed_models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   print(</a:t>
            </a:r>
            <a:r>
              <a:rPr lang="en-US" dirty="0" err="1"/>
              <a:t>completed_model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 rot="2365288">
            <a:off x="8432799" y="1756229"/>
            <a:ext cx="18433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solidFill>
                  <a:srgbClr val="FF0000"/>
                </a:solidFill>
              </a:rPr>
              <a:t>Печать моделей на </a:t>
            </a:r>
            <a:r>
              <a:rPr lang="en-US" dirty="0" smtClean="0">
                <a:solidFill>
                  <a:srgbClr val="FF0000"/>
                </a:solidFill>
              </a:rPr>
              <a:t>3D</a:t>
            </a:r>
            <a:r>
              <a:rPr lang="ru-RU" dirty="0" smtClean="0">
                <a:solidFill>
                  <a:srgbClr val="FF0000"/>
                </a:solidFill>
              </a:rPr>
              <a:t>-принтере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00535" y="4136572"/>
            <a:ext cx="362131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Printing model: dodecahedron </a:t>
            </a:r>
          </a:p>
          <a:p>
            <a:pPr algn="ctr"/>
            <a:r>
              <a:rPr lang="en-US" b="1" dirty="0"/>
              <a:t>Printing model: robot pendant </a:t>
            </a:r>
          </a:p>
          <a:p>
            <a:pPr algn="ctr"/>
            <a:r>
              <a:rPr lang="en-US" b="1" dirty="0"/>
              <a:t>Printing model: </a:t>
            </a:r>
            <a:r>
              <a:rPr lang="en-US" b="1" dirty="0" err="1"/>
              <a:t>iphone</a:t>
            </a:r>
            <a:r>
              <a:rPr lang="en-US" b="1" dirty="0"/>
              <a:t> case </a:t>
            </a:r>
          </a:p>
          <a:p>
            <a:pPr algn="ctr"/>
            <a:r>
              <a:rPr lang="en-US" b="1" dirty="0"/>
              <a:t>The following models have been printed: </a:t>
            </a:r>
          </a:p>
          <a:p>
            <a:pPr algn="ctr"/>
            <a:r>
              <a:rPr lang="en-US" b="1" dirty="0"/>
              <a:t>dodecahedron </a:t>
            </a:r>
          </a:p>
          <a:p>
            <a:pPr algn="ctr"/>
            <a:r>
              <a:rPr lang="en-US" b="1" dirty="0"/>
              <a:t>robot pendant </a:t>
            </a:r>
          </a:p>
          <a:p>
            <a:pPr algn="ctr"/>
            <a:r>
              <a:rPr lang="en-US" b="1" dirty="0" err="1"/>
              <a:t>iphone</a:t>
            </a:r>
            <a:r>
              <a:rPr lang="en-US" b="1" dirty="0"/>
              <a:t> case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42204021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Передача произвольного набора аргументов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44134" y="2097895"/>
            <a:ext cx="10058400" cy="4050792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make_pizza</a:t>
            </a:r>
            <a:r>
              <a:rPr lang="en-US" dirty="0"/>
              <a:t>(*toppings):</a:t>
            </a:r>
          </a:p>
          <a:p>
            <a:pPr marL="0" indent="0">
              <a:buNone/>
            </a:pPr>
            <a:r>
              <a:rPr lang="ru-RU" dirty="0" smtClean="0"/>
              <a:t>	</a:t>
            </a:r>
            <a:r>
              <a:rPr lang="en-US" dirty="0" smtClean="0"/>
              <a:t>"""</a:t>
            </a:r>
            <a:r>
              <a:rPr lang="ru-RU" dirty="0"/>
              <a:t>Вывод списка заказанных дополнений."""</a:t>
            </a:r>
          </a:p>
          <a:p>
            <a:pPr marL="0" indent="0">
              <a:buNone/>
            </a:pPr>
            <a:r>
              <a:rPr lang="ru-RU" dirty="0" smtClean="0"/>
              <a:t>	</a:t>
            </a:r>
            <a:r>
              <a:rPr lang="en-US" dirty="0" smtClean="0"/>
              <a:t>print(toppings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    </a:t>
            </a:r>
          </a:p>
          <a:p>
            <a:pPr marL="0" indent="0">
              <a:buNone/>
            </a:pPr>
            <a:r>
              <a:rPr lang="en-US" dirty="0" err="1"/>
              <a:t>make_pizza</a:t>
            </a:r>
            <a:r>
              <a:rPr lang="en-US" dirty="0"/>
              <a:t>('pepperoni')</a:t>
            </a:r>
          </a:p>
          <a:p>
            <a:pPr marL="0" indent="0">
              <a:buNone/>
            </a:pPr>
            <a:r>
              <a:rPr lang="en-US" dirty="0" err="1"/>
              <a:t>make_pizza</a:t>
            </a:r>
            <a:r>
              <a:rPr lang="en-US" dirty="0"/>
              <a:t>('mushrooms', 'green peppers', 'extra cheese</a:t>
            </a:r>
            <a:r>
              <a:rPr lang="en-US" dirty="0" smtClean="0"/>
              <a:t>')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 algn="ctr">
              <a:buNone/>
            </a:pPr>
            <a:r>
              <a:rPr lang="en-US" b="1" dirty="0"/>
              <a:t>('pepperoni',) </a:t>
            </a:r>
          </a:p>
          <a:p>
            <a:pPr marL="0" indent="0" algn="ctr">
              <a:buNone/>
            </a:pPr>
            <a:r>
              <a:rPr lang="en-US" b="1" dirty="0"/>
              <a:t>('mushrooms', 'green peppers', 'extra cheese')</a:t>
            </a:r>
            <a:endParaRPr lang="ru-RU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949370" y="2975429"/>
            <a:ext cx="70932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FF0000"/>
                </a:solidFill>
              </a:rPr>
              <a:t>Звездочка в имени параметра *</a:t>
            </a:r>
            <a:r>
              <a:rPr lang="ru-RU" sz="2000" dirty="0" err="1">
                <a:solidFill>
                  <a:srgbClr val="FF0000"/>
                </a:solidFill>
              </a:rPr>
              <a:t>toppings</a:t>
            </a:r>
            <a:r>
              <a:rPr lang="ru-RU" sz="2000" dirty="0">
                <a:solidFill>
                  <a:srgbClr val="FF0000"/>
                </a:solidFill>
              </a:rPr>
              <a:t> приказывает </a:t>
            </a:r>
            <a:r>
              <a:rPr lang="ru-RU" sz="2000" dirty="0" err="1">
                <a:solidFill>
                  <a:srgbClr val="FF0000"/>
                </a:solidFill>
              </a:rPr>
              <a:t>Python</a:t>
            </a:r>
            <a:r>
              <a:rPr lang="ru-RU" sz="2000" dirty="0">
                <a:solidFill>
                  <a:srgbClr val="FF0000"/>
                </a:solidFill>
              </a:rPr>
              <a:t> создать пустой </a:t>
            </a:r>
            <a:r>
              <a:rPr lang="ru-RU" sz="2000" dirty="0" smtClean="0">
                <a:solidFill>
                  <a:srgbClr val="FF0000"/>
                </a:solidFill>
              </a:rPr>
              <a:t>кортеж </a:t>
            </a:r>
            <a:r>
              <a:rPr lang="ru-RU" sz="2000" dirty="0">
                <a:solidFill>
                  <a:srgbClr val="FF0000"/>
                </a:solidFill>
              </a:rPr>
              <a:t>с именем </a:t>
            </a:r>
            <a:r>
              <a:rPr lang="ru-RU" sz="2000" dirty="0" err="1">
                <a:solidFill>
                  <a:srgbClr val="FF0000"/>
                </a:solidFill>
              </a:rPr>
              <a:t>toppings</a:t>
            </a:r>
            <a:r>
              <a:rPr lang="ru-RU" sz="2000" dirty="0">
                <a:solidFill>
                  <a:srgbClr val="FF0000"/>
                </a:solidFill>
              </a:rPr>
              <a:t> и упаковать в него все полученные значения.</a:t>
            </a:r>
          </a:p>
        </p:txBody>
      </p:sp>
    </p:spTree>
    <p:extLst>
      <p:ext uri="{BB962C8B-B14F-4D97-AF65-F5344CB8AC3E}">
        <p14:creationId xmlns:p14="http://schemas.microsoft.com/office/powerpoint/2010/main" val="726956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75771" y="217714"/>
            <a:ext cx="11408228" cy="1179576"/>
          </a:xfrm>
        </p:spPr>
        <p:txBody>
          <a:bodyPr>
            <a:noAutofit/>
          </a:bodyPr>
          <a:lstStyle/>
          <a:p>
            <a:r>
              <a:rPr lang="ru-RU" sz="4000" dirty="0"/>
              <a:t>Позиционные аргументы с произвольными наборами аргументов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95085" y="1596571"/>
            <a:ext cx="10544628" cy="506548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make_pizza</a:t>
            </a:r>
            <a:r>
              <a:rPr lang="en-US" dirty="0"/>
              <a:t>(size, *toppings): </a:t>
            </a:r>
          </a:p>
          <a:p>
            <a:pPr marL="0" indent="0">
              <a:buNone/>
            </a:pPr>
            <a:r>
              <a:rPr lang="ru-RU" dirty="0" smtClean="0"/>
              <a:t>	</a:t>
            </a:r>
            <a:r>
              <a:rPr lang="en-US" dirty="0" smtClean="0"/>
              <a:t>"""</a:t>
            </a:r>
            <a:r>
              <a:rPr lang="ru-RU" dirty="0"/>
              <a:t>Выводит описание пиццы."""</a:t>
            </a:r>
          </a:p>
          <a:p>
            <a:pPr marL="0" indent="0">
              <a:buNone/>
            </a:pPr>
            <a:r>
              <a:rPr lang="ru-RU" dirty="0" smtClean="0"/>
              <a:t>	</a:t>
            </a:r>
            <a:r>
              <a:rPr lang="en-US" dirty="0" smtClean="0"/>
              <a:t>print</a:t>
            </a:r>
            <a:r>
              <a:rPr lang="en-US" dirty="0"/>
              <a:t>("\</a:t>
            </a:r>
            <a:r>
              <a:rPr lang="en-US" dirty="0" err="1"/>
              <a:t>nMaking</a:t>
            </a:r>
            <a:r>
              <a:rPr lang="en-US" dirty="0"/>
              <a:t> a " + </a:t>
            </a:r>
            <a:r>
              <a:rPr lang="en-US" dirty="0" err="1"/>
              <a:t>str</a:t>
            </a:r>
            <a:r>
              <a:rPr lang="en-US" dirty="0"/>
              <a:t>(size) + </a:t>
            </a:r>
            <a:r>
              <a:rPr lang="en-US" dirty="0" smtClean="0"/>
              <a:t>"-</a:t>
            </a:r>
            <a:r>
              <a:rPr lang="en-US" dirty="0"/>
              <a:t>inch pizza with the following toppings:") </a:t>
            </a:r>
          </a:p>
          <a:p>
            <a:pPr marL="0" indent="0">
              <a:buNone/>
            </a:pPr>
            <a:r>
              <a:rPr lang="ru-RU" dirty="0" smtClean="0"/>
              <a:t>	</a:t>
            </a:r>
            <a:r>
              <a:rPr lang="en-US" dirty="0" smtClean="0"/>
              <a:t>for </a:t>
            </a:r>
            <a:r>
              <a:rPr lang="en-US" dirty="0"/>
              <a:t>topping in toppings: </a:t>
            </a:r>
          </a:p>
          <a:p>
            <a:pPr marL="0" indent="0">
              <a:buNone/>
            </a:pPr>
            <a:r>
              <a:rPr lang="ru-RU" dirty="0" smtClean="0"/>
              <a:t>		</a:t>
            </a:r>
            <a:r>
              <a:rPr lang="en-US" dirty="0" smtClean="0"/>
              <a:t>print</a:t>
            </a:r>
            <a:r>
              <a:rPr lang="en-US" dirty="0"/>
              <a:t>("- " + topping) </a:t>
            </a:r>
          </a:p>
          <a:p>
            <a:pPr marL="0" indent="0">
              <a:buNone/>
            </a:pPr>
            <a:r>
              <a:rPr lang="en-US" dirty="0"/>
              <a:t>        </a:t>
            </a:r>
          </a:p>
          <a:p>
            <a:pPr marL="0" indent="0">
              <a:buNone/>
            </a:pPr>
            <a:r>
              <a:rPr lang="en-US" dirty="0" err="1"/>
              <a:t>make_pizza</a:t>
            </a:r>
            <a:r>
              <a:rPr lang="en-US" dirty="0"/>
              <a:t>(16, 'pepperoni') </a:t>
            </a:r>
          </a:p>
          <a:p>
            <a:pPr marL="0" indent="0">
              <a:buNone/>
            </a:pPr>
            <a:r>
              <a:rPr lang="en-US" dirty="0" err="1"/>
              <a:t>make_pizza</a:t>
            </a:r>
            <a:r>
              <a:rPr lang="en-US" dirty="0"/>
              <a:t>(12, 'mushrooms', 'green peppers', 'extra cheese</a:t>
            </a:r>
            <a:r>
              <a:rPr lang="en-US" dirty="0" smtClean="0"/>
              <a:t>')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 algn="ctr">
              <a:buNone/>
            </a:pPr>
            <a:r>
              <a:rPr lang="en-US" sz="1500" b="1" dirty="0"/>
              <a:t>Making a 16-inch pizza with the following toppings: </a:t>
            </a:r>
          </a:p>
          <a:p>
            <a:pPr marL="0" indent="0" algn="ctr">
              <a:buNone/>
            </a:pPr>
            <a:r>
              <a:rPr lang="en-US" sz="1500" b="1" dirty="0"/>
              <a:t>- pepperoni </a:t>
            </a:r>
          </a:p>
          <a:p>
            <a:pPr marL="0" indent="0" algn="ctr">
              <a:buNone/>
            </a:pPr>
            <a:r>
              <a:rPr lang="en-US" sz="1500" b="1" dirty="0"/>
              <a:t>Making a 12-inch pizza with the following toppings: </a:t>
            </a:r>
          </a:p>
          <a:p>
            <a:pPr marL="0" indent="0" algn="ctr">
              <a:buNone/>
            </a:pPr>
            <a:r>
              <a:rPr lang="en-US" sz="1500" b="1" dirty="0"/>
              <a:t>- mushrooms </a:t>
            </a:r>
          </a:p>
          <a:p>
            <a:pPr marL="0" indent="0" algn="ctr">
              <a:buNone/>
            </a:pPr>
            <a:r>
              <a:rPr lang="en-US" sz="1500" b="1" dirty="0"/>
              <a:t>- green peppers </a:t>
            </a:r>
          </a:p>
          <a:p>
            <a:pPr marL="0" indent="0" algn="ctr">
              <a:buNone/>
            </a:pPr>
            <a:r>
              <a:rPr lang="en-US" sz="1500" b="1" dirty="0"/>
              <a:t>- extra cheese</a:t>
            </a:r>
            <a:endParaRPr lang="ru-RU" sz="1500" b="1" dirty="0"/>
          </a:p>
        </p:txBody>
      </p:sp>
    </p:spTree>
    <p:extLst>
      <p:ext uri="{BB962C8B-B14F-4D97-AF65-F5344CB8AC3E}">
        <p14:creationId xmlns:p14="http://schemas.microsoft.com/office/powerpoint/2010/main" val="36197516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9848" y="0"/>
            <a:ext cx="10058400" cy="1609344"/>
          </a:xfrm>
        </p:spPr>
        <p:txBody>
          <a:bodyPr>
            <a:noAutofit/>
          </a:bodyPr>
          <a:lstStyle/>
          <a:p>
            <a:r>
              <a:rPr lang="ru-RU" sz="4000" dirty="0"/>
              <a:t>Использование произвольного набора именованных аргументов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69848" y="1609345"/>
            <a:ext cx="10058400" cy="496562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build_profile</a:t>
            </a:r>
            <a:r>
              <a:rPr lang="en-US" dirty="0"/>
              <a:t>(first, last, </a:t>
            </a:r>
            <a:r>
              <a:rPr lang="en-US" dirty="0">
                <a:solidFill>
                  <a:srgbClr val="FF0000"/>
                </a:solidFill>
              </a:rPr>
              <a:t>**</a:t>
            </a:r>
            <a:r>
              <a:rPr lang="en-US" dirty="0" err="1"/>
              <a:t>user_info</a:t>
            </a:r>
            <a:r>
              <a:rPr lang="en-US" dirty="0"/>
              <a:t>):</a:t>
            </a:r>
          </a:p>
          <a:p>
            <a:pPr marL="0" indent="0">
              <a:buNone/>
            </a:pPr>
            <a:r>
              <a:rPr lang="ru-RU" dirty="0" smtClean="0"/>
              <a:t>	</a:t>
            </a:r>
            <a:r>
              <a:rPr lang="en-US" dirty="0" smtClean="0"/>
              <a:t>"""</a:t>
            </a:r>
            <a:r>
              <a:rPr lang="ru-RU" dirty="0"/>
              <a:t>Строит словарь с информацией о пользователе."""</a:t>
            </a:r>
          </a:p>
          <a:p>
            <a:pPr marL="0" indent="0">
              <a:buNone/>
            </a:pPr>
            <a:r>
              <a:rPr lang="ru-RU" dirty="0" smtClean="0"/>
              <a:t>	</a:t>
            </a:r>
            <a:r>
              <a:rPr lang="en-US" dirty="0" smtClean="0"/>
              <a:t>profile </a:t>
            </a:r>
            <a:r>
              <a:rPr lang="en-US" dirty="0"/>
              <a:t>= {}</a:t>
            </a:r>
          </a:p>
          <a:p>
            <a:pPr marL="0" indent="0">
              <a:buNone/>
            </a:pPr>
            <a:r>
              <a:rPr lang="ru-RU" dirty="0" smtClean="0"/>
              <a:t>	</a:t>
            </a:r>
            <a:r>
              <a:rPr lang="en-US" dirty="0" smtClean="0"/>
              <a:t>profile</a:t>
            </a:r>
            <a:r>
              <a:rPr lang="en-US" dirty="0"/>
              <a:t>['</a:t>
            </a:r>
            <a:r>
              <a:rPr lang="en-US" dirty="0" err="1"/>
              <a:t>first_name</a:t>
            </a:r>
            <a:r>
              <a:rPr lang="en-US" dirty="0"/>
              <a:t>'] = first</a:t>
            </a:r>
          </a:p>
          <a:p>
            <a:pPr marL="0" indent="0">
              <a:buNone/>
            </a:pPr>
            <a:r>
              <a:rPr lang="ru-RU" dirty="0" smtClean="0"/>
              <a:t>	</a:t>
            </a:r>
            <a:r>
              <a:rPr lang="en-US" dirty="0" smtClean="0"/>
              <a:t>profile</a:t>
            </a:r>
            <a:r>
              <a:rPr lang="en-US" dirty="0"/>
              <a:t>['</a:t>
            </a:r>
            <a:r>
              <a:rPr lang="en-US" dirty="0" err="1"/>
              <a:t>last_name</a:t>
            </a:r>
            <a:r>
              <a:rPr lang="en-US" dirty="0"/>
              <a:t>'] = last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en-US" dirty="0" smtClean="0"/>
              <a:t>for </a:t>
            </a:r>
            <a:r>
              <a:rPr lang="en-US" dirty="0"/>
              <a:t>key, value in </a:t>
            </a:r>
            <a:r>
              <a:rPr lang="en-US" dirty="0" err="1"/>
              <a:t>user_info.items</a:t>
            </a:r>
            <a:r>
              <a:rPr lang="en-US" dirty="0"/>
              <a:t>():</a:t>
            </a:r>
          </a:p>
          <a:p>
            <a:pPr marL="0" indent="0">
              <a:buNone/>
            </a:pPr>
            <a:r>
              <a:rPr lang="ru-RU" dirty="0" smtClean="0"/>
              <a:t>		</a:t>
            </a:r>
            <a:r>
              <a:rPr lang="en-US" dirty="0" smtClean="0"/>
              <a:t>profile[key</a:t>
            </a:r>
            <a:r>
              <a:rPr lang="en-US" dirty="0"/>
              <a:t>] = value</a:t>
            </a:r>
          </a:p>
          <a:p>
            <a:pPr marL="0" indent="0">
              <a:buNone/>
            </a:pPr>
            <a:r>
              <a:rPr lang="ru-RU" dirty="0" smtClean="0"/>
              <a:t>	</a:t>
            </a:r>
            <a:r>
              <a:rPr lang="en-US" dirty="0" smtClean="0"/>
              <a:t>return </a:t>
            </a:r>
            <a:r>
              <a:rPr lang="en-US" dirty="0"/>
              <a:t>profile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en-US" dirty="0" err="1" smtClean="0"/>
              <a:t>user_profile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build_profile</a:t>
            </a:r>
            <a:r>
              <a:rPr lang="en-US" dirty="0"/>
              <a:t>('albert', '</a:t>
            </a:r>
            <a:r>
              <a:rPr lang="en-US" dirty="0" err="1"/>
              <a:t>einstein</a:t>
            </a:r>
            <a:r>
              <a:rPr lang="en-US" dirty="0"/>
              <a:t>',</a:t>
            </a:r>
          </a:p>
          <a:p>
            <a:pPr marL="0" indent="0">
              <a:buNone/>
            </a:pPr>
            <a:r>
              <a:rPr lang="en-US" dirty="0"/>
              <a:t>                             location='</a:t>
            </a:r>
            <a:r>
              <a:rPr lang="en-US" dirty="0" err="1"/>
              <a:t>princeton</a:t>
            </a:r>
            <a:r>
              <a:rPr lang="en-US" dirty="0"/>
              <a:t>',</a:t>
            </a:r>
          </a:p>
          <a:p>
            <a:pPr marL="0" indent="0">
              <a:buNone/>
            </a:pPr>
            <a:r>
              <a:rPr lang="en-US" dirty="0"/>
              <a:t>                             field='physics')</a:t>
            </a:r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user_profile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6274379" y="4092158"/>
            <a:ext cx="5917621" cy="70788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/>
              <a:t>{'</a:t>
            </a:r>
            <a:r>
              <a:rPr lang="en-US" sz="2000" b="1" dirty="0" err="1"/>
              <a:t>first_name</a:t>
            </a:r>
            <a:r>
              <a:rPr lang="en-US" sz="2000" b="1" dirty="0"/>
              <a:t>': 'albert', '</a:t>
            </a:r>
            <a:r>
              <a:rPr lang="en-US" sz="2000" b="1" dirty="0" err="1"/>
              <a:t>last_name</a:t>
            </a:r>
            <a:r>
              <a:rPr lang="en-US" sz="2000" b="1" dirty="0"/>
              <a:t>': '</a:t>
            </a:r>
            <a:r>
              <a:rPr lang="en-US" sz="2000" b="1" dirty="0" err="1"/>
              <a:t>einstein</a:t>
            </a:r>
            <a:r>
              <a:rPr lang="en-US" sz="2000" b="1" dirty="0"/>
              <a:t>'</a:t>
            </a:r>
          </a:p>
          <a:p>
            <a:r>
              <a:rPr lang="en-US" sz="2000" b="1" dirty="0"/>
              <a:t>'location': '</a:t>
            </a:r>
            <a:r>
              <a:rPr lang="en-US" sz="2000" b="1" dirty="0" err="1"/>
              <a:t>princeton</a:t>
            </a:r>
            <a:r>
              <a:rPr lang="en-US" sz="2000" b="1" dirty="0"/>
              <a:t>', 'field': 'physics'}</a:t>
            </a:r>
            <a:endParaRPr lang="ru-RU" sz="2000" b="1" dirty="0"/>
          </a:p>
        </p:txBody>
      </p:sp>
    </p:spTree>
    <p:extLst>
      <p:ext uri="{BB962C8B-B14F-4D97-AF65-F5344CB8AC3E}">
        <p14:creationId xmlns:p14="http://schemas.microsoft.com/office/powerpoint/2010/main" val="32506586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 smtClean="0"/>
              <a:t>Поздравляю, вы можете выполнить </a:t>
            </a:r>
            <a:r>
              <a:rPr lang="ru-RU" b="1" dirty="0" smtClean="0"/>
              <a:t>задание </a:t>
            </a:r>
            <a:r>
              <a:rPr lang="ru-RU" b="1" dirty="0" smtClean="0"/>
              <a:t>20</a:t>
            </a:r>
            <a:endParaRPr lang="ru-RU" b="1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6305" y="2093976"/>
            <a:ext cx="3146552" cy="4569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885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Импортирование Модуля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2800" dirty="0"/>
              <a:t>Чтобы </a:t>
            </a:r>
            <a:r>
              <a:rPr lang="ru-RU" sz="2800" dirty="0" smtClean="0"/>
              <a:t>импортировать функции, </a:t>
            </a:r>
            <a:r>
              <a:rPr lang="ru-RU" sz="2800" dirty="0"/>
              <a:t>сначала необходимо создать </a:t>
            </a:r>
            <a:r>
              <a:rPr lang="ru-RU" sz="2800" b="1" dirty="0"/>
              <a:t>модуль</a:t>
            </a:r>
            <a:r>
              <a:rPr lang="ru-RU" sz="2800" dirty="0"/>
              <a:t>. </a:t>
            </a:r>
          </a:p>
          <a:p>
            <a:pPr marL="0" indent="0" algn="ctr">
              <a:buNone/>
            </a:pPr>
            <a:r>
              <a:rPr lang="ru-RU" sz="2800" b="1" dirty="0"/>
              <a:t>Модуль </a:t>
            </a:r>
            <a:r>
              <a:rPr lang="ru-RU" sz="2800" dirty="0"/>
              <a:t>представляет собой файл с расширением  </a:t>
            </a:r>
            <a:r>
              <a:rPr lang="ru-RU" sz="2800" dirty="0" smtClean="0"/>
              <a:t>*.</a:t>
            </a:r>
            <a:r>
              <a:rPr lang="ru-RU" sz="2800" dirty="0" err="1"/>
              <a:t>py</a:t>
            </a:r>
            <a:r>
              <a:rPr lang="ru-RU" sz="2800" dirty="0"/>
              <a:t>, содержащий код, который </a:t>
            </a:r>
            <a:r>
              <a:rPr lang="ru-RU" sz="2800" dirty="0" smtClean="0"/>
              <a:t>вы </a:t>
            </a:r>
            <a:r>
              <a:rPr lang="ru-RU" sz="2800" dirty="0"/>
              <a:t>хотите импортировать в свою программу</a:t>
            </a:r>
          </a:p>
        </p:txBody>
      </p:sp>
    </p:spTree>
    <p:extLst>
      <p:ext uri="{BB962C8B-B14F-4D97-AF65-F5344CB8AC3E}">
        <p14:creationId xmlns:p14="http://schemas.microsoft.com/office/powerpoint/2010/main" val="5431375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7029" y="484632"/>
            <a:ext cx="10591219" cy="1609344"/>
          </a:xfrm>
        </p:spPr>
        <p:txBody>
          <a:bodyPr/>
          <a:lstStyle/>
          <a:p>
            <a:r>
              <a:rPr lang="ru-RU" dirty="0" smtClean="0"/>
              <a:t>Создавать в одном каталоге!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69961" y="2339122"/>
            <a:ext cx="6506610" cy="4050792"/>
          </a:xfrm>
        </p:spPr>
        <p:txBody>
          <a:bodyPr/>
          <a:lstStyle/>
          <a:p>
            <a:pPr marL="0" indent="0">
              <a:buNone/>
            </a:pPr>
            <a:r>
              <a:rPr lang="ru-RU" b="1" dirty="0" smtClean="0">
                <a:solidFill>
                  <a:srgbClr val="00B050"/>
                </a:solidFill>
              </a:rPr>
              <a:t>МОДУЛЬ</a:t>
            </a:r>
          </a:p>
          <a:p>
            <a:pPr marL="0" indent="0">
              <a:buNone/>
            </a:pPr>
            <a:r>
              <a:rPr lang="en-US" dirty="0" smtClean="0"/>
              <a:t>pizza.py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make_pizza</a:t>
            </a:r>
            <a:r>
              <a:rPr lang="en-US" dirty="0"/>
              <a:t>(size, *toppings):</a:t>
            </a:r>
          </a:p>
          <a:p>
            <a:pPr marL="0" indent="0">
              <a:buNone/>
            </a:pPr>
            <a:r>
              <a:rPr lang="ru-RU" dirty="0" smtClean="0"/>
              <a:t>	</a:t>
            </a:r>
            <a:r>
              <a:rPr lang="en-US" dirty="0" smtClean="0"/>
              <a:t>"""</a:t>
            </a:r>
            <a:r>
              <a:rPr lang="ru-RU" dirty="0"/>
              <a:t>Выводит описание пиццы."""</a:t>
            </a:r>
          </a:p>
          <a:p>
            <a:pPr marL="0" indent="0">
              <a:buNone/>
            </a:pPr>
            <a:r>
              <a:rPr lang="ru-RU" dirty="0" smtClean="0"/>
              <a:t>	</a:t>
            </a:r>
            <a:r>
              <a:rPr lang="en-US" dirty="0" smtClean="0"/>
              <a:t>print</a:t>
            </a:r>
            <a:r>
              <a:rPr lang="en-US" dirty="0"/>
              <a:t>("\</a:t>
            </a:r>
            <a:r>
              <a:rPr lang="en-US" dirty="0" err="1"/>
              <a:t>nMaking</a:t>
            </a:r>
            <a:r>
              <a:rPr lang="en-US" dirty="0"/>
              <a:t> a " + </a:t>
            </a:r>
            <a:r>
              <a:rPr lang="en-US" dirty="0" err="1"/>
              <a:t>str</a:t>
            </a:r>
            <a:r>
              <a:rPr lang="en-US" dirty="0"/>
              <a:t>(size) +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smtClean="0"/>
              <a:t>       </a:t>
            </a:r>
            <a:r>
              <a:rPr lang="ru-RU" dirty="0" smtClean="0"/>
              <a:t>              </a:t>
            </a:r>
            <a:r>
              <a:rPr lang="en-US" dirty="0" smtClean="0"/>
              <a:t>"-</a:t>
            </a:r>
            <a:r>
              <a:rPr lang="en-US" dirty="0"/>
              <a:t>inch pizza with the </a:t>
            </a:r>
            <a:r>
              <a:rPr lang="en-US" dirty="0" smtClean="0"/>
              <a:t>following</a:t>
            </a:r>
            <a:r>
              <a:rPr lang="ru-RU" dirty="0"/>
              <a:t> </a:t>
            </a:r>
            <a:r>
              <a:rPr lang="en-US" dirty="0" smtClean="0"/>
              <a:t>toppings</a:t>
            </a:r>
            <a:r>
              <a:rPr lang="en-US" dirty="0"/>
              <a:t>:")</a:t>
            </a:r>
          </a:p>
          <a:p>
            <a:pPr marL="0" indent="0">
              <a:buNone/>
            </a:pPr>
            <a:r>
              <a:rPr lang="ru-RU" dirty="0" smtClean="0"/>
              <a:t>	</a:t>
            </a:r>
            <a:r>
              <a:rPr lang="en-US" dirty="0" smtClean="0"/>
              <a:t>for </a:t>
            </a:r>
            <a:r>
              <a:rPr lang="en-US" dirty="0"/>
              <a:t>topping in toppings:</a:t>
            </a:r>
          </a:p>
          <a:p>
            <a:pPr marL="0" indent="0">
              <a:buNone/>
            </a:pPr>
            <a:r>
              <a:rPr lang="ru-RU" dirty="0" smtClean="0"/>
              <a:t>		</a:t>
            </a:r>
            <a:r>
              <a:rPr lang="en-US" dirty="0" smtClean="0"/>
              <a:t>print</a:t>
            </a:r>
            <a:r>
              <a:rPr lang="en-US" dirty="0"/>
              <a:t>("- " + topping)</a:t>
            </a:r>
            <a:endParaRPr lang="ru-RU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6676571" y="2339122"/>
            <a:ext cx="4968095" cy="24941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b="1" dirty="0">
                <a:solidFill>
                  <a:srgbClr val="00B050"/>
                </a:solidFill>
              </a:rPr>
              <a:t>Основная программа</a:t>
            </a:r>
          </a:p>
          <a:p>
            <a:pPr marL="0" indent="0">
              <a:buNone/>
            </a:pPr>
            <a:r>
              <a:rPr lang="en-US" dirty="0" smtClean="0"/>
              <a:t>making_pizzas.py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import pizza</a:t>
            </a:r>
          </a:p>
          <a:p>
            <a:pPr marL="0" indent="0">
              <a:buNone/>
            </a:pPr>
            <a:r>
              <a:rPr lang="en-US" dirty="0" err="1" smtClean="0"/>
              <a:t>pizza.make_pizza</a:t>
            </a:r>
            <a:r>
              <a:rPr lang="en-US" dirty="0" smtClean="0"/>
              <a:t>(16</a:t>
            </a:r>
            <a:r>
              <a:rPr lang="en-US" dirty="0"/>
              <a:t>, 'pepperoni')</a:t>
            </a:r>
          </a:p>
          <a:p>
            <a:pPr marL="0" indent="0">
              <a:buNone/>
            </a:pPr>
            <a:r>
              <a:rPr lang="en-US" dirty="0" err="1"/>
              <a:t>pizza.make_pizza</a:t>
            </a:r>
            <a:r>
              <a:rPr lang="en-US" dirty="0"/>
              <a:t>(12, 'mushrooms', 'green peppers', 'extra cheese')</a:t>
            </a:r>
            <a:endParaRPr lang="ru-RU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6328228" y="5380753"/>
            <a:ext cx="41510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err="1">
                <a:solidFill>
                  <a:srgbClr val="FF0000"/>
                </a:solidFill>
              </a:rPr>
              <a:t>имя_модуля.имя_функции</a:t>
            </a:r>
            <a:r>
              <a:rPr lang="ru-RU" sz="2400" dirty="0">
                <a:solidFill>
                  <a:srgbClr val="FF0000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7835576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Импортирование конкретных функций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>
                <a:solidFill>
                  <a:srgbClr val="FF0000"/>
                </a:solidFill>
              </a:rPr>
              <a:t>from </a:t>
            </a:r>
            <a:r>
              <a:rPr lang="ru-RU" sz="2400" dirty="0" err="1">
                <a:solidFill>
                  <a:srgbClr val="FF0000"/>
                </a:solidFill>
              </a:rPr>
              <a:t>имя_модуля</a:t>
            </a:r>
            <a:r>
              <a:rPr lang="ru-RU" sz="2400" dirty="0">
                <a:solidFill>
                  <a:srgbClr val="FF0000"/>
                </a:solidFill>
              </a:rPr>
              <a:t> </a:t>
            </a:r>
            <a:r>
              <a:rPr lang="en-US" sz="2400" dirty="0">
                <a:solidFill>
                  <a:srgbClr val="FF0000"/>
                </a:solidFill>
              </a:rPr>
              <a:t>import </a:t>
            </a:r>
            <a:r>
              <a:rPr lang="ru-RU" sz="2400" dirty="0" err="1" smtClean="0">
                <a:solidFill>
                  <a:srgbClr val="FF0000"/>
                </a:solidFill>
              </a:rPr>
              <a:t>имя_функции</a:t>
            </a:r>
            <a:endParaRPr lang="ru-RU" sz="2400" dirty="0" smtClean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ru-RU" sz="2400" dirty="0" err="1">
                <a:solidFill>
                  <a:srgbClr val="FF0000"/>
                </a:solidFill>
              </a:rPr>
              <a:t>from</a:t>
            </a:r>
            <a:r>
              <a:rPr lang="ru-RU" sz="2400" dirty="0">
                <a:solidFill>
                  <a:srgbClr val="FF0000"/>
                </a:solidFill>
              </a:rPr>
              <a:t> </a:t>
            </a:r>
            <a:r>
              <a:rPr lang="ru-RU" sz="2400" dirty="0" err="1">
                <a:solidFill>
                  <a:srgbClr val="FF0000"/>
                </a:solidFill>
              </a:rPr>
              <a:t>имя_модуля</a:t>
            </a:r>
            <a:r>
              <a:rPr lang="ru-RU" sz="2400" dirty="0">
                <a:solidFill>
                  <a:srgbClr val="FF0000"/>
                </a:solidFill>
              </a:rPr>
              <a:t> </a:t>
            </a:r>
            <a:r>
              <a:rPr lang="ru-RU" sz="2400" dirty="0" err="1">
                <a:solidFill>
                  <a:srgbClr val="FF0000"/>
                </a:solidFill>
              </a:rPr>
              <a:t>import</a:t>
            </a:r>
            <a:r>
              <a:rPr lang="ru-RU" sz="2400" dirty="0">
                <a:solidFill>
                  <a:srgbClr val="FF0000"/>
                </a:solidFill>
              </a:rPr>
              <a:t> функция_0, функция_1, </a:t>
            </a:r>
            <a:r>
              <a:rPr lang="ru-RU" sz="2400" dirty="0" smtClean="0">
                <a:solidFill>
                  <a:srgbClr val="FF0000"/>
                </a:solidFill>
              </a:rPr>
              <a:t>функция_2</a:t>
            </a:r>
          </a:p>
          <a:p>
            <a:pPr marL="0" indent="0">
              <a:buNone/>
            </a:pPr>
            <a:endParaRPr lang="ru-RU" sz="2400" dirty="0" smtClean="0"/>
          </a:p>
          <a:p>
            <a:pPr marL="0" indent="0">
              <a:buNone/>
            </a:pPr>
            <a:r>
              <a:rPr lang="en-US" sz="2400" dirty="0" smtClean="0"/>
              <a:t>from </a:t>
            </a:r>
            <a:r>
              <a:rPr lang="en-US" sz="2400" dirty="0"/>
              <a:t>pizza import </a:t>
            </a:r>
            <a:r>
              <a:rPr lang="en-US" sz="2400" dirty="0" err="1"/>
              <a:t>make_pizza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2611822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Назначение псевдонима для функции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Если имя импортируемой функции может конфликтовать с именем </a:t>
            </a:r>
            <a:r>
              <a:rPr lang="ru-RU" dirty="0" smtClean="0"/>
              <a:t>существующей 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функции или функция имеет слишком длинное имя, его можно заменить </a:t>
            </a:r>
            <a:r>
              <a:rPr lang="ru-RU" dirty="0" smtClean="0"/>
              <a:t>коротким 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уникальным псевдонимом (</a:t>
            </a:r>
            <a:r>
              <a:rPr lang="ru-RU" dirty="0" err="1"/>
              <a:t>alias</a:t>
            </a:r>
            <a:r>
              <a:rPr lang="ru-RU" dirty="0"/>
              <a:t>) — альтернативным именем для функции. 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 algn="ctr">
              <a:buNone/>
            </a:pPr>
            <a:r>
              <a:rPr lang="en-US" sz="2800" dirty="0"/>
              <a:t>from </a:t>
            </a:r>
            <a:r>
              <a:rPr lang="ru-RU" sz="2800" dirty="0" err="1"/>
              <a:t>имя_модуля</a:t>
            </a:r>
            <a:r>
              <a:rPr lang="ru-RU" sz="2800" dirty="0"/>
              <a:t> </a:t>
            </a:r>
            <a:r>
              <a:rPr lang="en-US" sz="2800" dirty="0"/>
              <a:t>import </a:t>
            </a:r>
            <a:r>
              <a:rPr lang="ru-RU" sz="2800" dirty="0" err="1"/>
              <a:t>имя_функции</a:t>
            </a:r>
            <a:r>
              <a:rPr lang="ru-RU" sz="2800" dirty="0"/>
              <a:t> </a:t>
            </a:r>
            <a:r>
              <a:rPr lang="en-US" sz="2800" dirty="0">
                <a:solidFill>
                  <a:srgbClr val="FF0000"/>
                </a:solidFill>
              </a:rPr>
              <a:t>as</a:t>
            </a:r>
            <a:r>
              <a:rPr lang="en-US" sz="2800" dirty="0"/>
              <a:t> </a:t>
            </a:r>
            <a:r>
              <a:rPr lang="ru-RU" sz="2800" dirty="0" smtClean="0"/>
              <a:t>псевдоним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440676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Определение функции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5149" y="2093976"/>
            <a:ext cx="6366122" cy="40507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err="1" smtClean="0"/>
              <a:t>def</a:t>
            </a:r>
            <a:r>
              <a:rPr lang="en-US" sz="2400" dirty="0" smtClean="0"/>
              <a:t> </a:t>
            </a:r>
            <a:r>
              <a:rPr lang="en-US" sz="2400" dirty="0" err="1"/>
              <a:t>greet_user</a:t>
            </a:r>
            <a:r>
              <a:rPr lang="en-US" sz="2400" dirty="0"/>
              <a:t>()</a:t>
            </a:r>
            <a:r>
              <a:rPr lang="en-US" sz="2400" b="1" dirty="0"/>
              <a:t>:</a:t>
            </a:r>
          </a:p>
          <a:p>
            <a:pPr marL="0" indent="0">
              <a:buNone/>
            </a:pPr>
            <a:r>
              <a:rPr lang="ru-RU" sz="2400" dirty="0" smtClean="0"/>
              <a:t>	</a:t>
            </a:r>
            <a:r>
              <a:rPr lang="en-US" sz="2400" dirty="0" smtClean="0"/>
              <a:t> </a:t>
            </a:r>
            <a:r>
              <a:rPr lang="en-US" sz="2400" dirty="0"/>
              <a:t>"""</a:t>
            </a:r>
            <a:r>
              <a:rPr lang="ru-RU" sz="2400" dirty="0"/>
              <a:t>Выводит простое приветствие."""</a:t>
            </a:r>
          </a:p>
          <a:p>
            <a:pPr marL="0" indent="0">
              <a:buNone/>
            </a:pPr>
            <a:r>
              <a:rPr lang="ru-RU" sz="2400" dirty="0" smtClean="0"/>
              <a:t>	</a:t>
            </a:r>
            <a:r>
              <a:rPr lang="en-US" sz="2400" dirty="0" smtClean="0"/>
              <a:t>print</a:t>
            </a:r>
            <a:r>
              <a:rPr lang="en-US" sz="2400" dirty="0"/>
              <a:t>("Hello!")</a:t>
            </a:r>
          </a:p>
          <a:p>
            <a:pPr marL="0" indent="0">
              <a:buNone/>
            </a:pPr>
            <a:r>
              <a:rPr lang="en-US" sz="2400" dirty="0" smtClean="0"/>
              <a:t>  </a:t>
            </a:r>
            <a:endParaRPr lang="en-US" sz="2400" dirty="0"/>
          </a:p>
          <a:p>
            <a:pPr marL="0" indent="0">
              <a:buNone/>
            </a:pPr>
            <a:r>
              <a:rPr lang="en-US" sz="2400" dirty="0" err="1" smtClean="0"/>
              <a:t>greet_user</a:t>
            </a:r>
            <a:r>
              <a:rPr lang="en-US" sz="2400" dirty="0"/>
              <a:t>()</a:t>
            </a:r>
            <a:endParaRPr lang="ru-RU" sz="2400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6694098" y="2093976"/>
            <a:ext cx="5176022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dirty="0" smtClean="0">
                <a:solidFill>
                  <a:srgbClr val="00B050"/>
                </a:solidFill>
              </a:rPr>
              <a:t>Определяем функцию </a:t>
            </a:r>
            <a:r>
              <a:rPr lang="en-US" sz="2400" b="1" dirty="0" err="1" smtClean="0">
                <a:solidFill>
                  <a:srgbClr val="00B050"/>
                </a:solidFill>
              </a:rPr>
              <a:t>greet_user</a:t>
            </a:r>
            <a:endParaRPr lang="ru-RU" sz="2400" b="1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ru-RU" b="1" dirty="0" smtClean="0">
                <a:solidFill>
                  <a:srgbClr val="00B050"/>
                </a:solidFill>
              </a:rPr>
              <a:t>Ещё один способ ввода комментария – </a:t>
            </a:r>
            <a:r>
              <a:rPr lang="ru-RU" b="1" i="1" dirty="0" smtClean="0">
                <a:solidFill>
                  <a:srgbClr val="00B050"/>
                </a:solidFill>
              </a:rPr>
              <a:t>строка документации </a:t>
            </a:r>
            <a:r>
              <a:rPr lang="en-US" dirty="0" smtClean="0">
                <a:solidFill>
                  <a:srgbClr val="00B050"/>
                </a:solidFill>
              </a:rPr>
              <a:t>“““…”””</a:t>
            </a:r>
            <a:endParaRPr lang="ru-RU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ru-RU" sz="2400" dirty="0" smtClean="0"/>
              <a:t> </a:t>
            </a:r>
            <a:endParaRPr lang="ru-RU" sz="24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069848" y="2518913"/>
            <a:ext cx="5434469" cy="10869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 стрелкой 8"/>
          <p:cNvCxnSpPr/>
          <p:nvPr/>
        </p:nvCxnSpPr>
        <p:spPr>
          <a:xfrm flipV="1">
            <a:off x="5055079" y="3640347"/>
            <a:ext cx="500332" cy="966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304580" y="4641011"/>
            <a:ext cx="2001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ТЕЛО ФУНКЦИИ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59608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Назначение псевдонима для модуля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/>
              <a:t>import pizza as </a:t>
            </a:r>
            <a:r>
              <a:rPr lang="en-US" sz="2800" dirty="0" smtClean="0"/>
              <a:t>p</a:t>
            </a:r>
            <a:endParaRPr lang="ru-RU" sz="2800" dirty="0" smtClean="0"/>
          </a:p>
          <a:p>
            <a:pPr marL="0" indent="0" algn="ctr">
              <a:buNone/>
            </a:pPr>
            <a:endParaRPr lang="ru-RU" sz="2800" dirty="0"/>
          </a:p>
          <a:p>
            <a:pPr marL="0" indent="0" algn="just">
              <a:buNone/>
            </a:pPr>
            <a:r>
              <a:rPr lang="en-US" dirty="0" err="1"/>
              <a:t>p.make_pizza</a:t>
            </a:r>
            <a:r>
              <a:rPr lang="en-US" dirty="0"/>
              <a:t>(16, 'pepperoni')</a:t>
            </a:r>
          </a:p>
          <a:p>
            <a:pPr marL="0" indent="0" algn="just">
              <a:buNone/>
            </a:pPr>
            <a:r>
              <a:rPr lang="en-US" dirty="0" err="1"/>
              <a:t>p.make_pizza</a:t>
            </a:r>
            <a:r>
              <a:rPr lang="en-US" dirty="0"/>
              <a:t>(12, 'mushrooms', 'green peppers', 'extra cheese')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515592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Импортирование всех функций модуля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ru-RU" dirty="0" smtClean="0"/>
          </a:p>
          <a:p>
            <a:pPr marL="0" indent="0" algn="ctr">
              <a:buNone/>
            </a:pPr>
            <a:r>
              <a:rPr lang="en-US" sz="2800" dirty="0"/>
              <a:t>from </a:t>
            </a:r>
            <a:r>
              <a:rPr lang="ru-RU" sz="2800" dirty="0" err="1"/>
              <a:t>имя_модуля</a:t>
            </a:r>
            <a:r>
              <a:rPr lang="ru-RU" sz="2800" dirty="0"/>
              <a:t> </a:t>
            </a:r>
            <a:r>
              <a:rPr lang="en-US" sz="2800" dirty="0"/>
              <a:t>import *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0890129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 smtClean="0"/>
              <a:t>Поздравляю, вы можете выполнить </a:t>
            </a:r>
            <a:r>
              <a:rPr lang="ru-RU" b="1" dirty="0" smtClean="0"/>
              <a:t>задание </a:t>
            </a:r>
            <a:r>
              <a:rPr lang="ru-RU" b="1" dirty="0" smtClean="0"/>
              <a:t>21</a:t>
            </a:r>
            <a:endParaRPr lang="ru-RU" b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060" y="2093976"/>
            <a:ext cx="9705975" cy="41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703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Вызов функции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err="1"/>
              <a:t>greet_user</a:t>
            </a:r>
            <a:r>
              <a:rPr lang="en-US" sz="2800" dirty="0" smtClean="0"/>
              <a:t>()</a:t>
            </a:r>
            <a:endParaRPr lang="ru-RU" sz="2800" dirty="0" smtClean="0"/>
          </a:p>
          <a:p>
            <a:pPr marL="0" indent="0">
              <a:buNone/>
            </a:pPr>
            <a:endParaRPr lang="ru-RU" sz="2800" dirty="0"/>
          </a:p>
          <a:p>
            <a:pPr marL="0" indent="0" algn="ctr">
              <a:buNone/>
            </a:pPr>
            <a:r>
              <a:rPr lang="en-US" sz="2800" b="1" dirty="0"/>
              <a:t>Hello!</a:t>
            </a:r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948357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Передача информации функции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5999" y="2093976"/>
            <a:ext cx="5969307" cy="40507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err="1"/>
              <a:t>def</a:t>
            </a:r>
            <a:r>
              <a:rPr lang="en-US" sz="2400" b="1" dirty="0"/>
              <a:t> </a:t>
            </a:r>
            <a:r>
              <a:rPr lang="en-US" sz="2400" dirty="0" err="1"/>
              <a:t>greet_user</a:t>
            </a:r>
            <a:r>
              <a:rPr lang="en-US" sz="2400" dirty="0"/>
              <a:t>(username)</a:t>
            </a:r>
            <a:r>
              <a:rPr lang="en-US" sz="2400" b="1" dirty="0"/>
              <a:t>:</a:t>
            </a:r>
          </a:p>
          <a:p>
            <a:pPr marL="0" indent="0">
              <a:buNone/>
            </a:pPr>
            <a:r>
              <a:rPr lang="en-US" sz="2400" dirty="0"/>
              <a:t>    """</a:t>
            </a:r>
            <a:r>
              <a:rPr lang="en-US" sz="2400" dirty="0" err="1"/>
              <a:t>Выводит</a:t>
            </a:r>
            <a:r>
              <a:rPr lang="en-US" sz="2400" dirty="0"/>
              <a:t> </a:t>
            </a:r>
            <a:r>
              <a:rPr lang="en-US" sz="2400" dirty="0" err="1"/>
              <a:t>простое</a:t>
            </a:r>
            <a:r>
              <a:rPr lang="en-US" sz="2400" dirty="0"/>
              <a:t> </a:t>
            </a:r>
            <a:r>
              <a:rPr lang="en-US" sz="2400" dirty="0" err="1"/>
              <a:t>приветствие</a:t>
            </a:r>
            <a:r>
              <a:rPr lang="en-US" sz="2400" dirty="0"/>
              <a:t>."""</a:t>
            </a:r>
          </a:p>
          <a:p>
            <a:pPr marL="0" indent="0">
              <a:buNone/>
            </a:pPr>
            <a:r>
              <a:rPr lang="en-US" sz="2400" dirty="0"/>
              <a:t>    print("Hello, " + </a:t>
            </a:r>
            <a:r>
              <a:rPr lang="en-US" sz="2400" dirty="0" err="1"/>
              <a:t>username.title</a:t>
            </a:r>
            <a:r>
              <a:rPr lang="en-US" sz="2400" dirty="0"/>
              <a:t>() + "!")</a:t>
            </a:r>
          </a:p>
          <a:p>
            <a:pPr marL="0" indent="0">
              <a:buNone/>
            </a:pPr>
            <a:r>
              <a:rPr lang="en-US" sz="2400" dirty="0"/>
              <a:t>    </a:t>
            </a:r>
          </a:p>
          <a:p>
            <a:pPr marL="0" indent="0">
              <a:buNone/>
            </a:pPr>
            <a:r>
              <a:rPr lang="en-US" sz="2400" dirty="0" err="1"/>
              <a:t>greet_user</a:t>
            </a:r>
            <a:r>
              <a:rPr lang="en-US" sz="2400" dirty="0"/>
              <a:t>('</a:t>
            </a:r>
            <a:r>
              <a:rPr lang="en-US" sz="2400" dirty="0" err="1"/>
              <a:t>jesse</a:t>
            </a:r>
            <a:r>
              <a:rPr lang="en-US" sz="2400" dirty="0" smtClean="0"/>
              <a:t>')</a:t>
            </a:r>
            <a:endParaRPr lang="ru-RU" sz="2400" dirty="0" smtClean="0"/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endParaRPr lang="ru-RU" sz="2400" dirty="0" smtClean="0"/>
          </a:p>
          <a:p>
            <a:pPr marL="0" indent="0" algn="ctr">
              <a:buNone/>
            </a:pPr>
            <a:r>
              <a:rPr lang="en-US" sz="2400" b="1" dirty="0"/>
              <a:t>Hello, Jesse</a:t>
            </a:r>
            <a:endParaRPr lang="ru-RU" sz="2400" b="1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6676845" y="2093976"/>
            <a:ext cx="5176022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dirty="0" smtClean="0">
                <a:solidFill>
                  <a:srgbClr val="00B050"/>
                </a:solidFill>
              </a:rPr>
              <a:t>Добавляем параметр в функцию</a:t>
            </a:r>
          </a:p>
          <a:p>
            <a:pPr marL="0" indent="0">
              <a:buNone/>
            </a:pPr>
            <a:endParaRPr lang="ru-RU" sz="2400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ru-RU" sz="2400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ru-RU" sz="24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ru-RU" sz="2400" dirty="0" smtClean="0">
                <a:solidFill>
                  <a:srgbClr val="00B050"/>
                </a:solidFill>
              </a:rPr>
              <a:t>Вызов </a:t>
            </a:r>
            <a:r>
              <a:rPr lang="ru-RU" sz="2400" dirty="0">
                <a:solidFill>
                  <a:srgbClr val="00B050"/>
                </a:solidFill>
              </a:rPr>
              <a:t>ф</a:t>
            </a:r>
            <a:r>
              <a:rPr lang="ru-RU" sz="2400" dirty="0" smtClean="0">
                <a:solidFill>
                  <a:srgbClr val="00B050"/>
                </a:solidFill>
              </a:rPr>
              <a:t>ункции с параметром</a:t>
            </a:r>
          </a:p>
          <a:p>
            <a:pPr marL="0" indent="0">
              <a:buNone/>
            </a:pPr>
            <a:endParaRPr lang="ru-RU" sz="2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6265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Аргументы и параметры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69848" y="2121408"/>
            <a:ext cx="10489548" cy="40507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/>
              <a:t>Переменная </a:t>
            </a:r>
            <a:r>
              <a:rPr lang="ru-RU" sz="2800" b="1" dirty="0" err="1" smtClean="0"/>
              <a:t>username</a:t>
            </a:r>
            <a:r>
              <a:rPr lang="ru-RU" sz="2800" dirty="0" smtClean="0"/>
              <a:t> — </a:t>
            </a:r>
            <a:r>
              <a:rPr lang="ru-RU" sz="2800" b="1" dirty="0"/>
              <a:t>параметр</a:t>
            </a:r>
            <a:r>
              <a:rPr lang="ru-RU" sz="2800" dirty="0"/>
              <a:t>, то есть условные </a:t>
            </a:r>
            <a:r>
              <a:rPr lang="ru-RU" sz="2800" dirty="0" smtClean="0"/>
              <a:t>данные</a:t>
            </a:r>
            <a:r>
              <a:rPr lang="ru-RU" sz="2800" dirty="0"/>
              <a:t>, необходимые функции для выполнения ее работы</a:t>
            </a:r>
            <a:r>
              <a:rPr lang="ru-RU" sz="2800" dirty="0" smtClean="0"/>
              <a:t>.</a:t>
            </a:r>
          </a:p>
          <a:p>
            <a:pPr marL="0" indent="0">
              <a:buNone/>
            </a:pPr>
            <a:endParaRPr lang="ru-RU" sz="2800" dirty="0"/>
          </a:p>
          <a:p>
            <a:pPr marL="0" indent="0">
              <a:buNone/>
            </a:pPr>
            <a:r>
              <a:rPr lang="ru-RU" sz="2800" dirty="0"/>
              <a:t>Значение </a:t>
            </a:r>
            <a:r>
              <a:rPr lang="ru-RU" sz="2800" b="1" dirty="0" smtClean="0"/>
              <a:t>'</a:t>
            </a:r>
            <a:r>
              <a:rPr lang="ru-RU" sz="2800" b="1" dirty="0" err="1" smtClean="0"/>
              <a:t>jesse</a:t>
            </a:r>
            <a:r>
              <a:rPr lang="ru-RU" sz="2800" b="1" dirty="0" smtClean="0"/>
              <a:t>‘</a:t>
            </a:r>
            <a:r>
              <a:rPr lang="ru-RU" sz="2800" dirty="0" smtClean="0"/>
              <a:t> — </a:t>
            </a:r>
            <a:r>
              <a:rPr lang="ru-RU" sz="2800" b="1" dirty="0"/>
              <a:t>аргумент</a:t>
            </a:r>
            <a:r>
              <a:rPr lang="ru-RU" sz="2800" dirty="0"/>
              <a:t>, то есть конкретная </a:t>
            </a:r>
            <a:r>
              <a:rPr lang="ru-RU" sz="2800" dirty="0" smtClean="0"/>
              <a:t>информация</a:t>
            </a:r>
            <a:r>
              <a:rPr lang="ru-RU" sz="2800" dirty="0"/>
              <a:t>, переданная </a:t>
            </a:r>
            <a:r>
              <a:rPr lang="ru-RU" sz="2800" dirty="0" smtClean="0"/>
              <a:t>при </a:t>
            </a:r>
            <a:r>
              <a:rPr lang="ru-RU" sz="2800" dirty="0"/>
              <a:t>вызове функции.</a:t>
            </a:r>
          </a:p>
        </p:txBody>
      </p:sp>
    </p:spTree>
    <p:extLst>
      <p:ext uri="{BB962C8B-B14F-4D97-AF65-F5344CB8AC3E}">
        <p14:creationId xmlns:p14="http://schemas.microsoft.com/office/powerpoint/2010/main" val="1840911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/>
              <a:t>Поздравляю, вы можете выполнить </a:t>
            </a:r>
            <a:r>
              <a:rPr lang="ru-RU" b="1" dirty="0"/>
              <a:t>задание </a:t>
            </a:r>
            <a:r>
              <a:rPr lang="ru-RU" b="1" dirty="0" smtClean="0"/>
              <a:t>17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5362" y="2160587"/>
            <a:ext cx="7667625" cy="3971925"/>
          </a:xfrm>
        </p:spPr>
      </p:pic>
    </p:spTree>
    <p:extLst>
      <p:ext uri="{BB962C8B-B14F-4D97-AF65-F5344CB8AC3E}">
        <p14:creationId xmlns:p14="http://schemas.microsoft.com/office/powerpoint/2010/main" val="764647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Способы передачи аргументов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sz="3200" dirty="0" smtClean="0"/>
              <a:t>ПОЗИЦИОННЫЕ	</a:t>
            </a:r>
            <a:r>
              <a:rPr lang="ru-RU" sz="2400" dirty="0" smtClean="0"/>
              <a:t>			</a:t>
            </a:r>
            <a:r>
              <a:rPr lang="ru-RU" sz="3200" dirty="0" smtClean="0"/>
              <a:t>ИМЕНОВАННЫЕ</a:t>
            </a:r>
          </a:p>
          <a:p>
            <a:pPr marL="0" indent="0">
              <a:buNone/>
            </a:pPr>
            <a:endParaRPr lang="ru-RU" sz="2400" dirty="0" smtClean="0"/>
          </a:p>
          <a:p>
            <a:pPr marL="0" indent="0">
              <a:buNone/>
            </a:pPr>
            <a:r>
              <a:rPr lang="ru-RU" sz="2400" dirty="0"/>
              <a:t>перечисляются в порядке, </a:t>
            </a:r>
            <a:r>
              <a:rPr lang="ru-RU" sz="2400" dirty="0" smtClean="0"/>
              <a:t>		   состоят из имени переменной</a:t>
            </a:r>
            <a:endParaRPr lang="ru-RU" sz="2400" dirty="0"/>
          </a:p>
          <a:p>
            <a:pPr marL="0" indent="0">
              <a:buNone/>
            </a:pPr>
            <a:r>
              <a:rPr lang="ru-RU" sz="2400" dirty="0" smtClean="0"/>
              <a:t>точно </a:t>
            </a:r>
            <a:r>
              <a:rPr lang="ru-RU" sz="2400" dirty="0"/>
              <a:t>соответствующем </a:t>
            </a:r>
            <a:r>
              <a:rPr lang="ru-RU" sz="2400" dirty="0" smtClean="0"/>
              <a:t>			   и значения</a:t>
            </a:r>
          </a:p>
          <a:p>
            <a:pPr marL="0" indent="0">
              <a:buNone/>
            </a:pPr>
            <a:r>
              <a:rPr lang="ru-RU" sz="2400" dirty="0" smtClean="0"/>
              <a:t>порядку </a:t>
            </a:r>
            <a:r>
              <a:rPr lang="ru-RU" sz="2400" dirty="0"/>
              <a:t>записи параметров</a:t>
            </a:r>
          </a:p>
        </p:txBody>
      </p:sp>
    </p:spTree>
    <p:extLst>
      <p:ext uri="{BB962C8B-B14F-4D97-AF65-F5344CB8AC3E}">
        <p14:creationId xmlns:p14="http://schemas.microsoft.com/office/powerpoint/2010/main" val="30081594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Позиционные аргументы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69848" y="1828800"/>
            <a:ext cx="10058400" cy="5029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 smtClean="0"/>
              <a:t>def</a:t>
            </a:r>
            <a:r>
              <a:rPr lang="en-US" sz="2400" dirty="0" smtClean="0"/>
              <a:t> </a:t>
            </a:r>
            <a:r>
              <a:rPr lang="en-US" sz="2400" dirty="0" err="1"/>
              <a:t>describe_pet</a:t>
            </a:r>
            <a:r>
              <a:rPr lang="en-US" sz="2400" dirty="0"/>
              <a:t>(</a:t>
            </a:r>
            <a:r>
              <a:rPr lang="en-US" sz="2400" dirty="0" err="1"/>
              <a:t>animal_type</a:t>
            </a:r>
            <a:r>
              <a:rPr lang="en-US" sz="2400" dirty="0"/>
              <a:t>, </a:t>
            </a:r>
            <a:r>
              <a:rPr lang="en-US" sz="2400" dirty="0" err="1"/>
              <a:t>pet_name</a:t>
            </a:r>
            <a:r>
              <a:rPr lang="en-US" sz="2400" dirty="0"/>
              <a:t>):</a:t>
            </a:r>
          </a:p>
          <a:p>
            <a:pPr marL="0" indent="0">
              <a:buNone/>
            </a:pPr>
            <a:r>
              <a:rPr lang="ru-RU" sz="2400" dirty="0" smtClean="0"/>
              <a:t>	</a:t>
            </a:r>
            <a:r>
              <a:rPr lang="en-US" sz="2400" dirty="0" smtClean="0"/>
              <a:t>"""</a:t>
            </a:r>
            <a:r>
              <a:rPr lang="ru-RU" sz="2400" dirty="0"/>
              <a:t>Выводит информацию о животном."""</a:t>
            </a:r>
          </a:p>
          <a:p>
            <a:pPr marL="0" indent="0">
              <a:buNone/>
            </a:pPr>
            <a:r>
              <a:rPr lang="ru-RU" sz="2400" dirty="0" smtClean="0"/>
              <a:t>	</a:t>
            </a:r>
            <a:r>
              <a:rPr lang="en-US" sz="2400" dirty="0" smtClean="0"/>
              <a:t>print</a:t>
            </a:r>
            <a:r>
              <a:rPr lang="en-US" sz="2400" dirty="0"/>
              <a:t>("\</a:t>
            </a:r>
            <a:r>
              <a:rPr lang="en-US" sz="2400" dirty="0" err="1"/>
              <a:t>nI</a:t>
            </a:r>
            <a:r>
              <a:rPr lang="en-US" sz="2400" dirty="0"/>
              <a:t> have a " + </a:t>
            </a:r>
            <a:r>
              <a:rPr lang="en-US" sz="2400" dirty="0" err="1"/>
              <a:t>animal_type</a:t>
            </a:r>
            <a:r>
              <a:rPr lang="en-US" sz="2400" dirty="0"/>
              <a:t> + </a:t>
            </a:r>
            <a:r>
              <a:rPr lang="en-US" sz="2400" dirty="0" smtClean="0"/>
              <a:t>".")</a:t>
            </a:r>
            <a:endParaRPr lang="ru-RU" sz="2400" dirty="0" smtClean="0"/>
          </a:p>
          <a:p>
            <a:pPr marL="0" indent="0">
              <a:buNone/>
            </a:pPr>
            <a:r>
              <a:rPr lang="ru-RU" sz="2400" dirty="0" smtClean="0"/>
              <a:t>	</a:t>
            </a:r>
            <a:r>
              <a:rPr lang="en-US" sz="2400" dirty="0" smtClean="0"/>
              <a:t>print</a:t>
            </a:r>
            <a:r>
              <a:rPr lang="en-US" sz="2400" dirty="0"/>
              <a:t>("My " + </a:t>
            </a:r>
            <a:r>
              <a:rPr lang="en-US" sz="2400" dirty="0" err="1"/>
              <a:t>animal_type</a:t>
            </a:r>
            <a:r>
              <a:rPr lang="en-US" sz="2400" dirty="0"/>
              <a:t> + "'s name is " + </a:t>
            </a:r>
            <a:r>
              <a:rPr lang="en-US" sz="2400" dirty="0" err="1"/>
              <a:t>pet_name.title</a:t>
            </a:r>
            <a:r>
              <a:rPr lang="en-US" sz="2400" dirty="0"/>
              <a:t>() + ".")</a:t>
            </a:r>
          </a:p>
          <a:p>
            <a:pPr marL="0" indent="0">
              <a:buNone/>
            </a:pPr>
            <a:r>
              <a:rPr lang="en-US" sz="2400" dirty="0"/>
              <a:t>    </a:t>
            </a:r>
          </a:p>
          <a:p>
            <a:pPr marL="0" indent="0">
              <a:buNone/>
            </a:pPr>
            <a:r>
              <a:rPr lang="en-US" sz="2400" dirty="0" err="1" smtClean="0"/>
              <a:t>describe_pet</a:t>
            </a:r>
            <a:r>
              <a:rPr lang="en-US" sz="2400" dirty="0"/>
              <a:t>('hamster', 'harry</a:t>
            </a:r>
            <a:r>
              <a:rPr lang="en-US" sz="2400" dirty="0" smtClean="0"/>
              <a:t>')</a:t>
            </a:r>
            <a:endParaRPr lang="ru-RU" sz="2400" dirty="0" smtClean="0"/>
          </a:p>
          <a:p>
            <a:pPr marL="0" indent="0">
              <a:buNone/>
            </a:pPr>
            <a:endParaRPr lang="ru-RU" sz="2400" dirty="0"/>
          </a:p>
          <a:p>
            <a:pPr marL="0" indent="0" algn="ctr">
              <a:buNone/>
            </a:pPr>
            <a:r>
              <a:rPr lang="en-US" sz="2400" b="1" dirty="0"/>
              <a:t>I have a hamster. </a:t>
            </a:r>
          </a:p>
          <a:p>
            <a:pPr marL="0" indent="0" algn="ctr">
              <a:buNone/>
            </a:pPr>
            <a:r>
              <a:rPr lang="en-US" sz="2400" b="1" dirty="0"/>
              <a:t>My hamster's name is Harry.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14606991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Дерево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Дерево</Template>
  <TotalTime>584</TotalTime>
  <Words>758</Words>
  <Application>Microsoft Office PowerPoint</Application>
  <PresentationFormat>Широкоэкранный</PresentationFormat>
  <Paragraphs>277</Paragraphs>
  <Slides>32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32</vt:i4>
      </vt:variant>
    </vt:vector>
  </HeadingPairs>
  <TitlesOfParts>
    <vt:vector size="37" baseType="lpstr">
      <vt:lpstr>Cambria</vt:lpstr>
      <vt:lpstr>Rockwell</vt:lpstr>
      <vt:lpstr>Rockwell Condensed</vt:lpstr>
      <vt:lpstr>Wingdings</vt:lpstr>
      <vt:lpstr>Дерево</vt:lpstr>
      <vt:lpstr>Функции</vt:lpstr>
      <vt:lpstr>функция — именованный блок кода, предназначенный для решения одной конкретной задачи</vt:lpstr>
      <vt:lpstr>Определение функции</vt:lpstr>
      <vt:lpstr>Вызов функции</vt:lpstr>
      <vt:lpstr>Передача информации функции</vt:lpstr>
      <vt:lpstr>Аргументы и параметры</vt:lpstr>
      <vt:lpstr>Поздравляю, вы можете выполнить задание 17</vt:lpstr>
      <vt:lpstr>Способы передачи аргументов</vt:lpstr>
      <vt:lpstr>Позиционные аргументы</vt:lpstr>
      <vt:lpstr>Многократные вызовы функции</vt:lpstr>
      <vt:lpstr>Порядок следования аргументов важен!</vt:lpstr>
      <vt:lpstr>Именованные аргументы</vt:lpstr>
      <vt:lpstr>Значения по умолчанию</vt:lpstr>
      <vt:lpstr>Эквивалентные вызовы функций</vt:lpstr>
      <vt:lpstr>Поздравляю, вы можете выполнить задание 18</vt:lpstr>
      <vt:lpstr>Необязательные аргументы</vt:lpstr>
      <vt:lpstr>Возвращение словаря</vt:lpstr>
      <vt:lpstr>Использование функции в цикле While</vt:lpstr>
      <vt:lpstr>Поздравляю, вы можете выполнить задание 19</vt:lpstr>
      <vt:lpstr>Передача списка</vt:lpstr>
      <vt:lpstr>Изменение списка в функции</vt:lpstr>
      <vt:lpstr>Передача произвольного набора аргументов</vt:lpstr>
      <vt:lpstr>Позиционные аргументы с произвольными наборами аргументов</vt:lpstr>
      <vt:lpstr>Использование произвольного набора именованных аргументов</vt:lpstr>
      <vt:lpstr>Поздравляю, вы можете выполнить задание 20</vt:lpstr>
      <vt:lpstr>Импортирование Модуля</vt:lpstr>
      <vt:lpstr>Создавать в одном каталоге!</vt:lpstr>
      <vt:lpstr>Импортирование конкретных функций</vt:lpstr>
      <vt:lpstr>Назначение псевдонима для функции</vt:lpstr>
      <vt:lpstr>Назначение псевдонима для модуля</vt:lpstr>
      <vt:lpstr>Импортирование всех функций модуля</vt:lpstr>
      <vt:lpstr>Поздравляю, вы можете выполнить задание 21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Татьяна Лисовская</dc:creator>
  <cp:lastModifiedBy>Татьяна Лисовская</cp:lastModifiedBy>
  <cp:revision>79</cp:revision>
  <dcterms:created xsi:type="dcterms:W3CDTF">2019-08-08T06:13:10Z</dcterms:created>
  <dcterms:modified xsi:type="dcterms:W3CDTF">2019-11-11T08:28:35Z</dcterms:modified>
</cp:coreProperties>
</file>