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8" r:id="rId3"/>
    <p:sldId id="279" r:id="rId4"/>
    <p:sldId id="271" r:id="rId5"/>
    <p:sldId id="277" r:id="rId6"/>
    <p:sldId id="272" r:id="rId7"/>
    <p:sldId id="280" r:id="rId8"/>
    <p:sldId id="281" r:id="rId9"/>
    <p:sldId id="282" r:id="rId10"/>
    <p:sldId id="274" r:id="rId11"/>
    <p:sldId id="283" r:id="rId12"/>
    <p:sldId id="275" r:id="rId13"/>
    <p:sldId id="289" r:id="rId14"/>
    <p:sldId id="276" r:id="rId15"/>
    <p:sldId id="290" r:id="rId16"/>
    <p:sldId id="291" r:id="rId17"/>
    <p:sldId id="284" r:id="rId18"/>
    <p:sldId id="292" r:id="rId19"/>
    <p:sldId id="293" r:id="rId20"/>
    <p:sldId id="294" r:id="rId21"/>
    <p:sldId id="295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33" autoAdjust="0"/>
  </p:normalViewPr>
  <p:slideViewPr>
    <p:cSldViewPr snapToGrid="0">
      <p:cViewPr>
        <p:scale>
          <a:sx n="66" d="100"/>
          <a:sy n="66" d="100"/>
        </p:scale>
        <p:origin x="2232" y="10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0B3B-7E39-4AF6-854B-80477BED14A0}" type="datetimeFigureOut">
              <a:rPr lang="ru-RU" smtClean="0"/>
              <a:t>17.11.2019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00108-17D2-41D1-B75B-17F161628A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567F-427E-4A64-B101-F282CE3E274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3C5D-0926-4626-B1E3-72A4DA0C1F34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9EB3-5C37-4A53-BE3E-F7E5BDA2BFE8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A939-37B2-4F61-83E0-D1F9303E8B0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7687B6-CB03-40F5-AB98-D537CFB0840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FC6-E4A6-4C99-972D-6B14C2B704BB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BE01-3EBF-492D-A18C-BEE84BAB8D46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4B5-D266-45C3-99C4-D4190E00BE6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246-155D-4A42-994B-E61EC7A6422E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EFAA-7DFE-40B5-8C08-C9D3A9D0F351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40B6-1E71-43A9-A50B-8D1F0369A6DF}" type="datetime1">
              <a:rPr lang="en-US" smtClean="0"/>
              <a:t>11/17/2019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710FD3-BEE6-4CC9-B9CA-04CBE29F43D9}" type="datetime1">
              <a:rPr lang="en-US" smtClean="0"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Изображение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5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429" y="484632"/>
            <a:ext cx="5602514" cy="5687568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b="1" dirty="0"/>
              <a:t>Номинальное разрешение</a:t>
            </a:r>
            <a:r>
              <a:rPr lang="ru-RU" b="1" dirty="0"/>
              <a:t> </a:t>
            </a:r>
            <a:r>
              <a:rPr lang="ru-RU" dirty="0"/>
              <a:t>датчика равно размеру стороны поверхностного элемента сцены, которому соответствует отдельный пиксел плоскости изображения.</a:t>
            </a:r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b="1" dirty="0" smtClean="0"/>
              <a:t>Количество </a:t>
            </a:r>
            <a:r>
              <a:rPr lang="ru-RU" b="1" dirty="0"/>
              <a:t>доступных </a:t>
            </a:r>
            <a:r>
              <a:rPr lang="ru-RU" b="1" dirty="0" smtClean="0"/>
              <a:t>пикселей – на </a:t>
            </a:r>
            <a:r>
              <a:rPr lang="ru-RU" dirty="0"/>
              <a:t>сколько частей может быть разделено поле зрения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02908" y="484632"/>
            <a:ext cx="5448300" cy="42957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299200" y="4807839"/>
            <a:ext cx="55797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Разрешение: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)127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176;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)63х88;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)31х44;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)15х22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5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4</a:t>
            </a:r>
            <a:r>
              <a:rPr lang="en-US" sz="4400" dirty="0" smtClean="0"/>
              <a:t>. </a:t>
            </a:r>
            <a:r>
              <a:rPr lang="ru-RU" sz="4400" dirty="0" smtClean="0"/>
              <a:t>Сжатие данных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9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22171" y="696686"/>
            <a:ext cx="5646058" cy="14247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dirty="0" smtClean="0"/>
              <a:t>Сжатие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69848" y="2714171"/>
            <a:ext cx="4503638" cy="1193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ru-RU" sz="3600" dirty="0" smtClean="0"/>
              <a:t>Без потерь</a:t>
            </a:r>
            <a:endParaRPr lang="ru-RU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6624610" y="2714171"/>
            <a:ext cx="4503638" cy="1193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sz="3600" smtClean="0"/>
              <a:t>Без потерь</a:t>
            </a:r>
            <a:endParaRPr lang="ru-RU" dirty="0"/>
          </a:p>
        </p:txBody>
      </p:sp>
      <p:sp>
        <p:nvSpPr>
          <p:cNvPr id="10" name="Объект 5"/>
          <p:cNvSpPr txBox="1">
            <a:spLocks/>
          </p:cNvSpPr>
          <p:nvPr/>
        </p:nvSpPr>
        <p:spPr>
          <a:xfrm>
            <a:off x="1069848" y="3907971"/>
            <a:ext cx="4503638" cy="17816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метод сжатия изображений, для которого существует метод распаковки, позволяющий точно (с точностью до бита) восстановить исходное изображение</a:t>
            </a:r>
            <a:endParaRPr lang="ru-RU" dirty="0"/>
          </a:p>
        </p:txBody>
      </p:sp>
      <p:sp>
        <p:nvSpPr>
          <p:cNvPr id="12" name="Объект 5"/>
          <p:cNvSpPr txBox="1">
            <a:spLocks/>
          </p:cNvSpPr>
          <p:nvPr/>
        </p:nvSpPr>
        <p:spPr>
          <a:xfrm>
            <a:off x="6616410" y="3907972"/>
            <a:ext cx="4503638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метод сжатия изображений, для которого </a:t>
            </a:r>
            <a:r>
              <a:rPr lang="ru-RU" dirty="0" smtClean="0"/>
              <a:t>не существует такого метода распаковки.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5" idx="2"/>
            <a:endCxn id="6" idx="0"/>
          </p:cNvCxnSpPr>
          <p:nvPr/>
        </p:nvCxnSpPr>
        <p:spPr>
          <a:xfrm flipH="1">
            <a:off x="3321667" y="2121408"/>
            <a:ext cx="2723533" cy="59276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  <a:endCxn id="8" idx="0"/>
          </p:cNvCxnSpPr>
          <p:nvPr/>
        </p:nvCxnSpPr>
        <p:spPr>
          <a:xfrm>
            <a:off x="6045200" y="2121408"/>
            <a:ext cx="2831229" cy="59276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 smtClean="0"/>
              <a:t>5</a:t>
            </a:r>
            <a:r>
              <a:rPr lang="en-US" sz="4400" dirty="0" smtClean="0"/>
              <a:t>. </a:t>
            </a:r>
            <a:r>
              <a:rPr lang="ru-RU" sz="4400" dirty="0"/>
              <a:t>Особенности и проблемы получения изображений естественных сцен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Картинки по запросу разное освещение одного предме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702343"/>
            <a:ext cx="10058400" cy="520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57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 dirty="0"/>
              <a:t>6</a:t>
            </a:r>
            <a:r>
              <a:rPr lang="en-US" sz="4400" dirty="0" smtClean="0"/>
              <a:t>. </a:t>
            </a:r>
            <a:r>
              <a:rPr lang="ru-RU" sz="6600" dirty="0" smtClean="0"/>
              <a:t>Пять систем координат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14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19086" y="121873"/>
            <a:ext cx="8127999" cy="647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05" y="231239"/>
            <a:ext cx="9641695" cy="871596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1. </a:t>
            </a:r>
            <a:r>
              <a:rPr lang="ru-RU" sz="4000" dirty="0"/>
              <a:t>Пиксельная система координат </a:t>
            </a:r>
            <a:r>
              <a:rPr lang="en-US" sz="4000" dirty="0" smtClean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906" y="1102835"/>
            <a:ext cx="5722838" cy="5069365"/>
          </a:xfrm>
        </p:spPr>
        <p:txBody>
          <a:bodyPr/>
          <a:lstStyle/>
          <a:p>
            <a:pPr algn="just"/>
            <a:r>
              <a:rPr lang="ru-RU" dirty="0"/>
              <a:t>В пиксельном массиве каждая точка имеет целочисленные пиксельные </a:t>
            </a:r>
            <a:r>
              <a:rPr lang="ru-RU" dirty="0" smtClean="0"/>
              <a:t>координаты.</a:t>
            </a:r>
          </a:p>
          <a:p>
            <a:pPr algn="just"/>
            <a:r>
              <a:rPr lang="ru-RU" dirty="0"/>
              <a:t>Многие характеристики сцены можно определить непосредственным анализом изображения в терминах строк и столбцов пикселов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Если</a:t>
            </a:r>
            <a:r>
              <a:rPr lang="ru-RU" dirty="0"/>
              <a:t>, кроме изображения I нет никакой другой информации, то нам не удастся определить, какой объект в пространстве имеет наибольшие размеры или движутся ли объекты пересекающимися курсами, ведущими к столкновению.</a:t>
            </a:r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8313" y="484632"/>
            <a:ext cx="5272895" cy="566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42743" y="1356228"/>
            <a:ext cx="5692490" cy="45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13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05" y="231239"/>
            <a:ext cx="9641695" cy="871596"/>
          </a:xfrm>
        </p:spPr>
        <p:txBody>
          <a:bodyPr>
            <a:normAutofit/>
          </a:bodyPr>
          <a:lstStyle/>
          <a:p>
            <a:pPr lvl="0"/>
            <a:r>
              <a:rPr lang="ru-RU" sz="3600" dirty="0" smtClean="0"/>
              <a:t>2. Система </a:t>
            </a:r>
            <a:r>
              <a:rPr lang="ru-RU" sz="3600" dirty="0"/>
              <a:t>координат объекта </a:t>
            </a:r>
            <a:r>
              <a:rPr lang="ru-RU" sz="3600" dirty="0" smtClean="0"/>
              <a:t>О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906" y="1102835"/>
            <a:ext cx="5722838" cy="5069365"/>
          </a:xfrm>
        </p:spPr>
        <p:txBody>
          <a:bodyPr/>
          <a:lstStyle/>
          <a:p>
            <a:pPr algn="just"/>
            <a:r>
              <a:rPr lang="ru-RU" dirty="0"/>
              <a:t>Система координат объекта (называется также </a:t>
            </a:r>
            <a:r>
              <a:rPr lang="ru-RU" b="1" dirty="0"/>
              <a:t>объектной</a:t>
            </a:r>
            <a:r>
              <a:rPr lang="ru-RU" dirty="0"/>
              <a:t> или </a:t>
            </a:r>
            <a:r>
              <a:rPr lang="ru-RU" b="1" dirty="0"/>
              <a:t>модельной</a:t>
            </a:r>
            <a:r>
              <a:rPr lang="ru-RU" dirty="0"/>
              <a:t> системой координат) используется в компьютерной графике и в компьютерном зрении для описания моделей идеальных </a:t>
            </a:r>
            <a:r>
              <a:rPr lang="ru-RU" dirty="0" smtClean="0"/>
              <a:t>объектов.</a:t>
            </a:r>
          </a:p>
          <a:p>
            <a:pPr algn="just"/>
            <a:r>
              <a:rPr lang="ru-RU" dirty="0" smtClean="0"/>
              <a:t>Координаты в этой системе не </a:t>
            </a:r>
            <a:r>
              <a:rPr lang="ru-RU" dirty="0"/>
              <a:t>зависят от положения блока относительно других объектов сцены </a:t>
            </a:r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8313" y="484632"/>
            <a:ext cx="5272895" cy="566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42743" y="1356228"/>
            <a:ext cx="5692490" cy="45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0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05" y="231239"/>
            <a:ext cx="9641695" cy="871596"/>
          </a:xfrm>
        </p:spPr>
        <p:txBody>
          <a:bodyPr>
            <a:normAutofit/>
          </a:bodyPr>
          <a:lstStyle/>
          <a:p>
            <a:pPr lvl="0"/>
            <a:r>
              <a:rPr lang="ru-RU" sz="3600" dirty="0"/>
              <a:t>3</a:t>
            </a:r>
            <a:r>
              <a:rPr lang="ru-RU" sz="3600" dirty="0" smtClean="0"/>
              <a:t>. </a:t>
            </a:r>
            <a:r>
              <a:rPr lang="ru-RU" sz="3600" dirty="0"/>
              <a:t>Система координат камеры 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906" y="1102835"/>
            <a:ext cx="5722838" cy="5069365"/>
          </a:xfrm>
        </p:spPr>
        <p:txBody>
          <a:bodyPr/>
          <a:lstStyle/>
          <a:p>
            <a:pPr algn="just"/>
            <a:r>
              <a:rPr lang="ru-RU" dirty="0"/>
              <a:t>Система координат камеры С часто применяется для описания </a:t>
            </a:r>
            <a:r>
              <a:rPr lang="ru-RU" dirty="0" err="1"/>
              <a:t>камероцентрического</a:t>
            </a:r>
            <a:r>
              <a:rPr lang="ru-RU" dirty="0"/>
              <a:t> вида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8313" y="484632"/>
            <a:ext cx="5272895" cy="566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42743" y="1356228"/>
            <a:ext cx="5692490" cy="45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5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Содержание лекции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Что такое цифровое изображение?</a:t>
            </a:r>
          </a:p>
          <a:p>
            <a:r>
              <a:rPr lang="ru-RU" dirty="0" smtClean="0"/>
              <a:t>2. Основные определения</a:t>
            </a:r>
          </a:p>
          <a:p>
            <a:r>
              <a:rPr lang="ru-RU" dirty="0" smtClean="0"/>
              <a:t>3. Дискретизация изображений и пространственных измерений</a:t>
            </a:r>
          </a:p>
          <a:p>
            <a:r>
              <a:rPr lang="ru-RU" dirty="0" smtClean="0"/>
              <a:t>4. Сжатие данных</a:t>
            </a:r>
          </a:p>
          <a:p>
            <a:r>
              <a:rPr lang="ru-RU" dirty="0" smtClean="0"/>
              <a:t>5. Особенности и проблемы получения изображений естественных сцен</a:t>
            </a:r>
          </a:p>
          <a:p>
            <a:r>
              <a:rPr lang="ru-RU" dirty="0" smtClean="0"/>
              <a:t>6. Пять систем координат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98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05" y="231239"/>
            <a:ext cx="9641695" cy="871596"/>
          </a:xfrm>
        </p:spPr>
        <p:txBody>
          <a:bodyPr>
            <a:normAutofit fontScale="90000"/>
          </a:bodyPr>
          <a:lstStyle/>
          <a:p>
            <a:pPr lvl="0"/>
            <a:r>
              <a:rPr lang="ru-RU" sz="3600" dirty="0" smtClean="0"/>
              <a:t>4. </a:t>
            </a:r>
            <a:r>
              <a:rPr lang="en-US" sz="3600" dirty="0" err="1"/>
              <a:t>Действительная</a:t>
            </a:r>
            <a:r>
              <a:rPr lang="en-US" sz="3600" dirty="0"/>
              <a:t> </a:t>
            </a:r>
            <a:r>
              <a:rPr lang="en-US" sz="3600" dirty="0" err="1"/>
              <a:t>система</a:t>
            </a:r>
            <a:r>
              <a:rPr lang="en-US" sz="3600" dirty="0"/>
              <a:t> </a:t>
            </a:r>
            <a:r>
              <a:rPr lang="en-US" sz="3600" dirty="0" err="1"/>
              <a:t>координат</a:t>
            </a:r>
            <a:r>
              <a:rPr lang="en-US" sz="3600" dirty="0"/>
              <a:t> </a:t>
            </a:r>
            <a:r>
              <a:rPr lang="en-US" sz="3600" dirty="0" err="1"/>
              <a:t>изображения</a:t>
            </a:r>
            <a:r>
              <a:rPr lang="en-US" sz="3600" dirty="0"/>
              <a:t> F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906" y="1102835"/>
            <a:ext cx="5722838" cy="5069365"/>
          </a:xfrm>
        </p:spPr>
        <p:txBody>
          <a:bodyPr/>
          <a:lstStyle/>
          <a:p>
            <a:pPr algn="just"/>
            <a:r>
              <a:rPr lang="ru-RU" dirty="0"/>
              <a:t>В системе координат камеры значения координат являются действительными числами и обычно измеряются в тех же единицах, что и мировые </a:t>
            </a:r>
            <a:r>
              <a:rPr lang="ru-RU" dirty="0" smtClean="0"/>
              <a:t>координаты.</a:t>
            </a:r>
          </a:p>
          <a:p>
            <a:pPr algn="just"/>
            <a:r>
              <a:rPr lang="ru-RU" dirty="0"/>
              <a:t>Координаты х</a:t>
            </a:r>
            <a:r>
              <a:rPr lang="en-US" baseline="-25000" dirty="0"/>
              <a:t>f</a:t>
            </a:r>
            <a:r>
              <a:rPr lang="ru-RU" dirty="0"/>
              <a:t> и у</a:t>
            </a:r>
            <a:r>
              <a:rPr lang="en-US" baseline="-25000" dirty="0"/>
              <a:t>f</a:t>
            </a:r>
            <a:r>
              <a:rPr lang="ru-RU" dirty="0"/>
              <a:t> не являются индексами пикселей в массиве изображения. Их значения зависят от размеров пикселя и пиксельного положения точки пересечения оптической оси с плоскостью изображения.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8313" y="484632"/>
            <a:ext cx="5272895" cy="566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42743" y="1356228"/>
            <a:ext cx="5692490" cy="45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905" y="231239"/>
            <a:ext cx="9641695" cy="871596"/>
          </a:xfrm>
        </p:spPr>
        <p:txBody>
          <a:bodyPr>
            <a:normAutofit/>
          </a:bodyPr>
          <a:lstStyle/>
          <a:p>
            <a:pPr lvl="0"/>
            <a:r>
              <a:rPr lang="ru-RU" sz="3600" dirty="0"/>
              <a:t>5</a:t>
            </a:r>
            <a:r>
              <a:rPr lang="ru-RU" sz="3600" dirty="0" smtClean="0"/>
              <a:t>. </a:t>
            </a:r>
            <a:r>
              <a:rPr lang="ru-RU" sz="3200" dirty="0"/>
              <a:t>Мировая система координат </a:t>
            </a:r>
            <a:r>
              <a:rPr lang="en-US" sz="3200" dirty="0"/>
              <a:t>W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9906" y="1102835"/>
            <a:ext cx="5722838" cy="5069365"/>
          </a:xfrm>
        </p:spPr>
        <p:txBody>
          <a:bodyPr/>
          <a:lstStyle/>
          <a:p>
            <a:pPr algn="just"/>
            <a:r>
              <a:rPr lang="ru-RU" dirty="0"/>
              <a:t>Мировая система координат W нужна для описания взаимного расположения объектов в </a:t>
            </a:r>
            <a:r>
              <a:rPr lang="ru-RU" dirty="0" smtClean="0"/>
              <a:t>пространстве.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678313" y="484632"/>
            <a:ext cx="5272895" cy="5660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6342743" y="1356228"/>
            <a:ext cx="5692490" cy="45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8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Поздравляю, Вы изучили тему «Изображения»!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2" y="2201927"/>
            <a:ext cx="2877730" cy="417880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12" y="3955625"/>
            <a:ext cx="5680888" cy="24251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449" y="2201927"/>
            <a:ext cx="1541870" cy="17930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012" y="2201927"/>
            <a:ext cx="3385437" cy="1753698"/>
          </a:xfrm>
          <a:prstGeom prst="rect">
            <a:avLst/>
          </a:prstGeom>
        </p:spPr>
      </p:pic>
      <p:pic>
        <p:nvPicPr>
          <p:cNvPr id="9" name="Объект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4" b="51147"/>
          <a:stretch/>
        </p:blipFill>
        <p:spPr>
          <a:xfrm>
            <a:off x="9494727" y="2201926"/>
            <a:ext cx="754174" cy="17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sz="6000" dirty="0"/>
              <a:t>Что такое цифровое изображение?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1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3557"/>
            <a:ext cx="10058400" cy="1609344"/>
          </a:xfrm>
        </p:spPr>
        <p:txBody>
          <a:bodyPr/>
          <a:lstStyle/>
          <a:p>
            <a:r>
              <a:rPr lang="ru-RU" dirty="0" smtClean="0"/>
              <a:t>Цифровое изображение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1028" name="Picture 4" descr="Картинки по запросу изображения пиксел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67" y="3403600"/>
            <a:ext cx="3234309" cy="323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изображения пиксел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98" y="2309382"/>
            <a:ext cx="7255156" cy="36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я со стрелкой 5"/>
          <p:cNvCxnSpPr/>
          <p:nvPr/>
        </p:nvCxnSpPr>
        <p:spPr>
          <a:xfrm>
            <a:off x="8224874" y="3403600"/>
            <a:ext cx="0" cy="323430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7765325" y="3531047"/>
            <a:ext cx="3243351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7774367" y="4559089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930786" y="3266319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ru-RU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31441" t="38304" r="24438" b="17090"/>
          <a:stretch/>
        </p:blipFill>
        <p:spPr>
          <a:xfrm>
            <a:off x="8930786" y="163273"/>
            <a:ext cx="2912648" cy="31900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25179" y="1663051"/>
            <a:ext cx="428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Пиксель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ru-RU" dirty="0" smtClean="0">
                <a:sym typeface="Wingdings" panose="05000000000000000000" pitchFamily="2" charset="2"/>
              </a:rPr>
              <a:t>элемент изображения</a:t>
            </a:r>
            <a:endParaRPr lang="ru-RU" dirty="0" smtClean="0"/>
          </a:p>
          <a:p>
            <a:r>
              <a:rPr lang="en-US" dirty="0" smtClean="0"/>
              <a:t>pixels     </a:t>
            </a:r>
            <a:r>
              <a:rPr lang="en-US" dirty="0" smtClean="0">
                <a:sym typeface="Wingdings" panose="05000000000000000000" pitchFamily="2" charset="2"/>
              </a:rPr>
              <a:t> picture element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0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8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895" y="468006"/>
            <a:ext cx="10058400" cy="74565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Аналоговое изображение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895" y="1213658"/>
            <a:ext cx="10596233" cy="20183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dirty="0" smtClean="0"/>
              <a:t>двумерное </a:t>
            </a:r>
            <a:r>
              <a:rPr lang="ru-RU" sz="2600" dirty="0"/>
              <a:t>изображение </a:t>
            </a:r>
            <a:r>
              <a:rPr lang="ru-RU" sz="2800" b="1" dirty="0"/>
              <a:t>F(</a:t>
            </a:r>
            <a:r>
              <a:rPr lang="ru-RU" sz="2800" b="1" dirty="0" err="1"/>
              <a:t>x,у</a:t>
            </a:r>
            <a:r>
              <a:rPr lang="ru-RU" sz="2800" b="1" dirty="0"/>
              <a:t>)</a:t>
            </a:r>
            <a:r>
              <a:rPr lang="ru-RU" sz="2600" dirty="0"/>
              <a:t>, характеризующееся бесконечной точностью представления по пространственным параметрам х и у и бесконечной точностью представления значений интенсивности в каждой пространственной точке (х, у).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4895" y="3177539"/>
            <a:ext cx="10058400" cy="745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Цифровое изображение</a:t>
            </a:r>
            <a:endParaRPr lang="ru-RU" sz="4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4895" y="3923191"/>
            <a:ext cx="10596233" cy="20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600" dirty="0"/>
              <a:t>двумерное изображение </a:t>
            </a:r>
            <a:r>
              <a:rPr lang="en-US" sz="2800" b="1" dirty="0"/>
              <a:t>I</a:t>
            </a:r>
            <a:r>
              <a:rPr lang="ru-RU" sz="2800" b="1" dirty="0"/>
              <a:t>[</a:t>
            </a:r>
            <a:r>
              <a:rPr lang="en-US" sz="2800" b="1" dirty="0"/>
              <a:t>r</a:t>
            </a:r>
            <a:r>
              <a:rPr lang="ru-RU" sz="2800" b="1" dirty="0"/>
              <a:t>,</a:t>
            </a:r>
            <a:r>
              <a:rPr lang="en-US" sz="2800" b="1" dirty="0"/>
              <a:t>c</a:t>
            </a:r>
            <a:r>
              <a:rPr lang="ru-RU" sz="2800" b="1" dirty="0"/>
              <a:t>]</a:t>
            </a:r>
            <a:r>
              <a:rPr lang="ru-RU" sz="2600" dirty="0"/>
              <a:t>, представленное в виде двумерного массива дискретных значений интенсивности, каждое из которых представлено с ограниченной точностью.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88196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895" y="468006"/>
            <a:ext cx="10058400" cy="745652"/>
          </a:xfrm>
        </p:spPr>
        <p:txBody>
          <a:bodyPr>
            <a:normAutofit/>
          </a:bodyPr>
          <a:lstStyle/>
          <a:p>
            <a:r>
              <a:rPr lang="ru-RU" sz="4000" dirty="0"/>
              <a:t>Функция интенсивности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895" y="1213658"/>
            <a:ext cx="10596233" cy="20183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dirty="0"/>
              <a:t>математическое представление изображения как функции </a:t>
            </a:r>
            <a:r>
              <a:rPr lang="ru-RU" sz="2800" b="1" dirty="0"/>
              <a:t>f(</a:t>
            </a:r>
            <a:r>
              <a:rPr lang="ru-RU" sz="2800" b="1" dirty="0" err="1"/>
              <a:t>x,у</a:t>
            </a:r>
            <a:r>
              <a:rPr lang="ru-RU" sz="2800" b="1" dirty="0"/>
              <a:t>)</a:t>
            </a:r>
            <a:r>
              <a:rPr lang="ru-RU" sz="2800" dirty="0"/>
              <a:t>, зависящей от двух пространственных переменных х и у. Переменные х и у принимают действительные значения, которые задают положение точки на изображении. Значения </a:t>
            </a:r>
            <a:r>
              <a:rPr lang="ru-RU" sz="2800" b="1" dirty="0"/>
              <a:t>f(</a:t>
            </a:r>
            <a:r>
              <a:rPr lang="ru-RU" sz="2800" b="1" dirty="0" err="1"/>
              <a:t>x,y</a:t>
            </a:r>
            <a:r>
              <a:rPr lang="ru-RU" sz="2800" b="1" dirty="0"/>
              <a:t>)</a:t>
            </a:r>
            <a:r>
              <a:rPr lang="ru-RU" sz="2800" dirty="0"/>
              <a:t> обычно также являются действительными и определяют интенсивность изображения в точке (</a:t>
            </a:r>
            <a:r>
              <a:rPr lang="ru-RU" sz="2800" dirty="0" err="1"/>
              <a:t>х,у</a:t>
            </a:r>
            <a:r>
              <a:rPr lang="ru-RU" sz="28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4895" y="3370395"/>
            <a:ext cx="10058400" cy="745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Полутоновое изображение </a:t>
            </a:r>
            <a:endParaRPr lang="ru-RU" sz="4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4895" y="4116047"/>
            <a:ext cx="10596233" cy="201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dirty="0"/>
              <a:t>монохромное (</a:t>
            </a:r>
            <a:r>
              <a:rPr lang="ru-RU" sz="2800" dirty="0" err="1"/>
              <a:t>черно­белое</a:t>
            </a:r>
            <a:r>
              <a:rPr lang="ru-RU" sz="2800" dirty="0"/>
              <a:t>) цифровое изображение </a:t>
            </a:r>
            <a:r>
              <a:rPr lang="en-US" sz="2800" b="1" dirty="0"/>
              <a:t>I</a:t>
            </a:r>
            <a:r>
              <a:rPr lang="ru-RU" sz="2800" b="1" dirty="0"/>
              <a:t>[r,</a:t>
            </a:r>
            <a:r>
              <a:rPr lang="en-US" sz="2800" b="1" dirty="0"/>
              <a:t>c</a:t>
            </a:r>
            <a:r>
              <a:rPr lang="ru-RU" sz="2800" b="1" dirty="0"/>
              <a:t>]</a:t>
            </a:r>
            <a:r>
              <a:rPr lang="ru-RU" sz="2800" dirty="0"/>
              <a:t>, у которого каждому пикселю соответствует одно значение интенсивности. В случае полутонового изображения интенсивность часто также называется </a:t>
            </a:r>
            <a:r>
              <a:rPr lang="ru-RU" sz="2800" i="1" dirty="0"/>
              <a:t>яркостью пикселей</a:t>
            </a:r>
            <a:r>
              <a:rPr lang="ru-RU" sz="2800" dirty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5118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895" y="148692"/>
            <a:ext cx="10058400" cy="107691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Многоспектральное (мультиспектральное) изображение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4895" y="1225606"/>
            <a:ext cx="10596233" cy="1687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двумерное изображение </a:t>
            </a:r>
            <a:r>
              <a:rPr lang="ru-RU" sz="2800" b="1" dirty="0"/>
              <a:t>М[х, у]</a:t>
            </a:r>
            <a:r>
              <a:rPr lang="ru-RU" sz="2800" dirty="0"/>
              <a:t>, у которого каждой пространственной точке или пикселу соответствует вектор значений. В наиболее часто встречающемся случае цветных изображений вектор содержит 3 элемента.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14895" y="2898650"/>
            <a:ext cx="10058400" cy="745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Бинарное изображение</a:t>
            </a:r>
            <a:endParaRPr lang="ru-RU" sz="4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4895" y="3644302"/>
            <a:ext cx="10596233" cy="94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dirty="0"/>
              <a:t>цифровое изображение, пиксели которого имеют значения 0 или 1</a:t>
            </a:r>
            <a:endParaRPr lang="ru-RU" sz="2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714895" y="4571694"/>
            <a:ext cx="10058400" cy="745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Маркированное изображение</a:t>
            </a:r>
            <a:endParaRPr lang="ru-RU" sz="4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14895" y="5317346"/>
            <a:ext cx="10596233" cy="94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800" dirty="0"/>
              <a:t>это цифровое изображение </a:t>
            </a:r>
            <a:r>
              <a:rPr lang="en-US" sz="2800" b="1" dirty="0"/>
              <a:t>I</a:t>
            </a:r>
            <a:r>
              <a:rPr lang="ru-RU" sz="2800" b="1" dirty="0"/>
              <a:t>[</a:t>
            </a:r>
            <a:r>
              <a:rPr lang="en-US" sz="2800" b="1" dirty="0"/>
              <a:t>r</a:t>
            </a:r>
            <a:r>
              <a:rPr lang="ru-RU" sz="2800" b="1" dirty="0"/>
              <a:t>,</a:t>
            </a:r>
            <a:r>
              <a:rPr lang="en-US" sz="2800" b="1" dirty="0"/>
              <a:t>c</a:t>
            </a:r>
            <a:r>
              <a:rPr lang="ru-RU" sz="2800" b="1" dirty="0"/>
              <a:t>]</a:t>
            </a:r>
            <a:r>
              <a:rPr lang="ru-RU" sz="2800" dirty="0"/>
              <a:t>, пиксели которого представлены в виде символов конечного алфавита.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6286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3</a:t>
            </a:r>
            <a:r>
              <a:rPr lang="en-US" sz="4400" dirty="0" smtClean="0"/>
              <a:t>. </a:t>
            </a:r>
            <a:r>
              <a:rPr lang="ru-RU" sz="4400" dirty="0" smtClean="0"/>
              <a:t>Дискретизация изображений и пространственные измерения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1691</TotalTime>
  <Words>603</Words>
  <Application>Microsoft Office PowerPoint</Application>
  <PresentationFormat>Широкоэкранный</PresentationFormat>
  <Paragraphs>72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Times New Roman</vt:lpstr>
      <vt:lpstr>Trebuchet MS</vt:lpstr>
      <vt:lpstr>Wingdings</vt:lpstr>
      <vt:lpstr>Дерево</vt:lpstr>
      <vt:lpstr>Изображение</vt:lpstr>
      <vt:lpstr>Содержание лекции</vt:lpstr>
      <vt:lpstr>1. Что такое цифровое изображение? </vt:lpstr>
      <vt:lpstr>Цифровое изображение</vt:lpstr>
      <vt:lpstr>2. Основные определения</vt:lpstr>
      <vt:lpstr>Аналоговое изображение</vt:lpstr>
      <vt:lpstr>Функция интенсивности </vt:lpstr>
      <vt:lpstr>Многоспектральное (мультиспектральное) изображение </vt:lpstr>
      <vt:lpstr>3. Дискретизация изображений и пространственные измерения</vt:lpstr>
      <vt:lpstr>Презентация PowerPoint</vt:lpstr>
      <vt:lpstr>4. Сжатие данных</vt:lpstr>
      <vt:lpstr>Презентация PowerPoint</vt:lpstr>
      <vt:lpstr>5. Особенности и проблемы получения изображений естественных сцен </vt:lpstr>
      <vt:lpstr>Презентация PowerPoint</vt:lpstr>
      <vt:lpstr>6. Пять систем координат</vt:lpstr>
      <vt:lpstr>Презентация PowerPoint</vt:lpstr>
      <vt:lpstr>1. Пиксельная система координат I</vt:lpstr>
      <vt:lpstr>2. Система координат объекта О</vt:lpstr>
      <vt:lpstr>3. Система координат камеры С</vt:lpstr>
      <vt:lpstr>4. Действительная система координат изображения F</vt:lpstr>
      <vt:lpstr>5. Мировая система координат W</vt:lpstr>
      <vt:lpstr>Поздравляю, Вы изучили тему «Изображения»!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Татьяна Лисовская</dc:creator>
  <cp:lastModifiedBy>Татьяна Лисовская</cp:lastModifiedBy>
  <cp:revision>47</cp:revision>
  <dcterms:created xsi:type="dcterms:W3CDTF">2019-07-31T06:54:38Z</dcterms:created>
  <dcterms:modified xsi:type="dcterms:W3CDTF">2019-11-18T06:27:41Z</dcterms:modified>
</cp:coreProperties>
</file>