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74" r:id="rId3"/>
    <p:sldId id="257" r:id="rId4"/>
    <p:sldId id="258" r:id="rId5"/>
    <p:sldId id="275" r:id="rId6"/>
    <p:sldId id="259" r:id="rId7"/>
    <p:sldId id="277" r:id="rId8"/>
    <p:sldId id="260" r:id="rId9"/>
    <p:sldId id="278" r:id="rId10"/>
    <p:sldId id="279" r:id="rId11"/>
    <p:sldId id="26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D0B3B-7E39-4AF6-854B-80477BED14A0}" type="datetimeFigureOut">
              <a:rPr lang="ru-RU" smtClean="0"/>
              <a:t>25.11.2019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00108-17D2-41D1-B75B-17F161628A8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F567F-427E-4A64-B101-F282CE3E274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43C5D-0926-4626-B1E3-72A4DA0C1F34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9EB3-5C37-4A53-BE3E-F7E5BDA2BFE8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A939-37B2-4F61-83E0-D1F9303E8B0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97687B6-CB03-40F5-AB98-D537CFB0840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CFC6-E4A6-4C99-972D-6B14C2B704BB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9BE01-3EBF-492D-A18C-BEE84BAB8D46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74B5-D266-45C3-99C4-D4190E00BE6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9A246-155D-4A42-994B-E61EC7A6422E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EFAA-7DFE-40B5-8C08-C9D3A9D0F351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40B6-1E71-43A9-A50B-8D1F0369A6DF}" type="datetime1">
              <a:rPr lang="en-US" smtClean="0"/>
              <a:t>11/25/2019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E710FD3-BEE6-4CC9-B9CA-04CBE29F43D9}" type="datetime1">
              <a:rPr lang="en-US" smtClean="0"/>
              <a:t>11/25/2019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Анализ бинарных изображений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55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7677" y="96012"/>
            <a:ext cx="10058400" cy="1609344"/>
          </a:xfrm>
        </p:spPr>
        <p:txBody>
          <a:bodyPr/>
          <a:lstStyle/>
          <a:p>
            <a:r>
              <a:rPr lang="ru-RU" dirty="0" smtClean="0"/>
              <a:t>Используем шаблоны для подсчета углов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950" y="2121407"/>
            <a:ext cx="7093250" cy="94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Маски 2х2 для подсчета количества объектов переднего плана на бинарном изображении. 1 – пиксели переднего плана, 0 – заднего.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50" y="3094393"/>
            <a:ext cx="6557908" cy="9896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798" y="1289304"/>
            <a:ext cx="4918410" cy="4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объектов на изображении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2030" y="2093976"/>
            <a:ext cx="10449098" cy="94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Функция </a:t>
            </a:r>
            <a:r>
              <a:rPr lang="en-US" b="1" i="1" dirty="0" err="1" smtClean="0"/>
              <a:t>External_match</a:t>
            </a:r>
            <a:r>
              <a:rPr lang="en-US" b="1" i="1" dirty="0" smtClean="0"/>
              <a:t>(L,P)</a:t>
            </a:r>
            <a:r>
              <a:rPr lang="en-US" dirty="0" smtClean="0"/>
              <a:t> </a:t>
            </a:r>
            <a:r>
              <a:rPr lang="ru-RU" dirty="0" smtClean="0"/>
              <a:t>– последовательно перебирает все четыре маски </a:t>
            </a:r>
            <a:r>
              <a:rPr lang="ru-RU" b="1" dirty="0" err="1" smtClean="0"/>
              <a:t>внешинх</a:t>
            </a:r>
            <a:r>
              <a:rPr lang="ru-RU" b="1" dirty="0" smtClean="0"/>
              <a:t> углов </a:t>
            </a:r>
            <a:r>
              <a:rPr lang="ru-RU" dirty="0" smtClean="0"/>
              <a:t>и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фрагмент с левым верхним пикселем </a:t>
            </a:r>
            <a:r>
              <a:rPr lang="en-US" dirty="0" smtClean="0"/>
              <a:t>[L,P] </a:t>
            </a:r>
            <a:r>
              <a:rPr lang="ru-RU" dirty="0" smtClean="0"/>
              <a:t>совпадает с одной из этих масок. Иначе – </a:t>
            </a:r>
            <a:r>
              <a:rPr lang="en-US" dirty="0" smtClean="0"/>
              <a:t>false.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74499" y="3039531"/>
            <a:ext cx="10449098" cy="94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dirty="0" smtClean="0"/>
              <a:t>Функция </a:t>
            </a:r>
            <a:r>
              <a:rPr lang="en-US" b="1" i="1" dirty="0" err="1" smtClean="0"/>
              <a:t>Internal_match</a:t>
            </a:r>
            <a:r>
              <a:rPr lang="en-US" b="1" i="1" dirty="0" smtClean="0"/>
              <a:t>(L,P)</a:t>
            </a:r>
            <a:r>
              <a:rPr lang="en-US" dirty="0" smtClean="0"/>
              <a:t> </a:t>
            </a:r>
            <a:r>
              <a:rPr lang="ru-RU" dirty="0" smtClean="0"/>
              <a:t>– последовательно перебирает все четыре маски </a:t>
            </a:r>
            <a:r>
              <a:rPr lang="ru-RU" b="1" dirty="0" smtClean="0"/>
              <a:t>внутренних углов </a:t>
            </a:r>
            <a:r>
              <a:rPr lang="ru-RU" dirty="0" smtClean="0"/>
              <a:t>и возвращает </a:t>
            </a:r>
            <a:r>
              <a:rPr lang="en-US" dirty="0" smtClean="0"/>
              <a:t>true, </a:t>
            </a:r>
            <a:r>
              <a:rPr lang="ru-RU" dirty="0" smtClean="0"/>
              <a:t>если фрагмент с левым верхним пикселем </a:t>
            </a:r>
            <a:r>
              <a:rPr lang="en-US" dirty="0" smtClean="0"/>
              <a:t>[L,P] </a:t>
            </a:r>
            <a:r>
              <a:rPr lang="ru-RU" dirty="0" smtClean="0"/>
              <a:t>совпадает с одной из этих масок. Иначе – </a:t>
            </a:r>
            <a:r>
              <a:rPr lang="en-US" dirty="0" smtClean="0"/>
              <a:t>false.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74499" y="3985086"/>
            <a:ext cx="10449098" cy="1342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dirty="0" smtClean="0"/>
              <a:t>B</a:t>
            </a:r>
            <a:r>
              <a:rPr lang="en-US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бинарное изображение</a:t>
            </a:r>
            <a:endParaRPr lang="en-US" dirty="0" smtClean="0"/>
          </a:p>
          <a:p>
            <a:pPr marL="0" indent="0">
              <a:buFont typeface="Wingdings" pitchFamily="2" charset="2"/>
              <a:buNone/>
            </a:pPr>
            <a:r>
              <a:rPr lang="ru-RU" dirty="0" smtClean="0"/>
              <a:t>Функция </a:t>
            </a:r>
            <a:r>
              <a:rPr lang="en-US" b="1" i="1" dirty="0" err="1" smtClean="0"/>
              <a:t>count_object</a:t>
            </a:r>
            <a:r>
              <a:rPr lang="en-US" b="1" i="1" dirty="0" smtClean="0"/>
              <a:t>(B)</a:t>
            </a:r>
            <a:r>
              <a:rPr lang="en-US" dirty="0" smtClean="0"/>
              <a:t> </a:t>
            </a:r>
            <a:r>
              <a:rPr lang="ru-RU" dirty="0" smtClean="0"/>
              <a:t>– обрабатывает все пиксели изображения, за исключением последней строки и последнего столбца, в которые маску 2х2 поместить нельзя. Функция возвращает количество объектов на бинарном изображении.</a:t>
            </a:r>
            <a:r>
              <a:rPr lang="en-US" dirty="0" smtClean="0"/>
              <a:t> 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7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1128248" cy="686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Объекты </a:t>
            </a:r>
            <a:r>
              <a:rPr lang="ru-RU" dirty="0"/>
              <a:t>являются четырехсвязными и не содержат внутренних отверстий</a:t>
            </a:r>
          </a:p>
          <a:p>
            <a:pPr marL="0" indent="0">
              <a:buNone/>
            </a:pPr>
            <a:r>
              <a:rPr lang="ru-RU" dirty="0"/>
              <a:t>Е — количество внешних углов</a:t>
            </a:r>
          </a:p>
          <a:p>
            <a:pPr marL="0" indent="0">
              <a:buNone/>
            </a:pPr>
            <a:r>
              <a:rPr lang="ru-RU" dirty="0"/>
              <a:t>I — количество внутренних углов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Функция подсчета объектов </a:t>
            </a:r>
            <a:r>
              <a:rPr lang="ru-RU" dirty="0" err="1"/>
              <a:t>count</a:t>
            </a:r>
            <a:r>
              <a:rPr lang="ru-RU" dirty="0"/>
              <a:t>_ </a:t>
            </a:r>
            <a:r>
              <a:rPr lang="ru-RU" dirty="0" err="1"/>
              <a:t>objects</a:t>
            </a:r>
            <a:r>
              <a:rPr lang="ru-RU" dirty="0"/>
              <a:t>(B)  </a:t>
            </a:r>
          </a:p>
          <a:p>
            <a:pPr marL="0" indent="0">
              <a:buNone/>
            </a:pPr>
            <a:r>
              <a:rPr lang="ru-RU" dirty="0"/>
              <a:t>{</a:t>
            </a:r>
          </a:p>
          <a:p>
            <a:pPr marL="0" indent="0">
              <a:buNone/>
            </a:pPr>
            <a:r>
              <a:rPr lang="en-US" dirty="0"/>
              <a:t>Е  := 0;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1 := 0;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Для </a:t>
            </a:r>
            <a:r>
              <a:rPr lang="en-US" dirty="0"/>
              <a:t>L </a:t>
            </a:r>
            <a:r>
              <a:rPr lang="ru-RU" dirty="0"/>
              <a:t>от 0  до (Количество строк – 1)</a:t>
            </a:r>
          </a:p>
          <a:p>
            <a:pPr marL="0" indent="0">
              <a:buNone/>
            </a:pPr>
            <a:r>
              <a:rPr lang="ru-RU" dirty="0" smtClean="0"/>
              <a:t>	Для </a:t>
            </a:r>
            <a:r>
              <a:rPr lang="en-US" dirty="0"/>
              <a:t>P </a:t>
            </a:r>
            <a:r>
              <a:rPr lang="ru-RU" dirty="0"/>
              <a:t>от 0  до (Количество столбцов – 1)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{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Если </a:t>
            </a:r>
            <a:r>
              <a:rPr lang="en-US" dirty="0" err="1"/>
              <a:t>external_match</a:t>
            </a:r>
            <a:r>
              <a:rPr lang="en-US" dirty="0"/>
              <a:t>(L, P) </a:t>
            </a:r>
            <a:r>
              <a:rPr lang="ru-RU" dirty="0"/>
              <a:t>истина</a:t>
            </a:r>
            <a:r>
              <a:rPr lang="en-US" dirty="0"/>
              <a:t>, </a:t>
            </a:r>
            <a:r>
              <a:rPr lang="ru-RU" dirty="0"/>
              <a:t>то </a:t>
            </a:r>
            <a:r>
              <a:rPr lang="en-US" dirty="0"/>
              <a:t> E := E +  1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Если </a:t>
            </a:r>
            <a:r>
              <a:rPr lang="en-US" dirty="0" err="1"/>
              <a:t>internal_match</a:t>
            </a:r>
            <a:r>
              <a:rPr lang="en-US" dirty="0"/>
              <a:t>(L, P) </a:t>
            </a:r>
            <a:r>
              <a:rPr lang="ru-RU" dirty="0"/>
              <a:t>истина</a:t>
            </a:r>
            <a:r>
              <a:rPr lang="en-US" dirty="0"/>
              <a:t>, </a:t>
            </a:r>
            <a:r>
              <a:rPr lang="ru-RU" dirty="0"/>
              <a:t>то  </a:t>
            </a:r>
            <a:r>
              <a:rPr lang="en-US" dirty="0"/>
              <a:t>I := I +  1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}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	Вернуть </a:t>
            </a:r>
            <a:r>
              <a:rPr lang="en-US" dirty="0"/>
              <a:t>( (E — I)  /  4);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}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4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1. </a:t>
            </a:r>
            <a:r>
              <a:rPr lang="ru-RU" sz="6000" dirty="0"/>
              <a:t>Пиксели и окрестности пикселей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68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743" y="336535"/>
            <a:ext cx="6168571" cy="593624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Дано:</a:t>
            </a:r>
          </a:p>
          <a:p>
            <a:pPr marL="0" indent="0">
              <a:buNone/>
            </a:pPr>
            <a:r>
              <a:rPr lang="ru-RU" sz="2400" dirty="0"/>
              <a:t>полутоновое или цветное изображение </a:t>
            </a:r>
            <a:r>
              <a:rPr lang="en-US" sz="2400" dirty="0"/>
              <a:t>I</a:t>
            </a:r>
            <a:endParaRPr lang="ru-RU" sz="2400" dirty="0"/>
          </a:p>
          <a:p>
            <a:pPr marL="0" indent="0">
              <a:buNone/>
            </a:pPr>
            <a:r>
              <a:rPr lang="ru-RU" sz="2400" b="1" dirty="0" smtClean="0">
                <a:solidFill>
                  <a:srgbClr val="FF0000"/>
                </a:solidFill>
              </a:rPr>
              <a:t>Задача:</a:t>
            </a:r>
          </a:p>
          <a:p>
            <a:pPr marL="0" indent="0">
              <a:buNone/>
            </a:pPr>
            <a:r>
              <a:rPr lang="ru-RU" sz="2400" dirty="0" smtClean="0"/>
              <a:t>выделить пиксели </a:t>
            </a:r>
            <a:r>
              <a:rPr lang="ru-RU" sz="2400" b="1" dirty="0" smtClean="0"/>
              <a:t>переднего плана </a:t>
            </a:r>
            <a:r>
              <a:rPr lang="ru-RU" sz="2400" dirty="0"/>
              <a:t>(</a:t>
            </a:r>
            <a:r>
              <a:rPr lang="ru-RU" sz="2400" dirty="0" err="1"/>
              <a:t>foreground</a:t>
            </a:r>
            <a:r>
              <a:rPr lang="ru-RU" sz="2400" dirty="0"/>
              <a:t> </a:t>
            </a:r>
            <a:r>
              <a:rPr lang="ru-RU" sz="2400" dirty="0" err="1"/>
              <a:t>pixels</a:t>
            </a:r>
            <a:r>
              <a:rPr lang="ru-RU" sz="2400" dirty="0"/>
              <a:t>)</a:t>
            </a:r>
            <a:r>
              <a:rPr lang="ru-RU" sz="2400" b="1" dirty="0" smtClean="0"/>
              <a:t> </a:t>
            </a:r>
            <a:r>
              <a:rPr lang="ru-RU" sz="2400" dirty="0" smtClean="0"/>
              <a:t>и </a:t>
            </a:r>
            <a:r>
              <a:rPr lang="ru-RU" sz="2400" b="1" dirty="0" smtClean="0"/>
              <a:t>фоновые</a:t>
            </a:r>
            <a:r>
              <a:rPr lang="en-US" sz="2400" dirty="0" smtClean="0"/>
              <a:t> </a:t>
            </a:r>
            <a:r>
              <a:rPr lang="ru-RU" sz="2400" dirty="0"/>
              <a:t>(</a:t>
            </a:r>
            <a:r>
              <a:rPr lang="ru-RU" sz="2400" dirty="0" err="1"/>
              <a:t>background</a:t>
            </a:r>
            <a:r>
              <a:rPr lang="ru-RU" sz="2400" dirty="0"/>
              <a:t> </a:t>
            </a:r>
            <a:r>
              <a:rPr lang="ru-RU" sz="2400" dirty="0" err="1" smtClean="0"/>
              <a:t>pixels</a:t>
            </a:r>
            <a:r>
              <a:rPr lang="ru-RU" sz="2400" dirty="0" smtClean="0"/>
              <a:t>) и сформировать бинарное изображение </a:t>
            </a:r>
            <a:r>
              <a:rPr lang="en-US" sz="2400" b="1" dirty="0" smtClean="0"/>
              <a:t>B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Пиксели принимают значения 0 или 1.</a:t>
            </a:r>
          </a:p>
          <a:p>
            <a:pPr marL="0" indent="0">
              <a:buNone/>
            </a:pPr>
            <a:r>
              <a:rPr lang="ru-RU" dirty="0" smtClean="0"/>
              <a:t>0 – фоновые, 1 – переднего плана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16" y="336535"/>
            <a:ext cx="5463124" cy="1317577"/>
          </a:xfrm>
          <a:prstGeom prst="rect">
            <a:avLst/>
          </a:prstGeom>
        </p:spPr>
      </p:pic>
      <p:pic>
        <p:nvPicPr>
          <p:cNvPr id="6" name="Объект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199" y="1654112"/>
            <a:ext cx="5238441" cy="461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7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Окрестности пикселей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069848" y="4123114"/>
            <a:ext cx="4117294" cy="133003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Окрестность </a:t>
            </a:r>
            <a:r>
              <a:rPr lang="en-US" dirty="0" smtClean="0"/>
              <a:t>[</a:t>
            </a:r>
            <a:r>
              <a:rPr lang="en-US" dirty="0" err="1" smtClean="0"/>
              <a:t>r,c</a:t>
            </a:r>
            <a:r>
              <a:rPr lang="en-US" dirty="0" smtClean="0"/>
              <a:t>] </a:t>
            </a:r>
            <a:r>
              <a:rPr lang="ru-RU" dirty="0" smtClean="0"/>
              <a:t>состоит из:</a:t>
            </a:r>
          </a:p>
          <a:p>
            <a:pPr marL="0" indent="0">
              <a:buNone/>
            </a:pPr>
            <a:r>
              <a:rPr lang="en-US" dirty="0" smtClean="0"/>
              <a:t>[r-1,c], </a:t>
            </a:r>
            <a:r>
              <a:rPr lang="en-US" dirty="0"/>
              <a:t>[</a:t>
            </a:r>
            <a:r>
              <a:rPr lang="en-US" dirty="0" smtClean="0"/>
              <a:t>r+1,c], </a:t>
            </a:r>
            <a:r>
              <a:rPr lang="en-US" dirty="0"/>
              <a:t>[</a:t>
            </a:r>
            <a:r>
              <a:rPr lang="en-US" dirty="0" smtClean="0"/>
              <a:t>r,c-1], </a:t>
            </a:r>
            <a:r>
              <a:rPr lang="en-US" dirty="0"/>
              <a:t>[</a:t>
            </a:r>
            <a:r>
              <a:rPr lang="en-US" dirty="0" smtClean="0"/>
              <a:t>r,c+1]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N          S          W         E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81" y="2093976"/>
            <a:ext cx="2203826" cy="141530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17" y="2140029"/>
            <a:ext cx="2348205" cy="13231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7766" y="3518654"/>
            <a:ext cx="326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Четырёхсвязная окрестность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453891" y="3446988"/>
            <a:ext cx="326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Восьмисвязная окрестность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" t="4298" r="3108" b="10564"/>
          <a:stretch/>
        </p:blipFill>
        <p:spPr bwMode="auto">
          <a:xfrm>
            <a:off x="4756585" y="3887987"/>
            <a:ext cx="2253815" cy="22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7166134" y="4123114"/>
            <a:ext cx="47850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Окрестность </a:t>
            </a:r>
            <a:r>
              <a:rPr lang="en-US" sz="2000" dirty="0"/>
              <a:t>[</a:t>
            </a:r>
            <a:r>
              <a:rPr lang="en-US" sz="2000" dirty="0" err="1"/>
              <a:t>r,c</a:t>
            </a:r>
            <a:r>
              <a:rPr lang="en-US" sz="2000" dirty="0"/>
              <a:t>] </a:t>
            </a:r>
            <a:r>
              <a:rPr lang="ru-RU" sz="2000" dirty="0"/>
              <a:t>состоит из:</a:t>
            </a:r>
          </a:p>
          <a:p>
            <a:r>
              <a:rPr lang="en-US" sz="2000" dirty="0"/>
              <a:t>[r-1,c], [r+1,c], [r,c-1], [r,c+1</a:t>
            </a:r>
            <a:r>
              <a:rPr lang="en-US" sz="2000" dirty="0" smtClean="0"/>
              <a:t>]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>
                <a:solidFill>
                  <a:srgbClr val="FF0000"/>
                </a:solidFill>
              </a:rPr>
              <a:t>N          S          W         </a:t>
            </a:r>
            <a:r>
              <a:rPr lang="en-US" sz="2000" dirty="0" smtClean="0">
                <a:solidFill>
                  <a:srgbClr val="FF0000"/>
                </a:solidFill>
              </a:rPr>
              <a:t>E</a:t>
            </a:r>
          </a:p>
          <a:p>
            <a:r>
              <a:rPr lang="en-US" sz="2000" dirty="0" smtClean="0"/>
              <a:t>[r-1,c-1], </a:t>
            </a:r>
            <a:r>
              <a:rPr lang="en-US" sz="2000" dirty="0"/>
              <a:t>[</a:t>
            </a:r>
            <a:r>
              <a:rPr lang="en-US" sz="2000" dirty="0" smtClean="0"/>
              <a:t>r-1,c+1],</a:t>
            </a:r>
            <a:r>
              <a:rPr lang="en-US" sz="2000" dirty="0"/>
              <a:t> [</a:t>
            </a:r>
            <a:r>
              <a:rPr lang="en-US" sz="2000" dirty="0" smtClean="0"/>
              <a:t>r+1,c-1],</a:t>
            </a:r>
            <a:r>
              <a:rPr lang="en-US" sz="2000" dirty="0"/>
              <a:t> [</a:t>
            </a:r>
            <a:r>
              <a:rPr lang="en-US" sz="2000" dirty="0" smtClean="0"/>
              <a:t>r+1,c+1]</a:t>
            </a:r>
          </a:p>
          <a:p>
            <a:r>
              <a:rPr lang="en-US" sz="2000" dirty="0" smtClean="0"/>
              <a:t>    </a:t>
            </a:r>
            <a:r>
              <a:rPr lang="en-US" sz="2000" dirty="0" smtClean="0">
                <a:solidFill>
                  <a:srgbClr val="FF0000"/>
                </a:solidFill>
              </a:rPr>
              <a:t>NW           NE           SW           SE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87766" y="6187286"/>
            <a:ext cx="980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Пиксель </a:t>
            </a:r>
            <a:r>
              <a:rPr lang="en-US" b="1" dirty="0" smtClean="0"/>
              <a:t>[</a:t>
            </a:r>
            <a:r>
              <a:rPr lang="en-US" b="1" dirty="0" err="1" smtClean="0"/>
              <a:t>r’,c</a:t>
            </a:r>
            <a:r>
              <a:rPr lang="en-US" b="1" dirty="0" smtClean="0"/>
              <a:t>’]</a:t>
            </a:r>
            <a:r>
              <a:rPr lang="ru-RU" b="1" dirty="0" smtClean="0"/>
              <a:t> является соседом </a:t>
            </a:r>
            <a:r>
              <a:rPr lang="en-US" b="1" dirty="0" smtClean="0"/>
              <a:t>[</a:t>
            </a:r>
            <a:r>
              <a:rPr lang="en-US" b="1" dirty="0" err="1" smtClean="0"/>
              <a:t>r,c</a:t>
            </a:r>
            <a:r>
              <a:rPr lang="en-US" b="1" dirty="0" smtClean="0"/>
              <a:t>]</a:t>
            </a:r>
            <a:r>
              <a:rPr lang="ru-RU" b="1" dirty="0" smtClean="0"/>
              <a:t>, если принадлежит его заданной окрестности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5034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2. </a:t>
            </a:r>
            <a:r>
              <a:rPr lang="ru-RU" sz="6600" dirty="0"/>
              <a:t>Применение масок к изображениям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441" y="512064"/>
            <a:ext cx="10058400" cy="1609344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Маска - э</a:t>
            </a:r>
            <a:r>
              <a:rPr lang="ru-RU" sz="2800" dirty="0" smtClean="0"/>
              <a:t>то </a:t>
            </a:r>
            <a:r>
              <a:rPr lang="ru-RU" sz="2800" dirty="0"/>
              <a:t>множество координат пикселей, которым сопоставлены значения, называемые весами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0837" y="3730752"/>
            <a:ext cx="5756217" cy="234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Применение маски:</a:t>
            </a:r>
          </a:p>
          <a:p>
            <a:r>
              <a:rPr lang="ru-RU" dirty="0" smtClean="0"/>
              <a:t>Наложить маску на изображение;</a:t>
            </a:r>
          </a:p>
          <a:p>
            <a:r>
              <a:rPr lang="ru-RU" dirty="0" smtClean="0"/>
              <a:t>Перемножить веса и соответствующие пиксели входного изображения</a:t>
            </a:r>
          </a:p>
          <a:p>
            <a:r>
              <a:rPr lang="ru-RU" dirty="0" smtClean="0"/>
              <a:t>Сложить все полученные произведения и поместить на выходное изображение.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4" y="2121408"/>
            <a:ext cx="2780671" cy="143894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635696"/>
            <a:ext cx="5700136" cy="4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4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600" dirty="0" smtClean="0"/>
              <a:t>2. Подсчет объектов на изображении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1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Подсчет объектов на изображении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b="32976"/>
          <a:stretch/>
        </p:blipFill>
        <p:spPr>
          <a:xfrm>
            <a:off x="6286500" y="1981206"/>
            <a:ext cx="5664708" cy="370400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90500" y="2121408"/>
            <a:ext cx="6842298" cy="405079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Обозначения:</a:t>
            </a:r>
          </a:p>
          <a:p>
            <a:pPr marL="0" indent="0">
              <a:buNone/>
            </a:pPr>
            <a:r>
              <a:rPr lang="ru-RU" dirty="0"/>
              <a:t>М бинарное изображение из R строк и С столбцов.</a:t>
            </a:r>
          </a:p>
          <a:p>
            <a:pPr marL="0" indent="0">
              <a:buNone/>
            </a:pPr>
            <a:r>
              <a:rPr lang="ru-RU" dirty="0"/>
              <a:t>Значения ‘1’ представляют материал, не пропускающий свет;</a:t>
            </a:r>
          </a:p>
          <a:p>
            <a:pPr marL="0" indent="0">
              <a:buNone/>
            </a:pPr>
            <a:r>
              <a:rPr lang="ru-RU" dirty="0"/>
              <a:t>Значения ‘0’ обозначают отсутствие материала, воспринимаемое за счет прохождения света при освещении объекта «на просвет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dirty="0"/>
              <a:t>Е — счетчик  внешних </a:t>
            </a:r>
            <a:r>
              <a:rPr lang="ru-RU" dirty="0" smtClean="0"/>
              <a:t>углов.</a:t>
            </a:r>
          </a:p>
          <a:p>
            <a:pPr marL="0" indent="0">
              <a:buNone/>
            </a:pPr>
            <a:r>
              <a:rPr lang="ru-RU" dirty="0" smtClean="0"/>
              <a:t>I </a:t>
            </a:r>
            <a:r>
              <a:rPr lang="ru-RU" dirty="0"/>
              <a:t>— счетчик  внутренних </a:t>
            </a:r>
            <a:r>
              <a:rPr lang="ru-RU" dirty="0" smtClean="0"/>
              <a:t>углов.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функции подсчета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2910" cy="3887506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1. Обработать все изображение по 2 строки на каждом шаге</a:t>
            </a:r>
          </a:p>
          <a:p>
            <a:pPr marL="0" indent="0">
              <a:buNone/>
            </a:pPr>
            <a:r>
              <a:rPr lang="ru-RU" dirty="0" smtClean="0"/>
              <a:t>2. Подсчитать количество внешних углов </a:t>
            </a:r>
            <a:r>
              <a:rPr lang="en-US" dirty="0" smtClean="0"/>
              <a:t>E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3. Подсчитать количество внутренних углов </a:t>
            </a:r>
            <a:r>
              <a:rPr lang="en-US" dirty="0" smtClean="0"/>
              <a:t>I</a:t>
            </a:r>
          </a:p>
          <a:p>
            <a:pPr marL="0" indent="0">
              <a:buNone/>
            </a:pPr>
            <a:r>
              <a:rPr lang="ru-RU" dirty="0" smtClean="0"/>
              <a:t>4. Вернуть в качестве результата количество отверстий (</a:t>
            </a:r>
            <a:r>
              <a:rPr lang="en-US" dirty="0" smtClean="0"/>
              <a:t>E-I</a:t>
            </a:r>
            <a:r>
              <a:rPr lang="ru-RU" dirty="0" smtClean="0"/>
              <a:t>)</a:t>
            </a:r>
            <a:r>
              <a:rPr lang="en-US" dirty="0" smtClean="0"/>
              <a:t>/4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444" y="1666023"/>
            <a:ext cx="4918410" cy="47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7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985</TotalTime>
  <Words>454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Georgia</vt:lpstr>
      <vt:lpstr>Trebuchet MS</vt:lpstr>
      <vt:lpstr>Wingdings</vt:lpstr>
      <vt:lpstr>Дерево</vt:lpstr>
      <vt:lpstr>Анализ бинарных изображений</vt:lpstr>
      <vt:lpstr>1. Пиксели и окрестности пикселей</vt:lpstr>
      <vt:lpstr>Презентация PowerPoint</vt:lpstr>
      <vt:lpstr>Окрестности пикселей</vt:lpstr>
      <vt:lpstr>2. Применение масок к изображениям </vt:lpstr>
      <vt:lpstr>Маска - это множество координат пикселей, которым сопоставлены значения, называемые весами</vt:lpstr>
      <vt:lpstr>2. Подсчет объектов на изображении </vt:lpstr>
      <vt:lpstr>Подсчет объектов на изображении</vt:lpstr>
      <vt:lpstr>Алгоритм функции подсчета </vt:lpstr>
      <vt:lpstr>Используем шаблоны для подсчета углов</vt:lpstr>
      <vt:lpstr>Подсчет объектов на изображении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Татьяна Лисовская</dc:creator>
  <cp:lastModifiedBy>Student</cp:lastModifiedBy>
  <cp:revision>42</cp:revision>
  <dcterms:created xsi:type="dcterms:W3CDTF">2019-07-31T06:54:38Z</dcterms:created>
  <dcterms:modified xsi:type="dcterms:W3CDTF">2019-11-25T13:39:56Z</dcterms:modified>
</cp:coreProperties>
</file>