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1"/>
  </p:notesMasterIdLst>
  <p:sldIdLst>
    <p:sldId id="256" r:id="rId2"/>
    <p:sldId id="272" r:id="rId3"/>
    <p:sldId id="264" r:id="rId4"/>
    <p:sldId id="286" r:id="rId5"/>
    <p:sldId id="287" r:id="rId6"/>
    <p:sldId id="292" r:id="rId7"/>
    <p:sldId id="288" r:id="rId8"/>
    <p:sldId id="290" r:id="rId9"/>
    <p:sldId id="291" r:id="rId10"/>
    <p:sldId id="293" r:id="rId11"/>
    <p:sldId id="294" r:id="rId12"/>
    <p:sldId id="296" r:id="rId13"/>
    <p:sldId id="297" r:id="rId14"/>
    <p:sldId id="298" r:id="rId15"/>
    <p:sldId id="299" r:id="rId16"/>
    <p:sldId id="295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16" r:id="rId26"/>
    <p:sldId id="289" r:id="rId27"/>
    <p:sldId id="317" r:id="rId28"/>
    <p:sldId id="318" r:id="rId29"/>
    <p:sldId id="31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D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15" autoAdjust="0"/>
    <p:restoredTop sz="94660"/>
  </p:normalViewPr>
  <p:slideViewPr>
    <p:cSldViewPr snapToGrid="0">
      <p:cViewPr varScale="1">
        <p:scale>
          <a:sx n="77" d="100"/>
          <a:sy n="77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D0B3B-7E39-4AF6-854B-80477BED14A0}" type="datetimeFigureOut">
              <a:rPr lang="ru-RU" smtClean="0"/>
              <a:t>25.11.2019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00108-17D2-41D1-B75B-17F161628A8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2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567F-427E-4A64-B101-F282CE3E2744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3C5D-0926-4626-B1E3-72A4DA0C1F34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9EB3-5C37-4A53-BE3E-F7E5BDA2BFE8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A939-37B2-4F61-83E0-D1F9303E8B0E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97687B6-CB03-40F5-AB98-D537CFB0840E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CFC6-E4A6-4C99-972D-6B14C2B704BB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BE01-3EBF-492D-A18C-BEE84BAB8D46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74B5-D266-45C3-99C4-D4190E00BE69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A246-155D-4A42-994B-E61EC7A6422E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EFAA-7DFE-40B5-8C08-C9D3A9D0F351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40B6-1E71-43A9-A50B-8D1F0369A6DF}" type="datetime1">
              <a:rPr lang="en-US" smtClean="0"/>
              <a:t>11/25/2019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E710FD3-BEE6-4CC9-B9CA-04CBE29F43D9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Основы обработки изображений на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155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dirty="0" smtClean="0"/>
              <a:t>save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im.save</a:t>
            </a:r>
            <a:r>
              <a:rPr lang="en-US" dirty="0"/>
              <a:t>(</a:t>
            </a:r>
            <a:r>
              <a:rPr lang="en-US" dirty="0" err="1"/>
              <a:t>outfile</a:t>
            </a:r>
            <a:r>
              <a:rPr lang="en-US" dirty="0"/>
              <a:t>, options…)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im.save</a:t>
            </a:r>
            <a:r>
              <a:rPr lang="en-US" dirty="0"/>
              <a:t>(</a:t>
            </a:r>
            <a:r>
              <a:rPr lang="en-US" dirty="0" err="1"/>
              <a:t>outfile</a:t>
            </a:r>
            <a:r>
              <a:rPr lang="en-US" dirty="0"/>
              <a:t>, format, options…)</a:t>
            </a: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/>
              <a:t>Если по какой-либо причине сохранение завершится неудачно, метод вызовет исключение (обычно исключение </a:t>
            </a:r>
            <a:r>
              <a:rPr lang="ru-RU" dirty="0" err="1"/>
              <a:t>IOError</a:t>
            </a:r>
            <a:r>
              <a:rPr lang="ru-RU" dirty="0"/>
              <a:t>). Если это произойдет, возможно, метод создал файл и записал в него данные, а возможно и нет, такой файл лучше удалить вручную.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1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from PIL import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Image</a:t>
            </a:r>
            <a:endParaRPr lang="ru-RU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lang="ru-RU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infile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filelist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8945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outfile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.path,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infile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[0] + ".jpg"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8945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infile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outfile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8525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105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Image.open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infile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).save(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outfile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789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IOError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105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"не могу преобразовать",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infile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9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dirty="0" smtClean="0"/>
              <a:t>thumbnail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метод позволяет создавать </a:t>
            </a:r>
            <a:r>
              <a:rPr lang="ru-RU" dirty="0" smtClean="0"/>
              <a:t>миниатюры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pil_im.thumbnail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((128,128))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0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</a:t>
            </a:r>
            <a:r>
              <a:rPr lang="en-US" dirty="0"/>
              <a:t>resize </a:t>
            </a:r>
            <a:r>
              <a:rPr lang="ru-RU" dirty="0"/>
              <a:t>и </a:t>
            </a:r>
            <a:r>
              <a:rPr lang="en-US" dirty="0"/>
              <a:t>rotate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изменения размера изображения служит метод </a:t>
            </a:r>
            <a:r>
              <a:rPr lang="en-US" i="1" dirty="0"/>
              <a:t>resize</a:t>
            </a:r>
            <a:r>
              <a:rPr lang="ru-RU" i="1" dirty="0"/>
              <a:t>()</a:t>
            </a:r>
            <a:r>
              <a:rPr lang="ru-RU" dirty="0"/>
              <a:t>, которому передается кортеж, определяющий новый размер: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out = </a:t>
            </a:r>
            <a:r>
              <a:rPr lang="en-US" dirty="0" err="1"/>
              <a:t>pil_im.resize</a:t>
            </a:r>
            <a:r>
              <a:rPr lang="en-US" dirty="0"/>
              <a:t> ( (128, 128))</a:t>
            </a: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поворота изображения вызывается метод </a:t>
            </a:r>
            <a:r>
              <a:rPr lang="en-US" i="1" dirty="0"/>
              <a:t>rotate</a:t>
            </a:r>
            <a:r>
              <a:rPr lang="ru-RU" i="1" dirty="0"/>
              <a:t>()</a:t>
            </a:r>
            <a:r>
              <a:rPr lang="ru-RU" dirty="0"/>
              <a:t> и задается угол в направлении против часовой стрелки: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en-US" dirty="0"/>
              <a:t>out = </a:t>
            </a:r>
            <a:r>
              <a:rPr lang="en-US" dirty="0" err="1"/>
              <a:t>pil_im.rotate</a:t>
            </a:r>
            <a:r>
              <a:rPr lang="en-US" dirty="0"/>
              <a:t>(45)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ru-RU" sz="2400" dirty="0" smtClean="0"/>
          </a:p>
          <a:p>
            <a:pPr marL="0" indent="0" algn="ctr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en-US" sz="2400" dirty="0" smtClean="0"/>
              <a:t>http</a:t>
            </a:r>
            <a:r>
              <a:rPr lang="ru-RU" sz="2400" dirty="0"/>
              <a:t>://</a:t>
            </a:r>
            <a:r>
              <a:rPr lang="en-US" sz="2400" dirty="0"/>
              <a:t>www</a:t>
            </a:r>
            <a:r>
              <a:rPr lang="ru-RU" sz="2400" dirty="0"/>
              <a:t>.</a:t>
            </a:r>
            <a:r>
              <a:rPr lang="en-US" sz="2400" dirty="0" err="1"/>
              <a:t>pythonware</a:t>
            </a:r>
            <a:r>
              <a:rPr lang="ru-RU" sz="2400" dirty="0"/>
              <a:t>.</a:t>
            </a:r>
            <a:r>
              <a:rPr lang="en-US" sz="2400" dirty="0"/>
              <a:t>com</a:t>
            </a:r>
            <a:r>
              <a:rPr lang="ru-RU" sz="2400" dirty="0"/>
              <a:t>/</a:t>
            </a:r>
            <a:r>
              <a:rPr lang="en-US" sz="2400" dirty="0"/>
              <a:t>library</a:t>
            </a:r>
            <a:r>
              <a:rPr lang="ru-RU" sz="2400" dirty="0"/>
              <a:t>/</a:t>
            </a:r>
            <a:r>
              <a:rPr lang="en-US" sz="2400" dirty="0" err="1"/>
              <a:t>pil</a:t>
            </a:r>
            <a:r>
              <a:rPr lang="ru-RU" sz="2400" dirty="0"/>
              <a:t>/</a:t>
            </a:r>
            <a:r>
              <a:rPr lang="en-US" sz="2400" dirty="0"/>
              <a:t>handbook</a:t>
            </a:r>
            <a:r>
              <a:rPr lang="ru-RU" sz="2400" dirty="0"/>
              <a:t>/</a:t>
            </a:r>
            <a:r>
              <a:rPr lang="en-US" sz="2400" dirty="0"/>
              <a:t>index</a:t>
            </a:r>
            <a:r>
              <a:rPr lang="ru-RU" sz="2400" dirty="0"/>
              <a:t>.</a:t>
            </a:r>
            <a:r>
              <a:rPr lang="en-US" sz="2400" dirty="0"/>
              <a:t>html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98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Пакет </a:t>
            </a:r>
            <a:r>
              <a:rPr lang="en-US" dirty="0" err="1" smtClean="0"/>
              <a:t>NumPy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80298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 массива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позволяет выполнять такие важные операции, как умножение матриц, транспонирование, решение систем линейных уравнений, скалярное умножение и нормировку </a:t>
            </a:r>
            <a:r>
              <a:rPr lang="ru-RU" dirty="0" smtClean="0"/>
              <a:t>векторов.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Необходимо для:</a:t>
            </a:r>
          </a:p>
          <a:p>
            <a:pPr algn="just"/>
            <a:r>
              <a:rPr lang="ru-RU" dirty="0"/>
              <a:t>совмещение изображений</a:t>
            </a:r>
            <a:r>
              <a:rPr lang="ru-RU" dirty="0" smtClean="0"/>
              <a:t>,</a:t>
            </a:r>
          </a:p>
          <a:p>
            <a:pPr algn="just"/>
            <a:r>
              <a:rPr lang="ru-RU" dirty="0" smtClean="0"/>
              <a:t>деформирование,</a:t>
            </a:r>
          </a:p>
          <a:p>
            <a:pPr algn="just"/>
            <a:r>
              <a:rPr lang="ru-RU" dirty="0" smtClean="0"/>
              <a:t>различные </a:t>
            </a:r>
            <a:r>
              <a:rPr lang="ru-RU" dirty="0"/>
              <a:t>виды моделирования</a:t>
            </a:r>
            <a:r>
              <a:rPr lang="ru-RU" dirty="0" smtClean="0"/>
              <a:t>,</a:t>
            </a:r>
          </a:p>
          <a:p>
            <a:pPr algn="just"/>
            <a:r>
              <a:rPr lang="ru-RU" dirty="0" smtClean="0"/>
              <a:t>классификации,</a:t>
            </a:r>
          </a:p>
          <a:p>
            <a:pPr algn="just"/>
            <a:r>
              <a:rPr lang="ru-RU" dirty="0" smtClean="0"/>
              <a:t>группировки </a:t>
            </a:r>
            <a:r>
              <a:rPr lang="ru-RU" dirty="0"/>
              <a:t>изображений и т. 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74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изображения в виде массива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8286" y="2121408"/>
            <a:ext cx="10329962" cy="4050792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Чтобы преобразовать изображение в массив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необходимо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воспользоваться функцией </a:t>
            </a:r>
            <a:r>
              <a:rPr lang="ru-RU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array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().</a:t>
            </a:r>
          </a:p>
          <a:p>
            <a:pPr marL="0" indent="0">
              <a:buNone/>
            </a:pPr>
            <a:endParaRPr lang="ru-RU" i="1" dirty="0">
              <a:latin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Массивы в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многомерные и могут использоваться для представления векторов, матриц и изображений. Массив очень похож на список (или список списков), но может содержать только элементы одного типа. Если тип не указан при создании массива, то он автоматически выводится из данных. 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Кортеж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7959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Кортеж (</a:t>
            </a:r>
            <a:r>
              <a:rPr lang="ru-RU" dirty="0" err="1"/>
              <a:t>tuple</a:t>
            </a:r>
            <a:r>
              <a:rPr lang="ru-RU" dirty="0"/>
              <a:t>) – это неизменяемая структура данных, которая по своему подобию очень похожа на </a:t>
            </a:r>
            <a:r>
              <a:rPr lang="ru-RU" dirty="0" smtClean="0"/>
              <a:t>список.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8572" t="22222" r="74074" b="65926"/>
          <a:stretch/>
        </p:blipFill>
        <p:spPr>
          <a:xfrm>
            <a:off x="1069848" y="3219450"/>
            <a:ext cx="2651968" cy="19621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l="8623" t="69306" r="34653" b="15000"/>
          <a:stretch/>
        </p:blipFill>
        <p:spPr>
          <a:xfrm>
            <a:off x="4426420" y="3219450"/>
            <a:ext cx="7369485" cy="220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8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ru-RU" dirty="0" smtClean="0"/>
              <a:t>кортежей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Создать пустой кортеж можно следующим образом</a:t>
            </a:r>
          </a:p>
          <a:p>
            <a:pPr marL="0" indent="0">
              <a:buNone/>
            </a:pPr>
            <a:r>
              <a:rPr lang="ru-RU" dirty="0" smtClean="0"/>
              <a:t>&gt;&gt;&gt; </a:t>
            </a:r>
            <a:r>
              <a:rPr lang="ru-RU" dirty="0"/>
              <a:t>a = </a:t>
            </a:r>
            <a:r>
              <a:rPr lang="ru-RU" dirty="0" smtClean="0"/>
              <a:t>()</a:t>
            </a:r>
          </a:p>
          <a:p>
            <a:pPr marL="0" indent="0">
              <a:buNone/>
            </a:pPr>
            <a:r>
              <a:rPr lang="ru-RU" dirty="0"/>
              <a:t>Кортеж с заданным содержанием создается также как список, только вместо квадратных скобок используются </a:t>
            </a:r>
            <a:r>
              <a:rPr lang="ru-RU" dirty="0" smtClean="0"/>
              <a:t>круглые</a:t>
            </a:r>
          </a:p>
          <a:p>
            <a:pPr marL="0" indent="0">
              <a:buNone/>
            </a:pPr>
            <a:r>
              <a:rPr lang="ru-RU" dirty="0"/>
              <a:t>&gt;&gt;&gt; a = (</a:t>
            </a:r>
            <a:r>
              <a:rPr lang="ru-RU" b="1" dirty="0"/>
              <a:t>1</a:t>
            </a:r>
            <a:r>
              <a:rPr lang="ru-RU" dirty="0"/>
              <a:t>, </a:t>
            </a:r>
            <a:r>
              <a:rPr lang="ru-RU" b="1" dirty="0"/>
              <a:t>2</a:t>
            </a:r>
            <a:r>
              <a:rPr lang="ru-RU" dirty="0"/>
              <a:t>, </a:t>
            </a:r>
            <a:r>
              <a:rPr lang="ru-RU" b="1" dirty="0"/>
              <a:t>3</a:t>
            </a:r>
            <a:r>
              <a:rPr lang="ru-RU" dirty="0"/>
              <a:t>, </a:t>
            </a:r>
            <a:r>
              <a:rPr lang="ru-RU" b="1" dirty="0"/>
              <a:t>4</a:t>
            </a:r>
            <a:r>
              <a:rPr lang="ru-RU" dirty="0"/>
              <a:t>, </a:t>
            </a:r>
            <a:r>
              <a:rPr lang="ru-RU" b="1" dirty="0"/>
              <a:t>5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r>
              <a:rPr lang="ru-RU" dirty="0"/>
              <a:t>Также, можно пользоваться функцией </a:t>
            </a:r>
            <a:r>
              <a:rPr lang="en-US" dirty="0"/>
              <a:t>tuple</a:t>
            </a:r>
            <a:r>
              <a:rPr lang="ru-RU" dirty="0" smtClean="0"/>
              <a:t>()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&gt;&gt;&gt; a = </a:t>
            </a:r>
            <a:r>
              <a:rPr lang="ru-RU" dirty="0" err="1"/>
              <a:t>tuple</a:t>
            </a:r>
            <a:r>
              <a:rPr lang="ru-RU" dirty="0"/>
              <a:t>((</a:t>
            </a:r>
            <a:r>
              <a:rPr lang="ru-RU" b="1" dirty="0"/>
              <a:t>1</a:t>
            </a:r>
            <a:r>
              <a:rPr lang="ru-RU" dirty="0"/>
              <a:t>, </a:t>
            </a:r>
            <a:r>
              <a:rPr lang="ru-RU" b="1" dirty="0"/>
              <a:t>2</a:t>
            </a:r>
            <a:r>
              <a:rPr lang="ru-RU" dirty="0"/>
              <a:t>, </a:t>
            </a:r>
            <a:r>
              <a:rPr lang="ru-RU" b="1" dirty="0"/>
              <a:t>3</a:t>
            </a:r>
            <a:r>
              <a:rPr lang="ru-RU" dirty="0"/>
              <a:t>, </a:t>
            </a:r>
            <a:r>
              <a:rPr lang="ru-RU" b="1" dirty="0"/>
              <a:t>4</a:t>
            </a:r>
            <a:r>
              <a:rPr lang="ru-RU" dirty="0"/>
              <a:t>))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5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/>
              <a:t>Содержание лекции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Библиотека </a:t>
            </a:r>
            <a:r>
              <a:rPr lang="en-US" sz="3200" dirty="0" smtClean="0"/>
              <a:t>PIL</a:t>
            </a:r>
          </a:p>
          <a:p>
            <a:r>
              <a:rPr lang="ru-RU" sz="3200" dirty="0" smtClean="0"/>
              <a:t>Пакет </a:t>
            </a:r>
            <a:r>
              <a:rPr lang="en-US" sz="3200" dirty="0" err="1" smtClean="0"/>
              <a:t>NumPy</a:t>
            </a:r>
            <a:endParaRPr lang="ru-RU" sz="3200" dirty="0" smtClean="0"/>
          </a:p>
          <a:p>
            <a:r>
              <a:rPr lang="ru-RU" sz="3200" dirty="0" smtClean="0"/>
              <a:t>Практика по обработке изображения</a:t>
            </a:r>
          </a:p>
          <a:p>
            <a:pPr lvl="1"/>
            <a:r>
              <a:rPr lang="ru-RU" sz="2800" dirty="0" smtClean="0"/>
              <a:t>Преобразование уровня яркости</a:t>
            </a:r>
          </a:p>
          <a:p>
            <a:pPr lvl="1"/>
            <a:r>
              <a:rPr lang="ru-RU" sz="2800" dirty="0" smtClean="0"/>
              <a:t>Изменение размера изображения</a:t>
            </a:r>
          </a:p>
          <a:p>
            <a:pPr lvl="1"/>
            <a:r>
              <a:rPr lang="ru-RU" sz="2800" dirty="0" smtClean="0"/>
              <a:t>Усреднение изображения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3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848" y="406399"/>
            <a:ext cx="10058400" cy="1063462"/>
          </a:xfrm>
        </p:spPr>
        <p:txBody>
          <a:bodyPr/>
          <a:lstStyle/>
          <a:p>
            <a:r>
              <a:rPr lang="ru-RU" dirty="0"/>
              <a:t>Доступ к элементам </a:t>
            </a:r>
            <a:r>
              <a:rPr lang="ru-RU" dirty="0" smtClean="0"/>
              <a:t>кортежа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2385" y="1469861"/>
            <a:ext cx="11438313" cy="50325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Доступ к элементам кортежа осуществляется также как к элементам списка – через указание индекса. Но, как уже было сказано – изменять элементы кортежа нельзя!</a:t>
            </a:r>
          </a:p>
          <a:p>
            <a:pPr marL="0" indent="0">
              <a:buNone/>
            </a:pPr>
            <a:r>
              <a:rPr lang="ru-RU" dirty="0"/>
              <a:t>&gt;&gt;&gt; a = (</a:t>
            </a:r>
            <a:r>
              <a:rPr lang="ru-RU" b="1" dirty="0"/>
              <a:t>1</a:t>
            </a:r>
            <a:r>
              <a:rPr lang="ru-RU" dirty="0"/>
              <a:t>, </a:t>
            </a:r>
            <a:r>
              <a:rPr lang="ru-RU" b="1" dirty="0"/>
              <a:t>2</a:t>
            </a:r>
            <a:r>
              <a:rPr lang="ru-RU" dirty="0"/>
              <a:t>, </a:t>
            </a:r>
            <a:r>
              <a:rPr lang="ru-RU" b="1" dirty="0"/>
              <a:t>3</a:t>
            </a:r>
            <a:r>
              <a:rPr lang="ru-RU" dirty="0"/>
              <a:t>, </a:t>
            </a:r>
            <a:r>
              <a:rPr lang="ru-RU" b="1" dirty="0"/>
              <a:t>4</a:t>
            </a:r>
            <a:r>
              <a:rPr lang="ru-RU" dirty="0"/>
              <a:t>, </a:t>
            </a:r>
            <a:r>
              <a:rPr lang="ru-RU" b="1" dirty="0"/>
              <a:t>5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r>
              <a:rPr lang="en-US" dirty="0"/>
              <a:t>&gt;&gt;&gt; print(a[</a:t>
            </a:r>
            <a:r>
              <a:rPr lang="en-US" b="1" dirty="0"/>
              <a:t>0</a:t>
            </a:r>
            <a:r>
              <a:rPr lang="en-US" dirty="0" smtClean="0"/>
              <a:t>])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1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&gt;&gt;&gt; print(a[</a:t>
            </a:r>
            <a:r>
              <a:rPr lang="en-US" b="1" dirty="0"/>
              <a:t>1</a:t>
            </a:r>
            <a:r>
              <a:rPr lang="en-US" dirty="0"/>
              <a:t>:</a:t>
            </a:r>
            <a:r>
              <a:rPr lang="en-US" b="1" dirty="0"/>
              <a:t>3</a:t>
            </a:r>
            <a:r>
              <a:rPr lang="en-US" dirty="0" smtClean="0"/>
              <a:t>])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(2, 3)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&gt;&gt;&gt; a[</a:t>
            </a:r>
            <a:r>
              <a:rPr lang="en-US" b="1" dirty="0"/>
              <a:t>1</a:t>
            </a:r>
            <a:r>
              <a:rPr lang="en-US" dirty="0"/>
              <a:t>] = </a:t>
            </a:r>
            <a:r>
              <a:rPr lang="en-US" b="1" dirty="0" smtClean="0"/>
              <a:t>3</a:t>
            </a:r>
            <a:endParaRPr lang="ru-RU" b="1" dirty="0" smtClean="0"/>
          </a:p>
          <a:p>
            <a:pPr marL="0" indent="0">
              <a:buNone/>
            </a:pPr>
            <a:r>
              <a:rPr lang="en-US" dirty="0" err="1"/>
              <a:t>Traceback</a:t>
            </a:r>
            <a:r>
              <a:rPr lang="en-US" dirty="0"/>
              <a:t> (most recent call last</a:t>
            </a:r>
            <a:r>
              <a:rPr lang="en-US" dirty="0" smtClean="0"/>
              <a:t>):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File "&lt;pyshell#24&gt;", line </a:t>
            </a:r>
            <a:r>
              <a:rPr lang="en-US" b="1" dirty="0"/>
              <a:t>1</a:t>
            </a:r>
            <a:r>
              <a:rPr lang="en-US" dirty="0"/>
              <a:t>, in &lt;module</a:t>
            </a:r>
            <a:r>
              <a:rPr lang="en-US" dirty="0" smtClean="0"/>
              <a:t>&gt;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&gt;&gt;&gt;</a:t>
            </a:r>
            <a:r>
              <a:rPr lang="ru-RU" dirty="0" smtClean="0"/>
              <a:t> </a:t>
            </a:r>
            <a:r>
              <a:rPr lang="en-US" dirty="0" smtClean="0"/>
              <a:t>a[</a:t>
            </a:r>
            <a:r>
              <a:rPr lang="en-US" b="1" dirty="0" smtClean="0"/>
              <a:t>1</a:t>
            </a:r>
            <a:r>
              <a:rPr lang="en-US" dirty="0"/>
              <a:t>] = </a:t>
            </a:r>
            <a:r>
              <a:rPr lang="en-US" b="1" dirty="0" smtClean="0"/>
              <a:t>3</a:t>
            </a:r>
            <a:endParaRPr lang="ru-RU" b="1" dirty="0" smtClean="0"/>
          </a:p>
          <a:p>
            <a:pPr marL="0" indent="0">
              <a:buNone/>
            </a:pPr>
            <a:r>
              <a:rPr lang="en-US" dirty="0" err="1"/>
              <a:t>TypeError</a:t>
            </a:r>
            <a:r>
              <a:rPr lang="en-US" dirty="0"/>
              <a:t>: 'tuple' object does not support item assignment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кортежей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Удалить отдельные элементы из кортежа </a:t>
            </a:r>
            <a:r>
              <a:rPr lang="ru-RU" dirty="0" smtClean="0"/>
              <a:t>невозможно!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Но можно удалить кортеж целиком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4862" t="48970" r="32842" b="37361"/>
          <a:stretch/>
        </p:blipFill>
        <p:spPr>
          <a:xfrm>
            <a:off x="1184148" y="2758267"/>
            <a:ext cx="5145820" cy="122318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4981" t="70688" r="46332" b="15778"/>
          <a:stretch/>
        </p:blipFill>
        <p:spPr>
          <a:xfrm>
            <a:off x="1184148" y="4809670"/>
            <a:ext cx="4524357" cy="136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2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кортежа в список и обратно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21408"/>
            <a:ext cx="4779409" cy="405079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Превращения списка в кортеж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5062" t="35767" r="67883" b="43280"/>
          <a:stretch/>
        </p:blipFill>
        <p:spPr>
          <a:xfrm>
            <a:off x="1069848" y="2583542"/>
            <a:ext cx="3754071" cy="314960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4603" t="60741" r="66279" b="18096"/>
          <a:stretch/>
        </p:blipFill>
        <p:spPr>
          <a:xfrm>
            <a:off x="6099048" y="2583542"/>
            <a:ext cx="3999994" cy="3149601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6028581" y="2121408"/>
            <a:ext cx="4779409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ru-RU" dirty="0" smtClean="0"/>
              <a:t>Обратная операция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571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изображения в массив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516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im</a:t>
            </a:r>
            <a:r>
              <a:rPr lang="en-US" dirty="0"/>
              <a:t> = array(</a:t>
            </a:r>
            <a:r>
              <a:rPr lang="en-US" dirty="0" err="1"/>
              <a:t>Image.open</a:t>
            </a:r>
            <a:r>
              <a:rPr lang="en-US" dirty="0"/>
              <a:t>('empire.jpg'))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print </a:t>
            </a:r>
            <a:r>
              <a:rPr lang="en-US" dirty="0" err="1"/>
              <a:t>im.shape</a:t>
            </a:r>
            <a:r>
              <a:rPr lang="en-US" dirty="0"/>
              <a:t>, </a:t>
            </a:r>
            <a:r>
              <a:rPr lang="en-US" dirty="0" err="1"/>
              <a:t>im.dtype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im</a:t>
            </a:r>
            <a:r>
              <a:rPr lang="en-US" dirty="0"/>
              <a:t> = array(Image.open(</a:t>
            </a:r>
            <a:r>
              <a:rPr lang="en-US" dirty="0"/>
              <a:t>'</a:t>
            </a:r>
            <a:r>
              <a:rPr lang="en-US" dirty="0" err="1"/>
              <a:t>empire.jpg'</a:t>
            </a:r>
            <a:r>
              <a:rPr lang="en-US" dirty="0" err="1" smtClean="0"/>
              <a:t>.</a:t>
            </a:r>
            <a:r>
              <a:rPr lang="en-US" dirty="0" err="1" smtClean="0"/>
              <a:t>convert</a:t>
            </a:r>
            <a:r>
              <a:rPr lang="en-US" dirty="0"/>
              <a:t>('L')/'f')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print </a:t>
            </a:r>
            <a:r>
              <a:rPr lang="en-US" dirty="0" err="1"/>
              <a:t>im.shape</a:t>
            </a:r>
            <a:r>
              <a:rPr lang="en-US" dirty="0"/>
              <a:t>, </a:t>
            </a:r>
            <a:r>
              <a:rPr lang="en-US" dirty="0" err="1"/>
              <a:t>im.dtype</a:t>
            </a:r>
            <a:endParaRPr lang="ru-RU" dirty="0"/>
          </a:p>
          <a:p>
            <a:pPr marL="0" indent="0" algn="ctr">
              <a:buNone/>
            </a:pPr>
            <a:endParaRPr lang="ru-RU" b="1" dirty="0" smtClean="0"/>
          </a:p>
          <a:p>
            <a:pPr marL="0" indent="0" algn="ctr">
              <a:buNone/>
            </a:pPr>
            <a:r>
              <a:rPr lang="en-US" b="1" dirty="0" smtClean="0"/>
              <a:t>(</a:t>
            </a:r>
            <a:r>
              <a:rPr lang="en-US" b="1" dirty="0"/>
              <a:t>800, 569, 3) uint8</a:t>
            </a:r>
            <a:endParaRPr lang="ru-RU" b="1" dirty="0"/>
          </a:p>
          <a:p>
            <a:pPr marL="0" indent="0" algn="ctr">
              <a:buNone/>
            </a:pPr>
            <a:r>
              <a:rPr lang="en-US" b="1" dirty="0"/>
              <a:t>(800, 569) </a:t>
            </a:r>
            <a:r>
              <a:rPr lang="en-US" b="1" dirty="0" smtClean="0"/>
              <a:t>float32</a:t>
            </a:r>
            <a:endParaRPr lang="ru-RU" b="1" dirty="0" smtClean="0"/>
          </a:p>
          <a:p>
            <a:pPr marL="0" indent="0" algn="just">
              <a:buNone/>
            </a:pPr>
            <a:endParaRPr lang="ru-RU" b="1" dirty="0"/>
          </a:p>
          <a:p>
            <a:pPr marL="0" indent="0" algn="just">
              <a:buNone/>
            </a:pPr>
            <a:r>
              <a:rPr lang="en-US" dirty="0"/>
              <a:t>value = </a:t>
            </a:r>
            <a:r>
              <a:rPr lang="en-US" dirty="0" err="1"/>
              <a:t>im</a:t>
            </a:r>
            <a:r>
              <a:rPr lang="en-US" dirty="0"/>
              <a:t>[</a:t>
            </a:r>
            <a:r>
              <a:rPr lang="en-US" dirty="0" err="1"/>
              <a:t>i,j,k</a:t>
            </a:r>
            <a:r>
              <a:rPr lang="en-US" dirty="0" smtClean="0"/>
              <a:t>]</a:t>
            </a:r>
            <a:r>
              <a:rPr lang="ru-RU" dirty="0"/>
              <a:t>	</a:t>
            </a:r>
            <a:r>
              <a:rPr lang="ru-RU" dirty="0" smtClean="0"/>
              <a:t>	</a:t>
            </a:r>
            <a:r>
              <a:rPr lang="en-US" dirty="0" smtClean="0">
                <a:solidFill>
                  <a:srgbClr val="92D050"/>
                </a:solidFill>
              </a:rPr>
              <a:t>#</a:t>
            </a:r>
            <a:r>
              <a:rPr lang="ru-RU" dirty="0" smtClean="0">
                <a:solidFill>
                  <a:srgbClr val="92D050"/>
                </a:solidFill>
              </a:rPr>
              <a:t>Обращение к элементам массива</a:t>
            </a:r>
            <a:endParaRPr lang="ru-RU" dirty="0">
              <a:solidFill>
                <a:srgbClr val="92D050"/>
              </a:solidFill>
            </a:endParaRPr>
          </a:p>
          <a:p>
            <a:pPr marL="0" indent="0" algn="just">
              <a:buNone/>
            </a:pPr>
            <a:endParaRPr lang="ru-RU" b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75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Срезка массива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im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,:] = </a:t>
            </a:r>
            <a:r>
              <a:rPr lang="en-US" dirty="0" err="1"/>
              <a:t>im</a:t>
            </a:r>
            <a:r>
              <a:rPr lang="ru-RU" dirty="0"/>
              <a:t>[</a:t>
            </a:r>
            <a:r>
              <a:rPr lang="en-US" dirty="0"/>
              <a:t>j</a:t>
            </a:r>
            <a:r>
              <a:rPr lang="ru-RU" dirty="0"/>
              <a:t>,:]	</a:t>
            </a:r>
            <a:r>
              <a:rPr lang="ru-RU" dirty="0" smtClean="0"/>
              <a:t>	</a:t>
            </a:r>
            <a:r>
              <a:rPr lang="ru-RU" dirty="0" smtClean="0">
                <a:solidFill>
                  <a:srgbClr val="92D050"/>
                </a:solidFill>
              </a:rPr>
              <a:t># </a:t>
            </a:r>
            <a:r>
              <a:rPr lang="ru-RU" dirty="0">
                <a:solidFill>
                  <a:srgbClr val="92D050"/>
                </a:solidFill>
              </a:rPr>
              <a:t>скопировать значения из строки </a:t>
            </a:r>
            <a:r>
              <a:rPr lang="en-US" dirty="0">
                <a:solidFill>
                  <a:srgbClr val="92D050"/>
                </a:solidFill>
              </a:rPr>
              <a:t>j</a:t>
            </a:r>
            <a:r>
              <a:rPr lang="ru-RU" dirty="0">
                <a:solidFill>
                  <a:srgbClr val="92D050"/>
                </a:solidFill>
              </a:rPr>
              <a:t> в строку 1</a:t>
            </a:r>
          </a:p>
          <a:p>
            <a:pPr marL="0" indent="0">
              <a:buNone/>
            </a:pPr>
            <a:r>
              <a:rPr lang="en-US" dirty="0" err="1"/>
              <a:t>im</a:t>
            </a:r>
            <a:r>
              <a:rPr lang="en-US" dirty="0"/>
              <a:t>[:,</a:t>
            </a:r>
            <a:r>
              <a:rPr lang="en-US" dirty="0" err="1"/>
              <a:t>i</a:t>
            </a:r>
            <a:r>
              <a:rPr lang="en-US" dirty="0"/>
              <a:t>] = 100 </a:t>
            </a:r>
            <a:r>
              <a:rPr lang="ru-RU" dirty="0" smtClean="0"/>
              <a:t>		</a:t>
            </a:r>
            <a:r>
              <a:rPr lang="en-US" dirty="0" smtClean="0">
                <a:solidFill>
                  <a:srgbClr val="92D050"/>
                </a:solidFill>
              </a:rPr>
              <a:t># </a:t>
            </a:r>
            <a:r>
              <a:rPr lang="en-US" dirty="0" err="1">
                <a:solidFill>
                  <a:srgbClr val="92D050"/>
                </a:solidFill>
              </a:rPr>
              <a:t>присвоить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всем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элементам</a:t>
            </a:r>
            <a:r>
              <a:rPr lang="en-US" dirty="0">
                <a:solidFill>
                  <a:srgbClr val="92D050"/>
                </a:solidFill>
              </a:rPr>
              <a:t> в </a:t>
            </a:r>
            <a:r>
              <a:rPr lang="en-US" dirty="0" err="1">
                <a:solidFill>
                  <a:srgbClr val="92D050"/>
                </a:solidFill>
              </a:rPr>
              <a:t>столбце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i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значение</a:t>
            </a:r>
            <a:r>
              <a:rPr lang="en-US" dirty="0">
                <a:solidFill>
                  <a:srgbClr val="92D050"/>
                </a:solidFill>
              </a:rPr>
              <a:t> 100</a:t>
            </a:r>
            <a:endParaRPr lang="ru-RU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err="1"/>
              <a:t>im</a:t>
            </a:r>
            <a:r>
              <a:rPr lang="ru-RU" dirty="0"/>
              <a:t>[:100,:50].</a:t>
            </a:r>
            <a:r>
              <a:rPr lang="en-US" dirty="0"/>
              <a:t>sum</a:t>
            </a:r>
            <a:r>
              <a:rPr lang="ru-RU" dirty="0"/>
              <a:t>()	</a:t>
            </a:r>
            <a:r>
              <a:rPr lang="ru-RU" dirty="0">
                <a:solidFill>
                  <a:srgbClr val="92D050"/>
                </a:solidFill>
              </a:rPr>
              <a:t># просуммировать элементы в прямоугольнике,</a:t>
            </a:r>
          </a:p>
          <a:p>
            <a:pPr marL="0" indent="0">
              <a:buNone/>
            </a:pPr>
            <a:r>
              <a:rPr lang="ru-RU" dirty="0" smtClean="0"/>
              <a:t>			</a:t>
            </a:r>
            <a:r>
              <a:rPr lang="ru-RU" dirty="0" smtClean="0">
                <a:solidFill>
                  <a:srgbClr val="92D050"/>
                </a:solidFill>
              </a:rPr>
              <a:t># </a:t>
            </a:r>
            <a:r>
              <a:rPr lang="ru-RU" dirty="0">
                <a:solidFill>
                  <a:srgbClr val="92D050"/>
                </a:solidFill>
              </a:rPr>
              <a:t>образованном первыми 100 строками</a:t>
            </a:r>
          </a:p>
          <a:p>
            <a:pPr marL="0" indent="0">
              <a:buNone/>
            </a:pPr>
            <a:r>
              <a:rPr lang="ru-RU" dirty="0" smtClean="0"/>
              <a:t>			</a:t>
            </a:r>
            <a:r>
              <a:rPr lang="ru-RU" dirty="0" smtClean="0">
                <a:solidFill>
                  <a:srgbClr val="92D050"/>
                </a:solidFill>
              </a:rPr>
              <a:t># </a:t>
            </a:r>
            <a:r>
              <a:rPr lang="ru-RU" dirty="0">
                <a:solidFill>
                  <a:srgbClr val="92D050"/>
                </a:solidFill>
              </a:rPr>
              <a:t>и первыми 50 столбцами</a:t>
            </a:r>
          </a:p>
          <a:p>
            <a:pPr marL="0" indent="0">
              <a:buNone/>
            </a:pPr>
            <a:r>
              <a:rPr lang="en-US" dirty="0" err="1"/>
              <a:t>im</a:t>
            </a:r>
            <a:r>
              <a:rPr lang="ru-RU" dirty="0"/>
              <a:t>[50:100,50:100]	</a:t>
            </a:r>
            <a:r>
              <a:rPr lang="ru-RU" dirty="0">
                <a:solidFill>
                  <a:srgbClr val="92D050"/>
                </a:solidFill>
              </a:rPr>
              <a:t># строки 50-100, столбцы 50-100 (сотые </a:t>
            </a:r>
            <a:r>
              <a:rPr lang="ru-RU" dirty="0" smtClean="0">
                <a:solidFill>
                  <a:srgbClr val="92D050"/>
                </a:solidFill>
              </a:rPr>
              <a:t>не включаются</a:t>
            </a:r>
            <a:r>
              <a:rPr lang="ru-RU" dirty="0">
                <a:solidFill>
                  <a:srgbClr val="92D05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err="1"/>
              <a:t>im</a:t>
            </a:r>
            <a:r>
              <a:rPr lang="ru-RU" dirty="0"/>
              <a:t>[</a:t>
            </a:r>
            <a:r>
              <a:rPr lang="en-US" dirty="0" err="1"/>
              <a:t>i</a:t>
            </a:r>
            <a:r>
              <a:rPr lang="ru-RU" dirty="0"/>
              <a:t>].</a:t>
            </a:r>
            <a:r>
              <a:rPr lang="en-US" dirty="0"/>
              <a:t>mean</a:t>
            </a:r>
            <a:r>
              <a:rPr lang="ru-RU" dirty="0"/>
              <a:t>()		</a:t>
            </a:r>
            <a:r>
              <a:rPr lang="ru-RU" dirty="0">
                <a:solidFill>
                  <a:srgbClr val="92D050"/>
                </a:solidFill>
              </a:rPr>
              <a:t># среднее значение в строке </a:t>
            </a:r>
            <a:r>
              <a:rPr lang="en-US" dirty="0" err="1">
                <a:solidFill>
                  <a:srgbClr val="92D050"/>
                </a:solidFill>
              </a:rPr>
              <a:t>i</a:t>
            </a:r>
            <a:endParaRPr lang="ru-RU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err="1"/>
              <a:t>im</a:t>
            </a:r>
            <a:r>
              <a:rPr lang="ru-RU" dirty="0"/>
              <a:t>[:,-1]			</a:t>
            </a:r>
            <a:r>
              <a:rPr lang="ru-RU" dirty="0">
                <a:solidFill>
                  <a:srgbClr val="92D050"/>
                </a:solidFill>
              </a:rPr>
              <a:t># последний столбец</a:t>
            </a:r>
          </a:p>
          <a:p>
            <a:pPr marL="0" indent="0">
              <a:buNone/>
            </a:pPr>
            <a:r>
              <a:rPr lang="en-US" dirty="0" err="1"/>
              <a:t>im</a:t>
            </a:r>
            <a:r>
              <a:rPr lang="ru-RU" dirty="0"/>
              <a:t>(-2,:] (или </a:t>
            </a:r>
            <a:r>
              <a:rPr lang="en-US" dirty="0" err="1"/>
              <a:t>im</a:t>
            </a:r>
            <a:r>
              <a:rPr lang="ru-RU" dirty="0"/>
              <a:t>[-2])	</a:t>
            </a:r>
            <a:r>
              <a:rPr lang="ru-RU" dirty="0">
                <a:solidFill>
                  <a:srgbClr val="92D050"/>
                </a:solidFill>
              </a:rPr>
              <a:t># предпоследняя строка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3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000" dirty="0" smtClean="0"/>
              <a:t>Практика по обработке изображения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4000" b="1" dirty="0"/>
              <a:t>Преобразование уровня яркости</a:t>
            </a:r>
            <a:endParaRPr lang="ru-RU" sz="4000" dirty="0"/>
          </a:p>
          <a:p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12246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990" y="205522"/>
            <a:ext cx="6013124" cy="3701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err="1"/>
              <a:t>from</a:t>
            </a:r>
            <a:r>
              <a:rPr lang="ru-RU" sz="1800" dirty="0"/>
              <a:t> PIL </a:t>
            </a:r>
            <a:r>
              <a:rPr lang="ru-RU" sz="1800" dirty="0" err="1"/>
              <a:t>import</a:t>
            </a:r>
            <a:r>
              <a:rPr lang="ru-RU" sz="1800" dirty="0"/>
              <a:t> </a:t>
            </a:r>
            <a:r>
              <a:rPr lang="ru-RU" sz="1800" dirty="0" err="1"/>
              <a:t>Image</a:t>
            </a:r>
            <a:endParaRPr lang="ru-RU" sz="1800" dirty="0"/>
          </a:p>
          <a:p>
            <a:pPr marL="0" indent="0">
              <a:buNone/>
            </a:pPr>
            <a:r>
              <a:rPr lang="ru-RU" sz="1800" dirty="0" err="1"/>
              <a:t>from</a:t>
            </a:r>
            <a:r>
              <a:rPr lang="ru-RU" sz="1800" dirty="0"/>
              <a:t> </a:t>
            </a:r>
            <a:r>
              <a:rPr lang="ru-RU" sz="1800" dirty="0" err="1"/>
              <a:t>numpy</a:t>
            </a:r>
            <a:r>
              <a:rPr lang="ru-RU" sz="1800" dirty="0"/>
              <a:t> </a:t>
            </a:r>
            <a:r>
              <a:rPr lang="ru-RU" sz="1800" dirty="0" err="1"/>
              <a:t>import</a:t>
            </a:r>
            <a:r>
              <a:rPr lang="ru-RU" sz="1800" dirty="0"/>
              <a:t> *</a:t>
            </a:r>
          </a:p>
          <a:p>
            <a:pPr marL="0" indent="0">
              <a:buNone/>
            </a:pPr>
            <a:r>
              <a:rPr lang="ru-RU" sz="1800" dirty="0"/>
              <a:t> </a:t>
            </a:r>
            <a:r>
              <a:rPr lang="en-US" sz="1800" dirty="0" err="1" smtClean="0"/>
              <a:t>im</a:t>
            </a:r>
            <a:r>
              <a:rPr lang="en-US" sz="1800" dirty="0" smtClean="0"/>
              <a:t> </a:t>
            </a:r>
            <a:r>
              <a:rPr lang="en-US" sz="1800" dirty="0"/>
              <a:t>= array(</a:t>
            </a:r>
            <a:r>
              <a:rPr lang="en-US" sz="1800" dirty="0" err="1"/>
              <a:t>Image.open</a:t>
            </a:r>
            <a:r>
              <a:rPr lang="en-US" sz="1800" dirty="0"/>
              <a:t>('empire.jpg').convert('L'))</a:t>
            </a:r>
            <a:endParaRPr lang="ru-RU" sz="1800" dirty="0"/>
          </a:p>
          <a:p>
            <a:pPr marL="0" indent="0">
              <a:buNone/>
            </a:pPr>
            <a:r>
              <a:rPr lang="ru-RU" sz="1800" dirty="0">
                <a:solidFill>
                  <a:srgbClr val="92D050"/>
                </a:solidFill>
              </a:rPr>
              <a:t># инвертировать изображение</a:t>
            </a:r>
          </a:p>
          <a:p>
            <a:pPr marL="0" indent="0">
              <a:buNone/>
            </a:pPr>
            <a:r>
              <a:rPr lang="ru-RU" sz="1800" dirty="0" smtClean="0"/>
              <a:t>im2 </a:t>
            </a:r>
            <a:r>
              <a:rPr lang="ru-RU" sz="1800" dirty="0"/>
              <a:t>= 255 </a:t>
            </a:r>
            <a:r>
              <a:rPr lang="ru-RU" sz="1800" dirty="0" smtClean="0"/>
              <a:t>– </a:t>
            </a:r>
            <a:r>
              <a:rPr lang="ru-RU" sz="1800" dirty="0" err="1" smtClean="0"/>
              <a:t>im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>
                <a:solidFill>
                  <a:srgbClr val="92D050"/>
                </a:solidFill>
              </a:rPr>
              <a:t># привести к интервалу 100...200</a:t>
            </a:r>
          </a:p>
          <a:p>
            <a:pPr marL="0" indent="0">
              <a:buNone/>
            </a:pPr>
            <a:r>
              <a:rPr lang="ru-RU" sz="1800" dirty="0" smtClean="0"/>
              <a:t>im3 </a:t>
            </a:r>
            <a:r>
              <a:rPr lang="ru-RU" sz="1800" dirty="0"/>
              <a:t>= (100.0/255) * </a:t>
            </a:r>
            <a:r>
              <a:rPr lang="ru-RU" sz="1800" dirty="0" err="1"/>
              <a:t>im</a:t>
            </a:r>
            <a:r>
              <a:rPr lang="ru-RU" sz="1800" dirty="0"/>
              <a:t> + 100 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>
                <a:solidFill>
                  <a:srgbClr val="92D050"/>
                </a:solidFill>
              </a:rPr>
              <a:t># применить квадратичную функцию</a:t>
            </a:r>
          </a:p>
          <a:p>
            <a:pPr marL="0" indent="0">
              <a:buNone/>
            </a:pPr>
            <a:r>
              <a:rPr lang="ru-RU" sz="1800" dirty="0" smtClean="0"/>
              <a:t>im4 </a:t>
            </a:r>
            <a:r>
              <a:rPr lang="ru-RU" sz="1800" dirty="0"/>
              <a:t>= 255.0 * (</a:t>
            </a:r>
            <a:r>
              <a:rPr lang="ru-RU" sz="1800" dirty="0" err="1"/>
              <a:t>im</a:t>
            </a:r>
            <a:r>
              <a:rPr lang="ru-RU" sz="1800" dirty="0"/>
              <a:t>/255.0)**2  	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023429" y="14631"/>
            <a:ext cx="6168571" cy="473596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98990" y="3836289"/>
            <a:ext cx="5940425" cy="280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3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73051" y="546608"/>
            <a:ext cx="11525250" cy="499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lnSpc>
                <a:spcPct val="107000"/>
              </a:lnSpc>
              <a:buNone/>
            </a:pPr>
            <a:r>
              <a:rPr lang="ru-RU" dirty="0"/>
              <a:t>Для нахождения минимального и максимального значения яркости можно написать</a:t>
            </a:r>
            <a:r>
              <a:rPr lang="ru-RU" dirty="0" smtClean="0"/>
              <a:t>:</a:t>
            </a:r>
            <a:endParaRPr lang="ru-RU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im.min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im.max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ru-RU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600" dirty="0" smtClean="0"/>
              <a:t>2 </a:t>
            </a:r>
            <a:r>
              <a:rPr lang="en-US" sz="1600" dirty="0"/>
              <a:t>255</a:t>
            </a:r>
            <a:endParaRPr lang="ru-RU" sz="1600" dirty="0"/>
          </a:p>
          <a:p>
            <a:pPr marL="0" indent="0" algn="ctr">
              <a:buNone/>
            </a:pPr>
            <a:r>
              <a:rPr lang="en-US" sz="1600" dirty="0"/>
              <a:t>0 253</a:t>
            </a:r>
            <a:endParaRPr lang="ru-RU" sz="1600" dirty="0"/>
          </a:p>
          <a:p>
            <a:pPr marL="0" indent="0" algn="ctr">
              <a:buNone/>
            </a:pPr>
            <a:r>
              <a:rPr lang="en-US" sz="1600" dirty="0"/>
              <a:t>100 200</a:t>
            </a:r>
            <a:endParaRPr lang="ru-RU" sz="1600" dirty="0"/>
          </a:p>
          <a:p>
            <a:pPr marL="0" indent="0" algn="ctr">
              <a:buNone/>
            </a:pPr>
            <a:r>
              <a:rPr lang="en-US" sz="1600" dirty="0"/>
              <a:t>0 255</a:t>
            </a:r>
            <a:endParaRPr lang="ru-RU" sz="1600" dirty="0"/>
          </a:p>
          <a:p>
            <a:pPr algn="just">
              <a:lnSpc>
                <a:spcPct val="107000"/>
              </a:lnSpc>
            </a:pPr>
            <a:r>
              <a:rPr lang="ru-RU" dirty="0" smtClean="0"/>
              <a:t>Функция </a:t>
            </a:r>
            <a:r>
              <a:rPr lang="en-US" i="1" dirty="0" err="1"/>
              <a:t>fromarray</a:t>
            </a:r>
            <a:r>
              <a:rPr lang="ru-RU" i="1" dirty="0"/>
              <a:t>()</a:t>
            </a:r>
            <a:r>
              <a:rPr lang="ru-RU" dirty="0"/>
              <a:t> является </a:t>
            </a:r>
            <a:r>
              <a:rPr lang="ru-RU" dirty="0" smtClean="0"/>
              <a:t>обратной </a:t>
            </a:r>
            <a:r>
              <a:rPr lang="ru-RU" dirty="0"/>
              <a:t>к </a:t>
            </a:r>
            <a:r>
              <a:rPr lang="en-US" i="1" dirty="0"/>
              <a:t>array</a:t>
            </a:r>
            <a:r>
              <a:rPr lang="ru-RU" i="1" dirty="0" smtClean="0"/>
              <a:t>()</a:t>
            </a:r>
            <a:r>
              <a:rPr lang="ru-RU" dirty="0" smtClean="0"/>
              <a:t>:</a:t>
            </a:r>
          </a:p>
          <a:p>
            <a:pPr marL="0" indent="0" algn="just">
              <a:lnSpc>
                <a:spcPct val="10700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pil_im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Image.fromarray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buNone/>
            </a:pPr>
            <a:endParaRPr lang="ru-RU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/>
              <a:t>Если тип «</a:t>
            </a:r>
            <a:r>
              <a:rPr lang="en-US" dirty="0" err="1"/>
              <a:t>uint</a:t>
            </a:r>
            <a:r>
              <a:rPr lang="ru-RU" dirty="0"/>
              <a:t>8» был заменен другим, </a:t>
            </a:r>
            <a:r>
              <a:rPr lang="ru-RU" dirty="0" smtClean="0"/>
              <a:t>то </a:t>
            </a:r>
            <a:r>
              <a:rPr lang="ru-RU" dirty="0"/>
              <a:t>перед созданием изображения нужно выполнить обратное преобразование:</a:t>
            </a:r>
          </a:p>
          <a:p>
            <a:pPr marL="0" indent="0">
              <a:buNone/>
            </a:pPr>
            <a:r>
              <a:rPr lang="ru-RU" dirty="0"/>
              <a:t> 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pil_im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Image.fromarray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(uint8(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3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Изменение размера </a:t>
            </a:r>
            <a:r>
              <a:rPr lang="ru-RU" dirty="0" smtClean="0"/>
              <a:t>изображения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imresize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im,sz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54823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""" </a:t>
            </a:r>
            <a:r>
              <a:rPr lang="en-US" dirty="0" err="1">
                <a:solidFill>
                  <a:srgbClr val="54823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Изменить</a:t>
            </a:r>
            <a:r>
              <a:rPr lang="en-US" dirty="0">
                <a:solidFill>
                  <a:srgbClr val="54823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54823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размер</a:t>
            </a:r>
            <a:r>
              <a:rPr lang="en-US" dirty="0">
                <a:solidFill>
                  <a:srgbClr val="54823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54823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массива</a:t>
            </a:r>
            <a:r>
              <a:rPr lang="en-US" dirty="0">
                <a:solidFill>
                  <a:srgbClr val="54823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dirty="0" err="1">
                <a:solidFill>
                  <a:srgbClr val="54823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помощью</a:t>
            </a:r>
            <a:r>
              <a:rPr lang="en-US" dirty="0">
                <a:solidFill>
                  <a:srgbClr val="54823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PIL. """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pil_im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Image.fromarray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(uint8(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array(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pil_im.resize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1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848" y="290284"/>
            <a:ext cx="10058400" cy="816719"/>
          </a:xfrm>
        </p:spPr>
        <p:txBody>
          <a:bodyPr/>
          <a:lstStyle/>
          <a:p>
            <a:r>
              <a:rPr lang="ru-RU" dirty="0"/>
              <a:t>Усреднение </a:t>
            </a:r>
            <a:r>
              <a:rPr lang="ru-RU" dirty="0" smtClean="0"/>
              <a:t>изображений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1107003"/>
            <a:ext cx="10058400" cy="5530906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imlist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54823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““</a:t>
            </a:r>
            <a:r>
              <a:rPr lang="ru-RU" dirty="0">
                <a:solidFill>
                  <a:srgbClr val="54823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“Вычислить среднее списка изображений.</a:t>
            </a:r>
            <a:r>
              <a:rPr lang="en-US" dirty="0">
                <a:solidFill>
                  <a:srgbClr val="54823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”””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54823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 err="1">
                <a:solidFill>
                  <a:srgbClr val="54823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открыть</a:t>
            </a:r>
            <a:r>
              <a:rPr lang="en-US" dirty="0">
                <a:solidFill>
                  <a:srgbClr val="54823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54823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первое</a:t>
            </a:r>
            <a:r>
              <a:rPr lang="en-US" dirty="0">
                <a:solidFill>
                  <a:srgbClr val="54823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54823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изображение</a:t>
            </a:r>
            <a:r>
              <a:rPr lang="en-US" dirty="0">
                <a:solidFill>
                  <a:srgbClr val="54823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dirty="0" err="1">
                <a:solidFill>
                  <a:srgbClr val="54823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преобразовать</a:t>
            </a:r>
            <a:r>
              <a:rPr lang="en-US" dirty="0">
                <a:solidFill>
                  <a:srgbClr val="54823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dirty="0" err="1">
                <a:solidFill>
                  <a:srgbClr val="54823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массив</a:t>
            </a:r>
            <a:r>
              <a:rPr lang="en-US" dirty="0">
                <a:solidFill>
                  <a:srgbClr val="54823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54823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типа</a:t>
            </a:r>
            <a:r>
              <a:rPr lang="en-US" dirty="0">
                <a:solidFill>
                  <a:srgbClr val="54823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float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averageim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array(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Image.open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imlist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[0]),  ’f’)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imlist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[1:]: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8945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8525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averageim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array(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Image.open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831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8525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’...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пропущено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8525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averageim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imlist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8525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54823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 </a:t>
            </a:r>
            <a:r>
              <a:rPr lang="en-US" dirty="0" err="1">
                <a:solidFill>
                  <a:srgbClr val="54823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вернуть</a:t>
            </a:r>
            <a:r>
              <a:rPr lang="en-US" dirty="0">
                <a:solidFill>
                  <a:srgbClr val="54823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54823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среднее</a:t>
            </a:r>
            <a:r>
              <a:rPr lang="en-US" dirty="0">
                <a:solidFill>
                  <a:srgbClr val="54823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dirty="0" err="1">
                <a:solidFill>
                  <a:srgbClr val="54823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виде</a:t>
            </a:r>
            <a:r>
              <a:rPr lang="en-US" dirty="0">
                <a:solidFill>
                  <a:srgbClr val="54823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54823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массива</a:t>
            </a:r>
            <a:r>
              <a:rPr lang="en-US" dirty="0">
                <a:solidFill>
                  <a:srgbClr val="54823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54823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значений</a:t>
            </a:r>
            <a:r>
              <a:rPr lang="en-US" dirty="0">
                <a:solidFill>
                  <a:srgbClr val="54823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54823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типа</a:t>
            </a:r>
            <a:r>
              <a:rPr lang="en-US" dirty="0">
                <a:solidFill>
                  <a:srgbClr val="54823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uint8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array(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averageim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*uint8’)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5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 smtClean="0"/>
              <a:t>PIL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69519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Imaging </a:t>
            </a:r>
            <a:r>
              <a:rPr lang="en-US" dirty="0" smtClean="0"/>
              <a:t>Library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обработка изображений;</a:t>
            </a:r>
          </a:p>
          <a:p>
            <a:r>
              <a:rPr lang="ru-RU" sz="2800" dirty="0"/>
              <a:t>и</a:t>
            </a:r>
            <a:r>
              <a:rPr lang="ru-RU" sz="2800" dirty="0" smtClean="0"/>
              <a:t>зменение размера изображений;</a:t>
            </a:r>
          </a:p>
          <a:p>
            <a:r>
              <a:rPr lang="ru-RU" sz="2800" dirty="0"/>
              <a:t>к</a:t>
            </a:r>
            <a:r>
              <a:rPr lang="ru-RU" sz="2800" dirty="0" smtClean="0"/>
              <a:t>адрирование;</a:t>
            </a:r>
          </a:p>
          <a:p>
            <a:r>
              <a:rPr lang="ru-RU" sz="2800" dirty="0" smtClean="0"/>
              <a:t>поворот;</a:t>
            </a:r>
          </a:p>
          <a:p>
            <a:r>
              <a:rPr lang="ru-RU" sz="2800" dirty="0"/>
              <a:t>п</a:t>
            </a:r>
            <a:r>
              <a:rPr lang="ru-RU" sz="2800" dirty="0" smtClean="0"/>
              <a:t>реобразование цветов;</a:t>
            </a:r>
          </a:p>
          <a:p>
            <a:r>
              <a:rPr lang="ru-RU" sz="2800" dirty="0" smtClean="0"/>
              <a:t>пр.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Стрелка вправо 4"/>
          <p:cNvSpPr/>
          <p:nvPr/>
        </p:nvSpPr>
        <p:spPr>
          <a:xfrm rot="2532358">
            <a:off x="7863840" y="1927721"/>
            <a:ext cx="1814167" cy="89860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ятно 1 5"/>
          <p:cNvSpPr/>
          <p:nvPr/>
        </p:nvSpPr>
        <p:spPr>
          <a:xfrm>
            <a:off x="8464513" y="2779359"/>
            <a:ext cx="2931899" cy="2980113"/>
          </a:xfrm>
          <a:prstGeom prst="irregularSeal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9144002" y="3792362"/>
            <a:ext cx="15461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модуль</a:t>
            </a:r>
          </a:p>
          <a:p>
            <a:pPr algn="ctr"/>
            <a:r>
              <a:rPr lang="en-US" sz="2800" b="1" dirty="0" smtClean="0"/>
              <a:t>Image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80293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5142" y="484632"/>
            <a:ext cx="10513106" cy="945157"/>
          </a:xfrm>
        </p:spPr>
        <p:txBody>
          <a:bodyPr/>
          <a:lstStyle/>
          <a:p>
            <a:pPr lvl="0"/>
            <a:r>
              <a:rPr lang="ru-RU" dirty="0"/>
              <a:t>Создания нового изображения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044931"/>
            <a:ext cx="10058400" cy="4127269"/>
          </a:xfrm>
        </p:spPr>
        <p:txBody>
          <a:bodyPr/>
          <a:lstStyle/>
          <a:p>
            <a:pPr marL="0" indent="0" algn="ctr">
              <a:buNone/>
            </a:pPr>
            <a:endParaRPr lang="ru-RU" b="1" dirty="0" smtClean="0"/>
          </a:p>
          <a:p>
            <a:pPr marL="2593975" indent="0">
              <a:buNone/>
            </a:pPr>
            <a:r>
              <a:rPr lang="en-US" b="1" dirty="0" err="1" smtClean="0"/>
              <a:t>Image.new</a:t>
            </a:r>
            <a:r>
              <a:rPr lang="en-US" b="1" dirty="0" smtClean="0"/>
              <a:t>(mode</a:t>
            </a:r>
            <a:r>
              <a:rPr lang="en-US" b="1" dirty="0"/>
              <a:t>, size) ⇒ image</a:t>
            </a:r>
            <a:endParaRPr lang="ru-RU" b="1" dirty="0"/>
          </a:p>
          <a:p>
            <a:pPr marL="2593975" indent="0">
              <a:buNone/>
            </a:pPr>
            <a:r>
              <a:rPr lang="en-US" b="1" dirty="0" err="1"/>
              <a:t>Image.new</a:t>
            </a:r>
            <a:r>
              <a:rPr lang="en-US" b="1" dirty="0"/>
              <a:t>(mode, size, color) ⇒ image</a:t>
            </a:r>
            <a:endParaRPr lang="ru-RU" b="1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lnSpc>
                <a:spcPts val="1265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B2222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PIL </a:t>
            </a:r>
            <a:r>
              <a:rPr lang="en-US" dirty="0">
                <a:solidFill>
                  <a:srgbClr val="B2222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Image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265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Image.new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"RGB"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(512, 512), 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"white"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16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5142" y="484632"/>
            <a:ext cx="10513106" cy="945157"/>
          </a:xfrm>
        </p:spPr>
        <p:txBody>
          <a:bodyPr/>
          <a:lstStyle/>
          <a:p>
            <a:pPr lvl="0"/>
            <a:r>
              <a:rPr lang="ru-RU" dirty="0" smtClean="0"/>
              <a:t>Чтение изображения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044931"/>
            <a:ext cx="10058400" cy="4127269"/>
          </a:xfrm>
        </p:spPr>
        <p:txBody>
          <a:bodyPr/>
          <a:lstStyle/>
          <a:p>
            <a:pPr marL="0" indent="0" algn="ctr">
              <a:buNone/>
            </a:pPr>
            <a:endParaRPr lang="ru-RU" b="1" dirty="0" smtClean="0"/>
          </a:p>
          <a:p>
            <a:pPr marL="2593975" indent="0">
              <a:buNone/>
            </a:pPr>
            <a:r>
              <a:rPr lang="en-US" b="1" dirty="0" err="1"/>
              <a:t>Image.open</a:t>
            </a:r>
            <a:r>
              <a:rPr lang="en-US" b="1" dirty="0"/>
              <a:t>(file) ⇒ image</a:t>
            </a:r>
            <a:endParaRPr lang="ru-RU" b="1" dirty="0"/>
          </a:p>
          <a:p>
            <a:pPr marL="2593975" indent="0">
              <a:buNone/>
            </a:pPr>
            <a:r>
              <a:rPr lang="en-US" b="1" dirty="0" err="1"/>
              <a:t>Image.open</a:t>
            </a:r>
            <a:r>
              <a:rPr lang="en-US" b="1" dirty="0"/>
              <a:t>(file, mode) ⇒ image</a:t>
            </a:r>
            <a:endParaRPr lang="ru-RU" b="1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15142" y="3406953"/>
            <a:ext cx="149151549" cy="22929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B2222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PIL 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B2222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Image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im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Image.open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"lenna.jpg"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600" dirty="0">
              <a:solidFill>
                <a:srgbClr val="000000"/>
              </a:solidFill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B2222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PIL 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B2222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image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B2222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StringIO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B22222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StringIO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600" dirty="0">
              <a:solidFill>
                <a:srgbClr val="000000"/>
              </a:solidFill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1" u="none" strike="noStrike" cap="none" normalizeH="0" baseline="0" dirty="0" smtClean="0">
                <a:ln>
                  <a:noFill/>
                </a:ln>
                <a:solidFill>
                  <a:srgbClr val="556B2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# read data from string</a:t>
            </a:r>
            <a:endParaRPr kumimoji="0" lang="ru-RU" altLang="ru-RU" sz="1600" b="0" i="1" u="none" strike="noStrike" cap="none" normalizeH="0" baseline="0" dirty="0" smtClean="0">
              <a:ln>
                <a:noFill/>
              </a:ln>
              <a:solidFill>
                <a:srgbClr val="556B2F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i="1" dirty="0">
                <a:solidFill>
                  <a:srgbClr val="556B2F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im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Image.open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StringIO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(data))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56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dirty="0" smtClean="0"/>
              <a:t>convert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93975" indent="0">
              <a:buNone/>
            </a:pPr>
            <a:r>
              <a:rPr lang="en-US" b="1" dirty="0" err="1"/>
              <a:t>im</a:t>
            </a:r>
            <a:r>
              <a:rPr lang="ru-RU" b="1" dirty="0"/>
              <a:t>.</a:t>
            </a:r>
            <a:r>
              <a:rPr lang="en-US" b="1" dirty="0"/>
              <a:t>convert</a:t>
            </a:r>
            <a:r>
              <a:rPr lang="ru-RU" b="1" dirty="0"/>
              <a:t>(</a:t>
            </a:r>
            <a:r>
              <a:rPr lang="en-US" b="1" dirty="0"/>
              <a:t>mode</a:t>
            </a:r>
            <a:r>
              <a:rPr lang="ru-RU" b="1" dirty="0"/>
              <a:t>) ⇒ </a:t>
            </a:r>
            <a:r>
              <a:rPr lang="en-US" b="1" dirty="0"/>
              <a:t>image</a:t>
            </a:r>
            <a:endParaRPr lang="ru-RU" b="1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/>
              <a:t>L = R * 299/1000 + G * 587/1000 + B * 114/1000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Перевод в бинарное изображение: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Image.open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('empire.jpg').convert('1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')</a:t>
            </a:r>
            <a:endParaRPr lang="ru-RU" dirty="0" smtClean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dirty="0"/>
              <a:t>Перевод в </a:t>
            </a:r>
            <a:r>
              <a:rPr lang="ru-RU" dirty="0" smtClean="0"/>
              <a:t>полутоновое </a:t>
            </a:r>
            <a:r>
              <a:rPr lang="ru-RU" dirty="0"/>
              <a:t>изображение:</a:t>
            </a:r>
            <a:endParaRPr lang="ru-RU" dirty="0" smtClean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Image.open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('empire.jpg').convert('L')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0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 smtClean="0"/>
              <a:t>copy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err="1"/>
              <a:t>im</a:t>
            </a:r>
            <a:r>
              <a:rPr lang="ru-RU" sz="2800" b="1" dirty="0"/>
              <a:t>.</a:t>
            </a:r>
            <a:r>
              <a:rPr lang="en-US" sz="2800" b="1" dirty="0"/>
              <a:t>copy</a:t>
            </a:r>
            <a:r>
              <a:rPr lang="ru-RU" sz="2800" b="1" dirty="0"/>
              <a:t>() ⇒ </a:t>
            </a:r>
            <a:r>
              <a:rPr lang="en-US" sz="2800" b="1" dirty="0"/>
              <a:t>image</a:t>
            </a:r>
            <a:endParaRPr lang="ru-RU" sz="2800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Используйте этот метод, </a:t>
            </a:r>
            <a:r>
              <a:rPr lang="ru-RU" dirty="0" smtClean="0"/>
              <a:t>если </a:t>
            </a:r>
            <a:r>
              <a:rPr lang="ru-RU" dirty="0"/>
              <a:t>хотите вставить объекты в изображение, но при этом сохранить </a:t>
            </a:r>
            <a:r>
              <a:rPr lang="ru-RU" dirty="0" smtClean="0"/>
              <a:t>оригинал</a:t>
            </a:r>
            <a:r>
              <a:rPr lang="en-US" dirty="0" smtClean="0"/>
              <a:t>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3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dirty="0" smtClean="0"/>
              <a:t>crop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im</a:t>
            </a:r>
            <a:r>
              <a:rPr lang="ru-RU" b="1" dirty="0"/>
              <a:t>.</a:t>
            </a:r>
            <a:r>
              <a:rPr lang="en-US" b="1" dirty="0"/>
              <a:t>crop</a:t>
            </a:r>
            <a:r>
              <a:rPr lang="ru-RU" b="1" dirty="0"/>
              <a:t>(</a:t>
            </a:r>
            <a:r>
              <a:rPr lang="en-US" b="1" dirty="0"/>
              <a:t>box</a:t>
            </a:r>
            <a:r>
              <a:rPr lang="ru-RU" b="1" dirty="0"/>
              <a:t>) ⇒ </a:t>
            </a:r>
            <a:r>
              <a:rPr lang="en-US" b="1" dirty="0" smtClean="0"/>
              <a:t>image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box = (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100,100,400,400)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region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pil_im.crop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(box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 вырезанной областью можно затем производить различные операции, например повернуть и вставить в то же место методом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paste</a:t>
            </a:r>
            <a:r>
              <a:rPr lang="ru-RU" i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()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region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region.transpose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(Image.ROTATE_180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pil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im.paste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region,box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)</a:t>
            </a:r>
            <a:endParaRPr lang="en-US" b="1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9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Дерево</Template>
  <TotalTime>2457</TotalTime>
  <Words>861</Words>
  <Application>Microsoft Office PowerPoint</Application>
  <PresentationFormat>Широкоэкранный</PresentationFormat>
  <Paragraphs>233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8" baseType="lpstr">
      <vt:lpstr>Arial</vt:lpstr>
      <vt:lpstr>Arial Unicode MS</vt:lpstr>
      <vt:lpstr>Calibri</vt:lpstr>
      <vt:lpstr>Courier New</vt:lpstr>
      <vt:lpstr>Georgia</vt:lpstr>
      <vt:lpstr>Times New Roman</vt:lpstr>
      <vt:lpstr>Trebuchet MS</vt:lpstr>
      <vt:lpstr>Wingdings</vt:lpstr>
      <vt:lpstr>Дерево</vt:lpstr>
      <vt:lpstr>Основы обработки изображений на Python</vt:lpstr>
      <vt:lpstr>Содержание лекции</vt:lpstr>
      <vt:lpstr>Библиотека PIL</vt:lpstr>
      <vt:lpstr>Python Imaging Library</vt:lpstr>
      <vt:lpstr>Создания нового изображения</vt:lpstr>
      <vt:lpstr>Чтение изображения</vt:lpstr>
      <vt:lpstr>Метод convert</vt:lpstr>
      <vt:lpstr>Метод copy</vt:lpstr>
      <vt:lpstr>Метод crop</vt:lpstr>
      <vt:lpstr>Метод save</vt:lpstr>
      <vt:lpstr>Пример</vt:lpstr>
      <vt:lpstr>Метод thumbnail</vt:lpstr>
      <vt:lpstr>Методы resize и rotate</vt:lpstr>
      <vt:lpstr>Презентация PowerPoint</vt:lpstr>
      <vt:lpstr>Пакет NumPy</vt:lpstr>
      <vt:lpstr>Объект массива </vt:lpstr>
      <vt:lpstr>Представление изображения в виде массива</vt:lpstr>
      <vt:lpstr>Кортеж</vt:lpstr>
      <vt:lpstr>Создание кортежей</vt:lpstr>
      <vt:lpstr>Доступ к элементам кортежа</vt:lpstr>
      <vt:lpstr>Удаление кортежей</vt:lpstr>
      <vt:lpstr>Преобразование кортежа в список и обратно</vt:lpstr>
      <vt:lpstr>Преобразование изображения в массив</vt:lpstr>
      <vt:lpstr>Срезка массива</vt:lpstr>
      <vt:lpstr>Практика по обработке изображения</vt:lpstr>
      <vt:lpstr>Презентация PowerPoint</vt:lpstr>
      <vt:lpstr>Презентация PowerPoint</vt:lpstr>
      <vt:lpstr>Изменение размера изображения</vt:lpstr>
      <vt:lpstr>Усреднение изображений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</dc:title>
  <dc:creator>Татьяна Лисовская</dc:creator>
  <cp:lastModifiedBy>Student</cp:lastModifiedBy>
  <cp:revision>76</cp:revision>
  <dcterms:created xsi:type="dcterms:W3CDTF">2019-07-31T06:54:38Z</dcterms:created>
  <dcterms:modified xsi:type="dcterms:W3CDTF">2019-11-25T13:19:57Z</dcterms:modified>
</cp:coreProperties>
</file>