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743" r:id="rId1"/>
  </p:sldMasterIdLst>
  <p:sldIdLst>
    <p:sldId id="256" r:id="rId2"/>
    <p:sldId id="265" r:id="rId3"/>
    <p:sldId id="258" r:id="rId4"/>
    <p:sldId id="266" r:id="rId5"/>
    <p:sldId id="261" r:id="rId6"/>
    <p:sldId id="259" r:id="rId7"/>
    <p:sldId id="260" r:id="rId8"/>
    <p:sldId id="257" r:id="rId9"/>
    <p:sldId id="267" r:id="rId10"/>
    <p:sldId id="268" r:id="rId11"/>
    <p:sldId id="269" r:id="rId12"/>
    <p:sldId id="270" r:id="rId13"/>
    <p:sldId id="271" r:id="rId14"/>
    <p:sldId id="272" r:id="rId15"/>
    <p:sldId id="273" r:id="rId16"/>
    <p:sldId id="274" r:id="rId17"/>
    <p:sldId id="276" r:id="rId18"/>
    <p:sldId id="277" r:id="rId19"/>
    <p:sldId id="278" r:id="rId20"/>
    <p:sldId id="279" r:id="rId21"/>
    <p:sldId id="280" r:id="rId22"/>
    <p:sldId id="281" r:id="rId23"/>
    <p:sldId id="282" r:id="rId24"/>
    <p:sldId id="28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85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924877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139026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85241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54477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52845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2018/3/5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2688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2018/3/5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30928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43914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78212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0702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0536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2018/3/5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5981090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css88.com/archives/8661"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html5tricks.com/demo/html5-svg-firebird/index.html" TargetMode="External"/><Relationship Id="rId2" Type="http://schemas.openxmlformats.org/officeDocument/2006/relationships/hyperlink" Target="http://labs.gooengine.com/pearl-boy/"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html5tricks.com/demo/html5-svg-world-map/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8000" dirty="0">
                <a:solidFill>
                  <a:schemeClr val="tx1"/>
                </a:solidFill>
                <a:effectLst>
                  <a:outerShdw blurRad="38100" dist="19050" dir="2700000" algn="tl" rotWithShape="0">
                    <a:schemeClr val="dk1">
                      <a:alpha val="40000"/>
                    </a:schemeClr>
                  </a:outerShdw>
                </a:effectLst>
              </a:rPr>
              <a:t>H5</a:t>
            </a:r>
            <a:r>
              <a:rPr lang="zh-CN" altLang="en-US" sz="8000" dirty="0">
                <a:solidFill>
                  <a:schemeClr val="tx1"/>
                </a:solidFill>
                <a:effectLst>
                  <a:outerShdw blurRad="38100" dist="19050" dir="2700000" algn="tl" rotWithShape="0">
                    <a:schemeClr val="dk1">
                      <a:alpha val="40000"/>
                    </a:schemeClr>
                  </a:outerShdw>
                </a:effectLst>
              </a:rPr>
              <a:t>技术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27382" y="367885"/>
            <a:ext cx="10515600" cy="4351338"/>
          </a:xfrm>
        </p:spPr>
        <p:txBody>
          <a:bodyPr/>
          <a:lstStyle/>
          <a:p>
            <a:pPr marL="0" indent="0">
              <a:buNone/>
            </a:pPr>
            <a:r>
              <a:rPr lang="zh-CN" altLang="zh-CN" b="1" dirty="0"/>
              <a:t>使用事务</a:t>
            </a:r>
          </a:p>
          <a:p>
            <a:pPr marL="0" indent="0">
              <a:buNone/>
            </a:pPr>
            <a:r>
              <a:rPr lang="zh-CN" altLang="zh-CN" sz="2000" dirty="0"/>
              <a:t>您需要使用事务在对象存储上执行所有读取和写入操作。类似于关系数据库中的事务的</a:t>
            </a:r>
            <a:r>
              <a:rPr lang="zh-CN" altLang="zh-CN" sz="2000" dirty="0" smtClean="0"/>
              <a:t>工</a:t>
            </a:r>
            <a:endParaRPr lang="en-US" altLang="zh-CN" sz="2000" dirty="0" smtClean="0"/>
          </a:p>
          <a:p>
            <a:pPr marL="0" indent="0">
              <a:buNone/>
            </a:pPr>
            <a:r>
              <a:rPr lang="zh-CN" altLang="zh-CN" sz="2000" dirty="0" smtClean="0"/>
              <a:t>作</a:t>
            </a:r>
            <a:r>
              <a:rPr lang="zh-CN" altLang="zh-CN" sz="2000" dirty="0"/>
              <a:t>原理，</a:t>
            </a:r>
            <a:r>
              <a:rPr lang="en-US" altLang="zh-CN" sz="2000" dirty="0" err="1"/>
              <a:t>IndexedDB</a:t>
            </a:r>
            <a:r>
              <a:rPr lang="en-US" altLang="zh-CN" sz="2000" dirty="0"/>
              <a:t> </a:t>
            </a:r>
            <a:r>
              <a:rPr lang="zh-CN" altLang="zh-CN" sz="2000" dirty="0"/>
              <a:t>事务提供了数据库写入操作的一个原子集合，这个集合要么完全</a:t>
            </a:r>
            <a:r>
              <a:rPr lang="zh-CN" altLang="zh-CN" sz="2000" dirty="0" smtClean="0"/>
              <a:t>提交</a:t>
            </a:r>
            <a:endParaRPr lang="en-US" altLang="zh-CN" sz="2000" dirty="0" smtClean="0"/>
          </a:p>
          <a:p>
            <a:pPr marL="0" indent="0">
              <a:buNone/>
            </a:pPr>
            <a:r>
              <a:rPr lang="zh-CN" altLang="zh-CN" sz="2000" dirty="0" smtClean="0"/>
              <a:t>，</a:t>
            </a:r>
            <a:r>
              <a:rPr lang="zh-CN" altLang="zh-CN" sz="2000" dirty="0"/>
              <a:t>要么完全不提交。</a:t>
            </a:r>
            <a:r>
              <a:rPr lang="en-US" altLang="zh-CN" sz="2000" dirty="0" err="1"/>
              <a:t>IndexedDB</a:t>
            </a:r>
            <a:r>
              <a:rPr lang="en-US" altLang="zh-CN" sz="2000" dirty="0"/>
              <a:t> </a:t>
            </a:r>
            <a:r>
              <a:rPr lang="zh-CN" altLang="zh-CN" sz="2000" dirty="0"/>
              <a:t>事务还拥有数据库操作的一个中止和提交工具</a:t>
            </a:r>
            <a:endParaRPr lang="zh-CN" altLang="en-US" sz="2000" dirty="0"/>
          </a:p>
        </p:txBody>
      </p:sp>
      <p:graphicFrame>
        <p:nvGraphicFramePr>
          <p:cNvPr id="7" name="表格 6"/>
          <p:cNvGraphicFramePr>
            <a:graphicFrameLocks noGrp="1"/>
          </p:cNvGraphicFramePr>
          <p:nvPr>
            <p:extLst>
              <p:ext uri="{D42A27DB-BD31-4B8C-83A1-F6EECF244321}">
                <p14:modId xmlns:p14="http://schemas.microsoft.com/office/powerpoint/2010/main" val="400759168"/>
              </p:ext>
            </p:extLst>
          </p:nvPr>
        </p:nvGraphicFramePr>
        <p:xfrm>
          <a:off x="708338" y="2588653"/>
          <a:ext cx="11068548" cy="3976485"/>
        </p:xfrm>
        <a:graphic>
          <a:graphicData uri="http://schemas.openxmlformats.org/drawingml/2006/table">
            <a:tbl>
              <a:tblPr firstRow="1" firstCol="1" bandRow="1">
                <a:tableStyleId>{5C22544A-7EE6-4342-B048-85BDC9FD1C3A}</a:tableStyleId>
              </a:tblPr>
              <a:tblGrid>
                <a:gridCol w="2821328"/>
                <a:gridCol w="8247220"/>
              </a:tblGrid>
              <a:tr h="907977">
                <a:tc>
                  <a:txBody>
                    <a:bodyPr/>
                    <a:lstStyle/>
                    <a:p>
                      <a:pPr algn="l">
                        <a:spcAft>
                          <a:spcPts val="0"/>
                        </a:spcAft>
                      </a:pPr>
                      <a:r>
                        <a:rPr lang="zh-CN" sz="2200" kern="0" dirty="0">
                          <a:effectLst/>
                        </a:rPr>
                        <a:t>模式</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2622" marR="342622" marT="274098" marB="274098" anchor="b"/>
                </a:tc>
                <a:tc>
                  <a:txBody>
                    <a:bodyPr/>
                    <a:lstStyle/>
                    <a:p>
                      <a:pPr algn="l">
                        <a:spcAft>
                          <a:spcPts val="0"/>
                        </a:spcAft>
                      </a:pPr>
                      <a:r>
                        <a:rPr lang="zh-CN" sz="2200" kern="0" dirty="0">
                          <a:effectLst/>
                        </a:rPr>
                        <a:t>描述</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2622" marR="342622" marT="274098" marB="274098" anchor="b"/>
                </a:tc>
              </a:tr>
              <a:tr h="907977">
                <a:tc>
                  <a:txBody>
                    <a:bodyPr/>
                    <a:lstStyle/>
                    <a:p>
                      <a:pPr algn="l">
                        <a:spcAft>
                          <a:spcPts val="0"/>
                        </a:spcAft>
                      </a:pPr>
                      <a:r>
                        <a:rPr lang="en-US" sz="2200" kern="0">
                          <a:effectLst/>
                        </a:rPr>
                        <a:t>readonly</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342622" marR="342622" marT="274098" marB="274098" anchor="b"/>
                </a:tc>
                <a:tc>
                  <a:txBody>
                    <a:bodyPr/>
                    <a:lstStyle/>
                    <a:p>
                      <a:pPr algn="l">
                        <a:spcAft>
                          <a:spcPts val="0"/>
                        </a:spcAft>
                      </a:pPr>
                      <a:r>
                        <a:rPr lang="zh-CN" sz="2200" kern="0" dirty="0">
                          <a:effectLst/>
                        </a:rPr>
                        <a:t>提供对某个对象存储的只读访问，在查询对象存储时使用。</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2622" marR="342622" marT="274098" marB="274098" anchor="b"/>
                </a:tc>
              </a:tr>
              <a:tr h="907977">
                <a:tc>
                  <a:txBody>
                    <a:bodyPr/>
                    <a:lstStyle/>
                    <a:p>
                      <a:pPr algn="l">
                        <a:spcAft>
                          <a:spcPts val="0"/>
                        </a:spcAft>
                      </a:pPr>
                      <a:r>
                        <a:rPr lang="en-US" sz="2200" kern="0">
                          <a:effectLst/>
                        </a:rPr>
                        <a:t>readwrite</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342622" marR="342622" marT="274098" marB="274098" anchor="b"/>
                </a:tc>
                <a:tc>
                  <a:txBody>
                    <a:bodyPr/>
                    <a:lstStyle/>
                    <a:p>
                      <a:pPr algn="l">
                        <a:spcAft>
                          <a:spcPts val="0"/>
                        </a:spcAft>
                      </a:pPr>
                      <a:r>
                        <a:rPr lang="zh-CN" sz="2200" kern="0">
                          <a:effectLst/>
                        </a:rPr>
                        <a:t>提供对某个对象存储的读取和写入访问权。</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342622" marR="342622" marT="274098" marB="274098" anchor="b"/>
                </a:tc>
              </a:tr>
              <a:tr h="1252554">
                <a:tc>
                  <a:txBody>
                    <a:bodyPr/>
                    <a:lstStyle/>
                    <a:p>
                      <a:pPr algn="l">
                        <a:spcAft>
                          <a:spcPts val="0"/>
                        </a:spcAft>
                      </a:pPr>
                      <a:r>
                        <a:rPr lang="en-US" sz="2200" kern="0">
                          <a:effectLst/>
                        </a:rPr>
                        <a:t>versionchange</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342622" marR="342622" marT="274098" marB="274098" anchor="b"/>
                </a:tc>
                <a:tc>
                  <a:txBody>
                    <a:bodyPr/>
                    <a:lstStyle/>
                    <a:p>
                      <a:pPr algn="l">
                        <a:spcAft>
                          <a:spcPts val="0"/>
                        </a:spcAft>
                      </a:pPr>
                      <a:r>
                        <a:rPr lang="zh-CN" sz="2200" kern="0" dirty="0">
                          <a:effectLst/>
                        </a:rPr>
                        <a:t>提供读取和写入访问权来修改对象存储定义，或者创建一个新的对象存储</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2622" marR="342622" marT="274098" marB="274098" anchor="b"/>
                </a:tc>
              </a:tr>
            </a:tbl>
          </a:graphicData>
        </a:graphic>
      </p:graphicFrame>
    </p:spTree>
    <p:extLst>
      <p:ext uri="{BB962C8B-B14F-4D97-AF65-F5344CB8AC3E}">
        <p14:creationId xmlns:p14="http://schemas.microsoft.com/office/powerpoint/2010/main" val="3262474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2580" y="399245"/>
            <a:ext cx="10671220" cy="5777718"/>
          </a:xfrm>
        </p:spPr>
        <p:txBody>
          <a:bodyPr>
            <a:normAutofit/>
          </a:bodyPr>
          <a:lstStyle/>
          <a:p>
            <a:r>
              <a:rPr lang="zh-CN" altLang="zh-CN" b="1" dirty="0"/>
              <a:t>方法</a:t>
            </a:r>
          </a:p>
          <a:p>
            <a:r>
              <a:rPr lang="en-US" altLang="zh-CN" dirty="0"/>
              <a:t>add(</a:t>
            </a:r>
            <a:r>
              <a:rPr lang="en-US" altLang="zh-CN" dirty="0" err="1"/>
              <a:t>Obj</a:t>
            </a:r>
            <a:r>
              <a:rPr lang="en-US" altLang="zh-CN" dirty="0"/>
              <a:t>)</a:t>
            </a:r>
            <a:r>
              <a:rPr lang="zh-CN" altLang="zh-CN" dirty="0"/>
              <a:t>：为当前数据表增加记录。参数为</a:t>
            </a:r>
            <a:r>
              <a:rPr lang="en-US" altLang="zh-CN" dirty="0"/>
              <a:t>JSON</a:t>
            </a:r>
            <a:r>
              <a:rPr lang="zh-CN" altLang="zh-CN" dirty="0"/>
              <a:t>类型，同时返回一个</a:t>
            </a:r>
            <a:r>
              <a:rPr lang="en-US" altLang="zh-CN" dirty="0" err="1"/>
              <a:t>IDBRequest</a:t>
            </a:r>
            <a:r>
              <a:rPr lang="zh-CN" altLang="zh-CN" dirty="0"/>
              <a:t>对象</a:t>
            </a:r>
          </a:p>
          <a:p>
            <a:r>
              <a:rPr lang="en-US" altLang="zh-CN" dirty="0"/>
              <a:t> </a:t>
            </a:r>
            <a:endParaRPr lang="zh-CN" altLang="zh-CN" dirty="0"/>
          </a:p>
          <a:p>
            <a:r>
              <a:rPr lang="en-US" altLang="zh-CN" dirty="0"/>
              <a:t>clear()</a:t>
            </a:r>
            <a:r>
              <a:rPr lang="zh-CN" altLang="zh-CN" dirty="0"/>
              <a:t>：清除数据表。 </a:t>
            </a:r>
          </a:p>
          <a:p>
            <a:r>
              <a:rPr lang="en-US" altLang="zh-CN" dirty="0"/>
              <a:t>delete(</a:t>
            </a:r>
            <a:r>
              <a:rPr lang="en-US" altLang="zh-CN" dirty="0" err="1"/>
              <a:t>recordKey</a:t>
            </a:r>
            <a:r>
              <a:rPr lang="en-US" altLang="zh-CN" dirty="0"/>
              <a:t>)</a:t>
            </a:r>
            <a:r>
              <a:rPr lang="zh-CN" altLang="zh-CN" dirty="0"/>
              <a:t>：根据指定的</a:t>
            </a:r>
            <a:r>
              <a:rPr lang="en-US" altLang="zh-CN" dirty="0"/>
              <a:t>key</a:t>
            </a:r>
            <a:r>
              <a:rPr lang="zh-CN" altLang="zh-CN" dirty="0"/>
              <a:t>值删除记录。 </a:t>
            </a:r>
          </a:p>
          <a:p>
            <a:r>
              <a:rPr lang="en-US" altLang="zh-CN" dirty="0"/>
              <a:t>get(</a:t>
            </a:r>
            <a:r>
              <a:rPr lang="en-US" altLang="zh-CN" dirty="0" err="1"/>
              <a:t>recordKey</a:t>
            </a:r>
            <a:r>
              <a:rPr lang="en-US" altLang="zh-CN" dirty="0"/>
              <a:t>)</a:t>
            </a:r>
            <a:r>
              <a:rPr lang="zh-CN" altLang="zh-CN" dirty="0"/>
              <a:t>：根据指定的</a:t>
            </a:r>
            <a:r>
              <a:rPr lang="en-US" altLang="zh-CN" dirty="0"/>
              <a:t>key</a:t>
            </a:r>
            <a:r>
              <a:rPr lang="zh-CN" altLang="zh-CN" dirty="0"/>
              <a:t>值获取完整数据。 </a:t>
            </a:r>
          </a:p>
          <a:p>
            <a:r>
              <a:rPr lang="en-US" altLang="zh-CN" dirty="0" err="1"/>
              <a:t>getAll</a:t>
            </a:r>
            <a:r>
              <a:rPr lang="en-US" altLang="zh-CN" dirty="0"/>
              <a:t>()</a:t>
            </a:r>
            <a:r>
              <a:rPr lang="zh-CN" altLang="zh-CN" dirty="0"/>
              <a:t>：获取当前数据表中所有数据。 </a:t>
            </a:r>
          </a:p>
          <a:p>
            <a:r>
              <a:rPr lang="en-US" altLang="zh-CN" dirty="0"/>
              <a:t>count(</a:t>
            </a:r>
            <a:r>
              <a:rPr lang="en-US" altLang="zh-CN" dirty="0" err="1"/>
              <a:t>KeyRange</a:t>
            </a:r>
            <a:r>
              <a:rPr lang="en-US" altLang="zh-CN" dirty="0"/>
              <a:t>)</a:t>
            </a:r>
            <a:r>
              <a:rPr lang="zh-CN" altLang="zh-CN" dirty="0"/>
              <a:t>：统计。 </a:t>
            </a:r>
          </a:p>
          <a:p>
            <a:r>
              <a:rPr lang="en-US" altLang="zh-CN" dirty="0"/>
              <a:t>put(</a:t>
            </a:r>
            <a:r>
              <a:rPr lang="en-US" altLang="zh-CN" dirty="0" err="1"/>
              <a:t>obj</a:t>
            </a:r>
            <a:r>
              <a:rPr lang="zh-CN" altLang="zh-CN" dirty="0"/>
              <a:t>，</a:t>
            </a:r>
            <a:r>
              <a:rPr lang="en-US" altLang="zh-CN" dirty="0"/>
              <a:t>key)</a:t>
            </a:r>
            <a:r>
              <a:rPr lang="zh-CN" altLang="zh-CN" dirty="0"/>
              <a:t>：根据指定</a:t>
            </a:r>
            <a:r>
              <a:rPr lang="en-US" altLang="zh-CN" dirty="0"/>
              <a:t>key</a:t>
            </a:r>
            <a:r>
              <a:rPr lang="zh-CN" altLang="zh-CN" dirty="0"/>
              <a:t>值修改数据表数据</a:t>
            </a:r>
            <a:endParaRPr lang="zh-CN" altLang="en-US" dirty="0"/>
          </a:p>
        </p:txBody>
      </p:sp>
    </p:spTree>
    <p:extLst>
      <p:ext uri="{BB962C8B-B14F-4D97-AF65-F5344CB8AC3E}">
        <p14:creationId xmlns:p14="http://schemas.microsoft.com/office/powerpoint/2010/main" val="377168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8186" y="0"/>
            <a:ext cx="10735614" cy="6176963"/>
          </a:xfrm>
        </p:spPr>
        <p:txBody>
          <a:bodyPr/>
          <a:lstStyle/>
          <a:p>
            <a:endParaRPr lang="en-US" altLang="zh-CN" b="1" dirty="0" smtClean="0"/>
          </a:p>
          <a:p>
            <a:r>
              <a:rPr lang="zh-CN" altLang="zh-CN" b="1" dirty="0" smtClean="0"/>
              <a:t>过滤器</a:t>
            </a:r>
            <a:endParaRPr lang="zh-CN" altLang="zh-CN" b="1" dirty="0"/>
          </a:p>
          <a:p>
            <a:endParaRPr lang="zh-CN" altLang="en-US" dirty="0"/>
          </a:p>
        </p:txBody>
      </p:sp>
      <p:pic>
        <p:nvPicPr>
          <p:cNvPr id="7" name="图片 6"/>
          <p:cNvPicPr/>
          <p:nvPr/>
        </p:nvPicPr>
        <p:blipFill>
          <a:blip r:embed="rId2"/>
          <a:stretch>
            <a:fillRect/>
          </a:stretch>
        </p:blipFill>
        <p:spPr>
          <a:xfrm>
            <a:off x="149259" y="1094703"/>
            <a:ext cx="11869049" cy="5507262"/>
          </a:xfrm>
          <a:prstGeom prst="rect">
            <a:avLst/>
          </a:prstGeom>
        </p:spPr>
      </p:pic>
    </p:spTree>
    <p:extLst>
      <p:ext uri="{BB962C8B-B14F-4D97-AF65-F5344CB8AC3E}">
        <p14:creationId xmlns:p14="http://schemas.microsoft.com/office/powerpoint/2010/main" val="1247032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670" y="334850"/>
            <a:ext cx="10818254" cy="6259133"/>
          </a:xfrm>
        </p:spPr>
        <p:txBody>
          <a:bodyPr>
            <a:normAutofit/>
          </a:bodyPr>
          <a:lstStyle/>
          <a:p>
            <a:pPr marL="0" indent="0">
              <a:buNone/>
            </a:pPr>
            <a:r>
              <a:rPr lang="en-US" altLang="zh-CN" b="1" dirty="0" smtClean="0"/>
              <a:t>Web </a:t>
            </a:r>
            <a:r>
              <a:rPr lang="en-US" altLang="zh-CN" b="1" dirty="0" err="1"/>
              <a:t>Worket</a:t>
            </a:r>
            <a:endParaRPr lang="zh-CN" altLang="zh-CN" b="1" dirty="0"/>
          </a:p>
          <a:p>
            <a:pPr marL="0" indent="0">
              <a:buNone/>
            </a:pPr>
            <a:r>
              <a:rPr lang="en-US" altLang="zh-CN" sz="1800" dirty="0" smtClean="0"/>
              <a:t>    </a:t>
            </a:r>
            <a:r>
              <a:rPr lang="zh-CN" altLang="zh-CN" sz="1800" dirty="0" smtClean="0"/>
              <a:t>大家</a:t>
            </a:r>
            <a:r>
              <a:rPr lang="zh-CN" altLang="zh-CN" sz="1800" dirty="0"/>
              <a:t>都知道</a:t>
            </a:r>
            <a:r>
              <a:rPr lang="en-US" altLang="zh-CN" sz="1800" dirty="0" err="1"/>
              <a:t>js</a:t>
            </a:r>
            <a:r>
              <a:rPr lang="zh-CN" altLang="zh-CN" sz="1800" dirty="0"/>
              <a:t>是单线程的，在上一段</a:t>
            </a:r>
            <a:r>
              <a:rPr lang="en-US" altLang="zh-CN" sz="1800" dirty="0" err="1"/>
              <a:t>js</a:t>
            </a:r>
            <a:r>
              <a:rPr lang="zh-CN" altLang="zh-CN" sz="1800" dirty="0"/>
              <a:t>执行结束之前，后面的</a:t>
            </a:r>
            <a:r>
              <a:rPr lang="en-US" altLang="zh-CN" sz="1800" dirty="0" err="1"/>
              <a:t>js</a:t>
            </a:r>
            <a:r>
              <a:rPr lang="zh-CN" altLang="zh-CN" sz="1800" dirty="0"/>
              <a:t>绝对不会执行</a:t>
            </a:r>
            <a:r>
              <a:rPr lang="en-US" altLang="zh-CN" sz="1800" dirty="0"/>
              <a:t>,</a:t>
            </a:r>
            <a:r>
              <a:rPr lang="zh-CN" altLang="zh-CN" sz="1800" dirty="0"/>
              <a:t>遇到运行效率慢的</a:t>
            </a:r>
            <a:r>
              <a:rPr lang="en-US" altLang="zh-CN" sz="1800" dirty="0" err="1"/>
              <a:t>js</a:t>
            </a:r>
            <a:r>
              <a:rPr lang="zh-CN" altLang="zh-CN" sz="1800" dirty="0"/>
              <a:t>的时候</a:t>
            </a:r>
            <a:r>
              <a:rPr lang="en-US" altLang="zh-CN" sz="1800" dirty="0" smtClean="0"/>
              <a:t>,</a:t>
            </a:r>
          </a:p>
          <a:p>
            <a:pPr marL="0" indent="0">
              <a:buNone/>
            </a:pPr>
            <a:r>
              <a:rPr lang="zh-CN" altLang="zh-CN" sz="1800" dirty="0" smtClean="0"/>
              <a:t>最坏</a:t>
            </a:r>
            <a:r>
              <a:rPr lang="zh-CN" altLang="zh-CN" sz="1800" dirty="0"/>
              <a:t>的结果就是在很长的一段时间内用户都不能进行任何操作，所以，退出，关闭。</a:t>
            </a:r>
          </a:p>
          <a:p>
            <a:pPr marL="0" indent="0">
              <a:buNone/>
            </a:pPr>
            <a:r>
              <a:rPr lang="en-US" altLang="zh-CN" sz="1800" dirty="0"/>
              <a:t>html5 </a:t>
            </a:r>
            <a:r>
              <a:rPr lang="zh-CN" altLang="zh-CN" sz="1800" dirty="0"/>
              <a:t>提出了一个名词：</a:t>
            </a:r>
            <a:r>
              <a:rPr lang="en-US" altLang="zh-CN" sz="1800" dirty="0"/>
              <a:t>web Worker,</a:t>
            </a:r>
            <a:r>
              <a:rPr lang="zh-CN" altLang="zh-CN" sz="1800" dirty="0"/>
              <a:t>按照官方的解释：</a:t>
            </a:r>
            <a:r>
              <a:rPr lang="en-US" altLang="zh-CN" sz="1800" b="1" dirty="0"/>
              <a:t>web worker </a:t>
            </a:r>
            <a:r>
              <a:rPr lang="zh-CN" altLang="zh-CN" sz="1800" b="1" dirty="0"/>
              <a:t>是运行在后台的</a:t>
            </a:r>
            <a:r>
              <a:rPr lang="en-US" altLang="zh-CN" sz="1800" b="1" dirty="0"/>
              <a:t> JavaScript</a:t>
            </a:r>
            <a:r>
              <a:rPr lang="zh-CN" altLang="zh-CN" sz="1800" dirty="0"/>
              <a:t>，不会</a:t>
            </a:r>
            <a:r>
              <a:rPr lang="zh-CN" altLang="zh-CN" sz="1800" dirty="0" smtClean="0"/>
              <a:t>影响</a:t>
            </a:r>
            <a:endParaRPr lang="en-US" altLang="zh-CN" sz="1800" dirty="0" smtClean="0"/>
          </a:p>
          <a:p>
            <a:pPr marL="0" indent="0">
              <a:buNone/>
            </a:pPr>
            <a:r>
              <a:rPr lang="zh-CN" altLang="zh-CN" sz="1800" dirty="0" smtClean="0"/>
              <a:t>页面</a:t>
            </a:r>
            <a:r>
              <a:rPr lang="zh-CN" altLang="zh-CN" sz="1800" dirty="0"/>
              <a:t>的性能。也就可以理解为两段</a:t>
            </a:r>
            <a:r>
              <a:rPr lang="en-US" altLang="zh-CN" sz="1800" dirty="0" err="1"/>
              <a:t>js</a:t>
            </a:r>
            <a:r>
              <a:rPr lang="zh-CN" altLang="zh-CN" sz="1800" dirty="0"/>
              <a:t>同时</a:t>
            </a:r>
            <a:r>
              <a:rPr lang="zh-CN" altLang="zh-CN" sz="1800" dirty="0" smtClean="0"/>
              <a:t>执行</a:t>
            </a:r>
            <a:endParaRPr lang="zh-CN" altLang="zh-CN" sz="1800" dirty="0"/>
          </a:p>
          <a:p>
            <a:pPr marL="0" indent="0">
              <a:buNone/>
            </a:pPr>
            <a:r>
              <a:rPr lang="zh-CN" altLang="zh-CN" sz="1800" dirty="0">
                <a:solidFill>
                  <a:srgbClr val="FF0000"/>
                </a:solidFill>
              </a:rPr>
              <a:t>注意：</a:t>
            </a:r>
            <a:r>
              <a:rPr lang="en-US" altLang="zh-CN" sz="1800" dirty="0">
                <a:solidFill>
                  <a:srgbClr val="FF0000"/>
                </a:solidFill>
              </a:rPr>
              <a:t> </a:t>
            </a:r>
            <a:r>
              <a:rPr lang="zh-CN" altLang="zh-CN" sz="1800" dirty="0">
                <a:solidFill>
                  <a:srgbClr val="FF0000"/>
                </a:solidFill>
              </a:rPr>
              <a:t>web worker是不支持跨域加载</a:t>
            </a:r>
            <a:r>
              <a:rPr lang="en-US" altLang="zh-CN" sz="1800" dirty="0">
                <a:solidFill>
                  <a:srgbClr val="FF0000"/>
                </a:solidFill>
              </a:rPr>
              <a:t>JS</a:t>
            </a:r>
            <a:r>
              <a:rPr lang="zh-CN" altLang="zh-CN" sz="1800" dirty="0" smtClean="0">
                <a:solidFill>
                  <a:srgbClr val="FF0000"/>
                </a:solidFill>
              </a:rPr>
              <a:t>的</a:t>
            </a:r>
            <a:endParaRPr lang="en-US" altLang="zh-CN" sz="1800" dirty="0" smtClean="0">
              <a:solidFill>
                <a:srgbClr val="FF0000"/>
              </a:solidFill>
            </a:endParaRPr>
          </a:p>
          <a:p>
            <a:pPr marL="0" indent="0">
              <a:buNone/>
            </a:pPr>
            <a:endParaRPr lang="en-US" altLang="zh-CN" sz="1800" dirty="0" smtClean="0">
              <a:solidFill>
                <a:srgbClr val="FF0000"/>
              </a:solidFill>
            </a:endParaRPr>
          </a:p>
          <a:p>
            <a:pPr marL="0" indent="0">
              <a:buNone/>
            </a:pPr>
            <a:r>
              <a:rPr lang="zh-CN" altLang="zh-CN" sz="2200" b="1" dirty="0"/>
              <a:t>前台页面</a:t>
            </a:r>
            <a:r>
              <a:rPr lang="en-US" altLang="zh-CN" sz="2200" b="1" dirty="0"/>
              <a:t>:</a:t>
            </a:r>
            <a:endParaRPr lang="zh-CN" altLang="zh-CN" sz="2200" dirty="0"/>
          </a:p>
          <a:p>
            <a:pPr marL="0" indent="0">
              <a:buNone/>
            </a:pPr>
            <a:r>
              <a:rPr lang="en-US" altLang="zh-CN" sz="1800" dirty="0" smtClean="0"/>
              <a:t>    </a:t>
            </a:r>
            <a:r>
              <a:rPr lang="zh-CN" altLang="zh-CN" sz="1800" dirty="0" smtClean="0"/>
              <a:t>通过</a:t>
            </a:r>
            <a:r>
              <a:rPr lang="en-US" altLang="zh-CN" sz="1800" dirty="0" smtClean="0"/>
              <a:t> </a:t>
            </a:r>
            <a:r>
              <a:rPr lang="en-US" altLang="zh-CN" sz="1800" dirty="0"/>
              <a:t>new Worker( </a:t>
            </a:r>
            <a:r>
              <a:rPr lang="en-US" altLang="zh-CN" sz="1800" dirty="0" err="1"/>
              <a:t>js</a:t>
            </a:r>
            <a:r>
              <a:rPr lang="en-US" altLang="zh-CN" sz="1800" dirty="0"/>
              <a:t>) </a:t>
            </a:r>
            <a:r>
              <a:rPr lang="zh-CN" altLang="zh-CN" sz="1800" dirty="0"/>
              <a:t>加载一个</a:t>
            </a:r>
            <a:r>
              <a:rPr lang="en-US" altLang="zh-CN" sz="1800" dirty="0"/>
              <a:t>JS</a:t>
            </a:r>
            <a:r>
              <a:rPr lang="zh-CN" altLang="zh-CN" sz="1800" dirty="0"/>
              <a:t>文件来创建一个</a:t>
            </a:r>
            <a:r>
              <a:rPr lang="en-US" altLang="zh-CN" sz="1800" dirty="0"/>
              <a:t>worker</a:t>
            </a:r>
            <a:r>
              <a:rPr lang="zh-CN" altLang="zh-CN" sz="1800" dirty="0"/>
              <a:t>并返回一个</a:t>
            </a:r>
            <a:r>
              <a:rPr lang="en-US" altLang="zh-CN" sz="1800" dirty="0"/>
              <a:t>worker</a:t>
            </a:r>
            <a:r>
              <a:rPr lang="zh-CN" altLang="zh-CN" sz="1800" dirty="0"/>
              <a:t>实例。</a:t>
            </a:r>
          </a:p>
          <a:p>
            <a:pPr marL="0" indent="0">
              <a:buNone/>
            </a:pPr>
            <a:r>
              <a:rPr lang="en-US" altLang="zh-CN" sz="1800" dirty="0" smtClean="0"/>
              <a:t>    </a:t>
            </a:r>
            <a:r>
              <a:rPr lang="zh-CN" altLang="zh-CN" sz="1800" dirty="0" smtClean="0"/>
              <a:t>通过</a:t>
            </a:r>
            <a:r>
              <a:rPr lang="en-US" altLang="zh-CN" sz="1800" dirty="0" err="1"/>
              <a:t>worker.postMessage</a:t>
            </a:r>
            <a:r>
              <a:rPr lang="en-US" altLang="zh-CN" sz="1800" dirty="0"/>
              <a:t>( data ) </a:t>
            </a:r>
            <a:r>
              <a:rPr lang="zh-CN" altLang="zh-CN" sz="1800" dirty="0"/>
              <a:t>方法来向</a:t>
            </a:r>
            <a:r>
              <a:rPr lang="en-US" altLang="zh-CN" sz="1800" dirty="0"/>
              <a:t>worker</a:t>
            </a:r>
            <a:r>
              <a:rPr lang="zh-CN" altLang="zh-CN" sz="1800" dirty="0"/>
              <a:t>发送数据。</a:t>
            </a:r>
          </a:p>
          <a:p>
            <a:pPr marL="0" indent="0">
              <a:buNone/>
            </a:pPr>
            <a:r>
              <a:rPr lang="en-US" altLang="zh-CN" sz="1800" dirty="0" smtClean="0"/>
              <a:t>    </a:t>
            </a:r>
            <a:r>
              <a:rPr lang="zh-CN" altLang="zh-CN" sz="1800" dirty="0" smtClean="0"/>
              <a:t>通过</a:t>
            </a:r>
            <a:r>
              <a:rPr lang="en-US" altLang="zh-CN" sz="1800" dirty="0" err="1"/>
              <a:t>worker.onmessage</a:t>
            </a:r>
            <a:r>
              <a:rPr lang="zh-CN" altLang="zh-CN" sz="1800" dirty="0"/>
              <a:t>方法来接收</a:t>
            </a:r>
            <a:r>
              <a:rPr lang="en-US" altLang="zh-CN" sz="1800" dirty="0"/>
              <a:t>worker</a:t>
            </a:r>
            <a:r>
              <a:rPr lang="zh-CN" altLang="zh-CN" sz="1800" dirty="0"/>
              <a:t>发送过来的数据。</a:t>
            </a:r>
          </a:p>
          <a:p>
            <a:pPr marL="0" indent="0">
              <a:buNone/>
            </a:pPr>
            <a:r>
              <a:rPr lang="en-US" altLang="zh-CN" sz="1800" dirty="0" err="1"/>
              <a:t>worker.terminate</a:t>
            </a:r>
            <a:r>
              <a:rPr lang="en-US" altLang="zh-CN" sz="1800" dirty="0"/>
              <a:t>() </a:t>
            </a:r>
            <a:r>
              <a:rPr lang="zh-CN" altLang="zh-CN" sz="1800" dirty="0"/>
              <a:t>可以终止</a:t>
            </a:r>
            <a:r>
              <a:rPr lang="en-US" altLang="zh-CN" sz="1800" dirty="0" smtClean="0"/>
              <a:t>worker</a:t>
            </a:r>
            <a:endParaRPr lang="zh-CN" altLang="zh-CN" sz="2200" dirty="0"/>
          </a:p>
          <a:p>
            <a:pPr marL="0" indent="0">
              <a:buNone/>
            </a:pPr>
            <a:r>
              <a:rPr lang="zh-CN" altLang="zh-CN" sz="2200" b="1" dirty="0"/>
              <a:t>后台</a:t>
            </a:r>
            <a:r>
              <a:rPr lang="en-US" altLang="zh-CN" sz="2200" b="1" dirty="0" err="1"/>
              <a:t>js</a:t>
            </a:r>
            <a:r>
              <a:rPr lang="zh-CN" altLang="zh-CN" sz="2200" b="1" dirty="0"/>
              <a:t>：</a:t>
            </a:r>
            <a:endParaRPr lang="zh-CN" altLang="zh-CN" sz="2200" dirty="0"/>
          </a:p>
          <a:p>
            <a:pPr marL="0" indent="0">
              <a:buNone/>
            </a:pPr>
            <a:r>
              <a:rPr lang="en-US" altLang="zh-CN" sz="1800" dirty="0" smtClean="0"/>
              <a:t>    </a:t>
            </a:r>
            <a:r>
              <a:rPr lang="zh-CN" altLang="zh-CN" sz="1800" dirty="0" smtClean="0"/>
              <a:t>通过</a:t>
            </a:r>
            <a:r>
              <a:rPr lang="en-US" altLang="zh-CN" sz="1800" dirty="0" err="1"/>
              <a:t>postMessage</a:t>
            </a:r>
            <a:r>
              <a:rPr lang="en-US" altLang="zh-CN" sz="1800" dirty="0"/>
              <a:t>( data ) </a:t>
            </a:r>
            <a:r>
              <a:rPr lang="zh-CN" altLang="zh-CN" sz="1800" dirty="0"/>
              <a:t>方法来向主线程发送数据。</a:t>
            </a:r>
          </a:p>
          <a:p>
            <a:pPr marL="0" indent="0">
              <a:buNone/>
            </a:pPr>
            <a:r>
              <a:rPr lang="en-US" altLang="zh-CN" sz="1800" dirty="0" smtClean="0"/>
              <a:t>    </a:t>
            </a:r>
            <a:r>
              <a:rPr lang="zh-CN" altLang="zh-CN" sz="1800" dirty="0" smtClean="0"/>
              <a:t>绑定</a:t>
            </a:r>
            <a:r>
              <a:rPr lang="en-US" altLang="zh-CN" sz="1800" dirty="0" err="1"/>
              <a:t>onmessage</a:t>
            </a:r>
            <a:r>
              <a:rPr lang="zh-CN" altLang="zh-CN" sz="1800" dirty="0"/>
              <a:t>方法来接收主线程发送过来的数据</a:t>
            </a:r>
            <a:endParaRPr lang="zh-CN" altLang="zh-CN" sz="1800" dirty="0">
              <a:solidFill>
                <a:srgbClr val="FF0000"/>
              </a:solidFill>
            </a:endParaRPr>
          </a:p>
        </p:txBody>
      </p:sp>
    </p:spTree>
    <p:extLst>
      <p:ext uri="{BB962C8B-B14F-4D97-AF65-F5344CB8AC3E}">
        <p14:creationId xmlns:p14="http://schemas.microsoft.com/office/powerpoint/2010/main" val="4006543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8338" y="244699"/>
            <a:ext cx="10645461" cy="6465194"/>
          </a:xfrm>
        </p:spPr>
        <p:txBody>
          <a:bodyPr>
            <a:normAutofit/>
          </a:bodyPr>
          <a:lstStyle/>
          <a:p>
            <a:r>
              <a:rPr lang="zh-CN" altLang="zh-CN" b="1" dirty="0" smtClean="0"/>
              <a:t>总结</a:t>
            </a:r>
            <a:r>
              <a:rPr lang="zh-CN" altLang="zh-CN" dirty="0" smtClean="0"/>
              <a:t>。</a:t>
            </a:r>
            <a:endParaRPr lang="en-US" altLang="zh-CN" dirty="0" smtClean="0"/>
          </a:p>
          <a:p>
            <a:endParaRPr lang="zh-CN" altLang="zh-CN" dirty="0"/>
          </a:p>
          <a:p>
            <a:r>
              <a:rPr lang="zh-CN" altLang="zh-CN" sz="2200" b="1" dirty="0"/>
              <a:t>我们可以做什</a:t>
            </a:r>
            <a:r>
              <a:rPr lang="zh-CN" altLang="zh-CN" sz="2200" dirty="0"/>
              <a:t>么：</a:t>
            </a:r>
          </a:p>
          <a:p>
            <a:r>
              <a:rPr lang="en-US" altLang="zh-CN" sz="2000" dirty="0"/>
              <a:t>    1.</a:t>
            </a:r>
            <a:r>
              <a:rPr lang="zh-CN" altLang="zh-CN" sz="2000" dirty="0"/>
              <a:t>可以加载一个</a:t>
            </a:r>
            <a:r>
              <a:rPr lang="en-US" altLang="zh-CN" sz="2000" dirty="0"/>
              <a:t>JS</a:t>
            </a:r>
            <a:r>
              <a:rPr lang="zh-CN" altLang="zh-CN" sz="2000" dirty="0"/>
              <a:t>进行大量的复杂计算而不挂起主进程，并通过</a:t>
            </a:r>
            <a:r>
              <a:rPr lang="en-US" altLang="zh-CN" sz="2000" dirty="0" err="1"/>
              <a:t>postMessage</a:t>
            </a:r>
            <a:r>
              <a:rPr lang="zh-CN" altLang="zh-CN" sz="2000" dirty="0"/>
              <a:t>，</a:t>
            </a:r>
            <a:r>
              <a:rPr lang="en-US" altLang="zh-CN" sz="2000" dirty="0" err="1"/>
              <a:t>onmessage</a:t>
            </a:r>
            <a:r>
              <a:rPr lang="zh-CN" altLang="zh-CN" sz="2000" dirty="0"/>
              <a:t>进行通信</a:t>
            </a:r>
          </a:p>
          <a:p>
            <a:r>
              <a:rPr lang="en-US" altLang="zh-CN" sz="2000" dirty="0"/>
              <a:t>    2.</a:t>
            </a:r>
            <a:r>
              <a:rPr lang="zh-CN" altLang="zh-CN" sz="2000" dirty="0"/>
              <a:t>可以在</a:t>
            </a:r>
            <a:r>
              <a:rPr lang="en-US" altLang="zh-CN" sz="2000" dirty="0"/>
              <a:t>worker</a:t>
            </a:r>
            <a:r>
              <a:rPr lang="zh-CN" altLang="zh-CN" sz="2000" dirty="0"/>
              <a:t>中通过</a:t>
            </a:r>
            <a:r>
              <a:rPr lang="en-US" altLang="zh-CN" sz="2000" dirty="0" err="1"/>
              <a:t>importScripts</a:t>
            </a:r>
            <a:r>
              <a:rPr lang="en-US" altLang="zh-CN" sz="2000" dirty="0"/>
              <a:t>(</a:t>
            </a:r>
            <a:r>
              <a:rPr lang="en-US" altLang="zh-CN" sz="2000" dirty="0" err="1"/>
              <a:t>url</a:t>
            </a:r>
            <a:r>
              <a:rPr lang="en-US" altLang="zh-CN" sz="2000" dirty="0"/>
              <a:t>)</a:t>
            </a:r>
            <a:r>
              <a:rPr lang="zh-CN" altLang="zh-CN" sz="2000" dirty="0"/>
              <a:t>加载另外的脚本文件</a:t>
            </a:r>
          </a:p>
          <a:p>
            <a:r>
              <a:rPr lang="en-US" altLang="zh-CN" sz="2000" dirty="0"/>
              <a:t>    3.</a:t>
            </a:r>
            <a:r>
              <a:rPr lang="zh-CN" altLang="zh-CN" sz="2000" dirty="0"/>
              <a:t>可以使用</a:t>
            </a:r>
            <a:r>
              <a:rPr lang="en-US" altLang="zh-CN" sz="2000" dirty="0"/>
              <a:t> </a:t>
            </a:r>
            <a:r>
              <a:rPr lang="en-US" altLang="zh-CN" sz="2000" dirty="0" err="1"/>
              <a:t>setTimeout</a:t>
            </a:r>
            <a:r>
              <a:rPr lang="en-US" altLang="zh-CN" sz="2000" dirty="0"/>
              <a:t>(), </a:t>
            </a:r>
            <a:r>
              <a:rPr lang="en-US" altLang="zh-CN" sz="2000" dirty="0" err="1"/>
              <a:t>clearTimeout</a:t>
            </a:r>
            <a:r>
              <a:rPr lang="en-US" altLang="zh-CN" sz="2000" dirty="0"/>
              <a:t>(), </a:t>
            </a:r>
            <a:r>
              <a:rPr lang="en-US" altLang="zh-CN" sz="2000" dirty="0" err="1"/>
              <a:t>setInterval</a:t>
            </a:r>
            <a:r>
              <a:rPr lang="en-US" altLang="zh-CN" sz="2000" dirty="0"/>
              <a:t>(), and </a:t>
            </a:r>
            <a:r>
              <a:rPr lang="en-US" altLang="zh-CN" sz="2000" dirty="0" err="1"/>
              <a:t>clearInterval</a:t>
            </a:r>
            <a:r>
              <a:rPr lang="en-US" altLang="zh-CN" sz="2000" dirty="0"/>
              <a:t>()</a:t>
            </a:r>
            <a:endParaRPr lang="zh-CN" altLang="zh-CN" sz="2000" dirty="0"/>
          </a:p>
          <a:p>
            <a:r>
              <a:rPr lang="en-US" altLang="zh-CN" sz="2000" dirty="0"/>
              <a:t>    4.</a:t>
            </a:r>
            <a:r>
              <a:rPr lang="zh-CN" altLang="zh-CN" sz="2000" dirty="0"/>
              <a:t>可以使用</a:t>
            </a:r>
            <a:r>
              <a:rPr lang="en-US" altLang="zh-CN" sz="2000" dirty="0" err="1"/>
              <a:t>XMLHttpRequest</a:t>
            </a:r>
            <a:r>
              <a:rPr lang="zh-CN" altLang="zh-CN" sz="2000" dirty="0"/>
              <a:t>来发送请求</a:t>
            </a:r>
          </a:p>
          <a:p>
            <a:r>
              <a:rPr lang="en-US" altLang="zh-CN" sz="2000" dirty="0"/>
              <a:t>    5.</a:t>
            </a:r>
            <a:r>
              <a:rPr lang="zh-CN" altLang="zh-CN" sz="2000" dirty="0"/>
              <a:t>可以访问</a:t>
            </a:r>
            <a:r>
              <a:rPr lang="en-US" altLang="zh-CN" sz="2000" dirty="0"/>
              <a:t>navigator</a:t>
            </a:r>
            <a:r>
              <a:rPr lang="zh-CN" altLang="zh-CN" sz="2000" dirty="0"/>
              <a:t>的部分属性</a:t>
            </a:r>
          </a:p>
          <a:p>
            <a:r>
              <a:rPr lang="zh-CN" altLang="zh-CN" sz="2000" b="1" dirty="0"/>
              <a:t>有那些局限性：</a:t>
            </a:r>
          </a:p>
          <a:p>
            <a:r>
              <a:rPr lang="en-US" altLang="zh-CN" dirty="0"/>
              <a:t>    </a:t>
            </a:r>
            <a:r>
              <a:rPr lang="en-US" altLang="zh-CN" sz="2000" dirty="0"/>
              <a:t>1.</a:t>
            </a:r>
            <a:r>
              <a:rPr lang="zh-CN" altLang="zh-CN" sz="2000" dirty="0"/>
              <a:t>不能跨域加载</a:t>
            </a:r>
            <a:r>
              <a:rPr lang="en-US" altLang="zh-CN" sz="2000" dirty="0"/>
              <a:t>JS</a:t>
            </a:r>
            <a:endParaRPr lang="zh-CN" altLang="zh-CN" sz="2000" dirty="0"/>
          </a:p>
          <a:p>
            <a:r>
              <a:rPr lang="en-US" altLang="zh-CN" sz="2000" dirty="0"/>
              <a:t>    2.worker</a:t>
            </a:r>
            <a:r>
              <a:rPr lang="zh-CN" altLang="zh-CN" sz="2000" dirty="0"/>
              <a:t>内代码不能访问</a:t>
            </a:r>
            <a:r>
              <a:rPr lang="en-US" altLang="zh-CN" sz="2000" dirty="0"/>
              <a:t>DOM</a:t>
            </a:r>
            <a:endParaRPr lang="zh-CN" altLang="zh-CN" sz="2000" dirty="0"/>
          </a:p>
          <a:p>
            <a:r>
              <a:rPr lang="en-US" altLang="zh-CN" sz="2000" dirty="0"/>
              <a:t>    3.</a:t>
            </a:r>
            <a:r>
              <a:rPr lang="zh-CN" altLang="zh-CN" sz="2000" dirty="0"/>
              <a:t>各个浏览器对</a:t>
            </a:r>
            <a:r>
              <a:rPr lang="en-US" altLang="zh-CN" sz="2000" dirty="0"/>
              <a:t>Worker</a:t>
            </a:r>
            <a:r>
              <a:rPr lang="zh-CN" altLang="zh-CN" sz="2000" dirty="0"/>
              <a:t>的实现不大一致，例如</a:t>
            </a:r>
            <a:r>
              <a:rPr lang="en-US" altLang="zh-CN" sz="2000" dirty="0"/>
              <a:t>FF</a:t>
            </a:r>
            <a:r>
              <a:rPr lang="zh-CN" altLang="zh-CN" sz="2000" dirty="0"/>
              <a:t>里允许</a:t>
            </a:r>
            <a:r>
              <a:rPr lang="en-US" altLang="zh-CN" sz="2000" dirty="0"/>
              <a:t>worker</a:t>
            </a:r>
            <a:r>
              <a:rPr lang="zh-CN" altLang="zh-CN" sz="2000" dirty="0"/>
              <a:t>中创建新的</a:t>
            </a:r>
            <a:r>
              <a:rPr lang="en-US" altLang="zh-CN" sz="2000" dirty="0"/>
              <a:t>worker,</a:t>
            </a:r>
            <a:r>
              <a:rPr lang="zh-CN" altLang="zh-CN" sz="2000" dirty="0"/>
              <a:t>而</a:t>
            </a:r>
            <a:r>
              <a:rPr lang="en-US" altLang="zh-CN" sz="2000" dirty="0"/>
              <a:t>Chrome</a:t>
            </a:r>
            <a:r>
              <a:rPr lang="zh-CN" altLang="zh-CN" sz="2000" dirty="0"/>
              <a:t>中就不行</a:t>
            </a:r>
          </a:p>
          <a:p>
            <a:r>
              <a:rPr lang="en-US" altLang="zh-CN" sz="2000" dirty="0"/>
              <a:t>    4.</a:t>
            </a:r>
            <a:r>
              <a:rPr lang="zh-CN" altLang="zh-CN" sz="2000" dirty="0"/>
              <a:t>不是每个浏览器都支持这个新特性</a:t>
            </a:r>
          </a:p>
          <a:p>
            <a:endParaRPr lang="zh-CN" altLang="en-US" dirty="0"/>
          </a:p>
        </p:txBody>
      </p:sp>
    </p:spTree>
    <p:extLst>
      <p:ext uri="{BB962C8B-B14F-4D97-AF65-F5344CB8AC3E}">
        <p14:creationId xmlns:p14="http://schemas.microsoft.com/office/powerpoint/2010/main" val="2320380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5307" y="244699"/>
            <a:ext cx="10748493" cy="5932264"/>
          </a:xfrm>
        </p:spPr>
        <p:txBody>
          <a:bodyPr/>
          <a:lstStyle/>
          <a:p>
            <a:r>
              <a:rPr lang="en-US" altLang="zh-CN" b="1" u="sng" dirty="0" err="1"/>
              <a:t>WebSocket</a:t>
            </a:r>
            <a:endParaRPr lang="zh-CN" altLang="zh-CN" b="1" dirty="0"/>
          </a:p>
          <a:p>
            <a:r>
              <a:rPr lang="en-US" altLang="zh-CN" sz="2000" dirty="0"/>
              <a:t>http://www.ruanyifeng.com/blog/2017/05/websocket.html</a:t>
            </a:r>
            <a:endParaRPr lang="zh-CN" altLang="zh-CN" sz="2000" dirty="0"/>
          </a:p>
          <a:p>
            <a:r>
              <a:rPr lang="zh-CN" altLang="zh-CN" sz="2000" dirty="0"/>
              <a:t>它的最大特点就是，服务器可以主动向客户端推送信息，客户端也可以主动向服务器发送信息，是真正的双向平等对话，属服务器推送技术的一</a:t>
            </a:r>
            <a:r>
              <a:rPr lang="zh-CN" altLang="zh-CN" sz="2000" dirty="0" smtClean="0"/>
              <a:t>种</a:t>
            </a:r>
            <a:endParaRPr lang="en-US" altLang="zh-CN" sz="2000" dirty="0" smtClean="0"/>
          </a:p>
          <a:p>
            <a:endParaRPr lang="zh-CN" altLang="en-US" dirty="0"/>
          </a:p>
        </p:txBody>
      </p:sp>
      <p:pic>
        <p:nvPicPr>
          <p:cNvPr id="12" name="图片 11" descr="http://www.ruanyifeng.com/blogimg/asset/2017/bg2017051502.png"/>
          <p:cNvPicPr/>
          <p:nvPr/>
        </p:nvPicPr>
        <p:blipFill>
          <a:blip r:embed="rId2">
            <a:extLst>
              <a:ext uri="{28A0092B-C50C-407E-A947-70E740481C1C}">
                <a14:useLocalDpi xmlns:a14="http://schemas.microsoft.com/office/drawing/2010/main" val="0"/>
              </a:ext>
            </a:extLst>
          </a:blip>
          <a:srcRect/>
          <a:stretch>
            <a:fillRect/>
          </a:stretch>
        </p:blipFill>
        <p:spPr bwMode="auto">
          <a:xfrm>
            <a:off x="2175895" y="1778450"/>
            <a:ext cx="5409762" cy="4398513"/>
          </a:xfrm>
          <a:prstGeom prst="rect">
            <a:avLst/>
          </a:prstGeom>
          <a:noFill/>
          <a:ln>
            <a:noFill/>
          </a:ln>
        </p:spPr>
      </p:pic>
    </p:spTree>
    <p:extLst>
      <p:ext uri="{BB962C8B-B14F-4D97-AF65-F5344CB8AC3E}">
        <p14:creationId xmlns:p14="http://schemas.microsoft.com/office/powerpoint/2010/main" val="140669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92428"/>
            <a:ext cx="10515600" cy="5988676"/>
          </a:xfrm>
        </p:spPr>
        <p:txBody>
          <a:bodyPr>
            <a:normAutofit/>
          </a:bodyPr>
          <a:lstStyle/>
          <a:p>
            <a:pPr marL="0" indent="0">
              <a:buNone/>
            </a:pPr>
            <a:r>
              <a:rPr lang="zh-CN" altLang="zh-CN" sz="2400" b="1" dirty="0"/>
              <a:t>其他特点包括</a:t>
            </a:r>
            <a:r>
              <a:rPr lang="zh-CN" altLang="zh-CN" sz="2400" dirty="0"/>
              <a:t>：</a:t>
            </a:r>
          </a:p>
          <a:p>
            <a:pPr marL="0" indent="0">
              <a:buNone/>
            </a:pPr>
            <a:r>
              <a:rPr lang="en-US" altLang="zh-CN" sz="2000" b="1" dirty="0" smtClean="0"/>
              <a:t>	1</a:t>
            </a:r>
            <a:r>
              <a:rPr lang="en-US" altLang="zh-CN" sz="2000" b="1" dirty="0"/>
              <a:t>.</a:t>
            </a:r>
            <a:r>
              <a:rPr lang="zh-CN" altLang="zh-CN" sz="2000" dirty="0"/>
              <a:t>建立在</a:t>
            </a:r>
            <a:r>
              <a:rPr lang="en-US" altLang="zh-CN" sz="2000" dirty="0"/>
              <a:t> TCP </a:t>
            </a:r>
            <a:r>
              <a:rPr lang="zh-CN" altLang="zh-CN" sz="2000" dirty="0"/>
              <a:t>协议之上，服务器端的实现比较容易。</a:t>
            </a:r>
          </a:p>
          <a:p>
            <a:pPr marL="0" indent="0">
              <a:buNone/>
            </a:pPr>
            <a:r>
              <a:rPr lang="en-US" altLang="zh-CN" sz="2000" b="1" dirty="0" smtClean="0"/>
              <a:t>	2</a:t>
            </a:r>
            <a:r>
              <a:rPr lang="en-US" altLang="zh-CN" sz="2000" b="1" dirty="0"/>
              <a:t>.</a:t>
            </a:r>
            <a:r>
              <a:rPr lang="zh-CN" altLang="zh-CN" sz="2000" dirty="0"/>
              <a:t>与</a:t>
            </a:r>
            <a:r>
              <a:rPr lang="en-US" altLang="zh-CN" sz="2000" dirty="0"/>
              <a:t> HTTP </a:t>
            </a:r>
            <a:r>
              <a:rPr lang="zh-CN" altLang="zh-CN" sz="2000" dirty="0"/>
              <a:t>协议有着良好的兼容性。默认端口也是</a:t>
            </a:r>
            <a:r>
              <a:rPr lang="en-US" altLang="zh-CN" sz="2000" dirty="0"/>
              <a:t>80</a:t>
            </a:r>
            <a:r>
              <a:rPr lang="zh-CN" altLang="zh-CN" sz="2000" dirty="0"/>
              <a:t>和</a:t>
            </a:r>
            <a:r>
              <a:rPr lang="en-US" altLang="zh-CN" sz="2000" dirty="0"/>
              <a:t>443</a:t>
            </a:r>
            <a:r>
              <a:rPr lang="zh-CN" altLang="zh-CN" sz="2000" dirty="0"/>
              <a:t>，并且握手阶段采用</a:t>
            </a:r>
            <a:r>
              <a:rPr lang="en-US" altLang="zh-CN" sz="2000" dirty="0"/>
              <a:t> HTTP </a:t>
            </a:r>
            <a:r>
              <a:rPr lang="zh-CN" altLang="zh-CN" sz="2000" dirty="0" smtClean="0"/>
              <a:t>协议</a:t>
            </a:r>
            <a:r>
              <a:rPr lang="zh-CN" altLang="zh-CN" sz="2000" dirty="0"/>
              <a:t>，因此握手时不容易屏蔽，能通过各种</a:t>
            </a:r>
            <a:r>
              <a:rPr lang="en-US" altLang="zh-CN" sz="2000" dirty="0"/>
              <a:t> HTTP </a:t>
            </a:r>
            <a:r>
              <a:rPr lang="zh-CN" altLang="zh-CN" sz="2000" dirty="0"/>
              <a:t>代理服务器。</a:t>
            </a:r>
          </a:p>
          <a:p>
            <a:pPr marL="0" indent="0">
              <a:buNone/>
            </a:pPr>
            <a:r>
              <a:rPr lang="en-US" altLang="zh-CN" sz="2000" b="1" dirty="0" smtClean="0"/>
              <a:t>	3</a:t>
            </a:r>
            <a:r>
              <a:rPr lang="en-US" altLang="zh-CN" sz="2000" b="1" dirty="0"/>
              <a:t>.</a:t>
            </a:r>
            <a:r>
              <a:rPr lang="zh-CN" altLang="zh-CN" sz="2000" dirty="0"/>
              <a:t>数据格式比较轻量，性能开销小，通信高效。</a:t>
            </a:r>
          </a:p>
          <a:p>
            <a:pPr marL="0" indent="0">
              <a:buNone/>
            </a:pPr>
            <a:r>
              <a:rPr lang="en-US" altLang="zh-CN" sz="2000" b="1" dirty="0" smtClean="0"/>
              <a:t>	4</a:t>
            </a:r>
            <a:r>
              <a:rPr lang="en-US" altLang="zh-CN" sz="2000" b="1" dirty="0"/>
              <a:t>.</a:t>
            </a:r>
            <a:r>
              <a:rPr lang="zh-CN" altLang="zh-CN" sz="2000" dirty="0"/>
              <a:t>可以发送文本，也可以发送二进制数据。</a:t>
            </a:r>
          </a:p>
          <a:p>
            <a:pPr marL="0" indent="0">
              <a:buNone/>
            </a:pPr>
            <a:r>
              <a:rPr lang="en-US" altLang="zh-CN" sz="2000" b="1" dirty="0" smtClean="0"/>
              <a:t>	5</a:t>
            </a:r>
            <a:r>
              <a:rPr lang="en-US" altLang="zh-CN" sz="2000" b="1" dirty="0"/>
              <a:t>.</a:t>
            </a:r>
            <a:r>
              <a:rPr lang="zh-CN" altLang="zh-CN" sz="2000" dirty="0"/>
              <a:t>没有同源限制，客户端可以与任意服务器通信。</a:t>
            </a:r>
          </a:p>
          <a:p>
            <a:pPr marL="0" indent="0">
              <a:buNone/>
            </a:pPr>
            <a:r>
              <a:rPr lang="en-US" altLang="zh-CN" sz="2000" b="1" dirty="0"/>
              <a:t>	</a:t>
            </a:r>
            <a:r>
              <a:rPr lang="en-US" altLang="zh-CN" sz="2000" b="1" dirty="0" smtClean="0"/>
              <a:t>6</a:t>
            </a:r>
            <a:r>
              <a:rPr lang="en-US" altLang="zh-CN" sz="2000" b="1" dirty="0"/>
              <a:t>.</a:t>
            </a:r>
            <a:r>
              <a:rPr lang="zh-CN" altLang="zh-CN" sz="2000" dirty="0"/>
              <a:t>协议标识符是</a:t>
            </a:r>
            <a:r>
              <a:rPr lang="en-US" altLang="zh-CN" sz="2000" dirty="0" err="1"/>
              <a:t>ws</a:t>
            </a:r>
            <a:r>
              <a:rPr lang="zh-CN" altLang="zh-CN" sz="2000" dirty="0"/>
              <a:t>（如果加密，则为</a:t>
            </a:r>
            <a:r>
              <a:rPr lang="en-US" altLang="zh-CN" sz="2000" dirty="0" err="1"/>
              <a:t>wss</a:t>
            </a:r>
            <a:r>
              <a:rPr lang="zh-CN" altLang="zh-CN" sz="2000" dirty="0"/>
              <a:t>），服务器网址就是</a:t>
            </a:r>
            <a:r>
              <a:rPr lang="en-US" altLang="zh-CN" sz="2000" dirty="0"/>
              <a:t> URL</a:t>
            </a:r>
            <a:r>
              <a:rPr lang="zh-CN" altLang="zh-CN" sz="2000" dirty="0"/>
              <a:t>。</a:t>
            </a:r>
          </a:p>
          <a:p>
            <a:pPr marL="0" indent="0">
              <a:buNone/>
            </a:pPr>
            <a:r>
              <a:rPr lang="zh-CN" altLang="zh-CN" sz="2400" b="1" dirty="0" smtClean="0"/>
              <a:t>基础搭建</a:t>
            </a:r>
            <a:endParaRPr lang="en-US" altLang="zh-CN" sz="2400" b="1" dirty="0" smtClean="0"/>
          </a:p>
          <a:p>
            <a:pPr marL="0" indent="0">
              <a:buNone/>
            </a:pPr>
            <a:r>
              <a:rPr lang="en-US" altLang="zh-CN" sz="2400" b="1" dirty="0"/>
              <a:t>	</a:t>
            </a:r>
            <a:r>
              <a:rPr lang="en-US" altLang="zh-CN" sz="2000" b="1" dirty="0"/>
              <a:t>1.</a:t>
            </a:r>
            <a:r>
              <a:rPr lang="zh-CN" altLang="zh-CN" sz="2000" dirty="0"/>
              <a:t>先装一个</a:t>
            </a:r>
            <a:r>
              <a:rPr lang="en-US" altLang="zh-CN" sz="2000" dirty="0" err="1"/>
              <a:t>nodeJs</a:t>
            </a:r>
            <a:r>
              <a:rPr lang="zh-CN" altLang="zh-CN" sz="2000" dirty="0"/>
              <a:t>的模块</a:t>
            </a:r>
          </a:p>
          <a:p>
            <a:pPr marL="457200" lvl="1" indent="0">
              <a:buNone/>
            </a:pPr>
            <a:r>
              <a:rPr lang="en-US" altLang="zh-CN" sz="2000" dirty="0"/>
              <a:t>	</a:t>
            </a:r>
            <a:r>
              <a:rPr lang="en-US" altLang="zh-CN" sz="2000" b="1" dirty="0"/>
              <a:t>2.</a:t>
            </a:r>
            <a:r>
              <a:rPr lang="zh-CN" altLang="zh-CN" sz="2000" dirty="0"/>
              <a:t>进入目录输入</a:t>
            </a:r>
            <a:r>
              <a:rPr lang="en-US" altLang="zh-CN" sz="2000" dirty="0"/>
              <a:t> </a:t>
            </a:r>
            <a:r>
              <a:rPr lang="en-US" altLang="zh-CN" sz="2000" dirty="0" err="1"/>
              <a:t>npm</a:t>
            </a:r>
            <a:r>
              <a:rPr lang="en-US" altLang="zh-CN" sz="2000" dirty="0"/>
              <a:t> </a:t>
            </a:r>
            <a:r>
              <a:rPr lang="en-US" altLang="zh-CN" sz="2000" dirty="0" err="1"/>
              <a:t>init</a:t>
            </a:r>
            <a:endParaRPr lang="zh-CN" altLang="zh-CN" sz="2000" dirty="0"/>
          </a:p>
          <a:p>
            <a:pPr marL="457200" lvl="1" indent="0">
              <a:buNone/>
            </a:pPr>
            <a:r>
              <a:rPr lang="en-US" altLang="zh-CN" sz="2000" dirty="0"/>
              <a:t>	</a:t>
            </a:r>
            <a:r>
              <a:rPr lang="en-US" altLang="zh-CN" sz="2000" b="1" dirty="0"/>
              <a:t>3.</a:t>
            </a:r>
            <a:r>
              <a:rPr lang="en-US" altLang="zh-CN" sz="2000" dirty="0"/>
              <a:t>npm install --save </a:t>
            </a:r>
            <a:r>
              <a:rPr lang="en-US" altLang="zh-CN" sz="2000" dirty="0" err="1"/>
              <a:t>nodejs-websocket</a:t>
            </a:r>
            <a:r>
              <a:rPr lang="zh-CN" altLang="zh-CN" sz="2000" dirty="0"/>
              <a:t>回车就可以安装好了</a:t>
            </a:r>
          </a:p>
          <a:p>
            <a:pPr marL="457200" lvl="1" indent="0">
              <a:buNone/>
            </a:pPr>
            <a:r>
              <a:rPr lang="zh-CN" altLang="zh-CN" sz="2000" dirty="0"/>
              <a:t>然后就可以开始建立服务器了，因为有了</a:t>
            </a:r>
            <a:r>
              <a:rPr lang="en-US" altLang="zh-CN" sz="2000" dirty="0" err="1"/>
              <a:t>nodejs-websocket</a:t>
            </a:r>
            <a:r>
              <a:rPr lang="zh-CN" altLang="zh-CN" sz="2000" dirty="0"/>
              <a:t>模块，所以很多工作都不用我们自己做，直接调用别人封装好的方法就行了</a:t>
            </a:r>
          </a:p>
          <a:p>
            <a:endParaRPr lang="zh-CN" altLang="en-US" dirty="0"/>
          </a:p>
        </p:txBody>
      </p:sp>
    </p:spTree>
    <p:extLst>
      <p:ext uri="{BB962C8B-B14F-4D97-AF65-F5344CB8AC3E}">
        <p14:creationId xmlns:p14="http://schemas.microsoft.com/office/powerpoint/2010/main" val="1871446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2226" y="159253"/>
            <a:ext cx="6096000" cy="1387944"/>
          </a:xfrm>
          <a:prstGeom prst="rect">
            <a:avLst/>
          </a:prstGeom>
        </p:spPr>
        <p:txBody>
          <a:bodyPr>
            <a:spAutoFit/>
          </a:bodyPr>
          <a:lstStyle/>
          <a:p>
            <a:pPr algn="just">
              <a:lnSpc>
                <a:spcPct val="173000"/>
              </a:lnSpc>
              <a:spcBef>
                <a:spcPts val="1300"/>
              </a:spcBef>
              <a:spcAft>
                <a:spcPts val="1300"/>
              </a:spcAft>
            </a:pPr>
            <a:r>
              <a:rPr lang="zh-CN" altLang="zh-CN" sz="3200" b="1" kern="100" dirty="0">
                <a:latin typeface="Calibri Light" panose="020F0302020204030204" pitchFamily="34" charset="0"/>
                <a:cs typeface="Times New Roman" panose="02020603050405020304" pitchFamily="18" charset="0"/>
              </a:rPr>
              <a:t>创建对象</a:t>
            </a:r>
          </a:p>
          <a:p>
            <a:r>
              <a:rPr lang="en-US" altLang="zh-CN" kern="100" dirty="0" err="1">
                <a:latin typeface="Calibri" panose="020F0502020204030204" pitchFamily="34" charset="0"/>
                <a:cs typeface="Times New Roman" panose="02020603050405020304" pitchFamily="18" charset="0"/>
              </a:rPr>
              <a:t>var</a:t>
            </a:r>
            <a:r>
              <a:rPr lang="en-US" altLang="zh-CN" kern="100" dirty="0">
                <a:latin typeface="Calibri" panose="020F0502020204030204" pitchFamily="34" charset="0"/>
                <a:cs typeface="Times New Roman" panose="02020603050405020304" pitchFamily="18" charset="0"/>
              </a:rPr>
              <a:t> </a:t>
            </a:r>
            <a:r>
              <a:rPr lang="en-US" altLang="zh-CN" kern="100" dirty="0" err="1">
                <a:latin typeface="Calibri" panose="020F0502020204030204" pitchFamily="34" charset="0"/>
                <a:cs typeface="Times New Roman" panose="02020603050405020304" pitchFamily="18" charset="0"/>
              </a:rPr>
              <a:t>ws</a:t>
            </a:r>
            <a:r>
              <a:rPr lang="en-US" altLang="zh-CN" kern="100" dirty="0">
                <a:latin typeface="Calibri" panose="020F0502020204030204" pitchFamily="34" charset="0"/>
                <a:cs typeface="Times New Roman" panose="02020603050405020304" pitchFamily="18" charset="0"/>
              </a:rPr>
              <a:t> = new </a:t>
            </a:r>
            <a:r>
              <a:rPr lang="en-US" altLang="zh-CN" kern="100" dirty="0" err="1">
                <a:latin typeface="Calibri" panose="020F0502020204030204" pitchFamily="34" charset="0"/>
                <a:cs typeface="Times New Roman" panose="02020603050405020304" pitchFamily="18" charset="0"/>
              </a:rPr>
              <a:t>WebSocket</a:t>
            </a: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ws</a:t>
            </a:r>
            <a:r>
              <a:rPr lang="en-US" altLang="zh-CN" kern="100" dirty="0">
                <a:latin typeface="Calibri" panose="020F0502020204030204" pitchFamily="34" charset="0"/>
                <a:cs typeface="Times New Roman" panose="02020603050405020304" pitchFamily="18" charset="0"/>
              </a:rPr>
              <a:t>://127.0.0.1:8082');</a:t>
            </a:r>
            <a:endParaRPr lang="zh-CN" altLang="zh-CN" kern="100" dirty="0">
              <a:latin typeface="Calibri" panose="020F0502020204030204" pitchFamily="34" charset="0"/>
              <a:cs typeface="Times New Roman" panose="02020603050405020304" pitchFamily="18" charset="0"/>
            </a:endParaRPr>
          </a:p>
        </p:txBody>
      </p:sp>
      <p:sp>
        <p:nvSpPr>
          <p:cNvPr id="5" name="矩形 4"/>
          <p:cNvSpPr/>
          <p:nvPr/>
        </p:nvSpPr>
        <p:spPr>
          <a:xfrm>
            <a:off x="472226" y="1683426"/>
            <a:ext cx="1953420" cy="374461"/>
          </a:xfrm>
          <a:prstGeom prst="rect">
            <a:avLst/>
          </a:prstGeom>
        </p:spPr>
        <p:txBody>
          <a:bodyPr wrap="none">
            <a:spAutoFit/>
          </a:bodyPr>
          <a:lstStyle/>
          <a:p>
            <a:pPr algn="just">
              <a:lnSpc>
                <a:spcPts val="2160"/>
              </a:lnSpc>
              <a:spcBef>
                <a:spcPts val="150"/>
              </a:spcBef>
              <a:spcAft>
                <a:spcPts val="150"/>
              </a:spcAft>
            </a:pPr>
            <a:r>
              <a:rPr lang="en-US" altLang="zh-CN" b="1" kern="100" dirty="0" err="1">
                <a:solidFill>
                  <a:srgbClr val="333333"/>
                </a:solidFill>
                <a:latin typeface="Helvetica" panose="020B0604020202020204" pitchFamily="34" charset="0"/>
                <a:cs typeface="Times New Roman" panose="02020603050405020304" pitchFamily="18" charset="0"/>
              </a:rPr>
              <a:t>WebSocket</a:t>
            </a:r>
            <a:r>
              <a:rPr lang="en-US" altLang="zh-CN" b="1" kern="100" dirty="0">
                <a:solidFill>
                  <a:srgbClr val="333333"/>
                </a:solidFill>
                <a:latin typeface="Helvetica" panose="020B0604020202020204" pitchFamily="34" charset="0"/>
                <a:cs typeface="Times New Roman" panose="02020603050405020304" pitchFamily="18" charset="0"/>
              </a:rPr>
              <a:t> </a:t>
            </a:r>
            <a:r>
              <a:rPr lang="zh-CN" altLang="zh-CN" b="1" kern="100" dirty="0">
                <a:solidFill>
                  <a:srgbClr val="333333"/>
                </a:solidFill>
                <a:latin typeface="Helvetica" panose="020B0604020202020204" pitchFamily="34" charset="0"/>
                <a:cs typeface="Times New Roman" panose="02020603050405020304" pitchFamily="18" charset="0"/>
              </a:rPr>
              <a:t>属性</a:t>
            </a:r>
            <a:endParaRPr lang="zh-CN" altLang="zh-CN" sz="1200" b="1" kern="100" dirty="0">
              <a:latin typeface="Calibri Light" panose="020F0302020204030204" pitchFamily="34"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2003490888"/>
              </p:ext>
            </p:extLst>
          </p:nvPr>
        </p:nvGraphicFramePr>
        <p:xfrm>
          <a:off x="638157" y="2291864"/>
          <a:ext cx="8800018" cy="3928631"/>
        </p:xfrm>
        <a:graphic>
          <a:graphicData uri="http://schemas.openxmlformats.org/drawingml/2006/table">
            <a:tbl>
              <a:tblPr firstRow="1" firstCol="1" bandRow="1">
                <a:tableStyleId>{5C22544A-7EE6-4342-B048-85BDC9FD1C3A}</a:tableStyleId>
              </a:tblPr>
              <a:tblGrid>
                <a:gridCol w="2710406"/>
                <a:gridCol w="6089612"/>
              </a:tblGrid>
              <a:tr h="304823">
                <a:tc>
                  <a:txBody>
                    <a:bodyPr/>
                    <a:lstStyle/>
                    <a:p>
                      <a:pPr algn="just">
                        <a:spcAft>
                          <a:spcPts val="0"/>
                        </a:spcAft>
                      </a:pPr>
                      <a:r>
                        <a:rPr lang="zh-CN" sz="1400" kern="100" dirty="0">
                          <a:effectLst/>
                        </a:rPr>
                        <a:t>属性</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827" marR="44827" marT="44827" marB="44827"/>
                </a:tc>
                <a:tc>
                  <a:txBody>
                    <a:bodyPr/>
                    <a:lstStyle/>
                    <a:p>
                      <a:pPr algn="just">
                        <a:spcAft>
                          <a:spcPts val="0"/>
                        </a:spcAft>
                      </a:pPr>
                      <a:r>
                        <a:rPr lang="zh-CN" sz="1400" kern="100">
                          <a:effectLst/>
                        </a:rPr>
                        <a:t>描述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4827" marR="44827" marT="44827" marB="44827"/>
                </a:tc>
              </a:tr>
              <a:tr h="2529134">
                <a:tc>
                  <a:txBody>
                    <a:bodyPr/>
                    <a:lstStyle/>
                    <a:p>
                      <a:pPr algn="just">
                        <a:lnSpc>
                          <a:spcPts val="2400"/>
                        </a:lnSpc>
                        <a:spcAft>
                          <a:spcPts val="0"/>
                        </a:spcAft>
                      </a:pPr>
                      <a:r>
                        <a:rPr lang="en-US" sz="1600" kern="100">
                          <a:effectLst/>
                        </a:rPr>
                        <a:t>Socket.readyState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74711" marR="74711" marT="104596" marB="104596"/>
                </a:tc>
                <a:tc>
                  <a:txBody>
                    <a:bodyPr/>
                    <a:lstStyle/>
                    <a:p>
                      <a:pPr>
                        <a:lnSpc>
                          <a:spcPts val="2400"/>
                        </a:lnSpc>
                        <a:spcAft>
                          <a:spcPts val="0"/>
                        </a:spcAft>
                      </a:pPr>
                      <a:r>
                        <a:rPr lang="zh-CN" sz="1600" kern="100" dirty="0">
                          <a:effectLst/>
                        </a:rPr>
                        <a:t>只读属性</a:t>
                      </a:r>
                      <a:r>
                        <a:rPr lang="en-US" sz="1600" kern="100" dirty="0">
                          <a:effectLst/>
                        </a:rPr>
                        <a:t> </a:t>
                      </a:r>
                      <a:r>
                        <a:rPr lang="en-US" sz="1600" kern="100" dirty="0" err="1">
                          <a:effectLst/>
                        </a:rPr>
                        <a:t>readyState</a:t>
                      </a:r>
                      <a:r>
                        <a:rPr lang="en-US" sz="1600" kern="100" dirty="0">
                          <a:effectLst/>
                        </a:rPr>
                        <a:t> </a:t>
                      </a:r>
                      <a:r>
                        <a:rPr lang="zh-CN" sz="1600" kern="100" dirty="0">
                          <a:effectLst/>
                        </a:rPr>
                        <a:t>表示连接状态，可以是以下值：</a:t>
                      </a:r>
                    </a:p>
                    <a:p>
                      <a:pPr marL="342900" lvl="0" indent="-342900" latinLnBrk="1">
                        <a:lnSpc>
                          <a:spcPts val="2400"/>
                        </a:lnSpc>
                        <a:spcAft>
                          <a:spcPts val="0"/>
                        </a:spcAft>
                        <a:buSzPts val="1000"/>
                        <a:buFont typeface="Symbol" panose="05050102010706020507" pitchFamily="18" charset="2"/>
                        <a:buChar char=""/>
                        <a:tabLst>
                          <a:tab pos="457200" algn="l"/>
                        </a:tabLst>
                      </a:pPr>
                      <a:r>
                        <a:rPr lang="en-US" sz="1600" kern="100" dirty="0">
                          <a:effectLst/>
                        </a:rPr>
                        <a:t>0 - </a:t>
                      </a:r>
                      <a:r>
                        <a:rPr lang="zh-CN" sz="1600" kern="100" dirty="0">
                          <a:effectLst/>
                        </a:rPr>
                        <a:t>表示连接尚未建立。</a:t>
                      </a:r>
                    </a:p>
                    <a:p>
                      <a:pPr marL="342900" lvl="0" indent="-342900" latinLnBrk="1">
                        <a:lnSpc>
                          <a:spcPts val="2400"/>
                        </a:lnSpc>
                        <a:spcAft>
                          <a:spcPts val="0"/>
                        </a:spcAft>
                        <a:buSzPts val="1000"/>
                        <a:buFont typeface="Symbol" panose="05050102010706020507" pitchFamily="18" charset="2"/>
                        <a:buChar char=""/>
                        <a:tabLst>
                          <a:tab pos="457200" algn="l"/>
                        </a:tabLst>
                      </a:pPr>
                      <a:r>
                        <a:rPr lang="en-US" sz="1600" kern="100" dirty="0">
                          <a:effectLst/>
                        </a:rPr>
                        <a:t>1 - </a:t>
                      </a:r>
                      <a:r>
                        <a:rPr lang="zh-CN" sz="1600" kern="100" dirty="0">
                          <a:effectLst/>
                        </a:rPr>
                        <a:t>表示连接已建立，可以进行通信。</a:t>
                      </a:r>
                    </a:p>
                    <a:p>
                      <a:pPr marL="342900" lvl="0" indent="-342900" latinLnBrk="1">
                        <a:lnSpc>
                          <a:spcPts val="2400"/>
                        </a:lnSpc>
                        <a:spcAft>
                          <a:spcPts val="0"/>
                        </a:spcAft>
                        <a:buSzPts val="1000"/>
                        <a:buFont typeface="Symbol" panose="05050102010706020507" pitchFamily="18" charset="2"/>
                        <a:buChar char=""/>
                        <a:tabLst>
                          <a:tab pos="457200" algn="l"/>
                        </a:tabLst>
                      </a:pPr>
                      <a:r>
                        <a:rPr lang="en-US" sz="1600" kern="100" dirty="0">
                          <a:effectLst/>
                        </a:rPr>
                        <a:t>2 - </a:t>
                      </a:r>
                      <a:r>
                        <a:rPr lang="zh-CN" sz="1600" kern="100" dirty="0">
                          <a:effectLst/>
                        </a:rPr>
                        <a:t>表示连接正在进行关闭。</a:t>
                      </a:r>
                    </a:p>
                    <a:p>
                      <a:pPr marL="342900" lvl="0" indent="-342900" latinLnBrk="1">
                        <a:lnSpc>
                          <a:spcPts val="2400"/>
                        </a:lnSpc>
                        <a:spcAft>
                          <a:spcPts val="0"/>
                        </a:spcAft>
                        <a:buSzPts val="1000"/>
                        <a:buFont typeface="Symbol" panose="05050102010706020507" pitchFamily="18" charset="2"/>
                        <a:buChar char=""/>
                        <a:tabLst>
                          <a:tab pos="457200" algn="l"/>
                        </a:tabLst>
                      </a:pPr>
                      <a:r>
                        <a:rPr lang="en-US" sz="1600" kern="100" dirty="0">
                          <a:effectLst/>
                        </a:rPr>
                        <a:t>3 - </a:t>
                      </a:r>
                      <a:r>
                        <a:rPr lang="zh-CN" sz="1600" kern="100" dirty="0">
                          <a:effectLst/>
                        </a:rPr>
                        <a:t>表示连接已经关闭或者连接不能打开。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4711" marR="74711" marT="104596" marB="104596"/>
                </a:tc>
              </a:tr>
              <a:tr h="1094674">
                <a:tc>
                  <a:txBody>
                    <a:bodyPr/>
                    <a:lstStyle/>
                    <a:p>
                      <a:pPr algn="just">
                        <a:lnSpc>
                          <a:spcPts val="2400"/>
                        </a:lnSpc>
                        <a:spcAft>
                          <a:spcPts val="0"/>
                        </a:spcAft>
                      </a:pPr>
                      <a:r>
                        <a:rPr lang="en-US" sz="1600" kern="100">
                          <a:effectLst/>
                        </a:rPr>
                        <a:t>Socket.bufferedAmount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74711" marR="74711" marT="104596" marB="104596"/>
                </a:tc>
                <a:tc>
                  <a:txBody>
                    <a:bodyPr/>
                    <a:lstStyle/>
                    <a:p>
                      <a:pPr>
                        <a:lnSpc>
                          <a:spcPts val="2400"/>
                        </a:lnSpc>
                        <a:spcAft>
                          <a:spcPts val="0"/>
                        </a:spcAft>
                      </a:pPr>
                      <a:r>
                        <a:rPr lang="zh-CN" sz="1600" kern="100" dirty="0">
                          <a:effectLst/>
                        </a:rPr>
                        <a:t>只读属性</a:t>
                      </a:r>
                      <a:r>
                        <a:rPr lang="en-US" sz="1600" kern="100" dirty="0">
                          <a:effectLst/>
                        </a:rPr>
                        <a:t> </a:t>
                      </a:r>
                      <a:r>
                        <a:rPr lang="en-US" sz="1600" kern="100" dirty="0" err="1">
                          <a:effectLst/>
                        </a:rPr>
                        <a:t>bufferedAmount</a:t>
                      </a:r>
                      <a:r>
                        <a:rPr lang="en-US" sz="1600" kern="100" dirty="0">
                          <a:effectLst/>
                        </a:rPr>
                        <a:t> </a:t>
                      </a:r>
                      <a:r>
                        <a:rPr lang="zh-CN" sz="1600" kern="100" dirty="0">
                          <a:effectLst/>
                        </a:rPr>
                        <a:t>已被</a:t>
                      </a:r>
                      <a:r>
                        <a:rPr lang="en-US" sz="1600" kern="100" dirty="0">
                          <a:effectLst/>
                        </a:rPr>
                        <a:t> send() </a:t>
                      </a:r>
                      <a:r>
                        <a:rPr lang="zh-CN" sz="1600" kern="100" dirty="0">
                          <a:effectLst/>
                        </a:rPr>
                        <a:t>放入正在队列中等待传输，但是还没有发出的</a:t>
                      </a:r>
                      <a:r>
                        <a:rPr lang="en-US" sz="1600" kern="100" dirty="0">
                          <a:effectLst/>
                        </a:rPr>
                        <a:t> UTF-8 </a:t>
                      </a:r>
                      <a:r>
                        <a:rPr lang="zh-CN" sz="1600" kern="100" dirty="0">
                          <a:effectLst/>
                        </a:rPr>
                        <a:t>文本字节数。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4711" marR="74711" marT="104596" marB="104596"/>
                </a:tc>
              </a:tr>
            </a:tbl>
          </a:graphicData>
        </a:graphic>
      </p:graphicFrame>
    </p:spTree>
    <p:extLst>
      <p:ext uri="{BB962C8B-B14F-4D97-AF65-F5344CB8AC3E}">
        <p14:creationId xmlns:p14="http://schemas.microsoft.com/office/powerpoint/2010/main" val="804761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2440" y="144122"/>
            <a:ext cx="1953420" cy="374461"/>
          </a:xfrm>
          <a:prstGeom prst="rect">
            <a:avLst/>
          </a:prstGeom>
        </p:spPr>
        <p:txBody>
          <a:bodyPr wrap="none">
            <a:spAutoFit/>
          </a:bodyPr>
          <a:lstStyle/>
          <a:p>
            <a:pPr algn="just">
              <a:lnSpc>
                <a:spcPts val="2160"/>
              </a:lnSpc>
              <a:spcBef>
                <a:spcPts val="150"/>
              </a:spcBef>
              <a:spcAft>
                <a:spcPts val="150"/>
              </a:spcAft>
            </a:pPr>
            <a:r>
              <a:rPr lang="en-US" altLang="zh-CN" b="1" kern="100" dirty="0" err="1">
                <a:solidFill>
                  <a:srgbClr val="333333"/>
                </a:solidFill>
                <a:latin typeface="Helvetica" panose="020B0604020202020204" pitchFamily="34" charset="0"/>
                <a:cs typeface="Times New Roman" panose="02020603050405020304" pitchFamily="18" charset="0"/>
              </a:rPr>
              <a:t>WebSocket</a:t>
            </a:r>
            <a:r>
              <a:rPr lang="en-US" altLang="zh-CN" b="1" kern="100" dirty="0">
                <a:solidFill>
                  <a:srgbClr val="333333"/>
                </a:solidFill>
                <a:latin typeface="Helvetica" panose="020B0604020202020204" pitchFamily="34" charset="0"/>
                <a:cs typeface="Times New Roman" panose="02020603050405020304" pitchFamily="18" charset="0"/>
              </a:rPr>
              <a:t> </a:t>
            </a:r>
            <a:r>
              <a:rPr lang="zh-CN" altLang="zh-CN" b="1" kern="100" dirty="0">
                <a:solidFill>
                  <a:srgbClr val="333333"/>
                </a:solidFill>
                <a:latin typeface="Helvetica" panose="020B0604020202020204" pitchFamily="34" charset="0"/>
                <a:cs typeface="Times New Roman" panose="02020603050405020304" pitchFamily="18" charset="0"/>
              </a:rPr>
              <a:t>事件</a:t>
            </a:r>
            <a:endParaRPr lang="zh-CN" altLang="zh-CN" sz="1200" b="1" kern="100" dirty="0">
              <a:latin typeface="Calibri Light" panose="020F0302020204030204" pitchFamily="34"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694666165"/>
              </p:ext>
            </p:extLst>
          </p:nvPr>
        </p:nvGraphicFramePr>
        <p:xfrm>
          <a:off x="246428" y="658193"/>
          <a:ext cx="10570121" cy="3367204"/>
        </p:xfrm>
        <a:graphic>
          <a:graphicData uri="http://schemas.openxmlformats.org/drawingml/2006/table">
            <a:tbl>
              <a:tblPr firstRow="1" firstCol="1" bandRow="1">
                <a:tableStyleId>{5C22544A-7EE6-4342-B048-85BDC9FD1C3A}</a:tableStyleId>
              </a:tblPr>
              <a:tblGrid>
                <a:gridCol w="1087531"/>
                <a:gridCol w="133405"/>
                <a:gridCol w="2631556"/>
                <a:gridCol w="6717629"/>
              </a:tblGrid>
              <a:tr h="335351">
                <a:tc>
                  <a:txBody>
                    <a:bodyPr/>
                    <a:lstStyle/>
                    <a:p>
                      <a:pPr algn="just">
                        <a:spcAft>
                          <a:spcPts val="0"/>
                        </a:spcAft>
                      </a:pPr>
                      <a:r>
                        <a:rPr lang="zh-CN" sz="1600" kern="100" dirty="0">
                          <a:effectLst/>
                        </a:rPr>
                        <a:t>事件</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316" marR="49316" marT="49316" marB="49316"/>
                </a:tc>
                <a:tc gridSpan="2">
                  <a:txBody>
                    <a:bodyPr/>
                    <a:lstStyle/>
                    <a:p>
                      <a:pPr algn="just">
                        <a:spcAft>
                          <a:spcPts val="0"/>
                        </a:spcAft>
                      </a:pPr>
                      <a:r>
                        <a:rPr lang="zh-CN" sz="1600" kern="100">
                          <a:effectLst/>
                        </a:rPr>
                        <a:t>事件处理程序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9316" marR="49316" marT="49316" marB="49316"/>
                </a:tc>
                <a:tc hMerge="1">
                  <a:txBody>
                    <a:bodyPr/>
                    <a:lstStyle/>
                    <a:p>
                      <a:endParaRPr lang="zh-CN" altLang="en-US"/>
                    </a:p>
                  </a:txBody>
                  <a:tcPr/>
                </a:tc>
                <a:tc>
                  <a:txBody>
                    <a:bodyPr/>
                    <a:lstStyle/>
                    <a:p>
                      <a:pPr algn="just">
                        <a:spcAft>
                          <a:spcPts val="0"/>
                        </a:spcAft>
                      </a:pPr>
                      <a:r>
                        <a:rPr lang="zh-CN" sz="1600" kern="100">
                          <a:effectLst/>
                        </a:rPr>
                        <a:t>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9316" marR="49316" marT="49316" marB="49316"/>
                </a:tc>
              </a:tr>
              <a:tr h="756183">
                <a:tc gridSpan="2">
                  <a:txBody>
                    <a:bodyPr/>
                    <a:lstStyle/>
                    <a:p>
                      <a:pPr algn="just">
                        <a:lnSpc>
                          <a:spcPts val="2400"/>
                        </a:lnSpc>
                        <a:spcAft>
                          <a:spcPts val="0"/>
                        </a:spcAft>
                      </a:pPr>
                      <a:r>
                        <a:rPr lang="en-US" sz="1700" kern="100">
                          <a:effectLst/>
                        </a:rPr>
                        <a:t>open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82194" marR="82194" marT="115071" marB="115071"/>
                </a:tc>
                <a:tc hMerge="1">
                  <a:txBody>
                    <a:bodyPr/>
                    <a:lstStyle/>
                    <a:p>
                      <a:endParaRPr lang="zh-CN" altLang="en-US"/>
                    </a:p>
                  </a:txBody>
                  <a:tcPr/>
                </a:tc>
                <a:tc>
                  <a:txBody>
                    <a:bodyPr/>
                    <a:lstStyle/>
                    <a:p>
                      <a:pPr algn="just">
                        <a:lnSpc>
                          <a:spcPts val="2400"/>
                        </a:lnSpc>
                        <a:spcAft>
                          <a:spcPts val="0"/>
                        </a:spcAft>
                      </a:pPr>
                      <a:r>
                        <a:rPr lang="en-US" sz="1700" kern="100">
                          <a:effectLst/>
                        </a:rPr>
                        <a:t>Socket.onopen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82194" marR="82194" marT="115071" marB="115071"/>
                </a:tc>
                <a:tc>
                  <a:txBody>
                    <a:bodyPr/>
                    <a:lstStyle/>
                    <a:p>
                      <a:pPr algn="just">
                        <a:lnSpc>
                          <a:spcPts val="2400"/>
                        </a:lnSpc>
                        <a:spcAft>
                          <a:spcPts val="0"/>
                        </a:spcAft>
                      </a:pPr>
                      <a:r>
                        <a:rPr lang="zh-CN" sz="1700" kern="100" dirty="0">
                          <a:effectLst/>
                        </a:rPr>
                        <a:t>连接建立时触发</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194" marR="82194" marT="115071" marB="115071"/>
                </a:tc>
              </a:tr>
              <a:tr h="756183">
                <a:tc gridSpan="2">
                  <a:txBody>
                    <a:bodyPr/>
                    <a:lstStyle/>
                    <a:p>
                      <a:pPr algn="just">
                        <a:lnSpc>
                          <a:spcPts val="2400"/>
                        </a:lnSpc>
                        <a:spcAft>
                          <a:spcPts val="0"/>
                        </a:spcAft>
                      </a:pPr>
                      <a:r>
                        <a:rPr lang="en-US" sz="1700" kern="100">
                          <a:effectLst/>
                        </a:rPr>
                        <a:t>message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82194" marR="82194" marT="115071" marB="115071"/>
                </a:tc>
                <a:tc hMerge="1">
                  <a:txBody>
                    <a:bodyPr/>
                    <a:lstStyle/>
                    <a:p>
                      <a:endParaRPr lang="zh-CN" altLang="en-US"/>
                    </a:p>
                  </a:txBody>
                  <a:tcPr/>
                </a:tc>
                <a:tc>
                  <a:txBody>
                    <a:bodyPr/>
                    <a:lstStyle/>
                    <a:p>
                      <a:pPr algn="just">
                        <a:lnSpc>
                          <a:spcPts val="2400"/>
                        </a:lnSpc>
                        <a:spcAft>
                          <a:spcPts val="0"/>
                        </a:spcAft>
                      </a:pPr>
                      <a:r>
                        <a:rPr lang="en-US" sz="1700" kern="100">
                          <a:effectLst/>
                        </a:rPr>
                        <a:t>Socket.onmessage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82194" marR="82194" marT="115071" marB="115071"/>
                </a:tc>
                <a:tc>
                  <a:txBody>
                    <a:bodyPr/>
                    <a:lstStyle/>
                    <a:p>
                      <a:pPr algn="just">
                        <a:lnSpc>
                          <a:spcPts val="2400"/>
                        </a:lnSpc>
                        <a:spcAft>
                          <a:spcPts val="0"/>
                        </a:spcAft>
                      </a:pPr>
                      <a:r>
                        <a:rPr lang="zh-CN" sz="1700" kern="100" dirty="0">
                          <a:effectLst/>
                        </a:rPr>
                        <a:t>客户端接收服务端数据时触发</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194" marR="82194" marT="115071" marB="115071"/>
                </a:tc>
              </a:tr>
              <a:tr h="756183">
                <a:tc gridSpan="2">
                  <a:txBody>
                    <a:bodyPr/>
                    <a:lstStyle/>
                    <a:p>
                      <a:pPr algn="just">
                        <a:lnSpc>
                          <a:spcPts val="2400"/>
                        </a:lnSpc>
                        <a:spcAft>
                          <a:spcPts val="0"/>
                        </a:spcAft>
                      </a:pPr>
                      <a:r>
                        <a:rPr lang="en-US" sz="1700" kern="100">
                          <a:effectLst/>
                        </a:rPr>
                        <a:t>error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82194" marR="82194" marT="115071" marB="115071"/>
                </a:tc>
                <a:tc hMerge="1">
                  <a:txBody>
                    <a:bodyPr/>
                    <a:lstStyle/>
                    <a:p>
                      <a:endParaRPr lang="zh-CN" altLang="en-US"/>
                    </a:p>
                  </a:txBody>
                  <a:tcPr/>
                </a:tc>
                <a:tc>
                  <a:txBody>
                    <a:bodyPr/>
                    <a:lstStyle/>
                    <a:p>
                      <a:pPr algn="just">
                        <a:lnSpc>
                          <a:spcPts val="2400"/>
                        </a:lnSpc>
                        <a:spcAft>
                          <a:spcPts val="0"/>
                        </a:spcAft>
                      </a:pPr>
                      <a:r>
                        <a:rPr lang="en-US" sz="1700" kern="100">
                          <a:effectLst/>
                        </a:rPr>
                        <a:t>Socket.onerror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82194" marR="82194" marT="115071" marB="115071"/>
                </a:tc>
                <a:tc>
                  <a:txBody>
                    <a:bodyPr/>
                    <a:lstStyle/>
                    <a:p>
                      <a:pPr algn="just">
                        <a:lnSpc>
                          <a:spcPts val="2400"/>
                        </a:lnSpc>
                        <a:spcAft>
                          <a:spcPts val="0"/>
                        </a:spcAft>
                      </a:pPr>
                      <a:r>
                        <a:rPr lang="zh-CN" sz="1700" kern="100" dirty="0">
                          <a:effectLst/>
                        </a:rPr>
                        <a:t>通信发生错误时触发</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194" marR="82194" marT="115071" marB="115071"/>
                </a:tc>
              </a:tr>
              <a:tr h="756183">
                <a:tc gridSpan="2">
                  <a:txBody>
                    <a:bodyPr/>
                    <a:lstStyle/>
                    <a:p>
                      <a:pPr algn="just">
                        <a:lnSpc>
                          <a:spcPts val="2400"/>
                        </a:lnSpc>
                        <a:spcAft>
                          <a:spcPts val="0"/>
                        </a:spcAft>
                      </a:pPr>
                      <a:r>
                        <a:rPr lang="en-US" sz="1700" kern="100">
                          <a:effectLst/>
                        </a:rPr>
                        <a:t>close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82194" marR="82194" marT="115071" marB="115071"/>
                </a:tc>
                <a:tc hMerge="1">
                  <a:txBody>
                    <a:bodyPr/>
                    <a:lstStyle/>
                    <a:p>
                      <a:endParaRPr lang="zh-CN" altLang="en-US"/>
                    </a:p>
                  </a:txBody>
                  <a:tcPr/>
                </a:tc>
                <a:tc>
                  <a:txBody>
                    <a:bodyPr/>
                    <a:lstStyle/>
                    <a:p>
                      <a:pPr algn="just">
                        <a:lnSpc>
                          <a:spcPts val="2400"/>
                        </a:lnSpc>
                        <a:spcAft>
                          <a:spcPts val="0"/>
                        </a:spcAft>
                      </a:pPr>
                      <a:r>
                        <a:rPr lang="en-US" sz="1700" kern="100" dirty="0" err="1">
                          <a:effectLst/>
                        </a:rPr>
                        <a:t>Socket.onclose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194" marR="82194" marT="115071" marB="115071"/>
                </a:tc>
                <a:tc>
                  <a:txBody>
                    <a:bodyPr/>
                    <a:lstStyle/>
                    <a:p>
                      <a:pPr algn="just">
                        <a:lnSpc>
                          <a:spcPts val="2400"/>
                        </a:lnSpc>
                        <a:spcAft>
                          <a:spcPts val="0"/>
                        </a:spcAft>
                      </a:pPr>
                      <a:r>
                        <a:rPr lang="zh-CN" sz="1700" kern="100" dirty="0">
                          <a:effectLst/>
                        </a:rPr>
                        <a:t>连接关闭时触发</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194" marR="82194" marT="115071" marB="115071"/>
                </a:tc>
              </a:tr>
            </a:tbl>
          </a:graphicData>
        </a:graphic>
      </p:graphicFrame>
      <p:sp>
        <p:nvSpPr>
          <p:cNvPr id="6" name="矩形 5"/>
          <p:cNvSpPr/>
          <p:nvPr/>
        </p:nvSpPr>
        <p:spPr>
          <a:xfrm>
            <a:off x="239350" y="4142917"/>
            <a:ext cx="1953420" cy="374461"/>
          </a:xfrm>
          <a:prstGeom prst="rect">
            <a:avLst/>
          </a:prstGeom>
        </p:spPr>
        <p:txBody>
          <a:bodyPr wrap="none">
            <a:spAutoFit/>
          </a:bodyPr>
          <a:lstStyle/>
          <a:p>
            <a:pPr algn="just">
              <a:lnSpc>
                <a:spcPts val="2160"/>
              </a:lnSpc>
              <a:spcBef>
                <a:spcPts val="150"/>
              </a:spcBef>
              <a:spcAft>
                <a:spcPts val="150"/>
              </a:spcAft>
            </a:pPr>
            <a:r>
              <a:rPr lang="en-US" altLang="zh-CN" b="1" kern="100" dirty="0" err="1">
                <a:solidFill>
                  <a:srgbClr val="333333"/>
                </a:solidFill>
                <a:latin typeface="Helvetica" panose="020B0604020202020204" pitchFamily="34" charset="0"/>
                <a:cs typeface="Times New Roman" panose="02020603050405020304" pitchFamily="18" charset="0"/>
              </a:rPr>
              <a:t>WebSocket</a:t>
            </a:r>
            <a:r>
              <a:rPr lang="en-US" altLang="zh-CN" b="1" kern="100" dirty="0">
                <a:solidFill>
                  <a:srgbClr val="333333"/>
                </a:solidFill>
                <a:latin typeface="Helvetica" panose="020B0604020202020204" pitchFamily="34" charset="0"/>
                <a:cs typeface="Times New Roman" panose="02020603050405020304" pitchFamily="18" charset="0"/>
              </a:rPr>
              <a:t> </a:t>
            </a:r>
            <a:r>
              <a:rPr lang="zh-CN" altLang="zh-CN" b="1" kern="100" dirty="0">
                <a:solidFill>
                  <a:srgbClr val="333333"/>
                </a:solidFill>
                <a:latin typeface="Helvetica" panose="020B0604020202020204" pitchFamily="34" charset="0"/>
                <a:cs typeface="Times New Roman" panose="02020603050405020304" pitchFamily="18" charset="0"/>
              </a:rPr>
              <a:t>方法</a:t>
            </a:r>
            <a:endParaRPr lang="zh-CN" altLang="zh-CN" sz="1200" b="1" kern="100" dirty="0">
              <a:latin typeface="Calibri Light" panose="020F0302020204030204" pitchFamily="34"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554249051"/>
              </p:ext>
            </p:extLst>
          </p:nvPr>
        </p:nvGraphicFramePr>
        <p:xfrm>
          <a:off x="360059" y="4653405"/>
          <a:ext cx="10511141" cy="1853860"/>
        </p:xfrm>
        <a:graphic>
          <a:graphicData uri="http://schemas.openxmlformats.org/drawingml/2006/table">
            <a:tbl>
              <a:tblPr firstRow="1" firstCol="1" bandRow="1">
                <a:tableStyleId>{5C22544A-7EE6-4342-B048-85BDC9FD1C3A}</a:tableStyleId>
              </a:tblPr>
              <a:tblGrid>
                <a:gridCol w="3843602"/>
                <a:gridCol w="6667539"/>
              </a:tblGrid>
              <a:tr h="330986">
                <a:tc>
                  <a:txBody>
                    <a:bodyPr/>
                    <a:lstStyle/>
                    <a:p>
                      <a:pPr algn="just">
                        <a:spcAft>
                          <a:spcPts val="0"/>
                        </a:spcAft>
                      </a:pPr>
                      <a:r>
                        <a:rPr lang="zh-CN" sz="1500" kern="100" dirty="0">
                          <a:effectLst/>
                        </a:rPr>
                        <a:t>方法</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658" marR="49658" marT="49658" marB="49658"/>
                </a:tc>
                <a:tc>
                  <a:txBody>
                    <a:bodyPr/>
                    <a:lstStyle/>
                    <a:p>
                      <a:pPr algn="just">
                        <a:spcAft>
                          <a:spcPts val="0"/>
                        </a:spcAft>
                      </a:pPr>
                      <a:r>
                        <a:rPr lang="zh-CN" sz="1500" kern="100">
                          <a:effectLst/>
                        </a:rPr>
                        <a:t>描述</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49658" marR="49658" marT="49658" marB="49658"/>
                </a:tc>
              </a:tr>
              <a:tr h="761437">
                <a:tc>
                  <a:txBody>
                    <a:bodyPr/>
                    <a:lstStyle/>
                    <a:p>
                      <a:pPr algn="just">
                        <a:lnSpc>
                          <a:spcPts val="2400"/>
                        </a:lnSpc>
                        <a:spcAft>
                          <a:spcPts val="0"/>
                        </a:spcAft>
                      </a:pPr>
                      <a:r>
                        <a:rPr lang="en-US" sz="1800" kern="100">
                          <a:effectLst/>
                        </a:rPr>
                        <a:t>Socket.send()</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82764" marR="82764" marT="115871" marB="115871"/>
                </a:tc>
                <a:tc>
                  <a:txBody>
                    <a:bodyPr/>
                    <a:lstStyle/>
                    <a:p>
                      <a:pPr>
                        <a:lnSpc>
                          <a:spcPts val="2400"/>
                        </a:lnSpc>
                        <a:spcAft>
                          <a:spcPts val="0"/>
                        </a:spcAft>
                      </a:pPr>
                      <a:r>
                        <a:rPr lang="zh-CN" sz="1800" kern="100">
                          <a:effectLst/>
                        </a:rPr>
                        <a:t>使用连接发送数据</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82764" marR="82764" marT="115871" marB="115871"/>
                </a:tc>
              </a:tr>
              <a:tr h="761437">
                <a:tc>
                  <a:txBody>
                    <a:bodyPr/>
                    <a:lstStyle/>
                    <a:p>
                      <a:pPr algn="just">
                        <a:lnSpc>
                          <a:spcPts val="2400"/>
                        </a:lnSpc>
                        <a:spcAft>
                          <a:spcPts val="0"/>
                        </a:spcAft>
                      </a:pPr>
                      <a:r>
                        <a:rPr lang="en-US" sz="1800" kern="100">
                          <a:effectLst/>
                        </a:rPr>
                        <a:t>Socket.close()</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82764" marR="82764" marT="115871" marB="115871"/>
                </a:tc>
                <a:tc>
                  <a:txBody>
                    <a:bodyPr/>
                    <a:lstStyle/>
                    <a:p>
                      <a:pPr>
                        <a:lnSpc>
                          <a:spcPts val="2400"/>
                        </a:lnSpc>
                        <a:spcAft>
                          <a:spcPts val="0"/>
                        </a:spcAft>
                      </a:pPr>
                      <a:r>
                        <a:rPr lang="zh-CN" sz="1800" kern="100" dirty="0">
                          <a:effectLst/>
                        </a:rPr>
                        <a:t>关闭连接</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764" marR="82764" marT="115871" marB="115871"/>
                </a:tc>
              </a:tr>
            </a:tbl>
          </a:graphicData>
        </a:graphic>
      </p:graphicFrame>
    </p:spTree>
    <p:extLst>
      <p:ext uri="{BB962C8B-B14F-4D97-AF65-F5344CB8AC3E}">
        <p14:creationId xmlns:p14="http://schemas.microsoft.com/office/powerpoint/2010/main" val="3845186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4801" y="-101600"/>
            <a:ext cx="6545942" cy="962699"/>
          </a:xfrm>
          <a:prstGeom prst="rect">
            <a:avLst/>
          </a:prstGeom>
        </p:spPr>
        <p:txBody>
          <a:bodyPr wrap="square">
            <a:spAutoFit/>
          </a:bodyPr>
          <a:lstStyle/>
          <a:p>
            <a:pPr algn="just">
              <a:lnSpc>
                <a:spcPct val="240000"/>
              </a:lnSpc>
              <a:spcBef>
                <a:spcPts val="1700"/>
              </a:spcBef>
              <a:spcAft>
                <a:spcPts val="1650"/>
              </a:spcAft>
            </a:pPr>
            <a:r>
              <a:rPr lang="en-US" altLang="zh-CN" sz="2800" b="1" kern="2200" dirty="0" err="1">
                <a:latin typeface="Calibri" panose="020F0502020204030204" pitchFamily="34" charset="0"/>
                <a:cs typeface="Times New Roman" panose="02020603050405020304" pitchFamily="18" charset="0"/>
              </a:rPr>
              <a:t>Css</a:t>
            </a:r>
            <a:endParaRPr lang="zh-CN" altLang="zh-CN" sz="2800" b="1" kern="2200" dirty="0">
              <a:effectLst/>
              <a:latin typeface="Calibri" panose="020F0502020204030204" pitchFamily="34" charset="0"/>
              <a:cs typeface="Times New Roman" panose="02020603050405020304" pitchFamily="18" charset="0"/>
            </a:endParaRPr>
          </a:p>
        </p:txBody>
      </p:sp>
      <p:sp>
        <p:nvSpPr>
          <p:cNvPr id="4" name="矩形 3"/>
          <p:cNvSpPr/>
          <p:nvPr/>
        </p:nvSpPr>
        <p:spPr>
          <a:xfrm>
            <a:off x="595086" y="1032901"/>
            <a:ext cx="10464799" cy="1200329"/>
          </a:xfrm>
          <a:prstGeom prst="rect">
            <a:avLst/>
          </a:prstGeom>
        </p:spPr>
        <p:txBody>
          <a:bodyPr wrap="square">
            <a:spAutoFit/>
          </a:bodyPr>
          <a:lstStyle/>
          <a:p>
            <a:r>
              <a:rPr lang="zh-CN" altLang="zh-CN" b="1" dirty="0"/>
              <a:t>厂商前缀</a:t>
            </a:r>
          </a:p>
          <a:p>
            <a:r>
              <a:rPr lang="en-US" altLang="zh-CN" dirty="0" smtClean="0"/>
              <a:t>-</a:t>
            </a:r>
            <a:r>
              <a:rPr lang="en-US" altLang="zh-CN" dirty="0" err="1"/>
              <a:t>moz</a:t>
            </a:r>
            <a:r>
              <a:rPr lang="en-US" altLang="zh-CN" dirty="0"/>
              <a:t>- /* Firefox 4 */</a:t>
            </a:r>
            <a:endParaRPr lang="zh-CN" altLang="zh-CN" dirty="0"/>
          </a:p>
          <a:p>
            <a:r>
              <a:rPr lang="en-US" altLang="zh-CN" dirty="0" smtClean="0"/>
              <a:t>-</a:t>
            </a:r>
            <a:r>
              <a:rPr lang="en-US" altLang="zh-CN" dirty="0" err="1" smtClean="0"/>
              <a:t>webkit</a:t>
            </a:r>
            <a:r>
              <a:rPr lang="en-US" altLang="zh-CN" dirty="0" smtClean="0"/>
              <a:t>- </a:t>
            </a:r>
            <a:r>
              <a:rPr lang="en-US" altLang="zh-CN" dirty="0"/>
              <a:t>/* Safari </a:t>
            </a:r>
            <a:r>
              <a:rPr lang="zh-CN" altLang="zh-CN" dirty="0"/>
              <a:t>和</a:t>
            </a:r>
            <a:r>
              <a:rPr lang="en-US" altLang="zh-CN" dirty="0"/>
              <a:t> Chrome */  </a:t>
            </a:r>
            <a:endParaRPr lang="zh-CN" altLang="zh-CN" dirty="0"/>
          </a:p>
          <a:p>
            <a:r>
              <a:rPr lang="en-US" altLang="zh-CN" dirty="0"/>
              <a:t> </a:t>
            </a:r>
            <a:r>
              <a:rPr lang="en-US" altLang="zh-CN" dirty="0" smtClean="0"/>
              <a:t>-</a:t>
            </a:r>
            <a:r>
              <a:rPr lang="en-US" altLang="zh-CN" dirty="0"/>
              <a:t>o- /* Opera */</a:t>
            </a:r>
            <a:endParaRPr lang="zh-CN" altLang="zh-CN" dirty="0"/>
          </a:p>
        </p:txBody>
      </p:sp>
      <p:sp>
        <p:nvSpPr>
          <p:cNvPr id="5" name="矩形 4"/>
          <p:cNvSpPr/>
          <p:nvPr/>
        </p:nvSpPr>
        <p:spPr>
          <a:xfrm>
            <a:off x="595086" y="2405032"/>
            <a:ext cx="649537" cy="571567"/>
          </a:xfrm>
          <a:prstGeom prst="rect">
            <a:avLst/>
          </a:prstGeom>
        </p:spPr>
        <p:txBody>
          <a:bodyPr wrap="none">
            <a:spAutoFit/>
          </a:bodyPr>
          <a:lstStyle/>
          <a:p>
            <a:pPr algn="just">
              <a:lnSpc>
                <a:spcPct val="173000"/>
              </a:lnSpc>
              <a:spcBef>
                <a:spcPts val="1300"/>
              </a:spcBef>
              <a:spcAft>
                <a:spcPts val="1300"/>
              </a:spcAft>
            </a:pPr>
            <a:r>
              <a:rPr lang="zh-CN" altLang="zh-CN" b="1" kern="100" dirty="0">
                <a:latin typeface="Calibri Light" panose="020F0302020204030204" pitchFamily="34" charset="0"/>
                <a:cs typeface="Times New Roman" panose="02020603050405020304" pitchFamily="18" charset="0"/>
              </a:rPr>
              <a:t>权级</a:t>
            </a:r>
          </a:p>
        </p:txBody>
      </p:sp>
      <p:sp>
        <p:nvSpPr>
          <p:cNvPr id="6" name="矩形 5"/>
          <p:cNvSpPr/>
          <p:nvPr/>
        </p:nvSpPr>
        <p:spPr>
          <a:xfrm>
            <a:off x="754742" y="3148402"/>
            <a:ext cx="10116457" cy="2759730"/>
          </a:xfrm>
          <a:prstGeom prst="rect">
            <a:avLst/>
          </a:prstGeom>
        </p:spPr>
        <p:txBody>
          <a:bodyPr wrap="square">
            <a:spAutoFit/>
          </a:bodyPr>
          <a:lstStyle/>
          <a:p>
            <a:pPr>
              <a:lnSpc>
                <a:spcPts val="1575"/>
              </a:lnSpc>
              <a:spcBef>
                <a:spcPts val="375"/>
              </a:spcBef>
              <a:spcAft>
                <a:spcPts val="375"/>
              </a:spcAft>
            </a:pP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1.  </a:t>
            </a:r>
            <a:r>
              <a:rPr lang="zh-CN" altLang="zh-CN" kern="0" dirty="0">
                <a:solidFill>
                  <a:srgbClr val="000000"/>
                </a:solidFill>
                <a:latin typeface="Calibri" panose="020F0502020204030204" pitchFamily="34" charset="0"/>
                <a:cs typeface="MS Shell Dlg" panose="020B0604020202020204" pitchFamily="34" charset="0"/>
              </a:rPr>
              <a:t>内联样式表的权值最高</a:t>
            </a:r>
            <a:r>
              <a:rPr lang="en-US" altLang="zh-CN" kern="0" dirty="0">
                <a:solidFill>
                  <a:srgbClr val="000000"/>
                </a:solidFill>
                <a:latin typeface="Calibri" panose="020F0502020204030204" pitchFamily="34" charset="0"/>
                <a:cs typeface="MS Shell Dlg" panose="020B0604020202020204" pitchFamily="34" charset="0"/>
              </a:rPr>
              <a:t> </a:t>
            </a: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1000</a:t>
            </a:r>
            <a:r>
              <a:rPr lang="zh-CN" altLang="zh-CN" kern="0" dirty="0">
                <a:solidFill>
                  <a:srgbClr val="000000"/>
                </a:solidFill>
                <a:latin typeface="Calibri" panose="020F0502020204030204" pitchFamily="34" charset="0"/>
                <a:cs typeface="MS Shell Dlg" panose="020B0604020202020204" pitchFamily="34" charset="0"/>
              </a:rPr>
              <a:t>；</a:t>
            </a:r>
            <a:endParaRPr lang="zh-CN" altLang="zh-CN" sz="1400" kern="100" dirty="0">
              <a:latin typeface="Calibri" panose="020F0502020204030204" pitchFamily="34" charset="0"/>
              <a:cs typeface="Times New Roman" panose="02020603050405020304" pitchFamily="18" charset="0"/>
            </a:endParaRPr>
          </a:p>
          <a:p>
            <a:pPr>
              <a:lnSpc>
                <a:spcPts val="1575"/>
              </a:lnSpc>
              <a:spcBef>
                <a:spcPts val="375"/>
              </a:spcBef>
              <a:spcAft>
                <a:spcPts val="375"/>
              </a:spcAft>
            </a:pP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2.  ID </a:t>
            </a:r>
            <a:r>
              <a:rPr lang="zh-CN" altLang="zh-CN" kern="0" dirty="0">
                <a:solidFill>
                  <a:srgbClr val="000000"/>
                </a:solidFill>
                <a:latin typeface="Calibri" panose="020F0502020204030204" pitchFamily="34" charset="0"/>
                <a:cs typeface="MS Shell Dlg" panose="020B0604020202020204" pitchFamily="34" charset="0"/>
              </a:rPr>
              <a:t>选择器的权值为</a:t>
            </a:r>
            <a:r>
              <a:rPr lang="en-US" altLang="zh-CN" kern="0" dirty="0">
                <a:solidFill>
                  <a:srgbClr val="000000"/>
                </a:solidFill>
                <a:latin typeface="Calibri" panose="020F0502020204030204" pitchFamily="34" charset="0"/>
                <a:cs typeface="MS Shell Dlg" panose="020B0604020202020204" pitchFamily="34" charset="0"/>
              </a:rPr>
              <a:t> </a:t>
            </a: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100</a:t>
            </a:r>
            <a:endParaRPr lang="zh-CN" altLang="zh-CN" sz="1400" kern="100" dirty="0">
              <a:latin typeface="Calibri" panose="020F0502020204030204" pitchFamily="34" charset="0"/>
              <a:cs typeface="Times New Roman" panose="02020603050405020304" pitchFamily="18" charset="0"/>
            </a:endParaRPr>
          </a:p>
          <a:p>
            <a:pPr>
              <a:lnSpc>
                <a:spcPts val="1575"/>
              </a:lnSpc>
              <a:spcBef>
                <a:spcPts val="375"/>
              </a:spcBef>
              <a:spcAft>
                <a:spcPts val="375"/>
              </a:spcAft>
            </a:pP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3.  Class </a:t>
            </a:r>
            <a:r>
              <a:rPr lang="zh-CN" altLang="zh-CN" kern="0" dirty="0">
                <a:solidFill>
                  <a:srgbClr val="000000"/>
                </a:solidFill>
                <a:latin typeface="Calibri" panose="020F0502020204030204" pitchFamily="34" charset="0"/>
                <a:cs typeface="MS Shell Dlg" panose="020B0604020202020204" pitchFamily="34" charset="0"/>
              </a:rPr>
              <a:t>类选择器的权值为</a:t>
            </a:r>
            <a:r>
              <a:rPr lang="en-US" altLang="zh-CN" kern="0" dirty="0">
                <a:solidFill>
                  <a:srgbClr val="000000"/>
                </a:solidFill>
                <a:latin typeface="Calibri" panose="020F0502020204030204" pitchFamily="34" charset="0"/>
                <a:cs typeface="MS Shell Dlg" panose="020B0604020202020204" pitchFamily="34" charset="0"/>
              </a:rPr>
              <a:t> </a:t>
            </a: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10</a:t>
            </a:r>
            <a:endParaRPr lang="zh-CN" altLang="zh-CN" sz="1400" kern="100" dirty="0">
              <a:latin typeface="Calibri" panose="020F0502020204030204" pitchFamily="34" charset="0"/>
              <a:cs typeface="Times New Roman" panose="02020603050405020304" pitchFamily="18" charset="0"/>
            </a:endParaRPr>
          </a:p>
          <a:p>
            <a:pPr>
              <a:lnSpc>
                <a:spcPts val="1575"/>
              </a:lnSpc>
              <a:spcBef>
                <a:spcPts val="375"/>
              </a:spcBef>
              <a:spcAft>
                <a:spcPts val="375"/>
              </a:spcAft>
            </a:pP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4.  HTML </a:t>
            </a:r>
            <a:r>
              <a:rPr lang="zh-CN" altLang="zh-CN" kern="0" dirty="0">
                <a:solidFill>
                  <a:srgbClr val="000000"/>
                </a:solidFill>
                <a:latin typeface="Calibri" panose="020F0502020204030204" pitchFamily="34" charset="0"/>
                <a:cs typeface="MS Shell Dlg" panose="020B0604020202020204" pitchFamily="34" charset="0"/>
              </a:rPr>
              <a:t>标签选择器的权值为</a:t>
            </a:r>
            <a:r>
              <a:rPr lang="en-US" altLang="zh-CN" kern="0" dirty="0">
                <a:solidFill>
                  <a:srgbClr val="000000"/>
                </a:solidFill>
                <a:latin typeface="Calibri" panose="020F0502020204030204" pitchFamily="34" charset="0"/>
                <a:cs typeface="MS Shell Dlg" panose="020B0604020202020204" pitchFamily="34" charset="0"/>
              </a:rPr>
              <a:t> </a:t>
            </a: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1</a:t>
            </a:r>
            <a:endParaRPr lang="zh-CN" altLang="zh-CN" sz="1400" kern="100" dirty="0">
              <a:latin typeface="Calibri" panose="020F0502020204030204" pitchFamily="34" charset="0"/>
              <a:cs typeface="Times New Roman" panose="02020603050405020304" pitchFamily="18" charset="0"/>
            </a:endParaRPr>
          </a:p>
          <a:p>
            <a:pPr>
              <a:lnSpc>
                <a:spcPts val="1575"/>
              </a:lnSpc>
              <a:spcBef>
                <a:spcPts val="375"/>
              </a:spcBef>
              <a:spcAft>
                <a:spcPts val="375"/>
              </a:spcAft>
            </a:pP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A  </a:t>
            </a:r>
            <a:r>
              <a:rPr lang="zh-CN" altLang="zh-CN" kern="0" dirty="0">
                <a:solidFill>
                  <a:srgbClr val="000000"/>
                </a:solidFill>
                <a:latin typeface="Calibri" panose="020F0502020204030204" pitchFamily="34" charset="0"/>
                <a:cs typeface="MS Shell Dlg" panose="020B0604020202020204" pitchFamily="34" charset="0"/>
              </a:rPr>
              <a:t>选择器都有一个权值，权值越大越优先；</a:t>
            </a:r>
            <a:endParaRPr lang="zh-CN" altLang="zh-CN" sz="1400" kern="100" dirty="0">
              <a:latin typeface="Calibri" panose="020F0502020204030204" pitchFamily="34" charset="0"/>
              <a:cs typeface="Times New Roman" panose="02020603050405020304" pitchFamily="18" charset="0"/>
            </a:endParaRPr>
          </a:p>
          <a:p>
            <a:pPr>
              <a:lnSpc>
                <a:spcPts val="1575"/>
              </a:lnSpc>
              <a:spcBef>
                <a:spcPts val="375"/>
              </a:spcBef>
              <a:spcAft>
                <a:spcPts val="375"/>
              </a:spcAft>
            </a:pP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B  </a:t>
            </a:r>
            <a:r>
              <a:rPr lang="zh-CN" altLang="zh-CN" kern="0" dirty="0">
                <a:solidFill>
                  <a:srgbClr val="000000"/>
                </a:solidFill>
                <a:latin typeface="Calibri" panose="020F0502020204030204" pitchFamily="34" charset="0"/>
                <a:cs typeface="MS Shell Dlg" panose="020B0604020202020204" pitchFamily="34" charset="0"/>
              </a:rPr>
              <a:t>当权值相等时，后出现的样式表设置要优于先出现的样式表设置；</a:t>
            </a:r>
            <a:endParaRPr lang="zh-CN" altLang="zh-CN" sz="1400" kern="100" dirty="0">
              <a:latin typeface="Calibri" panose="020F0502020204030204" pitchFamily="34" charset="0"/>
              <a:cs typeface="Times New Roman" panose="02020603050405020304" pitchFamily="18" charset="0"/>
            </a:endParaRPr>
          </a:p>
          <a:p>
            <a:pPr>
              <a:lnSpc>
                <a:spcPts val="1575"/>
              </a:lnSpc>
              <a:spcBef>
                <a:spcPts val="375"/>
              </a:spcBef>
              <a:spcAft>
                <a:spcPts val="375"/>
              </a:spcAft>
            </a:pP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C  </a:t>
            </a:r>
            <a:r>
              <a:rPr lang="zh-CN" altLang="zh-CN" kern="0" dirty="0">
                <a:solidFill>
                  <a:srgbClr val="000000"/>
                </a:solidFill>
                <a:latin typeface="Calibri" panose="020F0502020204030204" pitchFamily="34" charset="0"/>
                <a:cs typeface="MS Shell Dlg" panose="020B0604020202020204" pitchFamily="34" charset="0"/>
              </a:rPr>
              <a:t>创作者的规则高于浏览者：即网页编写者设置的</a:t>
            </a: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CSS </a:t>
            </a:r>
            <a:r>
              <a:rPr lang="zh-CN" altLang="zh-CN" kern="0" dirty="0">
                <a:solidFill>
                  <a:srgbClr val="000000"/>
                </a:solidFill>
                <a:latin typeface="Calibri" panose="020F0502020204030204" pitchFamily="34" charset="0"/>
                <a:cs typeface="MS Shell Dlg" panose="020B0604020202020204" pitchFamily="34" charset="0"/>
              </a:rPr>
              <a:t>样式的优先权高于浏览器所设置的样式；</a:t>
            </a:r>
            <a:endParaRPr lang="zh-CN" altLang="zh-CN" sz="1400" kern="100" dirty="0">
              <a:latin typeface="Calibri" panose="020F0502020204030204" pitchFamily="34" charset="0"/>
              <a:cs typeface="Times New Roman" panose="02020603050405020304" pitchFamily="18" charset="0"/>
            </a:endParaRPr>
          </a:p>
          <a:p>
            <a:pPr>
              <a:lnSpc>
                <a:spcPts val="1575"/>
              </a:lnSpc>
              <a:spcBef>
                <a:spcPts val="375"/>
              </a:spcBef>
              <a:spcAft>
                <a:spcPts val="375"/>
              </a:spcAft>
            </a:pP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D  </a:t>
            </a:r>
            <a:r>
              <a:rPr lang="zh-CN" altLang="zh-CN" kern="0" dirty="0">
                <a:solidFill>
                  <a:srgbClr val="000000"/>
                </a:solidFill>
                <a:latin typeface="Calibri" panose="020F0502020204030204" pitchFamily="34" charset="0"/>
                <a:cs typeface="MS Shell Dlg" panose="020B0604020202020204" pitchFamily="34" charset="0"/>
              </a:rPr>
              <a:t>继承的</a:t>
            </a: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CSS </a:t>
            </a:r>
            <a:r>
              <a:rPr lang="zh-CN" altLang="zh-CN" kern="0" dirty="0">
                <a:solidFill>
                  <a:srgbClr val="000000"/>
                </a:solidFill>
                <a:latin typeface="Calibri" panose="020F0502020204030204" pitchFamily="34" charset="0"/>
                <a:cs typeface="MS Shell Dlg" panose="020B0604020202020204" pitchFamily="34" charset="0"/>
              </a:rPr>
              <a:t>样式不如后来指定的</a:t>
            </a: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CSS </a:t>
            </a:r>
            <a:r>
              <a:rPr lang="zh-CN" altLang="zh-CN" kern="0" dirty="0">
                <a:solidFill>
                  <a:srgbClr val="000000"/>
                </a:solidFill>
                <a:latin typeface="Calibri" panose="020F0502020204030204" pitchFamily="34" charset="0"/>
                <a:cs typeface="MS Shell Dlg" panose="020B0604020202020204" pitchFamily="34" charset="0"/>
              </a:rPr>
              <a:t>样式；</a:t>
            </a:r>
            <a:endParaRPr lang="zh-CN" altLang="zh-CN" sz="1400" kern="100" dirty="0">
              <a:latin typeface="Calibri" panose="020F0502020204030204" pitchFamily="34" charset="0"/>
              <a:cs typeface="Times New Roman" panose="02020603050405020304" pitchFamily="18" charset="0"/>
            </a:endParaRPr>
          </a:p>
          <a:p>
            <a:pPr>
              <a:lnSpc>
                <a:spcPts val="1575"/>
              </a:lnSpc>
              <a:spcBef>
                <a:spcPts val="375"/>
              </a:spcBef>
              <a:spcAft>
                <a:spcPts val="375"/>
              </a:spcAft>
            </a:pP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E  </a:t>
            </a:r>
            <a:r>
              <a:rPr lang="zh-CN" altLang="zh-CN" kern="0" dirty="0">
                <a:solidFill>
                  <a:srgbClr val="000000"/>
                </a:solidFill>
                <a:latin typeface="Calibri" panose="020F0502020204030204" pitchFamily="34" charset="0"/>
                <a:cs typeface="MS Shell Dlg" panose="020B0604020202020204" pitchFamily="34" charset="0"/>
              </a:rPr>
              <a:t>在同一组属性设置中标有</a:t>
            </a: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a:t>
            </a:r>
            <a:r>
              <a:rPr lang="en-US" altLang="zh-CN" kern="0" dirty="0">
                <a:solidFill>
                  <a:srgbClr val="FF0000"/>
                </a:solidFill>
                <a:latin typeface="MS Shell Dlg" panose="020B0604020202020204" pitchFamily="34" charset="0"/>
                <a:ea typeface="微软雅黑" panose="020B0503020204020204" pitchFamily="34" charset="-122"/>
                <a:cs typeface="Times New Roman" panose="02020603050405020304" pitchFamily="18" charset="0"/>
              </a:rPr>
              <a:t>!important</a:t>
            </a:r>
            <a:r>
              <a:rPr lang="en-US" altLang="zh-CN" kern="0" dirty="0">
                <a:solidFill>
                  <a:srgbClr val="000000"/>
                </a:solidFill>
                <a:latin typeface="MS Shell Dlg" panose="020B0604020202020204" pitchFamily="34" charset="0"/>
                <a:ea typeface="微软雅黑" panose="020B0503020204020204" pitchFamily="34" charset="-122"/>
                <a:cs typeface="Times New Roman" panose="02020603050405020304" pitchFamily="18" charset="0"/>
              </a:rPr>
              <a:t>”</a:t>
            </a:r>
            <a:r>
              <a:rPr lang="zh-CN" altLang="zh-CN" kern="0" dirty="0">
                <a:solidFill>
                  <a:srgbClr val="000000"/>
                </a:solidFill>
                <a:latin typeface="Calibri" panose="020F0502020204030204" pitchFamily="34" charset="0"/>
                <a:cs typeface="MS Shell Dlg" panose="020B0604020202020204" pitchFamily="34" charset="0"/>
              </a:rPr>
              <a:t>规则的优先级最大；示例如下：</a:t>
            </a:r>
            <a:endParaRPr lang="zh-CN" altLang="zh-CN" sz="1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446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H5</a:t>
            </a:r>
            <a:r>
              <a:rPr lang="zh-CN" altLang="en-US"/>
              <a:t>的定义</a:t>
            </a:r>
          </a:p>
        </p:txBody>
      </p:sp>
      <p:sp>
        <p:nvSpPr>
          <p:cNvPr id="3" name="内容占位符 2"/>
          <p:cNvSpPr>
            <a:spLocks noGrp="1"/>
          </p:cNvSpPr>
          <p:nvPr>
            <p:ph idx="1"/>
          </p:nvPr>
        </p:nvSpPr>
        <p:spPr/>
        <p:txBody>
          <a:bodyPr/>
          <a:lstStyle/>
          <a:p>
            <a:r>
              <a:rPr lang="zh-CN" altLang="en-US"/>
              <a:t>HTML 5是最新的HTML开放协议标准，是一个公开的项目。</a:t>
            </a:r>
          </a:p>
          <a:p>
            <a:r>
              <a:rPr lang="zh-CN" altLang="en-US"/>
              <a:t>HTML5的最大积极意义在于减少浏览器对于插件的依赖性用户无需安装第三方的插件就可以播放视频等文件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8717" y="211332"/>
            <a:ext cx="649537" cy="571567"/>
          </a:xfrm>
          <a:prstGeom prst="rect">
            <a:avLst/>
          </a:prstGeom>
        </p:spPr>
        <p:txBody>
          <a:bodyPr wrap="none">
            <a:spAutoFit/>
          </a:bodyPr>
          <a:lstStyle/>
          <a:p>
            <a:pPr algn="just">
              <a:lnSpc>
                <a:spcPct val="173000"/>
              </a:lnSpc>
              <a:spcBef>
                <a:spcPts val="1300"/>
              </a:spcBef>
              <a:spcAft>
                <a:spcPts val="1300"/>
              </a:spcAft>
            </a:pPr>
            <a:r>
              <a:rPr lang="zh-CN" altLang="zh-CN" b="1" kern="100" dirty="0">
                <a:latin typeface="Calibri Light" panose="020F0302020204030204" pitchFamily="34" charset="0"/>
                <a:cs typeface="Times New Roman" panose="02020603050405020304" pitchFamily="18" charset="0"/>
              </a:rPr>
              <a:t>单位</a:t>
            </a:r>
          </a:p>
        </p:txBody>
      </p:sp>
      <p:graphicFrame>
        <p:nvGraphicFramePr>
          <p:cNvPr id="3" name="表格 2"/>
          <p:cNvGraphicFramePr>
            <a:graphicFrameLocks noGrp="1"/>
          </p:cNvGraphicFramePr>
          <p:nvPr>
            <p:extLst>
              <p:ext uri="{D42A27DB-BD31-4B8C-83A1-F6EECF244321}">
                <p14:modId xmlns:p14="http://schemas.microsoft.com/office/powerpoint/2010/main" val="2910952995"/>
              </p:ext>
            </p:extLst>
          </p:nvPr>
        </p:nvGraphicFramePr>
        <p:xfrm>
          <a:off x="390977" y="826442"/>
          <a:ext cx="11176908" cy="5735756"/>
        </p:xfrm>
        <a:graphic>
          <a:graphicData uri="http://schemas.openxmlformats.org/drawingml/2006/table">
            <a:tbl>
              <a:tblPr firstRow="1" firstCol="1" bandRow="1">
                <a:tableStyleId>{5C22544A-7EE6-4342-B048-85BDC9FD1C3A}</a:tableStyleId>
              </a:tblPr>
              <a:tblGrid>
                <a:gridCol w="5588454"/>
                <a:gridCol w="5588454"/>
              </a:tblGrid>
              <a:tr h="248066">
                <a:tc>
                  <a:txBody>
                    <a:bodyPr/>
                    <a:lstStyle/>
                    <a:p>
                      <a:pPr algn="ctr">
                        <a:spcAft>
                          <a:spcPts val="0"/>
                        </a:spcAft>
                      </a:pPr>
                      <a:r>
                        <a:rPr lang="zh-CN" sz="1600" kern="0" dirty="0">
                          <a:effectLst/>
                        </a:rPr>
                        <a:t>单位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zh-CN" sz="1600" kern="0">
                          <a:effectLst/>
                        </a:rPr>
                        <a:t>含义</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r h="316233">
                <a:tc>
                  <a:txBody>
                    <a:bodyPr/>
                    <a:lstStyle/>
                    <a:p>
                      <a:pPr algn="just">
                        <a:spcAft>
                          <a:spcPts val="0"/>
                        </a:spcAft>
                      </a:pPr>
                      <a:r>
                        <a:rPr lang="en-US" sz="1600" kern="0" dirty="0" err="1">
                          <a:effectLst/>
                        </a:rPr>
                        <a:t>em</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c>
                  <a:txBody>
                    <a:bodyPr/>
                    <a:lstStyle/>
                    <a:p>
                      <a:pPr algn="just">
                        <a:spcAft>
                          <a:spcPts val="0"/>
                        </a:spcAft>
                      </a:pPr>
                      <a:r>
                        <a:rPr lang="zh-CN" sz="1600" kern="0">
                          <a:effectLst/>
                        </a:rPr>
                        <a:t>相对于父元素的字体大小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r>
              <a:tr h="316233">
                <a:tc>
                  <a:txBody>
                    <a:bodyPr/>
                    <a:lstStyle/>
                    <a:p>
                      <a:pPr algn="just">
                        <a:spcAft>
                          <a:spcPts val="0"/>
                        </a:spcAft>
                      </a:pPr>
                      <a:r>
                        <a:rPr lang="en-US" sz="1600" kern="0" dirty="0">
                          <a:effectLst/>
                        </a:rPr>
                        <a:t>ex</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c>
                  <a:txBody>
                    <a:bodyPr/>
                    <a:lstStyle/>
                    <a:p>
                      <a:pPr algn="just">
                        <a:spcAft>
                          <a:spcPts val="0"/>
                        </a:spcAft>
                      </a:pPr>
                      <a:r>
                        <a:rPr lang="zh-CN" sz="1600" kern="0" dirty="0">
                          <a:effectLst/>
                        </a:rPr>
                        <a:t>相对于小写字母</a:t>
                      </a:r>
                      <a:r>
                        <a:rPr lang="en-US" sz="1600" kern="0" dirty="0">
                          <a:effectLst/>
                        </a:rPr>
                        <a:t>"x"</a:t>
                      </a:r>
                      <a:r>
                        <a:rPr lang="zh-CN" sz="1600" kern="0" dirty="0">
                          <a:effectLst/>
                        </a:rPr>
                        <a:t>的高度</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r>
              <a:tr h="564298">
                <a:tc>
                  <a:txBody>
                    <a:bodyPr/>
                    <a:lstStyle/>
                    <a:p>
                      <a:pPr algn="just">
                        <a:spcAft>
                          <a:spcPts val="0"/>
                        </a:spcAft>
                      </a:pPr>
                      <a:r>
                        <a:rPr lang="en-US" sz="1600" kern="0">
                          <a:effectLst/>
                        </a:rPr>
                        <a:t>gd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c>
                  <a:txBody>
                    <a:bodyPr/>
                    <a:lstStyle/>
                    <a:p>
                      <a:pPr algn="just">
                        <a:spcAft>
                          <a:spcPts val="0"/>
                        </a:spcAft>
                      </a:pPr>
                      <a:r>
                        <a:rPr lang="zh-CN" sz="1600" kern="0">
                          <a:effectLst/>
                        </a:rPr>
                        <a:t>一般用在东亚字体排版上，这个与英文并无关系</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r>
              <a:tr h="316233">
                <a:tc>
                  <a:txBody>
                    <a:bodyPr/>
                    <a:lstStyle/>
                    <a:p>
                      <a:pPr algn="just">
                        <a:spcAft>
                          <a:spcPts val="0"/>
                        </a:spcAft>
                      </a:pPr>
                      <a:r>
                        <a:rPr lang="en-US" sz="1600" kern="0" dirty="0">
                          <a:effectLst/>
                        </a:rPr>
                        <a:t>rem</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c>
                  <a:txBody>
                    <a:bodyPr/>
                    <a:lstStyle/>
                    <a:p>
                      <a:pPr algn="just">
                        <a:spcAft>
                          <a:spcPts val="0"/>
                        </a:spcAft>
                      </a:pPr>
                      <a:r>
                        <a:rPr lang="zh-CN" sz="1600" kern="0" dirty="0">
                          <a:effectLst/>
                        </a:rPr>
                        <a:t>相对于根元素字体大小</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r>
              <a:tr h="316233">
                <a:tc>
                  <a:txBody>
                    <a:bodyPr/>
                    <a:lstStyle/>
                    <a:p>
                      <a:pPr algn="just">
                        <a:spcAft>
                          <a:spcPts val="0"/>
                        </a:spcAft>
                      </a:pPr>
                      <a:r>
                        <a:rPr lang="en-US" sz="1600" kern="0">
                          <a:effectLst/>
                        </a:rPr>
                        <a:t>vw</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c>
                  <a:txBody>
                    <a:bodyPr/>
                    <a:lstStyle/>
                    <a:p>
                      <a:pPr algn="just">
                        <a:spcAft>
                          <a:spcPts val="0"/>
                        </a:spcAft>
                      </a:pPr>
                      <a:r>
                        <a:rPr lang="zh-CN" sz="1600" kern="0" dirty="0">
                          <a:effectLst/>
                        </a:rPr>
                        <a:t>相对于视窗的宽度：视窗宽度是</a:t>
                      </a:r>
                      <a:r>
                        <a:rPr lang="en-US" sz="1600" kern="0" dirty="0">
                          <a:effectLst/>
                        </a:rPr>
                        <a:t>100vw</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r>
              <a:tr h="316233">
                <a:tc>
                  <a:txBody>
                    <a:bodyPr/>
                    <a:lstStyle/>
                    <a:p>
                      <a:pPr algn="just">
                        <a:spcAft>
                          <a:spcPts val="0"/>
                        </a:spcAft>
                      </a:pPr>
                      <a:r>
                        <a:rPr lang="en-US" sz="1600" kern="0">
                          <a:effectLst/>
                        </a:rPr>
                        <a:t>vh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c>
                  <a:txBody>
                    <a:bodyPr/>
                    <a:lstStyle/>
                    <a:p>
                      <a:pPr algn="just">
                        <a:spcAft>
                          <a:spcPts val="0"/>
                        </a:spcAft>
                      </a:pPr>
                      <a:r>
                        <a:rPr lang="zh-CN" sz="1600" kern="0">
                          <a:effectLst/>
                        </a:rPr>
                        <a:t>相对于视窗的高度：视窗高度是</a:t>
                      </a:r>
                      <a:r>
                        <a:rPr lang="en-US" sz="1600" kern="0">
                          <a:effectLst/>
                        </a:rPr>
                        <a:t>100vh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r>
              <a:tr h="316233">
                <a:tc>
                  <a:txBody>
                    <a:bodyPr/>
                    <a:lstStyle/>
                    <a:p>
                      <a:pPr algn="just">
                        <a:spcAft>
                          <a:spcPts val="0"/>
                        </a:spcAft>
                      </a:pPr>
                      <a:r>
                        <a:rPr lang="en-US" sz="1600" kern="0">
                          <a:effectLst/>
                        </a:rPr>
                        <a:t>vm</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c>
                  <a:txBody>
                    <a:bodyPr/>
                    <a:lstStyle/>
                    <a:p>
                      <a:pPr algn="just">
                        <a:spcAft>
                          <a:spcPts val="0"/>
                        </a:spcAft>
                      </a:pPr>
                      <a:r>
                        <a:rPr lang="zh-CN" sz="1600" kern="0" dirty="0">
                          <a:effectLst/>
                        </a:rPr>
                        <a:t>相对于视窗的宽度或高度，取决于哪个更小</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r>
              <a:tr h="316233">
                <a:tc>
                  <a:txBody>
                    <a:bodyPr/>
                    <a:lstStyle/>
                    <a:p>
                      <a:pPr algn="just">
                        <a:spcAft>
                          <a:spcPts val="0"/>
                        </a:spcAft>
                      </a:pPr>
                      <a:r>
                        <a:rPr lang="en-US" sz="1600" kern="0">
                          <a:effectLst/>
                        </a:rPr>
                        <a:t>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c>
                  <a:txBody>
                    <a:bodyPr/>
                    <a:lstStyle/>
                    <a:p>
                      <a:pPr algn="just">
                        <a:spcAft>
                          <a:spcPts val="0"/>
                        </a:spcAft>
                      </a:pPr>
                      <a:r>
                        <a:rPr lang="zh-CN" sz="1600" kern="0">
                          <a:effectLst/>
                        </a:rPr>
                        <a:t>相对于</a:t>
                      </a:r>
                      <a:r>
                        <a:rPr lang="en-US" sz="1600" kern="0">
                          <a:effectLst/>
                        </a:rPr>
                        <a:t>0</a:t>
                      </a:r>
                      <a:r>
                        <a:rPr lang="zh-CN" sz="1600" kern="0">
                          <a:effectLst/>
                        </a:rPr>
                        <a:t>尺寸</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r>
              <a:tr h="564298">
                <a:tc>
                  <a:txBody>
                    <a:bodyPr/>
                    <a:lstStyle/>
                    <a:p>
                      <a:pPr algn="just">
                        <a:spcAft>
                          <a:spcPts val="0"/>
                        </a:spcAft>
                      </a:pPr>
                      <a:r>
                        <a:rPr lang="en-US" sz="1600" kern="0" dirty="0" err="1">
                          <a:effectLst/>
                        </a:rPr>
                        <a:t>px</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c>
                  <a:txBody>
                    <a:bodyPr/>
                    <a:lstStyle/>
                    <a:p>
                      <a:pPr algn="just">
                        <a:spcAft>
                          <a:spcPts val="0"/>
                        </a:spcAft>
                      </a:pPr>
                      <a:r>
                        <a:rPr lang="zh-CN" sz="1600" kern="0">
                          <a:effectLst/>
                        </a:rPr>
                        <a:t>相对于屏幕分辨率而不是视窗大小：通常为</a:t>
                      </a:r>
                      <a:r>
                        <a:rPr lang="en-US" sz="1600" kern="0">
                          <a:effectLst/>
                        </a:rPr>
                        <a:t>1</a:t>
                      </a:r>
                      <a:r>
                        <a:rPr lang="zh-CN" sz="1600" kern="0">
                          <a:effectLst/>
                        </a:rPr>
                        <a:t>个点或</a:t>
                      </a:r>
                      <a:r>
                        <a:rPr lang="en-US" sz="1600" kern="0">
                          <a:effectLst/>
                        </a:rPr>
                        <a:t>1/72</a:t>
                      </a:r>
                      <a:r>
                        <a:rPr lang="zh-CN" sz="1600" kern="0">
                          <a:effectLst/>
                        </a:rPr>
                        <a:t>英寸</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r>
              <a:tr h="316233">
                <a:tc>
                  <a:txBody>
                    <a:bodyPr/>
                    <a:lstStyle/>
                    <a:p>
                      <a:pPr algn="just">
                        <a:spcAft>
                          <a:spcPts val="0"/>
                        </a:spcAft>
                      </a:pPr>
                      <a:r>
                        <a:rPr lang="en-US" sz="1600" kern="0">
                          <a:effectLst/>
                        </a:rPr>
                        <a:t>in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c>
                  <a:txBody>
                    <a:bodyPr/>
                    <a:lstStyle/>
                    <a:p>
                      <a:pPr algn="just">
                        <a:spcAft>
                          <a:spcPts val="0"/>
                        </a:spcAft>
                      </a:pPr>
                      <a:r>
                        <a:rPr lang="en-US" sz="1600" kern="0" dirty="0">
                          <a:effectLst/>
                        </a:rPr>
                        <a:t>inch, </a:t>
                      </a:r>
                      <a:r>
                        <a:rPr lang="zh-CN" sz="1600" kern="0" dirty="0">
                          <a:effectLst/>
                        </a:rPr>
                        <a:t>表英寸</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r>
              <a:tr h="316233">
                <a:tc>
                  <a:txBody>
                    <a:bodyPr/>
                    <a:lstStyle/>
                    <a:p>
                      <a:pPr algn="just">
                        <a:spcAft>
                          <a:spcPts val="0"/>
                        </a:spcAft>
                      </a:pPr>
                      <a:r>
                        <a:rPr lang="en-US" sz="1600" kern="0" dirty="0">
                          <a:effectLst/>
                        </a:rPr>
                        <a:t>cm</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c>
                  <a:txBody>
                    <a:bodyPr/>
                    <a:lstStyle/>
                    <a:p>
                      <a:pPr algn="just">
                        <a:spcAft>
                          <a:spcPts val="0"/>
                        </a:spcAft>
                      </a:pPr>
                      <a:r>
                        <a:rPr lang="en-US" sz="1600" kern="0">
                          <a:effectLst/>
                        </a:rPr>
                        <a:t>centimeter, </a:t>
                      </a:r>
                      <a:r>
                        <a:rPr lang="zh-CN" sz="1600" kern="0">
                          <a:effectLst/>
                        </a:rPr>
                        <a:t>表厘米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r>
              <a:tr h="316233">
                <a:tc>
                  <a:txBody>
                    <a:bodyPr/>
                    <a:lstStyle/>
                    <a:p>
                      <a:pPr algn="just">
                        <a:spcAft>
                          <a:spcPts val="0"/>
                        </a:spcAft>
                      </a:pPr>
                      <a:r>
                        <a:rPr lang="en-US" sz="1600" kern="0">
                          <a:effectLst/>
                        </a:rPr>
                        <a:t>mm</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c>
                  <a:txBody>
                    <a:bodyPr/>
                    <a:lstStyle/>
                    <a:p>
                      <a:pPr algn="just">
                        <a:spcAft>
                          <a:spcPts val="0"/>
                        </a:spcAft>
                      </a:pPr>
                      <a:r>
                        <a:rPr lang="en-US" sz="1600" kern="0">
                          <a:effectLst/>
                        </a:rPr>
                        <a:t>millimeter, </a:t>
                      </a:r>
                      <a:r>
                        <a:rPr lang="zh-CN" sz="1600" kern="0">
                          <a:effectLst/>
                        </a:rPr>
                        <a:t>表毫米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r>
              <a:tr h="316233">
                <a:tc>
                  <a:txBody>
                    <a:bodyPr/>
                    <a:lstStyle/>
                    <a:p>
                      <a:pPr algn="just">
                        <a:spcAft>
                          <a:spcPts val="0"/>
                        </a:spcAft>
                      </a:pPr>
                      <a:r>
                        <a:rPr lang="en-US" sz="1600" kern="0" dirty="0" err="1">
                          <a:effectLst/>
                        </a:rPr>
                        <a:t>pt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c>
                  <a:txBody>
                    <a:bodyPr/>
                    <a:lstStyle/>
                    <a:p>
                      <a:pPr algn="just">
                        <a:spcAft>
                          <a:spcPts val="0"/>
                        </a:spcAft>
                      </a:pPr>
                      <a:r>
                        <a:rPr lang="en-US" sz="1600" kern="0">
                          <a:effectLst/>
                        </a:rPr>
                        <a:t>1/72</a:t>
                      </a:r>
                      <a:r>
                        <a:rPr lang="zh-CN" sz="1600" kern="0">
                          <a:effectLst/>
                        </a:rPr>
                        <a:t>英寸</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r>
              <a:tr h="316233">
                <a:tc>
                  <a:txBody>
                    <a:bodyPr/>
                    <a:lstStyle/>
                    <a:p>
                      <a:pPr algn="just">
                        <a:spcAft>
                          <a:spcPts val="0"/>
                        </a:spcAft>
                      </a:pPr>
                      <a:r>
                        <a:rPr lang="en-US" sz="1600" kern="0">
                          <a:effectLst/>
                        </a:rPr>
                        <a:t>pc</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c>
                  <a:txBody>
                    <a:bodyPr/>
                    <a:lstStyle/>
                    <a:p>
                      <a:pPr algn="just">
                        <a:spcAft>
                          <a:spcPts val="0"/>
                        </a:spcAft>
                      </a:pPr>
                      <a:r>
                        <a:rPr lang="en-US" sz="1600" kern="0">
                          <a:effectLst/>
                        </a:rPr>
                        <a:t>12</a:t>
                      </a:r>
                      <a:r>
                        <a:rPr lang="zh-CN" sz="1600" kern="0">
                          <a:effectLst/>
                        </a:rPr>
                        <a:t>点活字，或</a:t>
                      </a:r>
                      <a:r>
                        <a:rPr lang="en-US" sz="1600" kern="0">
                          <a:effectLst/>
                        </a:rPr>
                        <a:t>1/12</a:t>
                      </a:r>
                      <a:r>
                        <a:rPr lang="zh-CN" sz="1600" kern="0">
                          <a:effectLst/>
                        </a:rPr>
                        <a:t>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r>
              <a:tr h="564298">
                <a:tc>
                  <a:txBody>
                    <a:bodyPr/>
                    <a:lstStyle/>
                    <a:p>
                      <a:pPr algn="just">
                        <a:spcAft>
                          <a:spcPts val="0"/>
                        </a:spcAft>
                      </a:pPr>
                      <a:r>
                        <a:rPr lang="en-US" sz="1600" kern="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c>
                  <a:txBody>
                    <a:bodyPr/>
                    <a:lstStyle/>
                    <a:p>
                      <a:pPr algn="just">
                        <a:spcAft>
                          <a:spcPts val="0"/>
                        </a:spcAft>
                      </a:pPr>
                      <a:r>
                        <a:rPr lang="zh-CN" sz="1600" kern="0" dirty="0">
                          <a:effectLst/>
                        </a:rPr>
                        <a:t>相对于父元素。正常情况下是通过属性定义自身或其他元素</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166" marR="68166" marT="34084" marB="34084" anchor="ctr"/>
                </a:tc>
              </a:tr>
            </a:tbl>
          </a:graphicData>
        </a:graphic>
      </p:graphicFrame>
    </p:spTree>
    <p:extLst>
      <p:ext uri="{BB962C8B-B14F-4D97-AF65-F5344CB8AC3E}">
        <p14:creationId xmlns:p14="http://schemas.microsoft.com/office/powerpoint/2010/main" val="1318455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2228" y="56842"/>
            <a:ext cx="10668000" cy="731290"/>
          </a:xfrm>
          <a:prstGeom prst="rect">
            <a:avLst/>
          </a:prstGeom>
        </p:spPr>
        <p:txBody>
          <a:bodyPr wrap="square">
            <a:spAutoFit/>
          </a:bodyPr>
          <a:lstStyle/>
          <a:p>
            <a:pPr algn="just">
              <a:lnSpc>
                <a:spcPct val="173000"/>
              </a:lnSpc>
              <a:spcBef>
                <a:spcPts val="1300"/>
              </a:spcBef>
              <a:spcAft>
                <a:spcPts val="1300"/>
              </a:spcAft>
            </a:pPr>
            <a:r>
              <a:rPr lang="zh-CN" altLang="zh-CN" sz="2400" b="1" kern="100" dirty="0">
                <a:latin typeface="Calibri Light" panose="020F0302020204030204" pitchFamily="34" charset="0"/>
                <a:cs typeface="Times New Roman" panose="02020603050405020304" pitchFamily="18" charset="0"/>
              </a:rPr>
              <a:t>媒体查询</a:t>
            </a:r>
            <a:r>
              <a:rPr lang="en-US" altLang="zh-CN" b="1" kern="100" dirty="0">
                <a:latin typeface="宋体" panose="02010600030101010101" pitchFamily="2" charset="-122"/>
                <a:cs typeface="Times New Roman" panose="02020603050405020304" pitchFamily="18" charset="0"/>
              </a:rPr>
              <a:t>@media </a:t>
            </a:r>
            <a:r>
              <a:rPr lang="zh-CN" altLang="zh-CN" b="1" kern="100" dirty="0">
                <a:latin typeface="Calibri Light" panose="020F0302020204030204" pitchFamily="34" charset="0"/>
                <a:cs typeface="Times New Roman" panose="02020603050405020304" pitchFamily="18" charset="0"/>
              </a:rPr>
              <a:t>（排版能手 但是手机端不推荐写太多 媒体查询</a:t>
            </a:r>
            <a:r>
              <a:rPr lang="en-US" altLang="zh-CN" b="1" kern="100" dirty="0">
                <a:latin typeface="Calibri Light" panose="020F0302020204030204" pitchFamily="34" charset="0"/>
                <a:cs typeface="Times New Roman" panose="02020603050405020304" pitchFamily="18" charset="0"/>
              </a:rPr>
              <a:t> IE9+ </a:t>
            </a:r>
            <a:r>
              <a:rPr lang="zh-CN" altLang="zh-CN" b="1" kern="100" dirty="0">
                <a:latin typeface="Calibri Light" panose="020F0302020204030204" pitchFamily="34" charset="0"/>
                <a:cs typeface="Times New Roman" panose="02020603050405020304" pitchFamily="18" charset="0"/>
              </a:rPr>
              <a:t>）</a:t>
            </a:r>
            <a:endParaRPr lang="zh-CN" altLang="zh-CN" sz="2400" b="1" kern="100" dirty="0">
              <a:latin typeface="Calibri Light" panose="020F0302020204030204" pitchFamily="34" charset="0"/>
              <a:cs typeface="Times New Roman" panose="02020603050405020304" pitchFamily="18" charset="0"/>
            </a:endParaRPr>
          </a:p>
        </p:txBody>
      </p:sp>
      <p:pic>
        <p:nvPicPr>
          <p:cNvPr id="11" name="图片 10"/>
          <p:cNvPicPr/>
          <p:nvPr/>
        </p:nvPicPr>
        <p:blipFill>
          <a:blip r:embed="rId2">
            <a:extLst>
              <a:ext uri="{28A0092B-C50C-407E-A947-70E740481C1C}">
                <a14:useLocalDpi xmlns:a14="http://schemas.microsoft.com/office/drawing/2010/main" val="0"/>
              </a:ext>
            </a:extLst>
          </a:blip>
          <a:srcRect/>
          <a:stretch>
            <a:fillRect/>
          </a:stretch>
        </p:blipFill>
        <p:spPr bwMode="auto">
          <a:xfrm>
            <a:off x="657223" y="2397513"/>
            <a:ext cx="9461781" cy="2540973"/>
          </a:xfrm>
          <a:prstGeom prst="rect">
            <a:avLst/>
          </a:prstGeom>
          <a:noFill/>
          <a:ln>
            <a:noFill/>
          </a:ln>
        </p:spPr>
      </p:pic>
      <p:sp>
        <p:nvSpPr>
          <p:cNvPr id="16" name="矩形 15"/>
          <p:cNvSpPr/>
          <p:nvPr/>
        </p:nvSpPr>
        <p:spPr>
          <a:xfrm>
            <a:off x="657223" y="5092810"/>
            <a:ext cx="6096000" cy="1754326"/>
          </a:xfrm>
          <a:prstGeom prst="rect">
            <a:avLst/>
          </a:prstGeom>
        </p:spPr>
        <p:txBody>
          <a:bodyPr>
            <a:spAutoFit/>
          </a:bodyPr>
          <a:lstStyle/>
          <a:p>
            <a:r>
              <a:rPr lang="zh-CN" altLang="en-US" dirty="0" smtClean="0"/>
              <a:t>例</a:t>
            </a:r>
            <a:r>
              <a:rPr lang="zh-CN" altLang="en-US" dirty="0"/>
              <a:t>	</a:t>
            </a:r>
            <a:endParaRPr lang="en-US" altLang="zh-CN" dirty="0" smtClean="0"/>
          </a:p>
          <a:p>
            <a:r>
              <a:rPr lang="en-US" altLang="zh-CN" dirty="0" smtClean="0"/>
              <a:t>	</a:t>
            </a:r>
            <a:r>
              <a:rPr lang="zh-CN" altLang="en-US" dirty="0" smtClean="0"/>
              <a:t>@</a:t>
            </a:r>
            <a:r>
              <a:rPr lang="zh-CN" altLang="en-US" dirty="0"/>
              <a:t>media screen and (min-width: 480px) {</a:t>
            </a:r>
          </a:p>
          <a:p>
            <a:r>
              <a:rPr lang="zh-CN" altLang="en-US" dirty="0"/>
              <a:t>	    body {</a:t>
            </a:r>
          </a:p>
          <a:p>
            <a:r>
              <a:rPr lang="zh-CN" altLang="en-US" dirty="0"/>
              <a:t>	        background-color: #fff;</a:t>
            </a:r>
          </a:p>
          <a:p>
            <a:r>
              <a:rPr lang="zh-CN" altLang="en-US" dirty="0"/>
              <a:t>	    }</a:t>
            </a:r>
          </a:p>
          <a:p>
            <a:r>
              <a:rPr lang="zh-CN" altLang="en-US" dirty="0"/>
              <a:t>	}</a:t>
            </a:r>
          </a:p>
        </p:txBody>
      </p:sp>
      <p:sp>
        <p:nvSpPr>
          <p:cNvPr id="17" name="矩形 16"/>
          <p:cNvSpPr/>
          <p:nvPr/>
        </p:nvSpPr>
        <p:spPr>
          <a:xfrm>
            <a:off x="657223" y="933628"/>
            <a:ext cx="11263086" cy="1200329"/>
          </a:xfrm>
          <a:prstGeom prst="rect">
            <a:avLst/>
          </a:prstGeom>
        </p:spPr>
        <p:txBody>
          <a:bodyPr wrap="squar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使用</a:t>
            </a:r>
            <a:r>
              <a:rPr lang="en-US" altLang="zh-CN" kern="100" dirty="0">
                <a:latin typeface="Calibri" panose="020F0502020204030204" pitchFamily="34" charset="0"/>
                <a:cs typeface="Times New Roman" panose="02020603050405020304" pitchFamily="18" charset="0"/>
              </a:rPr>
              <a:t> @media </a:t>
            </a:r>
            <a:r>
              <a:rPr lang="zh-CN" altLang="zh-CN" kern="100" dirty="0">
                <a:latin typeface="Calibri" panose="020F0502020204030204" pitchFamily="34" charset="0"/>
                <a:cs typeface="Times New Roman" panose="02020603050405020304" pitchFamily="18" charset="0"/>
              </a:rPr>
              <a:t>查询，你可以针对不同的媒体类型定义不同的样式。</a:t>
            </a:r>
          </a:p>
          <a:p>
            <a:pPr algn="just">
              <a:spcAft>
                <a:spcPts val="0"/>
              </a:spcAft>
            </a:pPr>
            <a:r>
              <a:rPr lang="en-US" altLang="zh-CN" kern="100" dirty="0">
                <a:latin typeface="Calibri" panose="020F0502020204030204" pitchFamily="34" charset="0"/>
                <a:cs typeface="Times New Roman" panose="02020603050405020304" pitchFamily="18" charset="0"/>
              </a:rPr>
              <a:t>@media </a:t>
            </a:r>
            <a:r>
              <a:rPr lang="zh-CN" altLang="zh-CN" kern="100" dirty="0">
                <a:latin typeface="Calibri" panose="020F0502020204030204" pitchFamily="34" charset="0"/>
                <a:cs typeface="Times New Roman" panose="02020603050405020304" pitchFamily="18" charset="0"/>
              </a:rPr>
              <a:t>可以针对不同的屏幕尺寸设置不同的样式，特别是如果你需要设置设计响应式的页面，</a:t>
            </a:r>
            <a:r>
              <a:rPr lang="en-US" altLang="zh-CN" kern="100" dirty="0">
                <a:latin typeface="Calibri" panose="020F0502020204030204" pitchFamily="34" charset="0"/>
                <a:cs typeface="Times New Roman" panose="02020603050405020304" pitchFamily="18" charset="0"/>
              </a:rPr>
              <a:t>@media </a:t>
            </a:r>
            <a:r>
              <a:rPr lang="zh-CN" altLang="zh-CN" kern="100" dirty="0">
                <a:latin typeface="Calibri" panose="020F0502020204030204" pitchFamily="34" charset="0"/>
                <a:cs typeface="Times New Roman" panose="02020603050405020304" pitchFamily="18" charset="0"/>
              </a:rPr>
              <a:t>是非常有用的。</a:t>
            </a:r>
          </a:p>
          <a:p>
            <a:pPr algn="just">
              <a:spcAft>
                <a:spcPts val="0"/>
              </a:spcAft>
            </a:pPr>
            <a:r>
              <a:rPr lang="zh-CN" altLang="zh-CN" kern="100" dirty="0">
                <a:latin typeface="Calibri" panose="020F0502020204030204" pitchFamily="34" charset="0"/>
                <a:cs typeface="Times New Roman" panose="02020603050405020304" pitchFamily="18" charset="0"/>
              </a:rPr>
              <a:t>当你重置浏览器大小的过程中，页面也会根据浏览器的宽度和高度重新渲染页面。</a:t>
            </a:r>
          </a:p>
        </p:txBody>
      </p:sp>
    </p:spTree>
    <p:extLst>
      <p:ext uri="{BB962C8B-B14F-4D97-AF65-F5344CB8AC3E}">
        <p14:creationId xmlns:p14="http://schemas.microsoft.com/office/powerpoint/2010/main" val="19562754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8789" y="0"/>
            <a:ext cx="572593" cy="571567"/>
          </a:xfrm>
          <a:prstGeom prst="rect">
            <a:avLst/>
          </a:prstGeom>
        </p:spPr>
        <p:txBody>
          <a:bodyPr wrap="none">
            <a:spAutoFit/>
          </a:bodyPr>
          <a:lstStyle/>
          <a:p>
            <a:pPr algn="just">
              <a:lnSpc>
                <a:spcPct val="173000"/>
              </a:lnSpc>
              <a:spcBef>
                <a:spcPts val="1300"/>
              </a:spcBef>
              <a:spcAft>
                <a:spcPts val="1300"/>
              </a:spcAft>
            </a:pPr>
            <a:r>
              <a:rPr lang="en-US" altLang="zh-CN" b="1" kern="100" smtClean="0">
                <a:latin typeface="Calibri Light" panose="020F0302020204030204" pitchFamily="34" charset="0"/>
                <a:cs typeface="Times New Roman" panose="02020603050405020304" pitchFamily="18" charset="0"/>
              </a:rPr>
              <a:t>Grid</a:t>
            </a:r>
            <a:endParaRPr lang="zh-CN" altLang="zh-CN" b="1" kern="100" dirty="0">
              <a:latin typeface="Calibri Light" panose="020F0302020204030204" pitchFamily="34" charset="0"/>
              <a:cs typeface="Times New Roman" panose="02020603050405020304" pitchFamily="18" charset="0"/>
            </a:endParaRPr>
          </a:p>
        </p:txBody>
      </p:sp>
      <p:sp>
        <p:nvSpPr>
          <p:cNvPr id="3" name="矩形 2"/>
          <p:cNvSpPr/>
          <p:nvPr/>
        </p:nvSpPr>
        <p:spPr>
          <a:xfrm>
            <a:off x="435428" y="571567"/>
            <a:ext cx="6691086" cy="3139321"/>
          </a:xfrm>
          <a:prstGeom prst="rect">
            <a:avLst/>
          </a:prstGeom>
        </p:spPr>
        <p:txBody>
          <a:bodyPr wrap="square">
            <a:spAutoFit/>
          </a:bodyPr>
          <a:lstStyle/>
          <a:p>
            <a:pPr algn="just">
              <a:spcAft>
                <a:spcPts val="0"/>
              </a:spcAft>
            </a:pPr>
            <a:r>
              <a:rPr lang="en-US" altLang="zh-CN" u="sng" kern="100" dirty="0">
                <a:solidFill>
                  <a:srgbClr val="0563C1"/>
                </a:solidFill>
                <a:latin typeface="Calibri" panose="020F0502020204030204" pitchFamily="34" charset="0"/>
                <a:cs typeface="Times New Roman" panose="02020603050405020304" pitchFamily="18" charset="0"/>
                <a:hlinkClick r:id="rId2"/>
              </a:rPr>
              <a:t>http://www.css88.com/archives/8661</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Grid(</a:t>
            </a:r>
            <a:r>
              <a:rPr lang="zh-CN" altLang="zh-CN" kern="100" dirty="0">
                <a:latin typeface="Calibri" panose="020F0502020204030204" pitchFamily="34" charset="0"/>
                <a:cs typeface="Times New Roman" panose="02020603050405020304" pitchFamily="18" charset="0"/>
              </a:rPr>
              <a:t>网格</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模块为</a:t>
            </a:r>
            <a:r>
              <a:rPr lang="en-US" altLang="zh-CN" kern="100" dirty="0">
                <a:latin typeface="Calibri" panose="020F0502020204030204" pitchFamily="34" charset="0"/>
                <a:cs typeface="Times New Roman" panose="02020603050405020304" pitchFamily="18" charset="0"/>
              </a:rPr>
              <a:t> display </a:t>
            </a:r>
            <a:r>
              <a:rPr lang="zh-CN" altLang="zh-CN" kern="100" dirty="0">
                <a:latin typeface="Calibri" panose="020F0502020204030204" pitchFamily="34" charset="0"/>
                <a:cs typeface="Times New Roman" panose="02020603050405020304" pitchFamily="18" charset="0"/>
              </a:rPr>
              <a:t>属性提供了一个新的值：</a:t>
            </a:r>
            <a:r>
              <a:rPr lang="en-US" altLang="zh-CN" kern="100" dirty="0">
                <a:latin typeface="Calibri" panose="020F0502020204030204" pitchFamily="34" charset="0"/>
                <a:cs typeface="Times New Roman" panose="02020603050405020304" pitchFamily="18" charset="0"/>
              </a:rPr>
              <a:t>grid</a:t>
            </a:r>
            <a:r>
              <a:rPr lang="zh-CN" altLang="zh-CN" kern="100" dirty="0">
                <a:latin typeface="Calibri" panose="020F0502020204030204" pitchFamily="34" charset="0"/>
                <a:cs typeface="Times New Roman" panose="02020603050405020304" pitchFamily="18" charset="0"/>
              </a:rPr>
              <a:t>。当你将任何元素的</a:t>
            </a:r>
            <a:r>
              <a:rPr lang="en-US" altLang="zh-CN" kern="100" dirty="0">
                <a:latin typeface="Calibri" panose="020F0502020204030204" pitchFamily="34" charset="0"/>
                <a:cs typeface="Times New Roman" panose="02020603050405020304" pitchFamily="18" charset="0"/>
              </a:rPr>
              <a:t> display </a:t>
            </a:r>
            <a:r>
              <a:rPr lang="zh-CN" altLang="zh-CN" kern="100" dirty="0">
                <a:latin typeface="Calibri" panose="020F0502020204030204" pitchFamily="34" charset="0"/>
                <a:cs typeface="Times New Roman" panose="02020603050405020304" pitchFamily="18" charset="0"/>
              </a:rPr>
              <a:t>属性设置为</a:t>
            </a:r>
            <a:r>
              <a:rPr lang="en-US" altLang="zh-CN" kern="100" dirty="0">
                <a:latin typeface="Calibri" panose="020F0502020204030204" pitchFamily="34" charset="0"/>
                <a:cs typeface="Times New Roman" panose="02020603050405020304" pitchFamily="18" charset="0"/>
              </a:rPr>
              <a:t> grid </a:t>
            </a:r>
            <a:r>
              <a:rPr lang="zh-CN" altLang="zh-CN" kern="100" dirty="0">
                <a:latin typeface="Calibri" panose="020F0502020204030204" pitchFamily="34" charset="0"/>
                <a:cs typeface="Times New Roman" panose="02020603050405020304" pitchFamily="18" charset="0"/>
              </a:rPr>
              <a:t>时，那么这个元素就是一个 网格容器</a:t>
            </a:r>
            <a:r>
              <a:rPr lang="en-US" altLang="zh-CN" kern="100" dirty="0">
                <a:latin typeface="Calibri" panose="020F0502020204030204" pitchFamily="34" charset="0"/>
                <a:cs typeface="Times New Roman" panose="02020603050405020304" pitchFamily="18" charset="0"/>
              </a:rPr>
              <a:t>(grid container)</a:t>
            </a:r>
            <a:r>
              <a:rPr lang="zh-CN" altLang="zh-CN" kern="100" dirty="0">
                <a:latin typeface="Calibri" panose="020F0502020204030204" pitchFamily="34" charset="0"/>
                <a:cs typeface="Times New Roman" panose="02020603050405020304" pitchFamily="18" charset="0"/>
              </a:rPr>
              <a:t>，它的所有直接子元素就成了 网格项</a:t>
            </a:r>
            <a:r>
              <a:rPr lang="en-US" altLang="zh-CN" kern="100" dirty="0">
                <a:latin typeface="Calibri" panose="020F0502020204030204" pitchFamily="34" charset="0"/>
                <a:cs typeface="Times New Roman" panose="02020603050405020304" pitchFamily="18" charset="0"/>
              </a:rPr>
              <a:t>(grid items)</a:t>
            </a:r>
            <a:r>
              <a:rPr lang="zh-CN" altLang="zh-CN" kern="100" dirty="0">
                <a:latin typeface="Calibri" panose="020F0502020204030204" pitchFamily="34" charset="0"/>
                <a:cs typeface="Times New Roman" panose="02020603050405020304" pitchFamily="18" charset="0"/>
              </a:rPr>
              <a:t>。</a:t>
            </a:r>
            <a:r>
              <a:rPr lang="zh-CN" altLang="zh-CN"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algn="just">
              <a:spcAft>
                <a:spcPts val="0"/>
              </a:spcAft>
            </a:pPr>
            <a:endParaRPr lang="zh-CN" altLang="zh-CN" kern="100" dirty="0">
              <a:latin typeface="Calibri" panose="020F0502020204030204" pitchFamily="34" charset="0"/>
              <a:cs typeface="Times New Roman" panose="02020603050405020304" pitchFamily="18" charset="0"/>
            </a:endParaRPr>
          </a:p>
          <a:p>
            <a:pPr algn="just">
              <a:spcAft>
                <a:spcPts val="0"/>
              </a:spcAft>
            </a:pPr>
            <a:r>
              <a:rPr lang="zh-CN" altLang="zh-CN" kern="100" dirty="0">
                <a:solidFill>
                  <a:srgbClr val="FF0000"/>
                </a:solidFill>
                <a:latin typeface="Calibri" panose="020F0502020204030204" pitchFamily="34" charset="0"/>
                <a:cs typeface="Times New Roman" panose="02020603050405020304" pitchFamily="18" charset="0"/>
              </a:rPr>
              <a:t>注意</a:t>
            </a:r>
            <a:endParaRPr lang="zh-CN" altLang="zh-CN"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Calibri" panose="020F0502020204030204" pitchFamily="34" charset="0"/>
                <a:cs typeface="Times New Roman" panose="02020603050405020304" pitchFamily="18" charset="0"/>
              </a:rPr>
              <a:t>使用</a:t>
            </a:r>
            <a:r>
              <a:rPr lang="en-US" altLang="zh-CN" kern="100" dirty="0" err="1">
                <a:latin typeface="Calibri" panose="020F0502020204030204" pitchFamily="34" charset="0"/>
                <a:cs typeface="Times New Roman" panose="02020603050405020304" pitchFamily="18" charset="0"/>
              </a:rPr>
              <a:t>disaplay</a:t>
            </a:r>
            <a:r>
              <a:rPr lang="en-US" altLang="zh-CN" kern="100" dirty="0">
                <a:latin typeface="Calibri" panose="020F0502020204030204" pitchFamily="34" charset="0"/>
                <a:cs typeface="Times New Roman" panose="02020603050405020304" pitchFamily="18" charset="0"/>
              </a:rPr>
              <a:t>: grid</a:t>
            </a:r>
            <a:r>
              <a:rPr lang="zh-CN" altLang="zh-CN" kern="100" dirty="0">
                <a:latin typeface="Calibri" panose="020F0502020204030204" pitchFamily="34" charset="0"/>
                <a:cs typeface="Times New Roman" panose="02020603050405020304" pitchFamily="18" charset="0"/>
              </a:rPr>
              <a:t>之后元素会默认占领一行（占满父元素）</a:t>
            </a:r>
          </a:p>
          <a:p>
            <a:pPr marL="342900" lvl="0" indent="-342900" algn="just">
              <a:spcAft>
                <a:spcPts val="0"/>
              </a:spcAft>
              <a:buFont typeface="+mj-lt"/>
              <a:buAutoNum type="arabicPeriod"/>
            </a:pPr>
            <a:r>
              <a:rPr lang="zh-CN" altLang="zh-CN" kern="100" dirty="0">
                <a:latin typeface="Calibri" panose="020F0502020204030204" pitchFamily="34" charset="0"/>
                <a:cs typeface="Times New Roman" panose="02020603050405020304" pitchFamily="18" charset="0"/>
              </a:rPr>
              <a:t>网格项的</a:t>
            </a:r>
            <a:r>
              <a:rPr lang="en-US" altLang="zh-CN" kern="100" dirty="0">
                <a:latin typeface="Calibri" panose="020F0502020204030204" pitchFamily="34" charset="0"/>
                <a:cs typeface="Times New Roman" panose="02020603050405020304" pitchFamily="18" charset="0"/>
              </a:rPr>
              <a:t>padding</a:t>
            </a:r>
            <a:r>
              <a:rPr lang="zh-CN" altLang="zh-CN" kern="100" dirty="0">
                <a:latin typeface="Calibri" panose="020F0502020204030204" pitchFamily="34" charset="0"/>
                <a:cs typeface="Times New Roman" panose="02020603050405020304" pitchFamily="18" charset="0"/>
              </a:rPr>
              <a:t>和</a:t>
            </a:r>
            <a:r>
              <a:rPr lang="en-US" altLang="zh-CN" kern="100" dirty="0">
                <a:latin typeface="Calibri" panose="020F0502020204030204" pitchFamily="34" charset="0"/>
                <a:cs typeface="Times New Roman" panose="02020603050405020304" pitchFamily="18" charset="0"/>
              </a:rPr>
              <a:t>margin</a:t>
            </a:r>
            <a:r>
              <a:rPr lang="zh-CN" altLang="zh-CN" kern="100" dirty="0">
                <a:latin typeface="Calibri" panose="020F0502020204030204" pitchFamily="34" charset="0"/>
                <a:cs typeface="Times New Roman" panose="02020603050405020304" pitchFamily="18" charset="0"/>
              </a:rPr>
              <a:t>都是向内计算（与</a:t>
            </a:r>
            <a:r>
              <a:rPr lang="en-US" altLang="zh-CN" kern="100" dirty="0">
                <a:latin typeface="Calibri" panose="020F0502020204030204" pitchFamily="34" charset="0"/>
                <a:cs typeface="Times New Roman" panose="02020603050405020304" pitchFamily="18" charset="0"/>
              </a:rPr>
              <a:t>box-sizing: border-box</a:t>
            </a:r>
            <a:r>
              <a:rPr lang="zh-CN" altLang="zh-CN" kern="100" dirty="0">
                <a:latin typeface="Calibri" panose="020F0502020204030204" pitchFamily="34" charset="0"/>
                <a:cs typeface="Times New Roman" panose="02020603050405020304" pitchFamily="18" charset="0"/>
              </a:rPr>
              <a:t>类型并且）</a:t>
            </a:r>
          </a:p>
        </p:txBody>
      </p:sp>
      <p:pic>
        <p:nvPicPr>
          <p:cNvPr id="4" name="图片 3" descr="http://newimg88.b0.upaiyun.com/newimg88/2017/12/CoVm85ctT7WzXtV6uhfm_Screenshot-2017-11-10-Tic-Tac-Toe-game-layout-with-CSS-Grid-Layout.png"/>
          <p:cNvPicPr/>
          <p:nvPr/>
        </p:nvPicPr>
        <p:blipFill>
          <a:blip r:embed="rId3">
            <a:extLst>
              <a:ext uri="{28A0092B-C50C-407E-A947-70E740481C1C}">
                <a14:useLocalDpi xmlns:a14="http://schemas.microsoft.com/office/drawing/2010/main" val="0"/>
              </a:ext>
            </a:extLst>
          </a:blip>
          <a:srcRect/>
          <a:stretch>
            <a:fillRect/>
          </a:stretch>
        </p:blipFill>
        <p:spPr bwMode="auto">
          <a:xfrm>
            <a:off x="6917690" y="266500"/>
            <a:ext cx="5274310" cy="4054475"/>
          </a:xfrm>
          <a:prstGeom prst="rect">
            <a:avLst/>
          </a:prstGeom>
          <a:noFill/>
          <a:ln>
            <a:noFill/>
          </a:ln>
        </p:spPr>
      </p:pic>
      <p:sp>
        <p:nvSpPr>
          <p:cNvPr id="5" name="矩形 4"/>
          <p:cNvSpPr/>
          <p:nvPr/>
        </p:nvSpPr>
        <p:spPr>
          <a:xfrm>
            <a:off x="250731" y="3786669"/>
            <a:ext cx="11505840" cy="2701381"/>
          </a:xfrm>
          <a:prstGeom prst="rect">
            <a:avLst/>
          </a:prstGeom>
        </p:spPr>
        <p:txBody>
          <a:bodyPr wrap="square">
            <a:spAutoFit/>
          </a:bodyPr>
          <a:lstStyle/>
          <a:p>
            <a:pPr algn="just">
              <a:lnSpc>
                <a:spcPct val="173000"/>
              </a:lnSpc>
              <a:spcBef>
                <a:spcPts val="1300"/>
              </a:spcBef>
              <a:spcAft>
                <a:spcPts val="1300"/>
              </a:spcAft>
            </a:pPr>
            <a:r>
              <a:rPr lang="en-US" altLang="zh-CN" sz="2400" b="1" kern="100" dirty="0" err="1">
                <a:latin typeface="Calibri" panose="020F0502020204030204" pitchFamily="34" charset="0"/>
                <a:cs typeface="Times New Roman" panose="02020603050405020304" pitchFamily="18" charset="0"/>
              </a:rPr>
              <a:t>fr</a:t>
            </a:r>
            <a:r>
              <a:rPr lang="en-US" altLang="zh-CN" sz="2400" b="1" kern="100" dirty="0">
                <a:latin typeface="Calibri" panose="020F0502020204030204" pitchFamily="34" charset="0"/>
                <a:cs typeface="Times New Roman" panose="02020603050405020304" pitchFamily="18" charset="0"/>
              </a:rPr>
              <a:t> </a:t>
            </a:r>
            <a:r>
              <a:rPr lang="zh-CN" altLang="zh-CN" sz="2400" b="1" kern="100" dirty="0">
                <a:latin typeface="Calibri" panose="020F0502020204030204" pitchFamily="34" charset="0"/>
                <a:cs typeface="Times New Roman" panose="02020603050405020304" pitchFamily="18" charset="0"/>
              </a:rPr>
              <a:t>单位</a:t>
            </a:r>
            <a:r>
              <a:rPr lang="en-US" altLang="zh-CN" sz="2400" b="1" kern="100" dirty="0">
                <a:latin typeface="Calibri" panose="020F0502020204030204" pitchFamily="34" charset="0"/>
                <a:cs typeface="Times New Roman" panose="02020603050405020304" pitchFamily="18" charset="0"/>
              </a:rPr>
              <a:t>(</a:t>
            </a:r>
            <a:r>
              <a:rPr lang="zh-CN" altLang="zh-CN" sz="2400" b="1" kern="100" dirty="0">
                <a:latin typeface="Calibri" panose="020F0502020204030204" pitchFamily="34" charset="0"/>
                <a:cs typeface="Times New Roman" panose="02020603050405020304" pitchFamily="18" charset="0"/>
              </a:rPr>
              <a:t>等分</a:t>
            </a:r>
            <a:r>
              <a:rPr lang="en-US" altLang="zh-CN" sz="2400" b="1" kern="100" dirty="0">
                <a:latin typeface="Calibri" panose="020F0502020204030204" pitchFamily="34" charset="0"/>
                <a:cs typeface="Times New Roman" panose="02020603050405020304" pitchFamily="18" charset="0"/>
              </a:rPr>
              <a:t>)</a:t>
            </a:r>
            <a:endParaRPr lang="zh-CN" altLang="zh-CN" sz="2400" b="1" kern="100" dirty="0">
              <a:latin typeface="Calibri" panose="020F0502020204030204" pitchFamily="34" charset="0"/>
              <a:cs typeface="Times New Roman" panose="02020603050405020304" pitchFamily="18" charset="0"/>
            </a:endParaRPr>
          </a:p>
          <a:p>
            <a:pPr algn="just">
              <a:spcAft>
                <a:spcPts val="0"/>
              </a:spcAft>
            </a:pPr>
            <a:r>
              <a:rPr lang="en-US" altLang="zh-CN" dirty="0" smtClean="0"/>
              <a:t>  </a:t>
            </a:r>
            <a:r>
              <a:rPr lang="en-US" altLang="zh-CN" dirty="0" err="1" smtClean="0"/>
              <a:t>fr</a:t>
            </a:r>
            <a:r>
              <a:rPr lang="en-US" altLang="zh-CN" dirty="0"/>
              <a:t> </a:t>
            </a:r>
            <a:r>
              <a:rPr lang="zh-CN" altLang="zh-CN" dirty="0"/>
              <a:t>是为网格布局定义的一个新单位。它可以帮助你摆脱</a:t>
            </a:r>
            <a:r>
              <a:rPr lang="zh-CN" altLang="zh-CN" dirty="0" smtClean="0"/>
              <a:t>计</a:t>
            </a:r>
            <a:r>
              <a:rPr lang="en-US" altLang="zh-CN" dirty="0" smtClean="0"/>
              <a:t>        </a:t>
            </a:r>
            <a:r>
              <a:rPr lang="zh-CN" altLang="zh-CN" dirty="0" smtClean="0"/>
              <a:t>算</a:t>
            </a:r>
            <a:r>
              <a:rPr lang="zh-CN" altLang="zh-CN" dirty="0"/>
              <a:t>百分比，并将可用空间</a:t>
            </a:r>
            <a:r>
              <a:rPr lang="zh-CN" altLang="zh-CN" dirty="0" smtClean="0"/>
              <a:t>等分</a:t>
            </a:r>
            <a:endParaRPr lang="zh-CN" altLang="zh-CN" kern="100" dirty="0">
              <a:latin typeface="Calibri" panose="020F0502020204030204" pitchFamily="34" charset="0"/>
              <a:cs typeface="Times New Roman" panose="02020603050405020304" pitchFamily="18" charset="0"/>
            </a:endParaRPr>
          </a:p>
          <a:p>
            <a:pPr algn="just">
              <a:lnSpc>
                <a:spcPct val="173000"/>
              </a:lnSpc>
              <a:spcBef>
                <a:spcPts val="1300"/>
              </a:spcBef>
              <a:spcAft>
                <a:spcPts val="1300"/>
              </a:spcAft>
            </a:pPr>
            <a:r>
              <a:rPr lang="en-US" altLang="zh-CN" sz="2400" b="1" kern="100" dirty="0">
                <a:latin typeface="Calibri" panose="020F0502020204030204" pitchFamily="34" charset="0"/>
                <a:cs typeface="Times New Roman" panose="02020603050405020304" pitchFamily="18" charset="0"/>
              </a:rPr>
              <a:t>repeat() </a:t>
            </a:r>
            <a:r>
              <a:rPr lang="zh-CN" altLang="zh-CN" sz="2400" b="1" kern="100" dirty="0">
                <a:latin typeface="Calibri" panose="020F0502020204030204" pitchFamily="34" charset="0"/>
                <a:cs typeface="Times New Roman" panose="02020603050405020304" pitchFamily="18" charset="0"/>
              </a:rPr>
              <a:t>函数</a:t>
            </a:r>
          </a:p>
          <a:p>
            <a:pPr algn="just">
              <a:spcAft>
                <a:spcPts val="0"/>
              </a:spcAft>
            </a:pPr>
            <a:r>
              <a:rPr lang="en-US" altLang="zh-CN" dirty="0"/>
              <a:t>repeat </a:t>
            </a:r>
            <a:r>
              <a:rPr lang="zh-CN" altLang="zh-CN" dirty="0"/>
              <a:t>函数，就像任何一个循环重复多少次输出某个给定值。它有两个参数。第一个是迭代次数，第二个是要重复的值</a:t>
            </a:r>
          </a:p>
        </p:txBody>
      </p:sp>
    </p:spTree>
    <p:extLst>
      <p:ext uri="{BB962C8B-B14F-4D97-AF65-F5344CB8AC3E}">
        <p14:creationId xmlns:p14="http://schemas.microsoft.com/office/powerpoint/2010/main" val="3665915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171" y="84158"/>
            <a:ext cx="11146972" cy="2341860"/>
          </a:xfrm>
          <a:prstGeom prst="rect">
            <a:avLst/>
          </a:prstGeom>
        </p:spPr>
        <p:txBody>
          <a:bodyPr wrap="square">
            <a:spAutoFit/>
          </a:bodyPr>
          <a:lstStyle/>
          <a:p>
            <a:pPr algn="just">
              <a:lnSpc>
                <a:spcPct val="156000"/>
              </a:lnSpc>
              <a:spcBef>
                <a:spcPts val="1400"/>
              </a:spcBef>
              <a:spcAft>
                <a:spcPts val="1450"/>
              </a:spcAft>
            </a:pPr>
            <a:r>
              <a:rPr lang="zh-CN" altLang="zh-CN" sz="2800" b="1" kern="100" dirty="0">
                <a:latin typeface="Calibri Light" panose="020F0302020204030204" pitchFamily="34" charset="0"/>
                <a:cs typeface="Times New Roman" panose="02020603050405020304" pitchFamily="18" charset="0"/>
              </a:rPr>
              <a:t>网格容器属性</a:t>
            </a:r>
            <a:r>
              <a:rPr lang="en-US" altLang="zh-CN" sz="2800" b="1" kern="100" dirty="0">
                <a:latin typeface="Calibri Light" panose="020F0302020204030204" pitchFamily="34" charset="0"/>
                <a:cs typeface="Times New Roman" panose="02020603050405020304" pitchFamily="18" charset="0"/>
              </a:rPr>
              <a:t>(grid container)</a:t>
            </a:r>
            <a:endParaRPr lang="zh-CN" altLang="zh-CN" sz="2800" b="1" kern="100" dirty="0">
              <a:latin typeface="Calibri Light" panose="020F0302020204030204" pitchFamily="34" charset="0"/>
              <a:cs typeface="Times New Roman" panose="02020603050405020304" pitchFamily="18" charset="0"/>
            </a:endParaRPr>
          </a:p>
          <a:p>
            <a:pPr marL="133350" algn="just">
              <a:spcAft>
                <a:spcPts val="0"/>
              </a:spcAft>
            </a:pPr>
            <a:r>
              <a:rPr lang="en-US" altLang="zh-CN" kern="100" dirty="0">
                <a:latin typeface="Calibri" panose="020F0502020204030204" pitchFamily="34" charset="0"/>
                <a:cs typeface="Times New Roman" panose="02020603050405020304" pitchFamily="18" charset="0"/>
              </a:rPr>
              <a:t>grid-template-rows</a:t>
            </a:r>
            <a:r>
              <a:rPr lang="zh-CN" altLang="zh-CN" kern="100" dirty="0">
                <a:latin typeface="Calibri" panose="020F0502020204030204" pitchFamily="34" charset="0"/>
                <a:cs typeface="Times New Roman" panose="02020603050405020304" pitchFamily="18" charset="0"/>
              </a:rPr>
              <a:t>：指定网格中的行数及行的高度</a:t>
            </a:r>
          </a:p>
          <a:p>
            <a:pPr marL="133350" algn="just">
              <a:spcAft>
                <a:spcPts val="0"/>
              </a:spcAft>
            </a:pPr>
            <a:r>
              <a:rPr lang="en-US" altLang="zh-CN" kern="100" dirty="0">
                <a:latin typeface="Calibri" panose="020F0502020204030204" pitchFamily="34" charset="0"/>
                <a:cs typeface="Times New Roman" panose="02020603050405020304" pitchFamily="18" charset="0"/>
              </a:rPr>
              <a:t>grid-template-columns</a:t>
            </a:r>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指定网格中的列数及列的宽度</a:t>
            </a:r>
          </a:p>
          <a:p>
            <a:pPr marL="133350" algn="just">
              <a:spcAft>
                <a:spcPts val="0"/>
              </a:spcAft>
            </a:pPr>
            <a:r>
              <a:rPr lang="en-US" altLang="zh-CN" kern="100" dirty="0">
                <a:latin typeface="Calibri" panose="020F0502020204030204" pitchFamily="34" charset="0"/>
                <a:cs typeface="Times New Roman" panose="02020603050405020304" pitchFamily="18" charset="0"/>
              </a:rPr>
              <a:t>grid-template</a:t>
            </a:r>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grid-template-rows </a:t>
            </a:r>
            <a:r>
              <a:rPr lang="zh-CN" altLang="zh-CN" kern="100" dirty="0">
                <a:latin typeface="Calibri" panose="020F0502020204030204" pitchFamily="34" charset="0"/>
                <a:cs typeface="Times New Roman" panose="02020603050405020304" pitchFamily="18" charset="0"/>
              </a:rPr>
              <a:t>和</a:t>
            </a:r>
            <a:r>
              <a:rPr lang="en-US" altLang="zh-CN" kern="100" dirty="0">
                <a:latin typeface="Calibri" panose="020F0502020204030204" pitchFamily="34" charset="0"/>
                <a:cs typeface="Times New Roman" panose="02020603050405020304" pitchFamily="18" charset="0"/>
              </a:rPr>
              <a:t> </a:t>
            </a:r>
            <a:r>
              <a:rPr lang="en-US" altLang="zh-CN" kern="100" dirty="0" smtClean="0">
                <a:latin typeface="Calibri" panose="020F0502020204030204" pitchFamily="34" charset="0"/>
                <a:cs typeface="Times New Roman" panose="02020603050405020304" pitchFamily="18" charset="0"/>
              </a:rPr>
              <a:t>grid-template-columns </a:t>
            </a:r>
            <a:r>
              <a:rPr lang="zh-CN" altLang="zh-CN" kern="100" dirty="0" smtClean="0">
                <a:latin typeface="Calibri" panose="020F0502020204030204" pitchFamily="34" charset="0"/>
                <a:cs typeface="Times New Roman" panose="02020603050405020304" pitchFamily="18" charset="0"/>
              </a:rPr>
              <a:t>的简写语法</a:t>
            </a:r>
          </a:p>
          <a:p>
            <a:pPr marL="133350" algn="just">
              <a:spcAft>
                <a:spcPts val="0"/>
              </a:spcAft>
            </a:pPr>
            <a:endParaRPr lang="en-US" altLang="zh-CN" dirty="0" smtClean="0"/>
          </a:p>
          <a:p>
            <a:pPr marL="133350" algn="just">
              <a:spcAft>
                <a:spcPts val="0"/>
              </a:spcAft>
            </a:pPr>
            <a:endParaRPr lang="en-US" altLang="zh-CN" dirty="0" smtClean="0"/>
          </a:p>
        </p:txBody>
      </p:sp>
      <p:sp>
        <p:nvSpPr>
          <p:cNvPr id="7" name="矩形 6"/>
          <p:cNvSpPr/>
          <p:nvPr/>
        </p:nvSpPr>
        <p:spPr>
          <a:xfrm>
            <a:off x="406398" y="2426018"/>
            <a:ext cx="8766629" cy="4247317"/>
          </a:xfrm>
          <a:prstGeom prst="rect">
            <a:avLst/>
          </a:prstGeom>
          <a:solidFill>
            <a:schemeClr val="bg2">
              <a:lumMod val="10000"/>
            </a:schemeClr>
          </a:solidFill>
        </p:spPr>
        <p:txBody>
          <a:bodyPr wrap="square">
            <a:spAutoFit/>
          </a:bodyPr>
          <a:lstStyle/>
          <a:p>
            <a:pPr algn="just">
              <a:spcAft>
                <a:spcPts val="0"/>
              </a:spcAft>
            </a:pPr>
            <a:r>
              <a:rPr lang="zh-CN" altLang="zh-CN" kern="0" dirty="0" smtClean="0">
                <a:solidFill>
                  <a:srgbClr val="666666"/>
                </a:solidFill>
                <a:latin typeface="Courier New" panose="02070309020205020404" pitchFamily="49" charset="0"/>
                <a:cs typeface="Courier New" panose="02070309020205020404" pitchFamily="49" charset="0"/>
              </a:rPr>
              <a:t>例</a:t>
            </a:r>
            <a:endParaRPr lang="en-US" altLang="zh-CN" kern="0" dirty="0" smtClean="0">
              <a:solidFill>
                <a:srgbClr val="666666"/>
              </a:solidFill>
              <a:latin typeface="Courier New" panose="02070309020205020404" pitchFamily="49" charset="0"/>
              <a:cs typeface="Courier New" panose="02070309020205020404" pitchFamily="49" charset="0"/>
            </a:endParaRPr>
          </a:p>
          <a:p>
            <a:pPr algn="just">
              <a:spcAft>
                <a:spcPts val="0"/>
              </a:spcAft>
            </a:pPr>
            <a:endParaRPr lang="zh-CN" altLang="zh-CN" kern="0" dirty="0">
              <a:solidFill>
                <a:srgbClr val="666666"/>
              </a:solidFill>
              <a:latin typeface="Courier New" panose="02070309020205020404" pitchFamily="49" charset="0"/>
              <a:cs typeface="Courier New" panose="02070309020205020404" pitchFamily="49" charset="0"/>
            </a:endParaRPr>
          </a:p>
          <a:p>
            <a:pPr lvl="0" fontAlgn="base">
              <a:tabLst>
                <a:tab pos="457200" algn="l"/>
              </a:tabLst>
            </a:pPr>
            <a:r>
              <a:rPr lang="en-US" altLang="zh-CN" kern="0" dirty="0" smtClean="0">
                <a:solidFill>
                  <a:srgbClr val="F8F8F2"/>
                </a:solidFill>
                <a:latin typeface="Courier New" panose="02070309020205020404" pitchFamily="49" charset="0"/>
                <a:cs typeface="Times New Roman" panose="02020603050405020304" pitchFamily="18" charset="0"/>
              </a:rPr>
              <a:t>{</a:t>
            </a:r>
            <a:endParaRPr lang="zh-CN" altLang="zh-CN" kern="100" dirty="0">
              <a:solidFill>
                <a:srgbClr val="666666"/>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smtClean="0">
                <a:solidFill>
                  <a:srgbClr val="666666"/>
                </a:solidFill>
                <a:latin typeface="Courier New" panose="02070309020205020404" pitchFamily="49" charset="0"/>
                <a:cs typeface="Times New Roman" panose="02020603050405020304" pitchFamily="18" charset="0"/>
              </a:rPr>
              <a:t>   /*</a:t>
            </a:r>
            <a:r>
              <a:rPr lang="zh-CN" altLang="zh-CN" kern="0" dirty="0">
                <a:solidFill>
                  <a:srgbClr val="666666"/>
                </a:solidFill>
                <a:latin typeface="Courier New" panose="02070309020205020404" pitchFamily="49" charset="0"/>
                <a:cs typeface="Courier New" panose="02070309020205020404" pitchFamily="49" charset="0"/>
              </a:rPr>
              <a:t>设置每个元素的宽度</a:t>
            </a:r>
            <a:r>
              <a:rPr lang="en-US" altLang="zh-CN" kern="0" dirty="0">
                <a:solidFill>
                  <a:srgbClr val="666666"/>
                </a:solidFill>
                <a:latin typeface="Courier New" panose="02070309020205020404" pitchFamily="49" charset="0"/>
                <a:cs typeface="Times New Roman" panose="02020603050405020304" pitchFamily="18" charset="0"/>
              </a:rPr>
              <a:t>*/</a:t>
            </a:r>
            <a:endParaRPr lang="zh-CN" altLang="zh-CN" kern="100" dirty="0">
              <a:solidFill>
                <a:srgbClr val="666666"/>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a:solidFill>
                  <a:srgbClr val="66D9EF"/>
                </a:solidFill>
                <a:latin typeface="Courier New" panose="02070309020205020404" pitchFamily="49" charset="0"/>
                <a:cs typeface="Times New Roman" panose="02020603050405020304" pitchFamily="18" charset="0"/>
              </a:rPr>
              <a:t>  </a:t>
            </a:r>
            <a:r>
              <a:rPr lang="en-US" altLang="zh-CN" kern="0" dirty="0" smtClean="0">
                <a:solidFill>
                  <a:srgbClr val="66D9EF"/>
                </a:solidFill>
                <a:latin typeface="Courier New" panose="02070309020205020404" pitchFamily="49" charset="0"/>
                <a:cs typeface="Times New Roman" panose="02020603050405020304" pitchFamily="18" charset="0"/>
              </a:rPr>
              <a:t> grid-template-columns</a:t>
            </a:r>
            <a:r>
              <a:rPr lang="en-US" altLang="zh-CN" kern="0" dirty="0">
                <a:solidFill>
                  <a:srgbClr val="66D9EF"/>
                </a:solidFill>
                <a:latin typeface="Courier New" panose="02070309020205020404" pitchFamily="49" charset="0"/>
                <a:cs typeface="Times New Roman" panose="02020603050405020304" pitchFamily="18" charset="0"/>
              </a:rPr>
              <a:t>: 100px </a:t>
            </a:r>
            <a:r>
              <a:rPr lang="en-US" altLang="zh-CN" kern="0" dirty="0" err="1">
                <a:solidFill>
                  <a:srgbClr val="66D9EF"/>
                </a:solidFill>
                <a:latin typeface="Courier New" panose="02070309020205020404" pitchFamily="49" charset="0"/>
                <a:cs typeface="Times New Roman" panose="02020603050405020304" pitchFamily="18" charset="0"/>
              </a:rPr>
              <a:t>100px</a:t>
            </a:r>
            <a:r>
              <a:rPr lang="en-US" altLang="zh-CN" kern="0" dirty="0">
                <a:solidFill>
                  <a:srgbClr val="66D9EF"/>
                </a:solidFill>
                <a:latin typeface="Courier New" panose="02070309020205020404" pitchFamily="49" charset="0"/>
                <a:cs typeface="Times New Roman" panose="02020603050405020304" pitchFamily="18" charset="0"/>
              </a:rPr>
              <a:t> </a:t>
            </a:r>
            <a:r>
              <a:rPr lang="en-US" altLang="zh-CN" kern="0" dirty="0" err="1">
                <a:solidFill>
                  <a:srgbClr val="66D9EF"/>
                </a:solidFill>
                <a:latin typeface="Courier New" panose="02070309020205020404" pitchFamily="49" charset="0"/>
                <a:cs typeface="Times New Roman" panose="02020603050405020304" pitchFamily="18" charset="0"/>
              </a:rPr>
              <a:t>100px</a:t>
            </a:r>
            <a:r>
              <a:rPr lang="en-US" altLang="zh-CN" kern="0" dirty="0">
                <a:solidFill>
                  <a:srgbClr val="66D9EF"/>
                </a:solidFill>
                <a:latin typeface="Courier New" panose="02070309020205020404" pitchFamily="49" charset="0"/>
                <a:cs typeface="Times New Roman" panose="02020603050405020304" pitchFamily="18" charset="0"/>
              </a:rPr>
              <a:t>;</a:t>
            </a:r>
            <a:endParaRPr lang="zh-CN" altLang="zh-CN" kern="100" dirty="0">
              <a:solidFill>
                <a:srgbClr val="666666"/>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smtClean="0">
                <a:solidFill>
                  <a:srgbClr val="666666"/>
                </a:solidFill>
                <a:latin typeface="Courier New" panose="02070309020205020404" pitchFamily="49" charset="0"/>
                <a:cs typeface="Times New Roman" panose="02020603050405020304" pitchFamily="18" charset="0"/>
              </a:rPr>
              <a:t>   /*</a:t>
            </a:r>
            <a:r>
              <a:rPr lang="zh-CN" altLang="zh-CN" kern="0" dirty="0">
                <a:solidFill>
                  <a:srgbClr val="666666"/>
                </a:solidFill>
                <a:latin typeface="Courier New" panose="02070309020205020404" pitchFamily="49" charset="0"/>
                <a:cs typeface="Courier New" panose="02070309020205020404" pitchFamily="49" charset="0"/>
              </a:rPr>
              <a:t>设置每个元素的高度</a:t>
            </a:r>
            <a:r>
              <a:rPr lang="en-US" altLang="zh-CN" kern="0" dirty="0">
                <a:solidFill>
                  <a:srgbClr val="666666"/>
                </a:solidFill>
                <a:latin typeface="Courier New" panose="02070309020205020404" pitchFamily="49" charset="0"/>
                <a:cs typeface="Times New Roman" panose="02020603050405020304" pitchFamily="18" charset="0"/>
              </a:rPr>
              <a:t>,*/</a:t>
            </a:r>
            <a:endParaRPr lang="zh-CN" altLang="zh-CN" kern="100" dirty="0">
              <a:solidFill>
                <a:srgbClr val="666666"/>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smtClean="0">
                <a:solidFill>
                  <a:srgbClr val="66D9EF"/>
                </a:solidFill>
                <a:latin typeface="Courier New" panose="02070309020205020404" pitchFamily="49" charset="0"/>
                <a:cs typeface="Times New Roman" panose="02020603050405020304" pitchFamily="18" charset="0"/>
              </a:rPr>
              <a:t>   grid-template-rows</a:t>
            </a:r>
            <a:r>
              <a:rPr lang="en-US" altLang="zh-CN" kern="0" dirty="0">
                <a:solidFill>
                  <a:srgbClr val="66D9EF"/>
                </a:solidFill>
                <a:latin typeface="Courier New" panose="02070309020205020404" pitchFamily="49" charset="0"/>
                <a:cs typeface="Times New Roman" panose="02020603050405020304" pitchFamily="18" charset="0"/>
              </a:rPr>
              <a:t>: 100px </a:t>
            </a:r>
            <a:r>
              <a:rPr lang="en-US" altLang="zh-CN" kern="0" dirty="0" err="1">
                <a:solidFill>
                  <a:srgbClr val="66D9EF"/>
                </a:solidFill>
                <a:latin typeface="Courier New" panose="02070309020205020404" pitchFamily="49" charset="0"/>
                <a:cs typeface="Times New Roman" panose="02020603050405020304" pitchFamily="18" charset="0"/>
              </a:rPr>
              <a:t>100px</a:t>
            </a:r>
            <a:r>
              <a:rPr lang="en-US" altLang="zh-CN" kern="0" dirty="0">
                <a:solidFill>
                  <a:srgbClr val="66D9EF"/>
                </a:solidFill>
                <a:latin typeface="Courier New" panose="02070309020205020404" pitchFamily="49" charset="0"/>
                <a:cs typeface="Times New Roman" panose="02020603050405020304" pitchFamily="18" charset="0"/>
              </a:rPr>
              <a:t> </a:t>
            </a:r>
            <a:r>
              <a:rPr lang="en-US" altLang="zh-CN" kern="0" dirty="0" err="1">
                <a:solidFill>
                  <a:srgbClr val="66D9EF"/>
                </a:solidFill>
                <a:latin typeface="Courier New" panose="02070309020205020404" pitchFamily="49" charset="0"/>
                <a:cs typeface="Times New Roman" panose="02020603050405020304" pitchFamily="18" charset="0"/>
              </a:rPr>
              <a:t>100px</a:t>
            </a:r>
            <a:r>
              <a:rPr lang="en-US" altLang="zh-CN" kern="0" dirty="0">
                <a:solidFill>
                  <a:srgbClr val="66D9EF"/>
                </a:solidFill>
                <a:latin typeface="Courier New" panose="02070309020205020404" pitchFamily="49" charset="0"/>
                <a:cs typeface="Times New Roman" panose="02020603050405020304" pitchFamily="18" charset="0"/>
              </a:rPr>
              <a:t> </a:t>
            </a:r>
            <a:r>
              <a:rPr lang="en-US" altLang="zh-CN" kern="0" dirty="0" err="1">
                <a:solidFill>
                  <a:srgbClr val="66D9EF"/>
                </a:solidFill>
                <a:latin typeface="Courier New" panose="02070309020205020404" pitchFamily="49" charset="0"/>
                <a:cs typeface="Times New Roman" panose="02020603050405020304" pitchFamily="18" charset="0"/>
              </a:rPr>
              <a:t>100px</a:t>
            </a:r>
            <a:r>
              <a:rPr lang="en-US" altLang="zh-CN" kern="0" dirty="0">
                <a:solidFill>
                  <a:srgbClr val="66D9EF"/>
                </a:solidFill>
                <a:latin typeface="Courier New" panose="02070309020205020404" pitchFamily="49" charset="0"/>
                <a:cs typeface="Times New Roman" panose="02020603050405020304" pitchFamily="18" charset="0"/>
              </a:rPr>
              <a:t>; </a:t>
            </a:r>
            <a:endParaRPr lang="zh-CN" altLang="zh-CN" kern="100" dirty="0">
              <a:solidFill>
                <a:srgbClr val="666666"/>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smtClean="0">
                <a:solidFill>
                  <a:srgbClr val="F8F8F2"/>
                </a:solidFill>
                <a:latin typeface="Courier New" panose="02070309020205020404" pitchFamily="49" charset="0"/>
                <a:cs typeface="Times New Roman" panose="02020603050405020304" pitchFamily="18" charset="0"/>
              </a:rPr>
              <a:t>}</a:t>
            </a:r>
          </a:p>
          <a:p>
            <a:pPr lvl="0" fontAlgn="base">
              <a:tabLst>
                <a:tab pos="457200" algn="l"/>
              </a:tabLst>
            </a:pPr>
            <a:endParaRPr lang="zh-CN" altLang="zh-CN" kern="100" dirty="0">
              <a:solidFill>
                <a:srgbClr val="666666"/>
              </a:solidFill>
              <a:latin typeface="Calibri" panose="020F0502020204030204" pitchFamily="34" charset="0"/>
              <a:cs typeface="Times New Roman" panose="02020603050405020304" pitchFamily="18" charset="0"/>
            </a:endParaRPr>
          </a:p>
          <a:p>
            <a:pPr algn="just"/>
            <a:r>
              <a:rPr lang="zh-CN" altLang="zh-CN" kern="0" dirty="0" smtClean="0">
                <a:solidFill>
                  <a:srgbClr val="666666"/>
                </a:solidFill>
                <a:latin typeface="Courier New" panose="02070309020205020404" pitchFamily="49" charset="0"/>
                <a:cs typeface="Courier New" panose="02070309020205020404" pitchFamily="49" charset="0"/>
              </a:rPr>
              <a:t>等价</a:t>
            </a:r>
            <a:endParaRPr lang="en-US" altLang="zh-CN" kern="0" dirty="0" smtClean="0">
              <a:solidFill>
                <a:srgbClr val="666666"/>
              </a:solidFill>
              <a:latin typeface="Courier New" panose="02070309020205020404" pitchFamily="49" charset="0"/>
              <a:cs typeface="Courier New" panose="02070309020205020404" pitchFamily="49" charset="0"/>
            </a:endParaRPr>
          </a:p>
          <a:p>
            <a:pPr algn="just"/>
            <a:endParaRPr lang="zh-CN" altLang="zh-CN" kern="0" dirty="0">
              <a:solidFill>
                <a:srgbClr val="666666"/>
              </a:solidFill>
              <a:latin typeface="Courier New" panose="02070309020205020404" pitchFamily="49" charset="0"/>
              <a:cs typeface="Courier New" panose="02070309020205020404" pitchFamily="49" charset="0"/>
            </a:endParaRPr>
          </a:p>
          <a:p>
            <a:pPr lvl="0" fontAlgn="base">
              <a:tabLst>
                <a:tab pos="457200" algn="l"/>
              </a:tabLst>
            </a:pPr>
            <a:r>
              <a:rPr lang="en-US" altLang="zh-CN" kern="0" dirty="0" smtClean="0">
                <a:solidFill>
                  <a:srgbClr val="F8F8F2"/>
                </a:solidFill>
                <a:latin typeface="Courier New" panose="02070309020205020404" pitchFamily="49" charset="0"/>
                <a:cs typeface="Times New Roman" panose="02020603050405020304" pitchFamily="18" charset="0"/>
              </a:rPr>
              <a:t>{</a:t>
            </a:r>
            <a:endParaRPr lang="zh-CN" altLang="zh-CN" kern="100" dirty="0">
              <a:solidFill>
                <a:srgbClr val="666666"/>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smtClean="0">
                <a:solidFill>
                  <a:srgbClr val="666666"/>
                </a:solidFill>
                <a:latin typeface="Courier New" panose="02070309020205020404" pitchFamily="49" charset="0"/>
                <a:cs typeface="Times New Roman" panose="02020603050405020304" pitchFamily="18" charset="0"/>
              </a:rPr>
              <a:t>   </a:t>
            </a:r>
            <a:r>
              <a:rPr lang="en-US" altLang="zh-CN" kern="0" dirty="0">
                <a:solidFill>
                  <a:srgbClr val="666666"/>
                </a:solidFill>
                <a:latin typeface="Courier New" panose="02070309020205020404" pitchFamily="49" charset="0"/>
                <a:cs typeface="Times New Roman" panose="02020603050405020304" pitchFamily="18" charset="0"/>
              </a:rPr>
              <a:t>//4</a:t>
            </a:r>
            <a:r>
              <a:rPr lang="zh-CN" altLang="zh-CN" kern="0" dirty="0">
                <a:solidFill>
                  <a:srgbClr val="666666"/>
                </a:solidFill>
                <a:latin typeface="Courier New" panose="02070309020205020404" pitchFamily="49" charset="0"/>
                <a:cs typeface="Courier New" panose="02070309020205020404" pitchFamily="49" charset="0"/>
              </a:rPr>
              <a:t>列</a:t>
            </a:r>
            <a:r>
              <a:rPr lang="en-US" altLang="zh-CN" kern="0" dirty="0">
                <a:solidFill>
                  <a:srgbClr val="666666"/>
                </a:solidFill>
                <a:latin typeface="Courier New" panose="02070309020205020404" pitchFamily="49" charset="0"/>
                <a:cs typeface="Times New Roman" panose="02020603050405020304" pitchFamily="18" charset="0"/>
              </a:rPr>
              <a:t>3</a:t>
            </a:r>
            <a:r>
              <a:rPr lang="zh-CN" altLang="zh-CN" kern="0" dirty="0">
                <a:solidFill>
                  <a:srgbClr val="666666"/>
                </a:solidFill>
                <a:latin typeface="Courier New" panose="02070309020205020404" pitchFamily="49" charset="0"/>
                <a:cs typeface="Courier New" panose="02070309020205020404" pitchFamily="49" charset="0"/>
              </a:rPr>
              <a:t>行</a:t>
            </a:r>
            <a:endParaRPr lang="zh-CN" altLang="zh-CN" kern="100" dirty="0">
              <a:solidFill>
                <a:srgbClr val="666666"/>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smtClean="0">
                <a:solidFill>
                  <a:srgbClr val="66D9EF"/>
                </a:solidFill>
                <a:latin typeface="Courier New" panose="02070309020205020404" pitchFamily="49" charset="0"/>
                <a:cs typeface="Times New Roman" panose="02020603050405020304" pitchFamily="18" charset="0"/>
              </a:rPr>
              <a:t>   </a:t>
            </a:r>
            <a:r>
              <a:rPr lang="en-US" altLang="zh-CN" kern="0" dirty="0">
                <a:solidFill>
                  <a:srgbClr val="66D9EF"/>
                </a:solidFill>
                <a:latin typeface="Courier New" panose="02070309020205020404" pitchFamily="49" charset="0"/>
                <a:cs typeface="Times New Roman" panose="02020603050405020304" pitchFamily="18" charset="0"/>
              </a:rPr>
              <a:t>grid-template: repeat(4, 100px) / repeat(3, 100PX); </a:t>
            </a:r>
            <a:endParaRPr lang="zh-CN" altLang="zh-CN" kern="100" dirty="0">
              <a:solidFill>
                <a:srgbClr val="666666"/>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a:solidFill>
                  <a:srgbClr val="F8F8F2"/>
                </a:solidFill>
                <a:latin typeface="Courier New" panose="02070309020205020404" pitchFamily="49" charset="0"/>
                <a:cs typeface="Times New Roman" panose="02020603050405020304" pitchFamily="18" charset="0"/>
              </a:rPr>
              <a:t>}</a:t>
            </a:r>
            <a:endParaRPr lang="zh-CN" altLang="zh-CN" kern="100" dirty="0">
              <a:solidFill>
                <a:srgbClr val="666666"/>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8138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0627" y="0"/>
            <a:ext cx="11916229" cy="3049937"/>
          </a:xfrm>
          <a:prstGeom prst="rect">
            <a:avLst/>
          </a:prstGeom>
        </p:spPr>
        <p:txBody>
          <a:bodyPr wrap="square">
            <a:spAutoFit/>
          </a:bodyPr>
          <a:lstStyle/>
          <a:p>
            <a:pPr algn="just">
              <a:lnSpc>
                <a:spcPct val="173000"/>
              </a:lnSpc>
              <a:spcBef>
                <a:spcPts val="1300"/>
              </a:spcBef>
              <a:spcAft>
                <a:spcPts val="1300"/>
              </a:spcAft>
            </a:pPr>
            <a:r>
              <a:rPr lang="zh-CN" altLang="zh-CN" sz="3200" b="1" kern="100" dirty="0">
                <a:latin typeface="Calibri Light" panose="020F0302020204030204" pitchFamily="34" charset="0"/>
                <a:cs typeface="Times New Roman" panose="02020603050405020304" pitchFamily="18" charset="0"/>
              </a:rPr>
              <a:t>网格项属性</a:t>
            </a:r>
            <a:r>
              <a:rPr lang="en-US" altLang="zh-CN" sz="3200" b="1" kern="100" dirty="0">
                <a:latin typeface="Calibri Light" panose="020F0302020204030204" pitchFamily="34" charset="0"/>
                <a:cs typeface="Times New Roman" panose="02020603050405020304" pitchFamily="18" charset="0"/>
              </a:rPr>
              <a:t>(grid items)</a:t>
            </a:r>
            <a:endParaRPr lang="zh-CN" altLang="zh-CN" sz="3200" b="1" kern="100" dirty="0">
              <a:latin typeface="Calibri Light" panose="020F0302020204030204" pitchFamily="34" charset="0"/>
              <a:cs typeface="Times New Roman" panose="02020603050405020304" pitchFamily="18" charset="0"/>
            </a:endParaRPr>
          </a:p>
          <a:p>
            <a:pPr marL="133350" algn="just">
              <a:spcAft>
                <a:spcPts val="0"/>
              </a:spcAft>
            </a:pPr>
            <a:r>
              <a:rPr lang="en-US" altLang="zh-CN" kern="100" dirty="0">
                <a:latin typeface="Calibri" panose="020F0502020204030204" pitchFamily="34" charset="0"/>
                <a:cs typeface="Times New Roman" panose="02020603050405020304" pitchFamily="18" charset="0"/>
              </a:rPr>
              <a:t>grid-column-start</a:t>
            </a:r>
            <a:endParaRPr lang="zh-CN" altLang="zh-CN" kern="100" dirty="0">
              <a:latin typeface="Calibri" panose="020F0502020204030204" pitchFamily="34" charset="0"/>
              <a:cs typeface="Times New Roman" panose="02020603050405020304" pitchFamily="18" charset="0"/>
            </a:endParaRPr>
          </a:p>
          <a:p>
            <a:pPr marL="133350" algn="just">
              <a:spcAft>
                <a:spcPts val="0"/>
              </a:spcAft>
            </a:pPr>
            <a:r>
              <a:rPr lang="en-US" altLang="zh-CN" kern="100" dirty="0">
                <a:latin typeface="Calibri" panose="020F0502020204030204" pitchFamily="34" charset="0"/>
                <a:cs typeface="Times New Roman" panose="02020603050405020304" pitchFamily="18" charset="0"/>
              </a:rPr>
              <a:t>grid-column-end</a:t>
            </a:r>
            <a:endParaRPr lang="zh-CN" altLang="zh-CN" kern="100" dirty="0">
              <a:latin typeface="Calibri" panose="020F0502020204030204" pitchFamily="34" charset="0"/>
              <a:cs typeface="Times New Roman" panose="02020603050405020304" pitchFamily="18" charset="0"/>
            </a:endParaRPr>
          </a:p>
          <a:p>
            <a:pPr marL="133350" algn="just">
              <a:spcAft>
                <a:spcPts val="0"/>
              </a:spcAft>
            </a:pPr>
            <a:r>
              <a:rPr lang="en-US" altLang="zh-CN" kern="100" dirty="0">
                <a:latin typeface="Calibri" panose="020F0502020204030204" pitchFamily="34" charset="0"/>
                <a:cs typeface="Times New Roman" panose="02020603050405020304" pitchFamily="18" charset="0"/>
              </a:rPr>
              <a:t>grid-row-start</a:t>
            </a:r>
            <a:endParaRPr lang="zh-CN" altLang="zh-CN" kern="100" dirty="0">
              <a:latin typeface="Calibri" panose="020F0502020204030204" pitchFamily="34" charset="0"/>
              <a:cs typeface="Times New Roman" panose="02020603050405020304" pitchFamily="18" charset="0"/>
            </a:endParaRPr>
          </a:p>
          <a:p>
            <a:pPr marL="133350" algn="just">
              <a:spcAft>
                <a:spcPts val="0"/>
              </a:spcAft>
            </a:pPr>
            <a:r>
              <a:rPr lang="en-US" altLang="zh-CN" kern="100" dirty="0">
                <a:latin typeface="Calibri" panose="020F0502020204030204" pitchFamily="34" charset="0"/>
                <a:cs typeface="Times New Roman" panose="02020603050405020304" pitchFamily="18" charset="0"/>
              </a:rPr>
              <a:t>grid-row-end</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 </a:t>
            </a:r>
          </a:p>
          <a:p>
            <a:pPr marL="133350" algn="just">
              <a:spcAft>
                <a:spcPts val="0"/>
              </a:spcAft>
            </a:pPr>
            <a:r>
              <a:rPr lang="zh-CN" altLang="zh-CN" kern="100" dirty="0" smtClean="0">
                <a:latin typeface="Calibri" panose="020F0502020204030204" pitchFamily="34" charset="0"/>
                <a:cs typeface="Times New Roman" panose="02020603050405020304" pitchFamily="18" charset="0"/>
              </a:rPr>
              <a:t>前两个属性对应于垂直网格线，也就是列网格线的开始和结束。 最后两个属性是指水平网格线，也就是行网格线的开始和结束</a:t>
            </a:r>
            <a:endParaRPr lang="zh-CN" altLang="zh-CN" kern="100" dirty="0">
              <a:latin typeface="Calibri" panose="020F0502020204030204" pitchFamily="34" charset="0"/>
              <a:cs typeface="Times New Roman" panose="02020603050405020304" pitchFamily="18" charset="0"/>
            </a:endParaRPr>
          </a:p>
        </p:txBody>
      </p:sp>
      <p:sp>
        <p:nvSpPr>
          <p:cNvPr id="3" name="矩形 2"/>
          <p:cNvSpPr/>
          <p:nvPr/>
        </p:nvSpPr>
        <p:spPr>
          <a:xfrm>
            <a:off x="362857" y="3157754"/>
            <a:ext cx="11190514" cy="3446246"/>
          </a:xfrm>
          <a:prstGeom prst="rect">
            <a:avLst/>
          </a:prstGeom>
          <a:solidFill>
            <a:schemeClr val="tx1"/>
          </a:solidFill>
        </p:spPr>
        <p:txBody>
          <a:bodyPr wrap="square">
            <a:spAutoFit/>
          </a:bodyPr>
          <a:lstStyle/>
          <a:p>
            <a:pPr marL="133350" algn="just">
              <a:spcAft>
                <a:spcPts val="0"/>
              </a:spcAft>
            </a:pPr>
            <a:r>
              <a:rPr lang="zh-CN" altLang="zh-CN" kern="100" dirty="0" smtClean="0">
                <a:solidFill>
                  <a:schemeClr val="tx1">
                    <a:lumMod val="65000"/>
                    <a:lumOff val="35000"/>
                  </a:schemeClr>
                </a:solidFill>
                <a:latin typeface="Calibri" panose="020F0502020204030204" pitchFamily="34" charset="0"/>
                <a:cs typeface="Times New Roman" panose="02020603050405020304" pitchFamily="18" charset="0"/>
              </a:rPr>
              <a:t>例</a:t>
            </a:r>
            <a:endParaRPr lang="zh-CN" altLang="zh-CN" kern="100" dirty="0">
              <a:solidFill>
                <a:schemeClr val="tx1">
                  <a:lumMod val="65000"/>
                  <a:lumOff val="35000"/>
                </a:schemeClr>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smtClean="0">
                <a:solidFill>
                  <a:srgbClr val="F8F8F2"/>
                </a:solidFill>
                <a:latin typeface="Courier New" panose="02070309020205020404" pitchFamily="49" charset="0"/>
                <a:cs typeface="Times New Roman" panose="02020603050405020304" pitchFamily="18" charset="0"/>
              </a:rPr>
              <a:t>	{</a:t>
            </a:r>
            <a:endParaRPr lang="zh-CN" altLang="zh-CN" kern="100" dirty="0">
              <a:solidFill>
                <a:srgbClr val="666666"/>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a:solidFill>
                  <a:srgbClr val="66D9EF"/>
                </a:solidFill>
                <a:latin typeface="Courier New" panose="02070309020205020404" pitchFamily="49" charset="0"/>
                <a:cs typeface="Times New Roman" panose="02020603050405020304" pitchFamily="18" charset="0"/>
              </a:rPr>
              <a:t>        grid</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66D9EF"/>
                </a:solidFill>
                <a:latin typeface="Courier New" panose="02070309020205020404" pitchFamily="49" charset="0"/>
                <a:cs typeface="Times New Roman" panose="02020603050405020304" pitchFamily="18" charset="0"/>
              </a:rPr>
              <a:t>row</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66D9EF"/>
                </a:solidFill>
                <a:latin typeface="Courier New" panose="02070309020205020404" pitchFamily="49" charset="0"/>
                <a:cs typeface="Times New Roman" panose="02020603050405020304" pitchFamily="18" charset="0"/>
              </a:rPr>
              <a:t>start</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66D9EF"/>
                </a:solidFill>
                <a:latin typeface="Courier New" panose="02070309020205020404" pitchFamily="49" charset="0"/>
                <a:cs typeface="Times New Roman" panose="02020603050405020304" pitchFamily="18" charset="0"/>
              </a:rPr>
              <a:t> </a:t>
            </a:r>
            <a:r>
              <a:rPr lang="en-US" altLang="zh-CN" kern="0" dirty="0">
                <a:solidFill>
                  <a:srgbClr val="AE81FF"/>
                </a:solidFill>
                <a:latin typeface="Courier New" panose="02070309020205020404" pitchFamily="49" charset="0"/>
                <a:cs typeface="Times New Roman" panose="02020603050405020304" pitchFamily="18" charset="0"/>
              </a:rPr>
              <a:t>1</a:t>
            </a:r>
            <a:r>
              <a:rPr lang="en-US" altLang="zh-CN" kern="0" dirty="0">
                <a:solidFill>
                  <a:srgbClr val="F8F8F2"/>
                </a:solidFill>
                <a:latin typeface="Courier New" panose="02070309020205020404" pitchFamily="49" charset="0"/>
                <a:cs typeface="Times New Roman" panose="02020603050405020304" pitchFamily="18" charset="0"/>
              </a:rPr>
              <a:t>;</a:t>
            </a:r>
            <a:endParaRPr lang="zh-CN" altLang="zh-CN" kern="100" dirty="0">
              <a:solidFill>
                <a:srgbClr val="666666"/>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a:solidFill>
                  <a:srgbClr val="66D9EF"/>
                </a:solidFill>
                <a:latin typeface="Courier New" panose="02070309020205020404" pitchFamily="49" charset="0"/>
                <a:cs typeface="Times New Roman" panose="02020603050405020304" pitchFamily="18" charset="0"/>
              </a:rPr>
              <a:t>        grid</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66D9EF"/>
                </a:solidFill>
                <a:latin typeface="Courier New" panose="02070309020205020404" pitchFamily="49" charset="0"/>
                <a:cs typeface="Times New Roman" panose="02020603050405020304" pitchFamily="18" charset="0"/>
              </a:rPr>
              <a:t>row</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F92659"/>
                </a:solidFill>
                <a:latin typeface="Courier New" panose="02070309020205020404" pitchFamily="49" charset="0"/>
                <a:cs typeface="Times New Roman" panose="02020603050405020304" pitchFamily="18" charset="0"/>
              </a:rPr>
              <a:t>end</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66D9EF"/>
                </a:solidFill>
                <a:latin typeface="Courier New" panose="02070309020205020404" pitchFamily="49" charset="0"/>
                <a:cs typeface="Times New Roman" panose="02020603050405020304" pitchFamily="18" charset="0"/>
              </a:rPr>
              <a:t> </a:t>
            </a:r>
            <a:r>
              <a:rPr lang="en-US" altLang="zh-CN" kern="0" dirty="0">
                <a:solidFill>
                  <a:srgbClr val="AE81FF"/>
                </a:solidFill>
                <a:latin typeface="Courier New" panose="02070309020205020404" pitchFamily="49" charset="0"/>
                <a:cs typeface="Times New Roman" panose="02020603050405020304" pitchFamily="18" charset="0"/>
              </a:rPr>
              <a:t>2</a:t>
            </a:r>
            <a:r>
              <a:rPr lang="en-US" altLang="zh-CN" kern="0" dirty="0">
                <a:solidFill>
                  <a:srgbClr val="F8F8F2"/>
                </a:solidFill>
                <a:latin typeface="Courier New" panose="02070309020205020404" pitchFamily="49" charset="0"/>
                <a:cs typeface="Times New Roman" panose="02020603050405020304" pitchFamily="18" charset="0"/>
              </a:rPr>
              <a:t>;</a:t>
            </a:r>
            <a:endParaRPr lang="zh-CN" altLang="zh-CN" kern="100" dirty="0">
              <a:solidFill>
                <a:srgbClr val="666666"/>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a:solidFill>
                  <a:srgbClr val="66D9EF"/>
                </a:solidFill>
                <a:latin typeface="Courier New" panose="02070309020205020404" pitchFamily="49" charset="0"/>
                <a:cs typeface="Times New Roman" panose="02020603050405020304" pitchFamily="18" charset="0"/>
              </a:rPr>
              <a:t>        grid</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66D9EF"/>
                </a:solidFill>
                <a:latin typeface="Courier New" panose="02070309020205020404" pitchFamily="49" charset="0"/>
                <a:cs typeface="Times New Roman" panose="02020603050405020304" pitchFamily="18" charset="0"/>
              </a:rPr>
              <a:t>column</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66D9EF"/>
                </a:solidFill>
                <a:latin typeface="Courier New" panose="02070309020205020404" pitchFamily="49" charset="0"/>
                <a:cs typeface="Times New Roman" panose="02020603050405020304" pitchFamily="18" charset="0"/>
              </a:rPr>
              <a:t>start</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66D9EF"/>
                </a:solidFill>
                <a:latin typeface="Courier New" panose="02070309020205020404" pitchFamily="49" charset="0"/>
                <a:cs typeface="Times New Roman" panose="02020603050405020304" pitchFamily="18" charset="0"/>
              </a:rPr>
              <a:t> </a:t>
            </a:r>
            <a:r>
              <a:rPr lang="en-US" altLang="zh-CN" kern="0" dirty="0">
                <a:solidFill>
                  <a:srgbClr val="AE81FF"/>
                </a:solidFill>
                <a:latin typeface="Courier New" panose="02070309020205020404" pitchFamily="49" charset="0"/>
                <a:cs typeface="Times New Roman" panose="02020603050405020304" pitchFamily="18" charset="0"/>
              </a:rPr>
              <a:t>2</a:t>
            </a:r>
            <a:r>
              <a:rPr lang="en-US" altLang="zh-CN" kern="0" dirty="0">
                <a:solidFill>
                  <a:srgbClr val="F8F8F2"/>
                </a:solidFill>
                <a:latin typeface="Courier New" panose="02070309020205020404" pitchFamily="49" charset="0"/>
                <a:cs typeface="Times New Roman" panose="02020603050405020304" pitchFamily="18" charset="0"/>
              </a:rPr>
              <a:t>;</a:t>
            </a:r>
            <a:endParaRPr lang="zh-CN" altLang="zh-CN" kern="100" dirty="0">
              <a:solidFill>
                <a:srgbClr val="666666"/>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a:solidFill>
                  <a:srgbClr val="66D9EF"/>
                </a:solidFill>
                <a:latin typeface="Courier New" panose="02070309020205020404" pitchFamily="49" charset="0"/>
                <a:cs typeface="Times New Roman" panose="02020603050405020304" pitchFamily="18" charset="0"/>
              </a:rPr>
              <a:t>        grid</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66D9EF"/>
                </a:solidFill>
                <a:latin typeface="Courier New" panose="02070309020205020404" pitchFamily="49" charset="0"/>
                <a:cs typeface="Times New Roman" panose="02020603050405020304" pitchFamily="18" charset="0"/>
              </a:rPr>
              <a:t>column</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F92659"/>
                </a:solidFill>
                <a:latin typeface="Courier New" panose="02070309020205020404" pitchFamily="49" charset="0"/>
                <a:cs typeface="Times New Roman" panose="02020603050405020304" pitchFamily="18" charset="0"/>
              </a:rPr>
              <a:t>end</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66D9EF"/>
                </a:solidFill>
                <a:latin typeface="Courier New" panose="02070309020205020404" pitchFamily="49" charset="0"/>
                <a:cs typeface="Times New Roman" panose="02020603050405020304" pitchFamily="18" charset="0"/>
              </a:rPr>
              <a:t> </a:t>
            </a:r>
            <a:r>
              <a:rPr lang="en-US" altLang="zh-CN" kern="0" dirty="0">
                <a:solidFill>
                  <a:srgbClr val="AE81FF"/>
                </a:solidFill>
                <a:latin typeface="Courier New" panose="02070309020205020404" pitchFamily="49" charset="0"/>
                <a:cs typeface="Times New Roman" panose="02020603050405020304" pitchFamily="18" charset="0"/>
              </a:rPr>
              <a:t>3</a:t>
            </a:r>
            <a:r>
              <a:rPr lang="en-US" altLang="zh-CN" kern="0" dirty="0">
                <a:solidFill>
                  <a:srgbClr val="F8F8F2"/>
                </a:solidFill>
                <a:latin typeface="Courier New" panose="02070309020205020404" pitchFamily="49" charset="0"/>
                <a:cs typeface="Times New Roman" panose="02020603050405020304" pitchFamily="18" charset="0"/>
              </a:rPr>
              <a:t>;</a:t>
            </a:r>
            <a:endParaRPr lang="zh-CN" altLang="zh-CN" kern="100" dirty="0">
              <a:solidFill>
                <a:srgbClr val="666666"/>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smtClean="0">
                <a:solidFill>
                  <a:srgbClr val="F8F8F2"/>
                </a:solidFill>
                <a:latin typeface="Courier New" panose="02070309020205020404" pitchFamily="49" charset="0"/>
                <a:cs typeface="Times New Roman" panose="02020603050405020304" pitchFamily="18" charset="0"/>
              </a:rPr>
              <a:t>	}</a:t>
            </a:r>
            <a:endParaRPr lang="zh-CN" altLang="zh-CN" kern="100" dirty="0">
              <a:solidFill>
                <a:srgbClr val="666666"/>
              </a:solidFill>
              <a:latin typeface="Calibri" panose="020F0502020204030204" pitchFamily="34" charset="0"/>
              <a:cs typeface="Times New Roman" panose="02020603050405020304" pitchFamily="18" charset="0"/>
            </a:endParaRPr>
          </a:p>
          <a:p>
            <a:pPr algn="just">
              <a:spcAft>
                <a:spcPts val="0"/>
              </a:spcAft>
            </a:pPr>
            <a:r>
              <a:rPr lang="zh-CN" altLang="zh-CN" kern="100" dirty="0">
                <a:solidFill>
                  <a:schemeClr val="tx1">
                    <a:lumMod val="65000"/>
                    <a:lumOff val="35000"/>
                  </a:schemeClr>
                </a:solidFill>
                <a:latin typeface="Calibri" panose="020F0502020204030204" pitchFamily="34" charset="0"/>
                <a:cs typeface="Times New Roman" panose="02020603050405020304" pitchFamily="18" charset="0"/>
              </a:rPr>
              <a:t>等价</a:t>
            </a:r>
            <a:r>
              <a:rPr lang="zh-CN" altLang="zh-CN" kern="100" dirty="0" smtClean="0">
                <a:latin typeface="Calibri" panose="020F0502020204030204" pitchFamily="34" charset="0"/>
                <a:cs typeface="Times New Roman" panose="02020603050405020304" pitchFamily="18" charset="0"/>
              </a:rPr>
              <a:t>于</a:t>
            </a:r>
            <a:endParaRPr lang="zh-CN" altLang="zh-CN" kern="100" dirty="0">
              <a:latin typeface="Calibri" panose="020F0502020204030204" pitchFamily="34" charset="0"/>
              <a:cs typeface="Times New Roman" panose="02020603050405020304" pitchFamily="18" charset="0"/>
            </a:endParaRPr>
          </a:p>
          <a:p>
            <a:pPr lvl="0" fontAlgn="base">
              <a:tabLst>
                <a:tab pos="457200" algn="l"/>
              </a:tabLst>
            </a:pPr>
            <a:r>
              <a:rPr lang="en-US" altLang="zh-CN" kern="0" dirty="0" smtClean="0">
                <a:solidFill>
                  <a:srgbClr val="F8F8F2"/>
                </a:solidFill>
                <a:latin typeface="Courier New" panose="02070309020205020404" pitchFamily="49" charset="0"/>
                <a:cs typeface="Times New Roman" panose="02020603050405020304" pitchFamily="18" charset="0"/>
              </a:rPr>
              <a:t>	{</a:t>
            </a:r>
            <a:endParaRPr lang="zh-CN" altLang="zh-CN" kern="100" dirty="0">
              <a:solidFill>
                <a:srgbClr val="666666"/>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a:solidFill>
                  <a:srgbClr val="66D9EF"/>
                </a:solidFill>
                <a:latin typeface="Courier New" panose="02070309020205020404" pitchFamily="49" charset="0"/>
                <a:cs typeface="Times New Roman" panose="02020603050405020304" pitchFamily="18" charset="0"/>
              </a:rPr>
              <a:t>         grid</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66D9EF"/>
                </a:solidFill>
                <a:latin typeface="Courier New" panose="02070309020205020404" pitchFamily="49" charset="0"/>
                <a:cs typeface="Times New Roman" panose="02020603050405020304" pitchFamily="18" charset="0"/>
              </a:rPr>
              <a:t>row</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66D9EF"/>
                </a:solidFill>
                <a:latin typeface="Courier New" panose="02070309020205020404" pitchFamily="49" charset="0"/>
                <a:cs typeface="Times New Roman" panose="02020603050405020304" pitchFamily="18" charset="0"/>
              </a:rPr>
              <a:t> </a:t>
            </a:r>
            <a:r>
              <a:rPr lang="en-US" altLang="zh-CN" kern="0" dirty="0">
                <a:solidFill>
                  <a:srgbClr val="AE81FF"/>
                </a:solidFill>
                <a:latin typeface="Courier New" panose="02070309020205020404" pitchFamily="49" charset="0"/>
                <a:cs typeface="Times New Roman" panose="02020603050405020304" pitchFamily="18" charset="0"/>
              </a:rPr>
              <a:t>1</a:t>
            </a:r>
            <a:r>
              <a:rPr lang="en-US" altLang="zh-CN" kern="0" dirty="0">
                <a:solidFill>
                  <a:srgbClr val="66D9EF"/>
                </a:solidFill>
                <a:latin typeface="Courier New" panose="02070309020205020404" pitchFamily="49" charset="0"/>
                <a:cs typeface="Times New Roman" panose="02020603050405020304" pitchFamily="18" charset="0"/>
              </a:rPr>
              <a:t> </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66D9EF"/>
                </a:solidFill>
                <a:latin typeface="Courier New" panose="02070309020205020404" pitchFamily="49" charset="0"/>
                <a:cs typeface="Times New Roman" panose="02020603050405020304" pitchFamily="18" charset="0"/>
              </a:rPr>
              <a:t> </a:t>
            </a:r>
            <a:r>
              <a:rPr lang="en-US" altLang="zh-CN" kern="0" dirty="0">
                <a:solidFill>
                  <a:srgbClr val="AE81FF"/>
                </a:solidFill>
                <a:latin typeface="Courier New" panose="02070309020205020404" pitchFamily="49" charset="0"/>
                <a:cs typeface="Times New Roman" panose="02020603050405020304" pitchFamily="18" charset="0"/>
              </a:rPr>
              <a:t>2</a:t>
            </a:r>
            <a:r>
              <a:rPr lang="en-US" altLang="zh-CN" kern="0" dirty="0">
                <a:solidFill>
                  <a:srgbClr val="F8F8F2"/>
                </a:solidFill>
                <a:latin typeface="Courier New" panose="02070309020205020404" pitchFamily="49" charset="0"/>
                <a:cs typeface="Times New Roman" panose="02020603050405020304" pitchFamily="18" charset="0"/>
              </a:rPr>
              <a:t>;</a:t>
            </a:r>
            <a:endParaRPr lang="zh-CN" altLang="zh-CN" kern="100" dirty="0">
              <a:solidFill>
                <a:srgbClr val="666666"/>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a:solidFill>
                  <a:srgbClr val="66D9EF"/>
                </a:solidFill>
                <a:latin typeface="Courier New" panose="02070309020205020404" pitchFamily="49" charset="0"/>
                <a:cs typeface="Times New Roman" panose="02020603050405020304" pitchFamily="18" charset="0"/>
              </a:rPr>
              <a:t>         grid</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66D9EF"/>
                </a:solidFill>
                <a:latin typeface="Courier New" panose="02070309020205020404" pitchFamily="49" charset="0"/>
                <a:cs typeface="Times New Roman" panose="02020603050405020304" pitchFamily="18" charset="0"/>
              </a:rPr>
              <a:t>column</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66D9EF"/>
                </a:solidFill>
                <a:latin typeface="Courier New" panose="02070309020205020404" pitchFamily="49" charset="0"/>
                <a:cs typeface="Times New Roman" panose="02020603050405020304" pitchFamily="18" charset="0"/>
              </a:rPr>
              <a:t> </a:t>
            </a:r>
            <a:r>
              <a:rPr lang="en-US" altLang="zh-CN" kern="0" dirty="0">
                <a:solidFill>
                  <a:srgbClr val="AE81FF"/>
                </a:solidFill>
                <a:latin typeface="Courier New" panose="02070309020205020404" pitchFamily="49" charset="0"/>
                <a:cs typeface="Times New Roman" panose="02020603050405020304" pitchFamily="18" charset="0"/>
              </a:rPr>
              <a:t>2</a:t>
            </a:r>
            <a:r>
              <a:rPr lang="en-US" altLang="zh-CN" kern="0" dirty="0">
                <a:solidFill>
                  <a:srgbClr val="66D9EF"/>
                </a:solidFill>
                <a:latin typeface="Courier New" panose="02070309020205020404" pitchFamily="49" charset="0"/>
                <a:cs typeface="Times New Roman" panose="02020603050405020304" pitchFamily="18" charset="0"/>
              </a:rPr>
              <a:t> </a:t>
            </a:r>
            <a:r>
              <a:rPr lang="en-US" altLang="zh-CN" kern="0" dirty="0">
                <a:solidFill>
                  <a:srgbClr val="F8F8F2"/>
                </a:solidFill>
                <a:latin typeface="Courier New" panose="02070309020205020404" pitchFamily="49" charset="0"/>
                <a:cs typeface="Times New Roman" panose="02020603050405020304" pitchFamily="18" charset="0"/>
              </a:rPr>
              <a:t>/</a:t>
            </a:r>
            <a:r>
              <a:rPr lang="en-US" altLang="zh-CN" kern="0" dirty="0">
                <a:solidFill>
                  <a:srgbClr val="66D9EF"/>
                </a:solidFill>
                <a:latin typeface="Courier New" panose="02070309020205020404" pitchFamily="49" charset="0"/>
                <a:cs typeface="Times New Roman" panose="02020603050405020304" pitchFamily="18" charset="0"/>
              </a:rPr>
              <a:t> </a:t>
            </a:r>
            <a:r>
              <a:rPr lang="en-US" altLang="zh-CN" kern="0" dirty="0">
                <a:solidFill>
                  <a:srgbClr val="AE81FF"/>
                </a:solidFill>
                <a:latin typeface="Courier New" panose="02070309020205020404" pitchFamily="49" charset="0"/>
                <a:cs typeface="Times New Roman" panose="02020603050405020304" pitchFamily="18" charset="0"/>
              </a:rPr>
              <a:t>3</a:t>
            </a:r>
            <a:r>
              <a:rPr lang="en-US" altLang="zh-CN" kern="0" dirty="0">
                <a:solidFill>
                  <a:srgbClr val="F8F8F2"/>
                </a:solidFill>
                <a:latin typeface="Courier New" panose="02070309020205020404" pitchFamily="49" charset="0"/>
                <a:cs typeface="Times New Roman" panose="02020603050405020304" pitchFamily="18" charset="0"/>
              </a:rPr>
              <a:t>;</a:t>
            </a:r>
            <a:endParaRPr lang="zh-CN" altLang="zh-CN" kern="100" dirty="0">
              <a:solidFill>
                <a:srgbClr val="666666"/>
              </a:solidFill>
              <a:latin typeface="Calibri" panose="020F0502020204030204" pitchFamily="34" charset="0"/>
              <a:cs typeface="Times New Roman" panose="02020603050405020304" pitchFamily="18" charset="0"/>
            </a:endParaRPr>
          </a:p>
          <a:p>
            <a:pPr lvl="0" fontAlgn="base">
              <a:tabLst>
                <a:tab pos="457200" algn="l"/>
              </a:tabLst>
            </a:pPr>
            <a:r>
              <a:rPr lang="en-US" altLang="zh-CN" kern="0" dirty="0" smtClean="0">
                <a:solidFill>
                  <a:srgbClr val="F8F8F2"/>
                </a:solidFill>
                <a:latin typeface="Courier New" panose="02070309020205020404" pitchFamily="49" charset="0"/>
                <a:cs typeface="Times New Roman" panose="02020603050405020304" pitchFamily="18" charset="0"/>
              </a:rPr>
              <a:t>	}</a:t>
            </a:r>
            <a:endParaRPr lang="zh-CN" altLang="zh-CN" kern="100" dirty="0">
              <a:solidFill>
                <a:srgbClr val="666666"/>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1435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HTML5新语义标签</a:t>
            </a:r>
          </a:p>
        </p:txBody>
      </p:sp>
      <p:sp>
        <p:nvSpPr>
          <p:cNvPr id="3" name="内容占位符 2"/>
          <p:cNvSpPr>
            <a:spLocks noGrp="1"/>
          </p:cNvSpPr>
          <p:nvPr>
            <p:ph idx="1"/>
          </p:nvPr>
        </p:nvSpPr>
        <p:spPr>
          <a:xfrm>
            <a:off x="838200" y="1825625"/>
            <a:ext cx="2448560" cy="4351655"/>
          </a:xfrm>
        </p:spPr>
        <p:txBody>
          <a:bodyPr>
            <a:normAutofit fontScale="90000" lnSpcReduction="20000"/>
          </a:bodyPr>
          <a:lstStyle/>
          <a:p>
            <a:pPr eaLnBrk="1" hangingPunct="1">
              <a:lnSpc>
                <a:spcPct val="80000"/>
              </a:lnSpc>
              <a:buNone/>
            </a:pPr>
            <a:r>
              <a:rPr lang="zh-CN" altLang="zh-CN" dirty="0">
                <a:sym typeface="+mn-ea"/>
              </a:rPr>
              <a:t>&lt;article&gt;</a:t>
            </a:r>
            <a:endParaRPr lang="zh-CN" altLang="zh-CN" dirty="0"/>
          </a:p>
          <a:p>
            <a:pPr eaLnBrk="1" hangingPunct="1">
              <a:lnSpc>
                <a:spcPct val="80000"/>
              </a:lnSpc>
              <a:buNone/>
            </a:pPr>
            <a:r>
              <a:rPr lang="zh-CN" altLang="zh-CN" dirty="0">
                <a:sym typeface="+mn-ea"/>
              </a:rPr>
              <a:t>&lt;aside&gt;</a:t>
            </a:r>
            <a:endParaRPr lang="zh-CN" altLang="zh-CN" dirty="0"/>
          </a:p>
          <a:p>
            <a:pPr eaLnBrk="1" hangingPunct="1">
              <a:lnSpc>
                <a:spcPct val="80000"/>
              </a:lnSpc>
              <a:buNone/>
            </a:pPr>
            <a:r>
              <a:rPr lang="zh-CN" altLang="zh-CN" dirty="0">
                <a:sym typeface="+mn-ea"/>
              </a:rPr>
              <a:t>&lt;bdi&gt;</a:t>
            </a:r>
            <a:endParaRPr lang="zh-CN" altLang="zh-CN" dirty="0"/>
          </a:p>
          <a:p>
            <a:pPr eaLnBrk="1" hangingPunct="1">
              <a:lnSpc>
                <a:spcPct val="80000"/>
              </a:lnSpc>
              <a:buNone/>
            </a:pPr>
            <a:r>
              <a:rPr lang="zh-CN" altLang="zh-CN" dirty="0">
                <a:sym typeface="+mn-ea"/>
              </a:rPr>
              <a:t>&lt;command&gt;</a:t>
            </a:r>
            <a:endParaRPr lang="zh-CN" altLang="zh-CN" dirty="0"/>
          </a:p>
          <a:p>
            <a:pPr eaLnBrk="1" hangingPunct="1">
              <a:lnSpc>
                <a:spcPct val="80000"/>
              </a:lnSpc>
              <a:buNone/>
            </a:pPr>
            <a:r>
              <a:rPr lang="zh-CN" altLang="zh-CN" dirty="0">
                <a:sym typeface="+mn-ea"/>
              </a:rPr>
              <a:t>&lt;details&gt;</a:t>
            </a:r>
            <a:endParaRPr lang="zh-CN" altLang="zh-CN" dirty="0"/>
          </a:p>
          <a:p>
            <a:pPr eaLnBrk="1" hangingPunct="1">
              <a:lnSpc>
                <a:spcPct val="80000"/>
              </a:lnSpc>
              <a:buNone/>
            </a:pPr>
            <a:r>
              <a:rPr lang="zh-CN" altLang="zh-CN" dirty="0">
                <a:sym typeface="+mn-ea"/>
              </a:rPr>
              <a:t>&lt;summary&gt;</a:t>
            </a:r>
            <a:endParaRPr lang="zh-CN" altLang="zh-CN" dirty="0"/>
          </a:p>
          <a:p>
            <a:pPr eaLnBrk="1" hangingPunct="1">
              <a:lnSpc>
                <a:spcPct val="80000"/>
              </a:lnSpc>
              <a:buNone/>
            </a:pPr>
            <a:r>
              <a:rPr lang="zh-CN" altLang="zh-CN" dirty="0">
                <a:sym typeface="+mn-ea"/>
              </a:rPr>
              <a:t>&lt;figure&gt;</a:t>
            </a:r>
            <a:endParaRPr lang="zh-CN" altLang="zh-CN" dirty="0"/>
          </a:p>
          <a:p>
            <a:pPr eaLnBrk="1" hangingPunct="1">
              <a:lnSpc>
                <a:spcPct val="80000"/>
              </a:lnSpc>
              <a:buNone/>
            </a:pPr>
            <a:r>
              <a:rPr lang="zh-CN" altLang="zh-CN" dirty="0">
                <a:sym typeface="+mn-ea"/>
              </a:rPr>
              <a:t>&lt;figcaption&gt;</a:t>
            </a:r>
            <a:endParaRPr lang="zh-CN" altLang="zh-CN" dirty="0"/>
          </a:p>
          <a:p>
            <a:pPr eaLnBrk="1" hangingPunct="1">
              <a:lnSpc>
                <a:spcPct val="80000"/>
              </a:lnSpc>
              <a:buNone/>
            </a:pPr>
            <a:r>
              <a:rPr lang="zh-CN" altLang="zh-CN" dirty="0">
                <a:sym typeface="+mn-ea"/>
              </a:rPr>
              <a:t>&lt;footer&gt;</a:t>
            </a:r>
            <a:endParaRPr lang="zh-CN" altLang="zh-CN" dirty="0"/>
          </a:p>
          <a:p>
            <a:pPr eaLnBrk="1" hangingPunct="1">
              <a:lnSpc>
                <a:spcPct val="80000"/>
              </a:lnSpc>
              <a:buNone/>
            </a:pPr>
            <a:r>
              <a:rPr lang="zh-CN" altLang="zh-CN" dirty="0">
                <a:sym typeface="+mn-ea"/>
              </a:rPr>
              <a:t>&lt;header&gt;</a:t>
            </a:r>
            <a:endParaRPr lang="zh-CN" altLang="zh-CN" dirty="0"/>
          </a:p>
          <a:p>
            <a:pPr eaLnBrk="1" hangingPunct="1">
              <a:lnSpc>
                <a:spcPct val="80000"/>
              </a:lnSpc>
              <a:buNone/>
            </a:pPr>
            <a:r>
              <a:rPr lang="zh-CN" altLang="zh-CN" dirty="0">
                <a:sym typeface="+mn-ea"/>
              </a:rPr>
              <a:t>&lt;hgroup&gt;</a:t>
            </a:r>
            <a:endParaRPr lang="zh-CN" altLang="zh-CN" dirty="0"/>
          </a:p>
          <a:p>
            <a:pPr eaLnBrk="1" hangingPunct="1">
              <a:lnSpc>
                <a:spcPct val="80000"/>
              </a:lnSpc>
              <a:buNone/>
            </a:pPr>
            <a:r>
              <a:rPr lang="zh-CN" altLang="zh-CN" dirty="0">
                <a:sym typeface="+mn-ea"/>
              </a:rPr>
              <a:t>&lt;mark&gt;</a:t>
            </a:r>
            <a:endParaRPr lang="zh-CN" altLang="zh-CN" dirty="0"/>
          </a:p>
          <a:p>
            <a:endParaRPr lang="zh-CN" altLang="en-US"/>
          </a:p>
        </p:txBody>
      </p:sp>
      <p:sp>
        <p:nvSpPr>
          <p:cNvPr id="4" name="文本框 3"/>
          <p:cNvSpPr txBox="1"/>
          <p:nvPr/>
        </p:nvSpPr>
        <p:spPr>
          <a:xfrm>
            <a:off x="5300345" y="1847850"/>
            <a:ext cx="2447925" cy="2535555"/>
          </a:xfrm>
          <a:prstGeom prst="rect">
            <a:avLst/>
          </a:prstGeom>
          <a:noFill/>
        </p:spPr>
        <p:txBody>
          <a:bodyPr wrap="square" rtlCol="0">
            <a:spAutoFit/>
          </a:bodyPr>
          <a:lstStyle/>
          <a:p>
            <a:pPr marL="342900" lvl="0" indent="-342900">
              <a:lnSpc>
                <a:spcPct val="80000"/>
              </a:lnSpc>
              <a:spcBef>
                <a:spcPct val="20000"/>
              </a:spcBef>
              <a:buClr>
                <a:schemeClr val="accent1"/>
              </a:buClr>
              <a:buSzPct val="65000"/>
              <a:buFont typeface="Wingdings" pitchFamily="2" charset="2"/>
              <a:buChar char="n"/>
            </a:pPr>
            <a:r>
              <a:rPr lang="zh-CN" altLang="zh-CN" dirty="0">
                <a:latin typeface="Arial" charset="0"/>
                <a:ea typeface="宋体" pitchFamily="2" charset="-122"/>
                <a:sym typeface="+mn-ea"/>
              </a:rPr>
              <a:t>&lt;meter&gt;</a:t>
            </a:r>
            <a:endParaRPr lang="zh-CN" altLang="zh-CN" dirty="0">
              <a:latin typeface="Arial" charset="0"/>
              <a:ea typeface="宋体" pitchFamily="2" charset="-122"/>
            </a:endParaRPr>
          </a:p>
          <a:p>
            <a:pPr marL="342900" lvl="0" indent="-342900">
              <a:lnSpc>
                <a:spcPct val="80000"/>
              </a:lnSpc>
              <a:spcBef>
                <a:spcPct val="20000"/>
              </a:spcBef>
              <a:buClr>
                <a:schemeClr val="accent1"/>
              </a:buClr>
              <a:buSzPct val="65000"/>
              <a:buFont typeface="Wingdings" pitchFamily="2" charset="2"/>
              <a:buChar char="n"/>
            </a:pPr>
            <a:r>
              <a:rPr lang="zh-CN" altLang="zh-CN" dirty="0">
                <a:latin typeface="Arial" charset="0"/>
                <a:ea typeface="宋体" pitchFamily="2" charset="-122"/>
                <a:sym typeface="+mn-ea"/>
              </a:rPr>
              <a:t>&lt;nav&gt;</a:t>
            </a:r>
            <a:endParaRPr lang="zh-CN" altLang="zh-CN" dirty="0">
              <a:latin typeface="Arial" charset="0"/>
              <a:ea typeface="宋体" pitchFamily="2" charset="-122"/>
            </a:endParaRPr>
          </a:p>
          <a:p>
            <a:pPr marL="342900" lvl="0" indent="-342900">
              <a:lnSpc>
                <a:spcPct val="80000"/>
              </a:lnSpc>
              <a:spcBef>
                <a:spcPct val="20000"/>
              </a:spcBef>
              <a:buClr>
                <a:schemeClr val="accent1"/>
              </a:buClr>
              <a:buSzPct val="65000"/>
              <a:buFont typeface="Wingdings" pitchFamily="2" charset="2"/>
              <a:buChar char="n"/>
            </a:pPr>
            <a:r>
              <a:rPr lang="zh-CN" altLang="zh-CN" dirty="0">
                <a:latin typeface="Arial" charset="0"/>
                <a:ea typeface="宋体" pitchFamily="2" charset="-122"/>
                <a:sym typeface="+mn-ea"/>
              </a:rPr>
              <a:t>&lt;progress&gt;</a:t>
            </a:r>
            <a:endParaRPr lang="zh-CN" altLang="zh-CN" dirty="0">
              <a:latin typeface="Arial" charset="0"/>
              <a:ea typeface="宋体" pitchFamily="2" charset="-122"/>
            </a:endParaRPr>
          </a:p>
          <a:p>
            <a:pPr marL="342900" lvl="0" indent="-342900">
              <a:lnSpc>
                <a:spcPct val="80000"/>
              </a:lnSpc>
              <a:spcBef>
                <a:spcPct val="20000"/>
              </a:spcBef>
              <a:buClr>
                <a:schemeClr val="accent1"/>
              </a:buClr>
              <a:buSzPct val="65000"/>
              <a:buFont typeface="Wingdings" pitchFamily="2" charset="2"/>
              <a:buChar char="n"/>
            </a:pPr>
            <a:r>
              <a:rPr lang="zh-CN" altLang="zh-CN" dirty="0">
                <a:latin typeface="Arial" charset="0"/>
                <a:ea typeface="宋体" pitchFamily="2" charset="-122"/>
                <a:sym typeface="+mn-ea"/>
              </a:rPr>
              <a:t>&lt;ruby&gt;</a:t>
            </a:r>
            <a:endParaRPr lang="zh-CN" altLang="zh-CN" dirty="0">
              <a:latin typeface="Arial" charset="0"/>
              <a:ea typeface="宋体" pitchFamily="2" charset="-122"/>
            </a:endParaRPr>
          </a:p>
          <a:p>
            <a:pPr marL="342900" lvl="0" indent="-342900">
              <a:lnSpc>
                <a:spcPct val="80000"/>
              </a:lnSpc>
              <a:spcBef>
                <a:spcPct val="20000"/>
              </a:spcBef>
              <a:buClr>
                <a:schemeClr val="accent1"/>
              </a:buClr>
              <a:buSzPct val="65000"/>
              <a:buFont typeface="Wingdings" pitchFamily="2" charset="2"/>
              <a:buChar char="n"/>
            </a:pPr>
            <a:r>
              <a:rPr lang="zh-CN" altLang="zh-CN" dirty="0">
                <a:latin typeface="Arial" charset="0"/>
                <a:ea typeface="宋体" pitchFamily="2" charset="-122"/>
                <a:sym typeface="+mn-ea"/>
              </a:rPr>
              <a:t>&lt;rt&gt;</a:t>
            </a:r>
            <a:endParaRPr lang="zh-CN" altLang="zh-CN" dirty="0">
              <a:latin typeface="Arial" charset="0"/>
              <a:ea typeface="宋体" pitchFamily="2" charset="-122"/>
            </a:endParaRPr>
          </a:p>
          <a:p>
            <a:pPr marL="342900" lvl="0" indent="-342900">
              <a:lnSpc>
                <a:spcPct val="80000"/>
              </a:lnSpc>
              <a:spcBef>
                <a:spcPct val="20000"/>
              </a:spcBef>
              <a:buClr>
                <a:schemeClr val="accent1"/>
              </a:buClr>
              <a:buSzPct val="65000"/>
              <a:buFont typeface="Wingdings" pitchFamily="2" charset="2"/>
              <a:buChar char="n"/>
            </a:pPr>
            <a:r>
              <a:rPr lang="zh-CN" altLang="zh-CN" dirty="0">
                <a:latin typeface="Arial" charset="0"/>
                <a:ea typeface="宋体" pitchFamily="2" charset="-122"/>
                <a:sym typeface="+mn-ea"/>
              </a:rPr>
              <a:t>&lt;rp&gt;</a:t>
            </a:r>
            <a:endParaRPr lang="zh-CN" altLang="zh-CN" dirty="0">
              <a:latin typeface="Arial" charset="0"/>
              <a:ea typeface="宋体" pitchFamily="2" charset="-122"/>
            </a:endParaRPr>
          </a:p>
          <a:p>
            <a:pPr marL="342900" lvl="0" indent="-342900">
              <a:lnSpc>
                <a:spcPct val="80000"/>
              </a:lnSpc>
              <a:spcBef>
                <a:spcPct val="20000"/>
              </a:spcBef>
              <a:buClr>
                <a:schemeClr val="accent1"/>
              </a:buClr>
              <a:buSzPct val="65000"/>
              <a:buFont typeface="Wingdings" pitchFamily="2" charset="2"/>
              <a:buChar char="n"/>
            </a:pPr>
            <a:r>
              <a:rPr lang="zh-CN" altLang="zh-CN" dirty="0">
                <a:latin typeface="Arial" charset="0"/>
                <a:ea typeface="宋体" pitchFamily="2" charset="-122"/>
                <a:sym typeface="+mn-ea"/>
              </a:rPr>
              <a:t>&lt;section&gt;</a:t>
            </a:r>
            <a:endParaRPr lang="zh-CN" altLang="zh-CN" dirty="0">
              <a:latin typeface="Arial" charset="0"/>
              <a:ea typeface="宋体" pitchFamily="2" charset="-122"/>
            </a:endParaRPr>
          </a:p>
          <a:p>
            <a:pPr marL="342900" lvl="0" indent="-342900">
              <a:lnSpc>
                <a:spcPct val="80000"/>
              </a:lnSpc>
              <a:spcBef>
                <a:spcPct val="20000"/>
              </a:spcBef>
              <a:buClr>
                <a:schemeClr val="accent1"/>
              </a:buClr>
              <a:buSzPct val="65000"/>
              <a:buFont typeface="Wingdings" pitchFamily="2" charset="2"/>
              <a:buChar char="n"/>
            </a:pPr>
            <a:r>
              <a:rPr lang="zh-CN" altLang="zh-CN" dirty="0">
                <a:latin typeface="Arial" charset="0"/>
                <a:ea typeface="宋体" pitchFamily="2" charset="-122"/>
                <a:sym typeface="+mn-ea"/>
              </a:rPr>
              <a:t>&lt;time&gt;</a:t>
            </a:r>
            <a:endParaRPr lang="zh-CN" altLang="zh-CN" dirty="0">
              <a:latin typeface="Arial" charset="0"/>
              <a:ea typeface="宋体" pitchFamily="2" charset="-122"/>
            </a:endParaRPr>
          </a:p>
          <a:p>
            <a:pPr marL="342900" lvl="0" indent="-342900">
              <a:lnSpc>
                <a:spcPct val="80000"/>
              </a:lnSpc>
              <a:spcBef>
                <a:spcPct val="20000"/>
              </a:spcBef>
              <a:buClr>
                <a:schemeClr val="accent1"/>
              </a:buClr>
              <a:buSzPct val="65000"/>
              <a:buFont typeface="Wingdings" pitchFamily="2" charset="2"/>
              <a:buChar char="n"/>
            </a:pPr>
            <a:r>
              <a:rPr lang="zh-CN" altLang="zh-CN" dirty="0">
                <a:latin typeface="Arial" charset="0"/>
                <a:ea typeface="宋体" pitchFamily="2" charset="-122"/>
                <a:sym typeface="+mn-ea"/>
              </a:rPr>
              <a:t>&lt;wbr&gt;</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6870" y="114300"/>
            <a:ext cx="8105140" cy="645160"/>
          </a:xfrm>
          <a:prstGeom prst="rect">
            <a:avLst/>
          </a:prstGeom>
          <a:noFill/>
        </p:spPr>
        <p:txBody>
          <a:bodyPr wrap="square" rtlCol="0">
            <a:spAutoFit/>
          </a:bodyPr>
          <a:lstStyle/>
          <a:p>
            <a:r>
              <a:rPr lang="en-US" altLang="zh-CN" sz="3600"/>
              <a:t>H5DE </a:t>
            </a:r>
            <a:r>
              <a:rPr lang="zh-CN" altLang="en-US" sz="3600"/>
              <a:t>语义化标签：有利于网页的SEO</a:t>
            </a:r>
          </a:p>
        </p:txBody>
      </p:sp>
      <p:pic>
        <p:nvPicPr>
          <p:cNvPr id="7" name="图片 6"/>
          <p:cNvPicPr>
            <a:picLocks noChangeAspect="1"/>
          </p:cNvPicPr>
          <p:nvPr/>
        </p:nvPicPr>
        <p:blipFill>
          <a:blip r:embed="rId2"/>
          <a:stretch>
            <a:fillRect/>
          </a:stretch>
        </p:blipFill>
        <p:spPr>
          <a:xfrm>
            <a:off x="177165" y="1325880"/>
            <a:ext cx="11057255" cy="48317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7730"/>
            <a:ext cx="10515600" cy="5829233"/>
          </a:xfrm>
        </p:spPr>
        <p:txBody>
          <a:bodyPr/>
          <a:lstStyle/>
          <a:p>
            <a:r>
              <a:rPr lang="zh-CN" altLang="zh-CN" sz="1800" b="1" u="sng" dirty="0"/>
              <a:t>三维、图形及特效特性（</a:t>
            </a:r>
            <a:r>
              <a:rPr lang="en-US" altLang="zh-CN" sz="1800" b="1" u="sng" dirty="0"/>
              <a:t>WebGL,CSS3</a:t>
            </a:r>
            <a:r>
              <a:rPr lang="zh-CN" altLang="zh-CN" sz="1800" b="1" dirty="0"/>
              <a:t>的</a:t>
            </a:r>
            <a:r>
              <a:rPr lang="en-US" altLang="zh-CN" sz="1800" b="1" dirty="0"/>
              <a:t>3D</a:t>
            </a:r>
            <a:r>
              <a:rPr lang="zh-CN" altLang="zh-CN" sz="1800" b="1" dirty="0"/>
              <a:t>功能等等）</a:t>
            </a:r>
          </a:p>
          <a:p>
            <a:r>
              <a:rPr lang="zh-CN" altLang="zh-CN" sz="1800" dirty="0"/>
              <a:t>基于</a:t>
            </a:r>
            <a:r>
              <a:rPr lang="en-US" altLang="zh-CN" sz="1800" dirty="0"/>
              <a:t>SVG</a:t>
            </a:r>
            <a:r>
              <a:rPr lang="zh-CN" altLang="zh-CN" sz="1800" dirty="0"/>
              <a:t>、</a:t>
            </a:r>
            <a:r>
              <a:rPr lang="en-US" altLang="zh-CN" sz="1800" dirty="0"/>
              <a:t>Canvas</a:t>
            </a:r>
            <a:r>
              <a:rPr lang="zh-CN" altLang="zh-CN" sz="1800" dirty="0"/>
              <a:t>、</a:t>
            </a:r>
            <a:r>
              <a:rPr lang="en-US" altLang="zh-CN" sz="1800" dirty="0" err="1"/>
              <a:t>WebGL</a:t>
            </a:r>
            <a:r>
              <a:rPr lang="zh-CN" altLang="zh-CN" sz="1800" dirty="0"/>
              <a:t>及</a:t>
            </a:r>
            <a:r>
              <a:rPr lang="en-US" altLang="zh-CN" sz="1800" dirty="0"/>
              <a:t>CSS3</a:t>
            </a:r>
            <a:r>
              <a:rPr lang="zh-CN" altLang="zh-CN" sz="1800" dirty="0"/>
              <a:t>的</a:t>
            </a:r>
            <a:r>
              <a:rPr lang="en-US" altLang="zh-CN" sz="1800" dirty="0"/>
              <a:t>3D</a:t>
            </a:r>
            <a:r>
              <a:rPr lang="zh-CN" altLang="zh-CN" sz="1800" dirty="0"/>
              <a:t>功能，用户会惊叹于在浏览器中，所呈现的惊人视觉效果。</a:t>
            </a:r>
          </a:p>
          <a:p>
            <a:r>
              <a:rPr lang="en-US" altLang="zh-CN" sz="1800" u="sng" dirty="0">
                <a:hlinkClick r:id="rId2"/>
              </a:rPr>
              <a:t>http://labs.gooengine.com/pearl-boy/</a:t>
            </a:r>
            <a:r>
              <a:rPr lang="en-US" altLang="zh-CN" sz="1800" dirty="0"/>
              <a:t>  canvas 3D</a:t>
            </a:r>
            <a:r>
              <a:rPr lang="zh-CN" altLang="zh-CN" sz="1800" dirty="0"/>
              <a:t>演示</a:t>
            </a:r>
          </a:p>
          <a:p>
            <a:r>
              <a:rPr lang="en-US" altLang="zh-CN" sz="1800" u="sng" dirty="0">
                <a:hlinkClick r:id="rId3"/>
              </a:rPr>
              <a:t>http://www.html5tricks.com/demo/html5-svg-firebird/index.html</a:t>
            </a:r>
            <a:r>
              <a:rPr lang="en-US" altLang="zh-CN" sz="1800" dirty="0"/>
              <a:t>  </a:t>
            </a:r>
            <a:r>
              <a:rPr lang="en-US" altLang="zh-CN" sz="1800" dirty="0" err="1"/>
              <a:t>svg</a:t>
            </a:r>
            <a:endParaRPr lang="zh-CN" altLang="zh-CN" sz="1800" dirty="0"/>
          </a:p>
          <a:p>
            <a:r>
              <a:rPr lang="en-US" altLang="zh-CN" sz="1800" u="sng" dirty="0">
                <a:hlinkClick r:id="rId4"/>
              </a:rPr>
              <a:t>http://www.html5tricks.com/demo/html5-svg-world-map/index.html</a:t>
            </a:r>
            <a:r>
              <a:rPr lang="en-US" altLang="zh-CN" sz="1800" dirty="0"/>
              <a:t>  </a:t>
            </a:r>
            <a:r>
              <a:rPr lang="en-US" altLang="zh-CN" sz="1800" dirty="0" err="1"/>
              <a:t>svg</a:t>
            </a:r>
            <a:r>
              <a:rPr lang="zh-CN" altLang="zh-CN" sz="1800" dirty="0"/>
              <a:t>地图</a:t>
            </a:r>
          </a:p>
          <a:p>
            <a:endParaRPr lang="zh-CN" altLang="en-US" dirty="0"/>
          </a:p>
        </p:txBody>
      </p:sp>
      <p:pic>
        <p:nvPicPr>
          <p:cNvPr id="10" name="图片 9"/>
          <p:cNvPicPr/>
          <p:nvPr/>
        </p:nvPicPr>
        <p:blipFill>
          <a:blip r:embed="rId5">
            <a:extLst>
              <a:ext uri="{28A0092B-C50C-407E-A947-70E740481C1C}">
                <a14:useLocalDpi xmlns:a14="http://schemas.microsoft.com/office/drawing/2010/main" val="0"/>
              </a:ext>
            </a:extLst>
          </a:blip>
          <a:srcRect/>
          <a:stretch>
            <a:fillRect/>
          </a:stretch>
        </p:blipFill>
        <p:spPr bwMode="auto">
          <a:xfrm>
            <a:off x="1021080" y="2287931"/>
            <a:ext cx="6616092" cy="4151273"/>
          </a:xfrm>
          <a:prstGeom prst="rect">
            <a:avLst/>
          </a:prstGeom>
          <a:noFill/>
          <a:ln>
            <a:noFill/>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7530" y="515620"/>
            <a:ext cx="11355705" cy="6040755"/>
          </a:xfrm>
        </p:spPr>
        <p:txBody>
          <a:bodyPr>
            <a:normAutofit fontScale="92500" lnSpcReduction="10000"/>
          </a:bodyPr>
          <a:lstStyle/>
          <a:p>
            <a:pPr marL="0" indent="0">
              <a:buNone/>
            </a:pPr>
            <a:r>
              <a:rPr lang="zh-CN" altLang="en-US" b="1" dirty="0">
                <a:solidFill>
                  <a:schemeClr val="tx1"/>
                </a:solidFill>
                <a:sym typeface="+mn-ea"/>
              </a:rPr>
              <a:t>音频</a:t>
            </a:r>
          </a:p>
          <a:p>
            <a:r>
              <a:rPr lang="zh-CN" altLang="en-US" sz="2000" dirty="0"/>
              <a:t>&lt;audio controls="controls"&gt;</a:t>
            </a:r>
          </a:p>
          <a:p>
            <a:r>
              <a:rPr lang="zh-CN" altLang="en-US" sz="2000" dirty="0"/>
              <a:t>  &lt;source src="song.ogg" type="audio/ogg"&gt;</a:t>
            </a:r>
          </a:p>
          <a:p>
            <a:r>
              <a:rPr lang="zh-CN" altLang="en-US" sz="2000" dirty="0"/>
              <a:t>  &lt;source src="song.mp3" type="audio/mpeg"&gt;</a:t>
            </a:r>
          </a:p>
          <a:p>
            <a:r>
              <a:rPr lang="zh-CN" altLang="en-US" sz="2000" dirty="0"/>
              <a:t>&lt;/audio&gt;</a:t>
            </a:r>
          </a:p>
          <a:p>
            <a:pPr marL="0" indent="0">
              <a:buNone/>
            </a:pPr>
            <a:endParaRPr lang="zh-CN" altLang="en-US" sz="2000" dirty="0"/>
          </a:p>
          <a:p>
            <a:pPr marL="0" indent="0">
              <a:buNone/>
            </a:pPr>
            <a:r>
              <a:rPr lang="zh-CN" altLang="en-US" b="1" dirty="0">
                <a:sym typeface="+mn-ea"/>
              </a:rPr>
              <a:t>视频</a:t>
            </a:r>
          </a:p>
          <a:p>
            <a:pPr marL="0" indent="0">
              <a:buNone/>
            </a:pPr>
            <a:r>
              <a:rPr lang="en-US" altLang="zh-CN" b="1" dirty="0">
                <a:sym typeface="+mn-ea"/>
              </a:rPr>
              <a:t>//</a:t>
            </a:r>
            <a:r>
              <a:rPr lang="zh-CN" altLang="en-US" b="1" dirty="0">
                <a:sym typeface="+mn-ea"/>
              </a:rPr>
              <a:t>基本只要</a:t>
            </a:r>
            <a:r>
              <a:rPr lang="en-US" altLang="zh-CN" b="1" dirty="0">
                <a:sym typeface="+mn-ea"/>
              </a:rPr>
              <a:t>MP3</a:t>
            </a:r>
            <a:r>
              <a:rPr lang="zh-CN" altLang="en-US" b="1" dirty="0">
                <a:sym typeface="+mn-ea"/>
              </a:rPr>
              <a:t>（</a:t>
            </a:r>
            <a:r>
              <a:rPr lang="en-US" altLang="zh-CN" b="1" dirty="0" err="1">
                <a:sym typeface="+mn-ea"/>
              </a:rPr>
              <a:t>ie</a:t>
            </a:r>
            <a:r>
              <a:rPr lang="en-US" altLang="zh-CN" b="1" dirty="0">
                <a:sym typeface="+mn-ea"/>
              </a:rPr>
              <a:t>,</a:t>
            </a:r>
            <a:r>
              <a:rPr lang="zh-CN" altLang="en-US" b="1" dirty="0">
                <a:sym typeface="+mn-ea"/>
              </a:rPr>
              <a:t>苹果等）和webm（谷歌，火狐等）格式就可以了</a:t>
            </a:r>
          </a:p>
          <a:p>
            <a:pPr marL="0" indent="0">
              <a:buNone/>
            </a:pPr>
            <a:r>
              <a:rPr lang="zh-CN" altLang="en-US" sz="2000" dirty="0">
                <a:sym typeface="+mn-ea"/>
              </a:rPr>
              <a:t>&lt;video width="320" height="240" controls="controls"&gt;</a:t>
            </a:r>
          </a:p>
          <a:p>
            <a:pPr marL="0" indent="0">
              <a:buNone/>
            </a:pPr>
            <a:r>
              <a:rPr lang="zh-CN" altLang="en-US" sz="2000" dirty="0">
                <a:sym typeface="+mn-ea"/>
              </a:rPr>
              <a:t>  &lt;source src="movie.ogg" type="video/ogg"&gt;</a:t>
            </a:r>
          </a:p>
          <a:p>
            <a:pPr marL="0" indent="0">
              <a:buNone/>
            </a:pPr>
            <a:r>
              <a:rPr lang="zh-CN" altLang="en-US" sz="2000" dirty="0">
                <a:sym typeface="+mn-ea"/>
              </a:rPr>
              <a:t>  &lt;source src="movie.mp4" type="video/mp4"&gt;</a:t>
            </a:r>
          </a:p>
          <a:p>
            <a:pPr marL="0" indent="0">
              <a:buNone/>
            </a:pPr>
            <a:r>
              <a:rPr lang="zh-CN" altLang="en-US" sz="2000" dirty="0">
                <a:sym typeface="+mn-ea"/>
              </a:rPr>
              <a:t>Your browser does not support the video tag.</a:t>
            </a:r>
          </a:p>
          <a:p>
            <a:pPr marL="0" indent="0">
              <a:buNone/>
            </a:pPr>
            <a:r>
              <a:rPr lang="zh-CN" altLang="en-US" sz="2000" dirty="0">
                <a:sym typeface="+mn-ea"/>
              </a:rPr>
              <a:t>&lt;/video&gt;</a:t>
            </a:r>
          </a:p>
          <a:p>
            <a:pPr marL="0" indent="0">
              <a:buNone/>
            </a:pPr>
            <a:endParaRPr lang="zh-CN" altLang="en-US" sz="2000" dirty="0">
              <a:sym typeface="+mn-ea"/>
            </a:endParaRPr>
          </a:p>
          <a:p>
            <a:pPr marL="0" indent="0">
              <a:buNone/>
            </a:pPr>
            <a:r>
              <a:rPr lang="zh-CN" altLang="en-US" sz="2000" dirty="0">
                <a:sym typeface="+mn-ea"/>
              </a:rPr>
              <a:t>注：允许多个 source 元素。source 元素可以链接不同的视频文件。浏览器将使用第一个可识别的格式</a:t>
            </a:r>
          </a:p>
          <a:p>
            <a:pPr marL="0" indent="0">
              <a:buNone/>
            </a:pPr>
            <a:endParaRPr lang="zh-CN" altLang="en-US" sz="2000" dirty="0">
              <a:sym typeface="+mn-ea"/>
            </a:endParaRPr>
          </a:p>
          <a:p>
            <a:pPr marL="0" indent="0">
              <a:buNone/>
            </a:pPr>
            <a:endParaRPr lang="zh-CN" altLang="en-US" sz="2000" dirty="0">
              <a:sym typeface="+mn-ea"/>
            </a:endParaRPr>
          </a:p>
          <a:p>
            <a:pPr marL="0" indent="0">
              <a:buNone/>
            </a:pPr>
            <a:endParaRPr lang="zh-CN" altLang="en-US" b="1" dirty="0">
              <a:sym typeface="+mn-ea"/>
            </a:endParaRPr>
          </a:p>
          <a:p>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H5</a:t>
            </a:r>
            <a:r>
              <a:rPr lang="zh-CN" altLang="en-US"/>
              <a:t>表单</a:t>
            </a:r>
          </a:p>
        </p:txBody>
      </p:sp>
      <p:sp>
        <p:nvSpPr>
          <p:cNvPr id="3" name="内容占位符 2"/>
          <p:cNvSpPr>
            <a:spLocks noGrp="1"/>
          </p:cNvSpPr>
          <p:nvPr>
            <p:ph idx="1"/>
          </p:nvPr>
        </p:nvSpPr>
        <p:spPr/>
        <p:txBody>
          <a:bodyPr>
            <a:normAutofit/>
          </a:bodyPr>
          <a:lstStyle/>
          <a:p>
            <a:pPr marL="0" indent="0">
              <a:buNone/>
            </a:pPr>
            <a:r>
              <a:rPr lang="zh-CN" altLang="en-US" sz="2000" dirty="0"/>
              <a:t>输入类型：email、url、number、range、Date、search、color、</a:t>
            </a:r>
          </a:p>
          <a:p>
            <a:pPr marL="0" indent="0">
              <a:buNone/>
            </a:pPr>
            <a:r>
              <a:rPr lang="zh-CN" altLang="en-US" sz="2000" dirty="0"/>
              <a:t>表单元素：datalist：规定输入域的选项列表</a:t>
            </a:r>
          </a:p>
          <a:p>
            <a:pPr marL="0" indent="0">
              <a:buNone/>
            </a:pPr>
            <a:r>
              <a:rPr lang="en-US" altLang="zh-CN" sz="2000" dirty="0"/>
              <a:t>	       </a:t>
            </a:r>
            <a:r>
              <a:rPr lang="zh-CN" altLang="en-US" sz="2000" dirty="0"/>
              <a:t>keygen：目前浏览器对此元素的糟糕的支持度不足以使其成为一种有用的安全标</a:t>
            </a:r>
            <a:r>
              <a:rPr lang="en-US" altLang="zh-CN" sz="2000" dirty="0"/>
              <a:t>		         </a:t>
            </a:r>
            <a:r>
              <a:rPr lang="zh-CN" altLang="en-US" sz="2000" dirty="0"/>
              <a:t>准</a:t>
            </a:r>
          </a:p>
          <a:p>
            <a:pPr marL="0" indent="0">
              <a:buNone/>
            </a:pPr>
            <a:r>
              <a:rPr lang="en-US" altLang="zh-CN" sz="2000" dirty="0"/>
              <a:t>	       </a:t>
            </a:r>
            <a:r>
              <a:rPr lang="zh-CN" altLang="en-US" sz="2000" dirty="0"/>
              <a:t>output：元素用于不同类型的输出，比如计算或脚本输出</a:t>
            </a:r>
          </a:p>
          <a:p>
            <a:pPr marL="0" indent="0">
              <a:buNone/>
            </a:pPr>
            <a:r>
              <a:rPr lang="zh-CN" altLang="en-US" sz="2000" dirty="0"/>
              <a:t>表单属性：</a:t>
            </a:r>
          </a:p>
          <a:p>
            <a:pPr marL="0" indent="0">
              <a:buNone/>
            </a:pPr>
            <a:r>
              <a:rPr lang="zh-CN" altLang="en-US" sz="2000" dirty="0"/>
              <a:t>新的 form 属性：autocomplete、novalidate、</a:t>
            </a:r>
          </a:p>
          <a:p>
            <a:pPr marL="0" indent="0">
              <a:buNone/>
            </a:pPr>
            <a:r>
              <a:rPr lang="zh-CN" altLang="en-US" sz="2000" dirty="0"/>
              <a:t>新的 input 属性：autocomplete、autofocus、form、form overrides (formaction, formenctype, </a:t>
            </a:r>
            <a:r>
              <a:rPr lang="en-US" altLang="zh-CN" sz="2000" dirty="0"/>
              <a:t>			 </a:t>
            </a:r>
            <a:r>
              <a:rPr lang="zh-CN" altLang="en-US" sz="2000" dirty="0"/>
              <a:t>formmethod, formnovalidate, formtarget)、height 和 width、list、min, max 和 </a:t>
            </a:r>
            <a:r>
              <a:rPr lang="en-US" altLang="zh-CN" sz="2000" dirty="0"/>
              <a:t>		 </a:t>
            </a:r>
            <a:r>
              <a:rPr lang="zh-CN" altLang="en-US" sz="2000" dirty="0"/>
              <a:t>step、multiple、pattern (regexp)、placeholder、required、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离线和本地存储</a:t>
            </a:r>
          </a:p>
        </p:txBody>
      </p:sp>
      <p:sp>
        <p:nvSpPr>
          <p:cNvPr id="3" name="内容占位符 2"/>
          <p:cNvSpPr>
            <a:spLocks noGrp="1"/>
          </p:cNvSpPr>
          <p:nvPr>
            <p:ph idx="1"/>
          </p:nvPr>
        </p:nvSpPr>
        <p:spPr>
          <a:xfrm>
            <a:off x="838200" y="1825625"/>
            <a:ext cx="3641090" cy="4351655"/>
          </a:xfrm>
        </p:spPr>
        <p:txBody>
          <a:bodyPr>
            <a:normAutofit lnSpcReduction="10000"/>
          </a:bodyPr>
          <a:lstStyle/>
          <a:p>
            <a:pPr marL="0" indent="0">
              <a:buNone/>
            </a:pPr>
            <a:r>
              <a:rPr lang="zh-CN" altLang="en-US" sz="2000" dirty="0"/>
              <a:t>本地存储</a:t>
            </a:r>
            <a:r>
              <a:rPr lang="zh-CN" altLang="en-US" sz="2000" dirty="0" smtClean="0"/>
              <a:t>：</a:t>
            </a:r>
            <a:endParaRPr lang="en-US" altLang="zh-CN" sz="2000" dirty="0" smtClean="0"/>
          </a:p>
          <a:p>
            <a:pPr marL="0" indent="0">
              <a:buNone/>
            </a:pPr>
            <a:r>
              <a:rPr lang="en-US" altLang="zh-CN" sz="2000" dirty="0"/>
              <a:t>l</a:t>
            </a:r>
            <a:r>
              <a:rPr lang="zh-CN" altLang="en-US" sz="2000" dirty="0"/>
              <a:t>ocalStorage</a:t>
            </a:r>
          </a:p>
          <a:p>
            <a:r>
              <a:rPr lang="en-US" altLang="zh-CN" sz="1400" dirty="0" smtClean="0"/>
              <a:t>l</a:t>
            </a:r>
            <a:r>
              <a:rPr lang="zh-CN" altLang="en-US" sz="1400" dirty="0" smtClean="0"/>
              <a:t>ocalStorage</a:t>
            </a:r>
            <a:r>
              <a:rPr lang="zh-CN" altLang="en-US" sz="1400" dirty="0"/>
              <a:t>.setItem("key","value")</a:t>
            </a:r>
          </a:p>
          <a:p>
            <a:r>
              <a:rPr lang="zh-CN" altLang="en-US" sz="1400" dirty="0"/>
              <a:t>localStorage.getItem("key","value")</a:t>
            </a:r>
          </a:p>
          <a:p>
            <a:r>
              <a:rPr lang="zh-CN" altLang="en-US" sz="1400" dirty="0"/>
              <a:t>localStorage.removeItem("key")</a:t>
            </a:r>
          </a:p>
          <a:p>
            <a:r>
              <a:rPr lang="zh-CN" altLang="en-US" sz="1400" dirty="0"/>
              <a:t>localStorage.clear()</a:t>
            </a:r>
          </a:p>
          <a:p>
            <a:r>
              <a:rPr lang="zh-CN" altLang="en-US" sz="1400" dirty="0"/>
              <a:t>本地存储永不过期，除非自己去</a:t>
            </a:r>
            <a:r>
              <a:rPr lang="zh-CN" altLang="en-US" sz="1400" dirty="0" smtClean="0"/>
              <a:t>清除</a:t>
            </a:r>
            <a:endParaRPr lang="en-US" altLang="zh-CN" sz="1400" dirty="0" smtClean="0"/>
          </a:p>
          <a:p>
            <a:pPr marL="0" indent="0">
              <a:buNone/>
            </a:pPr>
            <a:r>
              <a:rPr lang="en-US" altLang="zh-CN" sz="2000" dirty="0" err="1"/>
              <a:t>sessionStorage</a:t>
            </a:r>
            <a:endParaRPr lang="en-US" altLang="zh-CN" sz="2000" dirty="0"/>
          </a:p>
          <a:p>
            <a:r>
              <a:rPr lang="en-US" altLang="zh-CN" sz="1400" dirty="0" err="1" smtClean="0"/>
              <a:t>sessionStorage</a:t>
            </a:r>
            <a:r>
              <a:rPr lang="zh-CN" altLang="en-US" sz="1400" dirty="0"/>
              <a:t>.setItem("key","value")</a:t>
            </a:r>
          </a:p>
          <a:p>
            <a:r>
              <a:rPr lang="en-US" altLang="zh-CN" sz="1400" dirty="0" err="1"/>
              <a:t>sessionStorage</a:t>
            </a:r>
            <a:r>
              <a:rPr lang="zh-CN" altLang="en-US" sz="1400" dirty="0"/>
              <a:t>.getItem("key","value")</a:t>
            </a:r>
          </a:p>
          <a:p>
            <a:r>
              <a:rPr lang="en-US" altLang="zh-CN" sz="1400" dirty="0" err="1"/>
              <a:t>sessionStorage</a:t>
            </a:r>
            <a:r>
              <a:rPr lang="zh-CN" altLang="en-US" sz="1400" dirty="0"/>
              <a:t>.removeItem("key")</a:t>
            </a:r>
          </a:p>
          <a:p>
            <a:r>
              <a:rPr lang="en-US" altLang="zh-CN" sz="1400" dirty="0" err="1"/>
              <a:t>sessionStorage</a:t>
            </a:r>
            <a:r>
              <a:rPr lang="zh-CN" altLang="en-US" sz="1400" dirty="0"/>
              <a:t>.clear</a:t>
            </a:r>
            <a:r>
              <a:rPr lang="zh-CN" altLang="en-US" sz="1400" dirty="0" smtClean="0"/>
              <a:t>()</a:t>
            </a:r>
            <a:endParaRPr lang="en-US" altLang="zh-CN" sz="1400" dirty="0" smtClean="0"/>
          </a:p>
          <a:p>
            <a:r>
              <a:rPr lang="zh-CN" altLang="en-US" sz="1400" dirty="0" smtClean="0"/>
              <a:t>关闭浏览器窗体后就清空</a:t>
            </a:r>
            <a:endParaRPr lang="zh-CN" altLang="en-US" sz="1400" dirty="0"/>
          </a:p>
          <a:p>
            <a:endParaRPr lang="zh-CN" altLang="en-US" sz="1400" dirty="0"/>
          </a:p>
          <a:p>
            <a:endParaRPr lang="zh-CN" altLang="en-US" sz="1400" dirty="0"/>
          </a:p>
        </p:txBody>
      </p:sp>
      <p:pic>
        <p:nvPicPr>
          <p:cNvPr id="5" name="图片 4"/>
          <p:cNvPicPr/>
          <p:nvPr/>
        </p:nvPicPr>
        <p:blipFill>
          <a:blip r:embed="rId2"/>
          <a:stretch>
            <a:fillRect/>
          </a:stretch>
        </p:blipFill>
        <p:spPr>
          <a:xfrm>
            <a:off x="4222719" y="1998850"/>
            <a:ext cx="7862731" cy="40052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575"/>
            <a:ext cx="10515600" cy="928095"/>
          </a:xfrm>
        </p:spPr>
        <p:txBody>
          <a:bodyPr/>
          <a:lstStyle/>
          <a:p>
            <a:r>
              <a:rPr lang="en-US" altLang="zh-CN" b="1" dirty="0" err="1" smtClean="0"/>
              <a:t>indexDb</a:t>
            </a:r>
            <a:endParaRPr lang="zh-CN" altLang="en-US" dirty="0"/>
          </a:p>
        </p:txBody>
      </p:sp>
      <p:sp>
        <p:nvSpPr>
          <p:cNvPr id="4" name="Rectangle 1"/>
          <p:cNvSpPr>
            <a:spLocks noGrp="1" noChangeArrowheads="1"/>
          </p:cNvSpPr>
          <p:nvPr>
            <p:ph idx="1"/>
          </p:nvPr>
        </p:nvSpPr>
        <p:spPr bwMode="auto">
          <a:xfrm>
            <a:off x="838200" y="1006645"/>
            <a:ext cx="11062952" cy="3945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r>
              <a:rPr lang="en-US" altLang="zh-CN" sz="2000" b="1" dirty="0"/>
              <a:t>object </a:t>
            </a:r>
            <a:r>
              <a:rPr lang="en-US" altLang="zh-CN" sz="2000" b="1" dirty="0" smtClean="0"/>
              <a:t>store </a:t>
            </a:r>
            <a:r>
              <a:rPr lang="zh-CN" altLang="en-US" sz="2000" b="1" dirty="0" smtClean="0"/>
              <a:t>对象</a:t>
            </a:r>
            <a:endParaRPr lang="en-US" altLang="zh-CN" sz="2000" b="1" dirty="0" smtClean="0"/>
          </a:p>
          <a:p>
            <a:r>
              <a:rPr lang="zh-CN" altLang="zh-CN" sz="2000" dirty="0"/>
              <a:t>有了数据库后我们自然希望创建一个表用来存储数据，但</a:t>
            </a:r>
            <a:r>
              <a:rPr lang="en-US" altLang="zh-CN" sz="2000" dirty="0" err="1"/>
              <a:t>indexedDB</a:t>
            </a:r>
            <a:r>
              <a:rPr lang="zh-CN" altLang="zh-CN" sz="2000" dirty="0"/>
              <a:t>中没有表的概念，而是</a:t>
            </a:r>
            <a:r>
              <a:rPr lang="en-US" altLang="zh-CN" sz="2000" dirty="0" err="1"/>
              <a:t>objectStore</a:t>
            </a:r>
            <a:r>
              <a:rPr lang="zh-CN" altLang="zh-CN" sz="2000" dirty="0"/>
              <a:t>，一个数据库中可以包含多个</a:t>
            </a:r>
            <a:r>
              <a:rPr lang="en-US" altLang="zh-CN" sz="2000" dirty="0" err="1"/>
              <a:t>objectStore</a:t>
            </a:r>
            <a:r>
              <a:rPr lang="zh-CN" altLang="zh-CN" sz="2000" dirty="0"/>
              <a:t>，</a:t>
            </a:r>
            <a:r>
              <a:rPr lang="en-US" altLang="zh-CN" sz="2000" dirty="0" err="1"/>
              <a:t>objectStore</a:t>
            </a:r>
            <a:r>
              <a:rPr lang="zh-CN" altLang="zh-CN" sz="2000" dirty="0"/>
              <a:t>是一个灵活的数据结构，可以存放多种类型数据。也就是说一个</a:t>
            </a:r>
            <a:r>
              <a:rPr lang="en-US" altLang="zh-CN" sz="2000" dirty="0" err="1"/>
              <a:t>objectStore</a:t>
            </a:r>
            <a:r>
              <a:rPr lang="zh-CN" altLang="zh-CN" sz="2000" dirty="0"/>
              <a:t>相当于一张表，里面存储的每条数据和一个键相关联</a:t>
            </a:r>
            <a:r>
              <a:rPr lang="zh-CN" altLang="zh-CN" sz="1600" dirty="0" smtClean="0"/>
              <a:t>。</a:t>
            </a:r>
            <a:endParaRPr lang="en-US" altLang="zh-CN" sz="1600" dirty="0" smtClean="0"/>
          </a:p>
          <a:p>
            <a:endParaRPr lang="en-US" altLang="zh-CN" sz="1600" dirty="0"/>
          </a:p>
          <a:p>
            <a:endParaRPr lang="en-US" altLang="zh-CN" sz="1600" dirty="0" smtClean="0"/>
          </a:p>
          <a:p>
            <a:endParaRPr lang="en-US" altLang="zh-CN" sz="1600" dirty="0" smtClean="0"/>
          </a:p>
          <a:p>
            <a:endParaRPr lang="zh-CN" altLang="zh-CN" sz="1600" dirty="0"/>
          </a:p>
          <a:p>
            <a:endParaRPr lang="en-US" altLang="zh-CN" sz="1600" dirty="0" smtClean="0"/>
          </a:p>
          <a:p>
            <a:endParaRPr lang="zh-CN" altLang="zh-CN" sz="1600" dirty="0"/>
          </a:p>
        </p:txBody>
      </p:sp>
      <p:pic>
        <p:nvPicPr>
          <p:cNvPr id="17" name="图片 16"/>
          <p:cNvPicPr/>
          <p:nvPr/>
        </p:nvPicPr>
        <p:blipFill>
          <a:blip r:embed="rId2"/>
          <a:stretch>
            <a:fillRect/>
          </a:stretch>
        </p:blipFill>
        <p:spPr>
          <a:xfrm>
            <a:off x="679393" y="2825201"/>
            <a:ext cx="11317244" cy="2013104"/>
          </a:xfrm>
          <a:prstGeom prst="rect">
            <a:avLst/>
          </a:prstGeom>
        </p:spPr>
      </p:pic>
      <p:sp>
        <p:nvSpPr>
          <p:cNvPr id="18" name="文本框 17"/>
          <p:cNvSpPr txBox="1"/>
          <p:nvPr/>
        </p:nvSpPr>
        <p:spPr>
          <a:xfrm>
            <a:off x="838200" y="4838305"/>
            <a:ext cx="10277340" cy="1600438"/>
          </a:xfrm>
          <a:prstGeom prst="rect">
            <a:avLst/>
          </a:prstGeom>
          <a:noFill/>
        </p:spPr>
        <p:txBody>
          <a:bodyPr wrap="square" rtlCol="0">
            <a:spAutoFit/>
          </a:bodyPr>
          <a:lstStyle/>
          <a:p>
            <a:r>
              <a:rPr lang="zh-CN" altLang="zh-CN" b="1" dirty="0"/>
              <a:t>重要属性</a:t>
            </a:r>
          </a:p>
          <a:p>
            <a:r>
              <a:rPr lang="en-US" altLang="zh-CN" sz="2000" dirty="0"/>
              <a:t>result</a:t>
            </a:r>
            <a:r>
              <a:rPr lang="zh-CN" altLang="zh-CN" sz="2000" dirty="0"/>
              <a:t>： 返回的数据</a:t>
            </a:r>
          </a:p>
          <a:p>
            <a:r>
              <a:rPr lang="en-US" altLang="zh-CN" sz="2000" dirty="0" err="1"/>
              <a:t>onerror</a:t>
            </a:r>
            <a:r>
              <a:rPr lang="en-US" altLang="zh-CN" sz="2000" dirty="0"/>
              <a:t>: </a:t>
            </a:r>
            <a:r>
              <a:rPr lang="zh-CN" altLang="zh-CN" sz="2000" dirty="0"/>
              <a:t>请求失败的回调函数句柄</a:t>
            </a:r>
          </a:p>
          <a:p>
            <a:r>
              <a:rPr lang="en-US" altLang="zh-CN" sz="2000" dirty="0" err="1"/>
              <a:t>onsuccess</a:t>
            </a:r>
            <a:r>
              <a:rPr lang="en-US" altLang="zh-CN" sz="2000" dirty="0"/>
              <a:t>:</a:t>
            </a:r>
            <a:r>
              <a:rPr lang="zh-CN" altLang="zh-CN" sz="2000" dirty="0"/>
              <a:t>请求成功的回调函数句柄</a:t>
            </a:r>
          </a:p>
          <a:p>
            <a:r>
              <a:rPr lang="en-US" altLang="zh-CN" sz="2000" dirty="0" err="1"/>
              <a:t>onupgradeneeded</a:t>
            </a:r>
            <a:r>
              <a:rPr lang="en-US" altLang="zh-CN" sz="2000" dirty="0"/>
              <a:t>:</a:t>
            </a:r>
            <a:r>
              <a:rPr lang="zh-CN" altLang="zh-CN" sz="2000" dirty="0"/>
              <a:t>请求数据库版本变化句柄</a:t>
            </a:r>
          </a:p>
        </p:txBody>
      </p:sp>
    </p:spTree>
    <p:extLst>
      <p:ext uri="{BB962C8B-B14F-4D97-AF65-F5344CB8AC3E}">
        <p14:creationId xmlns:p14="http://schemas.microsoft.com/office/powerpoint/2010/main" val="41959203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1267</Words>
  <Application>Microsoft Office PowerPoint</Application>
  <PresentationFormat>宽屏</PresentationFormat>
  <Paragraphs>293</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宋体</vt:lpstr>
      <vt:lpstr>微软雅黑</vt:lpstr>
      <vt:lpstr>Arial</vt:lpstr>
      <vt:lpstr>Calibri</vt:lpstr>
      <vt:lpstr>Calibri Light</vt:lpstr>
      <vt:lpstr>Courier New</vt:lpstr>
      <vt:lpstr>Helvetica</vt:lpstr>
      <vt:lpstr>MS Shell Dlg</vt:lpstr>
      <vt:lpstr>Symbol</vt:lpstr>
      <vt:lpstr>Times New Roman</vt:lpstr>
      <vt:lpstr>Wingdings</vt:lpstr>
      <vt:lpstr>Office 主题</vt:lpstr>
      <vt:lpstr>H5技术</vt:lpstr>
      <vt:lpstr>H5的定义</vt:lpstr>
      <vt:lpstr>HTML5新语义标签</vt:lpstr>
      <vt:lpstr>PowerPoint 演示文稿</vt:lpstr>
      <vt:lpstr>PowerPoint 演示文稿</vt:lpstr>
      <vt:lpstr>PowerPoint 演示文稿</vt:lpstr>
      <vt:lpstr>H5表单</vt:lpstr>
      <vt:lpstr>离线和本地存储</vt:lpstr>
      <vt:lpstr>indexDb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mh_yyz</cp:lastModifiedBy>
  <cp:revision>55</cp:revision>
  <dcterms:created xsi:type="dcterms:W3CDTF">2016-05-16T02:45:00Z</dcterms:created>
  <dcterms:modified xsi:type="dcterms:W3CDTF">2018-03-05T06:43:05Z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