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55B1482-A459-4FDF-AE1E-CD78F0CC8907}" type="datetimeFigureOut">
              <a:rPr lang="ru-RU" smtClean="0"/>
              <a:t>26.05.2023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8E93A95-90DC-4F22-B5E7-C1EF0E1861EF}"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9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55B1482-A459-4FDF-AE1E-CD78F0CC8907}" type="datetimeFigureOut">
              <a:rPr lang="ru-RU" smtClean="0"/>
              <a:t>26.05.2023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8E93A95-90DC-4F22-B5E7-C1EF0E1861EF}" type="slidenum">
              <a:rPr lang="ru-RU" smtClean="0"/>
              <a:t>‹#›</a:t>
            </a:fld>
            <a:endParaRPr lang="ru-RU"/>
          </a:p>
        </p:txBody>
      </p:sp>
    </p:spTree>
    <p:extLst>
      <p:ext uri="{BB962C8B-B14F-4D97-AF65-F5344CB8AC3E}">
        <p14:creationId xmlns:p14="http://schemas.microsoft.com/office/powerpoint/2010/main" val="408042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55B1482-A459-4FDF-AE1E-CD78F0CC8907}" type="datetimeFigureOut">
              <a:rPr lang="ru-RU" smtClean="0"/>
              <a:t>26.05.2023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8E93A95-90DC-4F22-B5E7-C1EF0E1861EF}" type="slidenum">
              <a:rPr lang="ru-RU" smtClean="0"/>
              <a:t>‹#›</a:t>
            </a:fld>
            <a:endParaRPr lang="ru-RU"/>
          </a:p>
        </p:txBody>
      </p:sp>
    </p:spTree>
    <p:extLst>
      <p:ext uri="{BB962C8B-B14F-4D97-AF65-F5344CB8AC3E}">
        <p14:creationId xmlns:p14="http://schemas.microsoft.com/office/powerpoint/2010/main" val="391039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55B1482-A459-4FDF-AE1E-CD78F0CC8907}" type="datetimeFigureOut">
              <a:rPr lang="ru-RU" smtClean="0"/>
              <a:t>26.05.2023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8E93A95-90DC-4F22-B5E7-C1EF0E1861EF}" type="slidenum">
              <a:rPr lang="ru-RU" smtClean="0"/>
              <a:t>‹#›</a:t>
            </a:fld>
            <a:endParaRPr lang="ru-RU"/>
          </a:p>
        </p:txBody>
      </p:sp>
    </p:spTree>
    <p:extLst>
      <p:ext uri="{BB962C8B-B14F-4D97-AF65-F5344CB8AC3E}">
        <p14:creationId xmlns:p14="http://schemas.microsoft.com/office/powerpoint/2010/main" val="50121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5B1482-A459-4FDF-AE1E-CD78F0CC8907}" type="datetimeFigureOut">
              <a:rPr lang="ru-RU" smtClean="0"/>
              <a:t>26.05.2023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8E93A95-90DC-4F22-B5E7-C1EF0E1861EF}"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086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55B1482-A459-4FDF-AE1E-CD78F0CC8907}" type="datetimeFigureOut">
              <a:rPr lang="ru-RU" smtClean="0"/>
              <a:t>26.05.2023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8E93A95-90DC-4F22-B5E7-C1EF0E1861EF}" type="slidenum">
              <a:rPr lang="ru-RU" smtClean="0"/>
              <a:t>‹#›</a:t>
            </a:fld>
            <a:endParaRPr lang="ru-RU"/>
          </a:p>
        </p:txBody>
      </p:sp>
    </p:spTree>
    <p:extLst>
      <p:ext uri="{BB962C8B-B14F-4D97-AF65-F5344CB8AC3E}">
        <p14:creationId xmlns:p14="http://schemas.microsoft.com/office/powerpoint/2010/main" val="296972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55B1482-A459-4FDF-AE1E-CD78F0CC8907}" type="datetimeFigureOut">
              <a:rPr lang="ru-RU" smtClean="0"/>
              <a:t>26.05.2023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8E93A95-90DC-4F22-B5E7-C1EF0E1861EF}" type="slidenum">
              <a:rPr lang="ru-RU" smtClean="0"/>
              <a:t>‹#›</a:t>
            </a:fld>
            <a:endParaRPr lang="ru-RU"/>
          </a:p>
        </p:txBody>
      </p:sp>
    </p:spTree>
    <p:extLst>
      <p:ext uri="{BB962C8B-B14F-4D97-AF65-F5344CB8AC3E}">
        <p14:creationId xmlns:p14="http://schemas.microsoft.com/office/powerpoint/2010/main" val="185588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255B1482-A459-4FDF-AE1E-CD78F0CC8907}" type="datetimeFigureOut">
              <a:rPr lang="ru-RU" smtClean="0"/>
              <a:t>26.05.2023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8E93A95-90DC-4F22-B5E7-C1EF0E1861EF}" type="slidenum">
              <a:rPr lang="ru-RU" smtClean="0"/>
              <a:t>‹#›</a:t>
            </a:fld>
            <a:endParaRPr lang="ru-RU"/>
          </a:p>
        </p:txBody>
      </p:sp>
    </p:spTree>
    <p:extLst>
      <p:ext uri="{BB962C8B-B14F-4D97-AF65-F5344CB8AC3E}">
        <p14:creationId xmlns:p14="http://schemas.microsoft.com/office/powerpoint/2010/main" val="194476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5B1482-A459-4FDF-AE1E-CD78F0CC8907}" type="datetimeFigureOut">
              <a:rPr lang="ru-RU" smtClean="0"/>
              <a:t>26.05.2023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98E93A95-90DC-4F22-B5E7-C1EF0E1861EF}" type="slidenum">
              <a:rPr lang="ru-RU" smtClean="0"/>
              <a:t>‹#›</a:t>
            </a:fld>
            <a:endParaRPr lang="ru-RU"/>
          </a:p>
        </p:txBody>
      </p:sp>
    </p:spTree>
    <p:extLst>
      <p:ext uri="{BB962C8B-B14F-4D97-AF65-F5344CB8AC3E}">
        <p14:creationId xmlns:p14="http://schemas.microsoft.com/office/powerpoint/2010/main" val="211753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5B1482-A459-4FDF-AE1E-CD78F0CC8907}" type="datetimeFigureOut">
              <a:rPr lang="ru-RU" smtClean="0"/>
              <a:t>26.05.2023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E93A95-90DC-4F22-B5E7-C1EF0E1861EF}" type="slidenum">
              <a:rPr lang="ru-RU" smtClean="0"/>
              <a:t>‹#›</a:t>
            </a:fld>
            <a:endParaRPr lang="ru-RU"/>
          </a:p>
        </p:txBody>
      </p:sp>
    </p:spTree>
    <p:extLst>
      <p:ext uri="{BB962C8B-B14F-4D97-AF65-F5344CB8AC3E}">
        <p14:creationId xmlns:p14="http://schemas.microsoft.com/office/powerpoint/2010/main" val="396894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55B1482-A459-4FDF-AE1E-CD78F0CC8907}" type="datetimeFigureOut">
              <a:rPr lang="ru-RU" smtClean="0"/>
              <a:t>26.05.2023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8E93A95-90DC-4F22-B5E7-C1EF0E1861EF}" type="slidenum">
              <a:rPr lang="ru-RU" smtClean="0"/>
              <a:t>‹#›</a:t>
            </a:fld>
            <a:endParaRPr lang="ru-RU"/>
          </a:p>
        </p:txBody>
      </p:sp>
    </p:spTree>
    <p:extLst>
      <p:ext uri="{BB962C8B-B14F-4D97-AF65-F5344CB8AC3E}">
        <p14:creationId xmlns:p14="http://schemas.microsoft.com/office/powerpoint/2010/main" val="453679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5B1482-A459-4FDF-AE1E-CD78F0CC8907}" type="datetimeFigureOut">
              <a:rPr lang="ru-RU" smtClean="0"/>
              <a:t>26.05.2023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E93A95-90DC-4F22-B5E7-C1EF0E1861EF}"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9133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pPr algn="ctr"/>
            <a:r>
              <a:rPr lang="ru-RU" sz="6400" dirty="0" smtClean="0"/>
              <a:t>Блокировка с низкой степенью детализации</a:t>
            </a:r>
            <a:br>
              <a:rPr lang="ru-RU" sz="6400" dirty="0" smtClean="0"/>
            </a:br>
            <a:r>
              <a:rPr lang="ru-RU" sz="6400" dirty="0" smtClean="0"/>
              <a:t>Неявная блокировка</a:t>
            </a:r>
            <a:endParaRPr lang="ru-RU" sz="6400" dirty="0"/>
          </a:p>
        </p:txBody>
      </p:sp>
      <p:sp>
        <p:nvSpPr>
          <p:cNvPr id="3" name="Подзаголовок 2"/>
          <p:cNvSpPr>
            <a:spLocks noGrp="1"/>
          </p:cNvSpPr>
          <p:nvPr>
            <p:ph type="subTitle" idx="1"/>
          </p:nvPr>
        </p:nvSpPr>
        <p:spPr/>
        <p:txBody>
          <a:bodyPr>
            <a:normAutofit/>
          </a:bodyPr>
          <a:lstStyle/>
          <a:p>
            <a:pPr algn="r"/>
            <a:r>
              <a:rPr lang="ru-RU" sz="2800" dirty="0" smtClean="0">
                <a:cs typeface="Arial" panose="020B0604020202020204" pitchFamily="34" charset="0"/>
              </a:rPr>
              <a:t>А</a:t>
            </a:r>
            <a:r>
              <a:rPr lang="ru-RU" sz="2000" dirty="0" smtClean="0">
                <a:cs typeface="Arial" panose="020B0604020202020204" pitchFamily="34" charset="0"/>
              </a:rPr>
              <a:t>ндрюшина </a:t>
            </a:r>
            <a:r>
              <a:rPr lang="ru-RU" sz="2800" dirty="0" smtClean="0">
                <a:cs typeface="Arial" panose="020B0604020202020204" pitchFamily="34" charset="0"/>
              </a:rPr>
              <a:t>М</a:t>
            </a:r>
            <a:r>
              <a:rPr lang="ru-RU" sz="2000" dirty="0" smtClean="0">
                <a:cs typeface="Arial" panose="020B0604020202020204" pitchFamily="34" charset="0"/>
              </a:rPr>
              <a:t>ария,</a:t>
            </a:r>
            <a:r>
              <a:rPr lang="ru-RU" sz="2800" dirty="0" smtClean="0">
                <a:cs typeface="Arial" panose="020B0604020202020204" pitchFamily="34" charset="0"/>
              </a:rPr>
              <a:t> 932001</a:t>
            </a:r>
            <a:endParaRPr lang="ru-RU" sz="2800" dirty="0">
              <a:cs typeface="Arial" panose="020B0604020202020204" pitchFamily="34" charset="0"/>
            </a:endParaRPr>
          </a:p>
        </p:txBody>
      </p:sp>
    </p:spTree>
    <p:extLst>
      <p:ext uri="{BB962C8B-B14F-4D97-AF65-F5344CB8AC3E}">
        <p14:creationId xmlns:p14="http://schemas.microsoft.com/office/powerpoint/2010/main" val="12105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Coarse</a:t>
            </a:r>
            <a:r>
              <a:rPr lang="ru-RU" dirty="0"/>
              <a:t>-</a:t>
            </a:r>
            <a:r>
              <a:rPr lang="en-US" dirty="0"/>
              <a:t>Grained Lock</a:t>
            </a:r>
            <a:endParaRPr lang="ru-RU" dirty="0"/>
          </a:p>
        </p:txBody>
      </p:sp>
      <p:sp>
        <p:nvSpPr>
          <p:cNvPr id="3" name="Объект 2"/>
          <p:cNvSpPr>
            <a:spLocks noGrp="1"/>
          </p:cNvSpPr>
          <p:nvPr>
            <p:ph idx="1"/>
          </p:nvPr>
        </p:nvSpPr>
        <p:spPr/>
        <p:txBody>
          <a:bodyPr>
            <a:normAutofit/>
          </a:bodyPr>
          <a:lstStyle/>
          <a:p>
            <a:pPr algn="just">
              <a:defRPr/>
            </a:pPr>
            <a:r>
              <a:rPr lang="ru-RU" altLang="en-US" sz="2200" u="sng" dirty="0">
                <a:latin typeface="Arial" panose="020B0604020202020204" pitchFamily="34" charset="0"/>
                <a:ea typeface="MS Mincho" charset="-128"/>
                <a:cs typeface="Arial" panose="020B0604020202020204" pitchFamily="34" charset="0"/>
              </a:rPr>
              <a:t>Назначение</a:t>
            </a:r>
            <a:r>
              <a:rPr lang="ru-RU" altLang="en-US" sz="2200" dirty="0">
                <a:latin typeface="Arial" panose="020B0604020202020204" pitchFamily="34" charset="0"/>
                <a:ea typeface="MS Mincho" charset="-128"/>
                <a:cs typeface="Arial" panose="020B0604020202020204" pitchFamily="34" charset="0"/>
              </a:rPr>
              <a:t>: Блокирует группу взаимосвязанных объектов как единый элемент</a:t>
            </a:r>
            <a:r>
              <a:rPr lang="ru-RU" altLang="en-US" sz="2200" dirty="0" smtClean="0">
                <a:latin typeface="Arial" panose="020B0604020202020204" pitchFamily="34" charset="0"/>
                <a:ea typeface="MS Mincho" charset="-128"/>
                <a:cs typeface="Arial" panose="020B0604020202020204" pitchFamily="34" charset="0"/>
              </a:rPr>
              <a:t>.</a:t>
            </a:r>
            <a:endParaRPr lang="ru-RU" altLang="en-US" sz="2200" dirty="0">
              <a:latin typeface="Arial" panose="020B0604020202020204" pitchFamily="34" charset="0"/>
              <a:ea typeface="MS Mincho" charset="-128"/>
              <a:cs typeface="Arial" panose="020B0604020202020204" pitchFamily="34" charset="0"/>
            </a:endParaRPr>
          </a:p>
          <a:p>
            <a:pPr algn="just"/>
            <a:r>
              <a:rPr lang="ru-RU" sz="2200" u="sng" dirty="0" smtClean="0">
                <a:latin typeface="Arial" panose="020B0604020202020204" pitchFamily="34" charset="0"/>
                <a:cs typeface="Arial" panose="020B0604020202020204" pitchFamily="34" charset="0"/>
              </a:rPr>
              <a:t>Мотивация:</a:t>
            </a:r>
            <a:r>
              <a:rPr lang="ru-RU" sz="2200" dirty="0" smtClean="0">
                <a:latin typeface="Arial" panose="020B0604020202020204" pitchFamily="34" charset="0"/>
                <a:cs typeface="Arial" panose="020B0604020202020204" pitchFamily="34" charset="0"/>
              </a:rPr>
              <a:t> Объекты </a:t>
            </a:r>
            <a:r>
              <a:rPr lang="ru-RU" sz="2200" dirty="0">
                <a:latin typeface="Arial" panose="020B0604020202020204" pitchFamily="34" charset="0"/>
                <a:cs typeface="Arial" panose="020B0604020202020204" pitchFamily="34" charset="0"/>
              </a:rPr>
              <a:t>часто могут </a:t>
            </a:r>
            <a:r>
              <a:rPr lang="ru-RU" sz="2200" dirty="0" smtClean="0">
                <a:latin typeface="Arial" panose="020B0604020202020204" pitchFamily="34" charset="0"/>
                <a:cs typeface="Arial" panose="020B0604020202020204" pitchFamily="34" charset="0"/>
              </a:rPr>
              <a:t>редактироваться </a:t>
            </a:r>
            <a:r>
              <a:rPr lang="ru-RU" sz="2200" dirty="0">
                <a:latin typeface="Arial" panose="020B0604020202020204" pitchFamily="34" charset="0"/>
                <a:cs typeface="Arial" panose="020B0604020202020204" pitchFamily="34" charset="0"/>
              </a:rPr>
              <a:t>в группе</a:t>
            </a:r>
            <a:r>
              <a:rPr lang="ru-RU" sz="2200" dirty="0" smtClean="0">
                <a:latin typeface="Arial" panose="020B0604020202020204" pitchFamily="34" charset="0"/>
                <a:cs typeface="Arial" panose="020B0604020202020204" pitchFamily="34" charset="0"/>
              </a:rPr>
              <a:t>. </a:t>
            </a:r>
            <a:r>
              <a:rPr lang="ru-RU" sz="2200" dirty="0">
                <a:latin typeface="Arial" panose="020B0604020202020204" pitchFamily="34" charset="0"/>
                <a:cs typeface="Arial" panose="020B0604020202020204" pitchFamily="34" charset="0"/>
              </a:rPr>
              <a:t>В этом случае при необходимости блокировки одного из элементов имеет смысл заблокировать и все остальные</a:t>
            </a:r>
            <a:r>
              <a:rPr lang="ru-RU" sz="2200" dirty="0" smtClean="0">
                <a:latin typeface="Arial" panose="020B0604020202020204" pitchFamily="34" charset="0"/>
                <a:cs typeface="Arial" panose="020B0604020202020204" pitchFamily="34" charset="0"/>
              </a:rPr>
              <a:t>. Блокировка </a:t>
            </a:r>
            <a:r>
              <a:rPr lang="ru-RU" sz="2200" dirty="0">
                <a:latin typeface="Arial" panose="020B0604020202020204" pitchFamily="34" charset="0"/>
                <a:cs typeface="Arial" panose="020B0604020202020204" pitchFamily="34" charset="0"/>
              </a:rPr>
              <a:t>их по отдельности приведёт к множеству проблем. </a:t>
            </a:r>
            <a:r>
              <a:rPr lang="ru-RU" sz="2200" dirty="0" smtClean="0">
                <a:latin typeface="Arial" panose="020B0604020202020204" pitchFamily="34" charset="0"/>
                <a:cs typeface="Arial" panose="020B0604020202020204" pitchFamily="34" charset="0"/>
              </a:rPr>
              <a:t>Разработчику </a:t>
            </a:r>
            <a:r>
              <a:rPr lang="ru-RU" sz="2200" dirty="0">
                <a:latin typeface="Arial" panose="020B0604020202020204" pitchFamily="34" charset="0"/>
                <a:cs typeface="Arial" panose="020B0604020202020204" pitchFamily="34" charset="0"/>
              </a:rPr>
              <a:t>придется писать код, который бы обнаруживал все объекты группы, чтобы их заблокировать</a:t>
            </a:r>
            <a:r>
              <a:rPr lang="ru-RU" sz="22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6700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Coarse</a:t>
            </a:r>
            <a:r>
              <a:rPr lang="ru-RU" dirty="0"/>
              <a:t>-</a:t>
            </a:r>
            <a:r>
              <a:rPr lang="en-US" dirty="0"/>
              <a:t>Grained Lock</a:t>
            </a:r>
            <a:endParaRPr lang="ru-RU" dirty="0"/>
          </a:p>
        </p:txBody>
      </p:sp>
      <p:pic>
        <p:nvPicPr>
          <p:cNvPr id="4" name="Рисунок 3"/>
          <p:cNvPicPr>
            <a:picLocks noChangeAspect="1"/>
          </p:cNvPicPr>
          <p:nvPr/>
        </p:nvPicPr>
        <p:blipFill>
          <a:blip r:embed="rId2"/>
          <a:stretch>
            <a:fillRect/>
          </a:stretch>
        </p:blipFill>
        <p:spPr>
          <a:xfrm>
            <a:off x="840707" y="2316502"/>
            <a:ext cx="6689356" cy="3352194"/>
          </a:xfrm>
          <a:prstGeom prst="rect">
            <a:avLst/>
          </a:prstGeom>
        </p:spPr>
      </p:pic>
      <p:sp>
        <p:nvSpPr>
          <p:cNvPr id="5" name="Прямоугольник 4"/>
          <p:cNvSpPr/>
          <p:nvPr/>
        </p:nvSpPr>
        <p:spPr>
          <a:xfrm>
            <a:off x="7786736" y="2534653"/>
            <a:ext cx="4052337" cy="2585323"/>
          </a:xfrm>
          <a:prstGeom prst="rect">
            <a:avLst/>
          </a:prstGeom>
        </p:spPr>
        <p:txBody>
          <a:bodyPr wrap="square">
            <a:spAutoFit/>
          </a:bodyPr>
          <a:lstStyle/>
          <a:p>
            <a:pPr algn="just"/>
            <a:r>
              <a:rPr lang="ru-RU" u="sng" dirty="0" smtClean="0">
                <a:latin typeface="Arial" panose="020B0604020202020204" pitchFamily="34" charset="0"/>
                <a:cs typeface="Arial" panose="020B0604020202020204" pitchFamily="34" charset="0"/>
              </a:rPr>
              <a:t>Применение:</a:t>
            </a:r>
            <a:r>
              <a:rPr lang="ru-RU" dirty="0" smtClean="0">
                <a:latin typeface="Arial" panose="020B0604020202020204" pitchFamily="34" charset="0"/>
                <a:cs typeface="Arial" panose="020B0604020202020204" pitchFamily="34" charset="0"/>
              </a:rPr>
              <a:t> </a:t>
            </a:r>
            <a:r>
              <a:rPr lang="ru-RU" dirty="0" err="1" smtClean="0">
                <a:latin typeface="Arial" panose="020B0604020202020204" pitchFamily="34" charset="0"/>
                <a:cs typeface="Arial" panose="020B0604020202020204" pitchFamily="34" charset="0"/>
              </a:rPr>
              <a:t>Coarse-Grained</a:t>
            </a:r>
            <a:r>
              <a:rPr lang="ru-RU" dirty="0" smtClean="0">
                <a:latin typeface="Arial" panose="020B0604020202020204" pitchFamily="34" charset="0"/>
                <a:cs typeface="Arial" panose="020B0604020202020204" pitchFamily="34" charset="0"/>
              </a:rPr>
              <a:t> </a:t>
            </a:r>
            <a:r>
              <a:rPr lang="ru-RU" dirty="0" err="1" smtClean="0">
                <a:latin typeface="Arial" panose="020B0604020202020204" pitchFamily="34" charset="0"/>
                <a:cs typeface="Arial" panose="020B0604020202020204" pitchFamily="34" charset="0"/>
              </a:rPr>
              <a:t>Lock</a:t>
            </a:r>
            <a:r>
              <a:rPr lang="ru-RU" dirty="0" smtClean="0">
                <a:latin typeface="Arial" panose="020B0604020202020204" pitchFamily="34" charset="0"/>
                <a:cs typeface="Arial" panose="020B0604020202020204" pitchFamily="34" charset="0"/>
              </a:rPr>
              <a:t> представляет собой одиночную блокировку, которая покрывает множество объектов. Она не только упрощает работу с блокировками, но ещё и освобождает разработчика от необходимости загружать все элементы группы, чтобы заблокировать их.</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695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Coarse</a:t>
            </a:r>
            <a:r>
              <a:rPr lang="ru-RU" dirty="0"/>
              <a:t>-</a:t>
            </a:r>
            <a:r>
              <a:rPr lang="en-US" dirty="0"/>
              <a:t>Grained Lock</a:t>
            </a:r>
            <a:endParaRPr lang="ru-RU" dirty="0"/>
          </a:p>
        </p:txBody>
      </p:sp>
      <p:sp>
        <p:nvSpPr>
          <p:cNvPr id="5" name="Объект 2"/>
          <p:cNvSpPr>
            <a:spLocks noGrp="1"/>
          </p:cNvSpPr>
          <p:nvPr>
            <p:ph idx="1"/>
          </p:nvPr>
        </p:nvSpPr>
        <p:spPr>
          <a:xfrm>
            <a:off x="1097280" y="1845734"/>
            <a:ext cx="10058400" cy="4023360"/>
          </a:xfrm>
        </p:spPr>
        <p:txBody>
          <a:bodyPr>
            <a:normAutofit fontScale="92500"/>
          </a:bodyPr>
          <a:lstStyle/>
          <a:p>
            <a:pPr algn="just">
              <a:defRPr/>
            </a:pPr>
            <a:r>
              <a:rPr lang="ru-RU" sz="2400" u="sng" dirty="0" smtClean="0">
                <a:latin typeface="Arial" panose="020B0604020202020204" pitchFamily="34" charset="0"/>
                <a:cs typeface="Arial" panose="020B0604020202020204" pitchFamily="34" charset="0"/>
              </a:rPr>
              <a:t>Реализация:</a:t>
            </a:r>
            <a:r>
              <a:rPr lang="ru-RU" sz="2400" dirty="0" smtClean="0">
                <a:latin typeface="Arial" panose="020B0604020202020204" pitchFamily="34" charset="0"/>
                <a:cs typeface="Arial" panose="020B0604020202020204" pitchFamily="34" charset="0"/>
              </a:rPr>
              <a:t> Необходимо создать единую точку соперничества за право доступа к группе блокируемых элементов. В этом случае для блокирования всей группы объектов потребуется только одна блокировка. После этого вам понадобится предоставить кратчайший путь для обнаружения точки блокировки, чтобы для ее наложения пришлось идентифицировать (и при необходимости загрузить) как можно меньше объектов группы.</a:t>
            </a:r>
            <a:endParaRPr lang="en-US" sz="2400" dirty="0" smtClean="0">
              <a:latin typeface="Arial" panose="020B0604020202020204" pitchFamily="34" charset="0"/>
              <a:cs typeface="Arial" panose="020B0604020202020204" pitchFamily="34" charset="0"/>
            </a:endParaRPr>
          </a:p>
          <a:p>
            <a:pPr algn="just">
              <a:defRPr/>
            </a:pPr>
            <a:r>
              <a:rPr lang="ru-RU" sz="2400" dirty="0" smtClean="0">
                <a:latin typeface="Arial" panose="020B0604020202020204" pitchFamily="34" charset="0"/>
                <a:cs typeface="Arial" panose="020B0604020202020204" pitchFamily="34" charset="0"/>
              </a:rPr>
              <a:t>+ </a:t>
            </a:r>
            <a:r>
              <a:rPr lang="ru-RU" sz="2400" dirty="0">
                <a:latin typeface="Arial" panose="020B0604020202020204" pitchFamily="34" charset="0"/>
                <a:cs typeface="Arial" panose="020B0604020202020204" pitchFamily="34" charset="0"/>
              </a:rPr>
              <a:t>относительно легко сделать </a:t>
            </a:r>
            <a:r>
              <a:rPr lang="ru-RU" sz="2400" dirty="0" smtClean="0">
                <a:latin typeface="Arial" panose="020B0604020202020204" pitchFamily="34" charset="0"/>
                <a:cs typeface="Arial" panose="020B0604020202020204" pitchFamily="34" charset="0"/>
              </a:rPr>
              <a:t>правильно</a:t>
            </a:r>
          </a:p>
          <a:p>
            <a:pPr algn="just">
              <a:defRPr/>
            </a:pPr>
            <a:r>
              <a:rPr lang="ru-RU" sz="2400" dirty="0" smtClean="0">
                <a:latin typeface="Arial" panose="020B0604020202020204" pitchFamily="34" charset="0"/>
                <a:cs typeface="Arial" panose="020B0604020202020204" pitchFamily="34" charset="0"/>
              </a:rPr>
              <a:t>Если поставить </a:t>
            </a:r>
            <a:r>
              <a:rPr lang="ru-RU" sz="2400" dirty="0">
                <a:latin typeface="Arial" panose="020B0604020202020204" pitchFamily="34" charset="0"/>
                <a:cs typeface="Arial" panose="020B0604020202020204" pitchFamily="34" charset="0"/>
              </a:rPr>
              <a:t>одну большую блокировку на всю свою систему файлов, на всю базу данных, то </a:t>
            </a:r>
            <a:r>
              <a:rPr lang="ru-RU" sz="2400" dirty="0" smtClean="0">
                <a:latin typeface="Arial" panose="020B0604020202020204" pitchFamily="34" charset="0"/>
                <a:cs typeface="Arial" panose="020B0604020202020204" pitchFamily="34" charset="0"/>
              </a:rPr>
              <a:t>проблема сведется к </a:t>
            </a:r>
            <a:r>
              <a:rPr lang="ru-RU" sz="2400" dirty="0">
                <a:latin typeface="Arial" panose="020B0604020202020204" pitchFamily="34" charset="0"/>
                <a:cs typeface="Arial" panose="020B0604020202020204" pitchFamily="34" charset="0"/>
              </a:rPr>
              <a:t>последовательному </a:t>
            </a:r>
            <a:r>
              <a:rPr lang="ru-RU" sz="2400" dirty="0" smtClean="0">
                <a:latin typeface="Arial" panose="020B0604020202020204" pitchFamily="34" charset="0"/>
                <a:cs typeface="Arial" panose="020B0604020202020204" pitchFamily="34" charset="0"/>
              </a:rPr>
              <a:t>программированию</a:t>
            </a:r>
          </a:p>
          <a:p>
            <a:pPr algn="just">
              <a:defRPr/>
            </a:pPr>
            <a:r>
              <a:rPr lang="ru-RU" sz="2400" dirty="0" smtClean="0">
                <a:latin typeface="Arial" panose="020B0604020202020204" pitchFamily="34" charset="0"/>
                <a:cs typeface="Arial" panose="020B0604020202020204" pitchFamily="34" charset="0"/>
              </a:rPr>
              <a:t>- очень плохая производительность</a:t>
            </a:r>
            <a:endParaRPr lang="ru-R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91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Implicit Lock</a:t>
            </a:r>
            <a:endParaRPr lang="ru-RU" dirty="0"/>
          </a:p>
        </p:txBody>
      </p:sp>
      <p:sp>
        <p:nvSpPr>
          <p:cNvPr id="3" name="Объект 2"/>
          <p:cNvSpPr>
            <a:spLocks noGrp="1"/>
          </p:cNvSpPr>
          <p:nvPr>
            <p:ph idx="1"/>
          </p:nvPr>
        </p:nvSpPr>
        <p:spPr/>
        <p:txBody>
          <a:bodyPr>
            <a:normAutofit/>
          </a:bodyPr>
          <a:lstStyle/>
          <a:p>
            <a:r>
              <a:rPr lang="ru-RU" altLang="en-US" u="sng" dirty="0">
                <a:latin typeface="Arial" panose="020B0604020202020204" pitchFamily="34" charset="0"/>
                <a:ea typeface="MS Mincho" charset="-128"/>
                <a:cs typeface="Arial" panose="020B0604020202020204" pitchFamily="34" charset="0"/>
              </a:rPr>
              <a:t>Назначение</a:t>
            </a:r>
            <a:r>
              <a:rPr lang="ru-RU" altLang="en-US" dirty="0">
                <a:latin typeface="Arial" panose="020B0604020202020204" pitchFamily="34" charset="0"/>
                <a:ea typeface="MS Mincho" charset="-128"/>
                <a:cs typeface="Arial" panose="020B0604020202020204" pitchFamily="34" charset="0"/>
              </a:rPr>
              <a:t>: </a:t>
            </a:r>
            <a:r>
              <a:rPr lang="ru-RU" altLang="en-US" dirty="0" smtClean="0">
                <a:latin typeface="Arial" panose="020B0604020202020204" pitchFamily="34" charset="0"/>
                <a:ea typeface="MS Mincho" charset="-128"/>
                <a:cs typeface="Arial" panose="020B0604020202020204" pitchFamily="34" charset="0"/>
              </a:rPr>
              <a:t>Позволяет </a:t>
            </a:r>
            <a:r>
              <a:rPr lang="ru-RU" altLang="en-US" dirty="0">
                <a:latin typeface="Arial" panose="020B0604020202020204" pitchFamily="34" charset="0"/>
                <a:ea typeface="MS Mincho" charset="-128"/>
                <a:cs typeface="Arial" panose="020B0604020202020204" pitchFamily="34" charset="0"/>
              </a:rPr>
              <a:t>коду </a:t>
            </a:r>
            <a:r>
              <a:rPr lang="ru-RU" altLang="en-US" dirty="0" err="1">
                <a:latin typeface="Arial" panose="020B0604020202020204" pitchFamily="34" charset="0"/>
                <a:ea typeface="MS Mincho" charset="-128"/>
                <a:cs typeface="Arial" panose="020B0604020202020204" pitchFamily="34" charset="0"/>
              </a:rPr>
              <a:t>фреймворка</a:t>
            </a:r>
            <a:r>
              <a:rPr lang="ru-RU" altLang="en-US" dirty="0">
                <a:latin typeface="Arial" panose="020B0604020202020204" pitchFamily="34" charset="0"/>
                <a:ea typeface="MS Mincho" charset="-128"/>
                <a:cs typeface="Arial" panose="020B0604020202020204" pitchFamily="34" charset="0"/>
              </a:rPr>
              <a:t> или </a:t>
            </a:r>
            <a:r>
              <a:rPr lang="ru-RU" altLang="en-US" dirty="0" err="1">
                <a:latin typeface="Arial" panose="020B0604020202020204" pitchFamily="34" charset="0"/>
                <a:ea typeface="MS Mincho" charset="-128"/>
                <a:cs typeface="Arial" panose="020B0604020202020204" pitchFamily="34" charset="0"/>
              </a:rPr>
              <a:t>супертипа</a:t>
            </a:r>
            <a:r>
              <a:rPr lang="ru-RU" altLang="en-US" dirty="0">
                <a:latin typeface="Arial" panose="020B0604020202020204" pitchFamily="34" charset="0"/>
                <a:ea typeface="MS Mincho" charset="-128"/>
                <a:cs typeface="Arial" panose="020B0604020202020204" pitchFamily="34" charset="0"/>
              </a:rPr>
              <a:t> уровня использовать локальные блокировки</a:t>
            </a:r>
          </a:p>
          <a:p>
            <a:r>
              <a:rPr lang="ru-RU" altLang="en-US" u="sng" dirty="0" smtClean="0">
                <a:latin typeface="Arial" panose="020B0604020202020204" pitchFamily="34" charset="0"/>
                <a:ea typeface="MS Mincho" charset="-128"/>
                <a:cs typeface="Arial" panose="020B0604020202020204" pitchFamily="34" charset="0"/>
              </a:rPr>
              <a:t>Мотивация:</a:t>
            </a:r>
            <a:r>
              <a:rPr lang="ru-RU" altLang="en-US" dirty="0" smtClean="0">
                <a:latin typeface="Arial" panose="020B0604020202020204" pitchFamily="34" charset="0"/>
                <a:ea typeface="MS Mincho" charset="-128"/>
                <a:cs typeface="Arial" panose="020B0604020202020204" pitchFamily="34" charset="0"/>
              </a:rPr>
              <a:t> Суть </a:t>
            </a:r>
            <a:r>
              <a:rPr lang="ru-RU" altLang="en-US" dirty="0">
                <a:latin typeface="Arial" panose="020B0604020202020204" pitchFamily="34" charset="0"/>
                <a:ea typeface="MS Mincho" charset="-128"/>
                <a:cs typeface="Arial" panose="020B0604020202020204" pitchFamily="34" charset="0"/>
              </a:rPr>
              <a:t>всех блокировок в том, что при их использовании нельзя делать исключений. Если забыть написать одну строку кода, которая вызывает блокировку, можно </a:t>
            </a:r>
            <a:r>
              <a:rPr lang="ru-RU" altLang="en-US" dirty="0" smtClean="0">
                <a:latin typeface="Arial" panose="020B0604020202020204" pitchFamily="34" charset="0"/>
                <a:ea typeface="MS Mincho" charset="-128"/>
                <a:cs typeface="Arial" panose="020B0604020202020204" pitchFamily="34" charset="0"/>
              </a:rPr>
              <a:t>прийти </a:t>
            </a:r>
            <a:r>
              <a:rPr lang="ru-RU" altLang="en-US" dirty="0">
                <a:latin typeface="Arial" panose="020B0604020202020204" pitchFamily="34" charset="0"/>
                <a:ea typeface="MS Mincho" charset="-128"/>
                <a:cs typeface="Arial" panose="020B0604020202020204" pitchFamily="34" charset="0"/>
              </a:rPr>
              <a:t>к полной бесполезности всей блокировочной схемы. Не вызвав блокировку на чтение, даже если остальные транзакции её используют, можно поставить под вопрос актуальность данных. В целом - </a:t>
            </a:r>
            <a:r>
              <a:rPr lang="ru-RU" altLang="en-US" b="1" dirty="0">
                <a:latin typeface="Arial" panose="020B0604020202020204" pitchFamily="34" charset="0"/>
                <a:ea typeface="MS Mincho" charset="-128"/>
                <a:cs typeface="Arial" panose="020B0604020202020204" pitchFamily="34" charset="0"/>
              </a:rPr>
              <a:t>если что-то может быть заблокировано где-то, оно должно блокироваться везде</a:t>
            </a:r>
            <a:r>
              <a:rPr lang="ru-RU" altLang="en-US" dirty="0">
                <a:latin typeface="Arial" panose="020B0604020202020204" pitchFamily="34" charset="0"/>
                <a:ea typeface="MS Mincho" charset="-128"/>
                <a:cs typeface="Arial" panose="020B0604020202020204" pitchFamily="34" charset="0"/>
              </a:rPr>
              <a:t>. Игнорируя это правило, блокировочные стратегии приложений рискуют целостностью данных. </a:t>
            </a:r>
            <a:endParaRPr lang="ru-RU" altLang="en-US" dirty="0" smtClean="0">
              <a:latin typeface="Arial" panose="020B0604020202020204" pitchFamily="34" charset="0"/>
              <a:ea typeface="MS Mincho" charset="-128"/>
              <a:cs typeface="Arial" panose="020B0604020202020204" pitchFamily="34" charset="0"/>
            </a:endParaRPr>
          </a:p>
          <a:p>
            <a:r>
              <a:rPr lang="ru-RU" altLang="en-US" u="sng" dirty="0" smtClean="0">
                <a:latin typeface="Arial" panose="020B0604020202020204" pitchFamily="34" charset="0"/>
                <a:ea typeface="MS Mincho" charset="-128"/>
                <a:cs typeface="Arial" panose="020B0604020202020204" pitchFamily="34" charset="0"/>
              </a:rPr>
              <a:t>Применение:</a:t>
            </a:r>
            <a:r>
              <a:rPr lang="ru-RU" altLang="en-US" dirty="0" smtClean="0">
                <a:latin typeface="Arial" panose="020B0604020202020204" pitchFamily="34" charset="0"/>
                <a:ea typeface="MS Mincho" charset="-128"/>
                <a:cs typeface="Arial" panose="020B0604020202020204" pitchFamily="34" charset="0"/>
              </a:rPr>
              <a:t> </a:t>
            </a:r>
            <a:r>
              <a:rPr lang="ru-RU" dirty="0">
                <a:latin typeface="Arial" panose="020B0604020202020204" pitchFamily="34" charset="0"/>
                <a:cs typeface="Arial" panose="020B0604020202020204" pitchFamily="34" charset="0"/>
              </a:rPr>
              <a:t>Выполнением наиболее важных процедур блокирования должны заниматься не разработчики, а само приложение. Таким образом, явное блокирование следует заменить неявным. </a:t>
            </a:r>
            <a:endParaRPr lang="en-US" altLang="en-US" dirty="0">
              <a:latin typeface="Arial" panose="020B0604020202020204" pitchFamily="34" charset="0"/>
              <a:ea typeface="MS Mincho" charset="-128"/>
              <a:cs typeface="Arial" panose="020B0604020202020204" pitchFamily="34" charset="0"/>
            </a:endParaRPr>
          </a:p>
        </p:txBody>
      </p:sp>
    </p:spTree>
    <p:extLst>
      <p:ext uri="{BB962C8B-B14F-4D97-AF65-F5344CB8AC3E}">
        <p14:creationId xmlns:p14="http://schemas.microsoft.com/office/powerpoint/2010/main" val="348126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Implicit Lock</a:t>
            </a:r>
            <a:endParaRPr lang="ru-RU" dirty="0"/>
          </a:p>
        </p:txBody>
      </p:sp>
      <p:pic>
        <p:nvPicPr>
          <p:cNvPr id="4" name="Рисунок 3"/>
          <p:cNvPicPr>
            <a:picLocks noChangeAspect="1"/>
          </p:cNvPicPr>
          <p:nvPr/>
        </p:nvPicPr>
        <p:blipFill>
          <a:blip r:embed="rId2"/>
          <a:stretch>
            <a:fillRect/>
          </a:stretch>
        </p:blipFill>
        <p:spPr>
          <a:xfrm>
            <a:off x="2948725" y="2132734"/>
            <a:ext cx="6355510" cy="3902306"/>
          </a:xfrm>
          <a:prstGeom prst="rect">
            <a:avLst/>
          </a:prstGeom>
        </p:spPr>
      </p:pic>
    </p:spTree>
    <p:extLst>
      <p:ext uri="{BB962C8B-B14F-4D97-AF65-F5344CB8AC3E}">
        <p14:creationId xmlns:p14="http://schemas.microsoft.com/office/powerpoint/2010/main" val="69425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3591238" y="176464"/>
            <a:ext cx="4718572" cy="1012487"/>
          </a:xfrm>
          <a:prstGeom prst="rect">
            <a:avLst/>
          </a:prstGeom>
        </p:spPr>
      </p:pic>
      <p:pic>
        <p:nvPicPr>
          <p:cNvPr id="5" name="Рисунок 4"/>
          <p:cNvPicPr>
            <a:picLocks noChangeAspect="1"/>
          </p:cNvPicPr>
          <p:nvPr/>
        </p:nvPicPr>
        <p:blipFill>
          <a:blip r:embed="rId3"/>
          <a:stretch>
            <a:fillRect/>
          </a:stretch>
        </p:blipFill>
        <p:spPr>
          <a:xfrm>
            <a:off x="3591238" y="1332778"/>
            <a:ext cx="6435078" cy="3526568"/>
          </a:xfrm>
          <a:prstGeom prst="rect">
            <a:avLst/>
          </a:prstGeom>
        </p:spPr>
      </p:pic>
      <p:pic>
        <p:nvPicPr>
          <p:cNvPr id="6" name="Рисунок 5"/>
          <p:cNvPicPr>
            <a:picLocks noChangeAspect="1"/>
          </p:cNvPicPr>
          <p:nvPr/>
        </p:nvPicPr>
        <p:blipFill rotWithShape="1">
          <a:blip r:embed="rId4"/>
          <a:srcRect r="3767"/>
          <a:stretch/>
        </p:blipFill>
        <p:spPr>
          <a:xfrm>
            <a:off x="3591238" y="4859346"/>
            <a:ext cx="5390147" cy="1998654"/>
          </a:xfrm>
          <a:prstGeom prst="rect">
            <a:avLst/>
          </a:prstGeom>
        </p:spPr>
      </p:pic>
    </p:spTree>
    <p:extLst>
      <p:ext uri="{BB962C8B-B14F-4D97-AF65-F5344CB8AC3E}">
        <p14:creationId xmlns:p14="http://schemas.microsoft.com/office/powerpoint/2010/main" val="4131947608"/>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735</TotalTime>
  <Words>330</Words>
  <Application>Microsoft Office PowerPoint</Application>
  <PresentationFormat>Широкоэкранный</PresentationFormat>
  <Paragraphs>17</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MS Mincho</vt:lpstr>
      <vt:lpstr>Arial</vt:lpstr>
      <vt:lpstr>Calibri</vt:lpstr>
      <vt:lpstr>Calibri Light</vt:lpstr>
      <vt:lpstr>Ретро</vt:lpstr>
      <vt:lpstr>Блокировка с низкой степенью детализации Неявная блокировка</vt:lpstr>
      <vt:lpstr>Coarse-Grained Lock</vt:lpstr>
      <vt:lpstr>Coarse-Grained Lock</vt:lpstr>
      <vt:lpstr>Coarse-Grained Lock</vt:lpstr>
      <vt:lpstr>Implicit Lock</vt:lpstr>
      <vt:lpstr>Implicit Lock</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Мария</dc:creator>
  <cp:lastModifiedBy>Мария</cp:lastModifiedBy>
  <cp:revision>11</cp:revision>
  <dcterms:created xsi:type="dcterms:W3CDTF">2023-05-26T16:34:39Z</dcterms:created>
  <dcterms:modified xsi:type="dcterms:W3CDTF">2023-05-27T04:49:45Z</dcterms:modified>
</cp:coreProperties>
</file>