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308" r:id="rId3"/>
    <p:sldId id="2317" r:id="rId5"/>
    <p:sldId id="2319" r:id="rId6"/>
    <p:sldId id="2320" r:id="rId7"/>
    <p:sldId id="2321" r:id="rId8"/>
    <p:sldId id="2316" r:id="rId9"/>
    <p:sldId id="2322" r:id="rId10"/>
    <p:sldId id="2323" r:id="rId11"/>
    <p:sldId id="2324" r:id="rId12"/>
    <p:sldId id="2325" r:id="rId13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A484D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387" autoAdjust="0"/>
    <p:restoredTop sz="93750" autoAdjust="0"/>
  </p:normalViewPr>
  <p:slideViewPr>
    <p:cSldViewPr snapToGrid="0" snapToObjects="1">
      <p:cViewPr varScale="1">
        <p:scale>
          <a:sx n="31" d="100"/>
          <a:sy n="31" d="100"/>
        </p:scale>
        <p:origin x="-596" y="-84"/>
      </p:cViewPr>
      <p:guideLst>
        <p:guide orient="horz" pos="8088"/>
        <p:guide orient="horz" pos="504"/>
        <p:guide pos="14278"/>
        <p:guide pos="1078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EFC10EE1-B198-C942-8235-326C972CBB3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2pPr>
    <a:lvl3pPr marL="18281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3pPr>
    <a:lvl4pPr marL="27425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4pPr>
    <a:lvl5pPr marL="36569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5pPr>
    <a:lvl6pPr marL="4571365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60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41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6200000" flipH="1" flipV="1">
            <a:off x="10986782" y="3437757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3325" y="6017895"/>
            <a:ext cx="19603720" cy="4694555"/>
          </a:xfrm>
          <a:prstGeom prst="rect">
            <a:avLst/>
          </a:prstGeom>
          <a:noFill/>
        </p:spPr>
        <p:txBody>
          <a:bodyPr wrap="square" lIns="365760" tIns="0" rIns="0" bIns="0" rtlCol="0">
            <a:spAutoFit/>
          </a:bodyPr>
          <a:lstStyle/>
          <a:p>
            <a:pPr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8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Оптимистическая автономная блокировка Optimistic Offline Lock</a:t>
            </a:r>
            <a:endParaRPr lang="en-US" altLang="en-US" sz="800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 charset="0"/>
              <a:ea typeface="+mj-ea"/>
              <a:cs typeface="Calibri" panose="020F0502020204030204" charset="0"/>
              <a:sym typeface="+mn-ea"/>
            </a:endParaRPr>
          </a:p>
          <a:p>
            <a:pPr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6600" kern="1200" spc="3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Lucida Bright" panose="02040602050505020304" charset="0"/>
              <a:ea typeface="+mj-ea"/>
              <a:cs typeface="Lucida Bright" panose="02040602050505020304" charset="0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458542" y="9645244"/>
            <a:ext cx="6105525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ru-RU" sz="3200" spc="6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charset="0"/>
                <a:ea typeface="Montserrat Light" charset="0"/>
                <a:cs typeface="Calibri" panose="020F0502020204030204" charset="0"/>
                <a:sym typeface="Bebas Neue" charset="0"/>
              </a:rPr>
              <a:t>Коваленко Мария 932001</a:t>
            </a:r>
            <a:endParaRPr lang="en-US" sz="3200" spc="600" dirty="0">
              <a:solidFill>
                <a:schemeClr val="tx1">
                  <a:lumMod val="75000"/>
                </a:schemeClr>
              </a:solidFill>
              <a:latin typeface="Calibri" panose="020F0502020204030204" charset="0"/>
              <a:ea typeface="Montserrat Light" charset="0"/>
              <a:cs typeface="Calibri" panose="020F0502020204030204" charset="0"/>
              <a:sym typeface="Bebas Neue" charset="0"/>
            </a:endParaRPr>
          </a:p>
        </p:txBody>
      </p:sp>
      <p:sp>
        <p:nvSpPr>
          <p:cNvPr id="8" name="Right Triangle 7"/>
          <p:cNvSpPr/>
          <p:nvPr/>
        </p:nvSpPr>
        <p:spPr>
          <a:xfrm rot="5400000" flipH="1" flipV="1">
            <a:off x="11232109" y="3467493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1623747" y="3790338"/>
            <a:ext cx="889752" cy="7642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1613535" y="2800350"/>
            <a:ext cx="20734655" cy="7477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BEGIN TRANSACTION;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SELECT * FROM table WHERE row_id = 1 FOR UPDATE;-- заблокировали строку 1: другие потоки не могут читать/изменять строку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UPDATE table SET name = 'bob' WHERE row_id = 1;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COMMIT;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BEGIN TRANSACTION;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SELECT * FROM table WHERE row_id = 1 LOCK IN SHARE MODE;-- заблокировали строку 1: другие потоки могут читать строку, но не могут изменять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UPDATE table SET name = 'bob' WHERE row_id = 1;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COMMIT;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/>
          <p:cNvSpPr txBox="1"/>
          <p:nvPr/>
        </p:nvSpPr>
        <p:spPr>
          <a:xfrm>
            <a:off x="5411663" y="8773994"/>
            <a:ext cx="17732709" cy="45256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4000" dirty="0" smtClean="0">
                <a:solidFill>
                  <a:schemeClr val="accent4">
                    <a:lumMod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Провести проверку, не вступят ли изменения, проведенные одним сеансом в конфликт с изменениями, проведенными другим сеансом. Если проверка прошла успешно, то изменяемые записи блокируются и изменения фиксируются в базе данных. Проверка и фиксация осуществляются в рамках одной системной транзакции, данные останутся согласованными. Срок действия "Оптимистической автономной блокировки" ограничивается той системной транзакцией, в процессе которого она была установлена.</a:t>
            </a:r>
            <a:endParaRPr lang="ru-RU" sz="4000" dirty="0" smtClean="0">
              <a:solidFill>
                <a:schemeClr val="accent4">
                  <a:lumMod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97490" y="9126623"/>
            <a:ext cx="2444115" cy="70675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u-RU" sz="4000" b="1" dirty="0" smtClean="0">
                <a:solidFill>
                  <a:schemeClr val="tx2"/>
                </a:solidFill>
                <a:latin typeface="Calibri" panose="020F0502020204030204" charset="0"/>
                <a:ea typeface="Montserrat" charset="0"/>
                <a:cs typeface="Calibri" panose="020F0502020204030204" charset="0"/>
              </a:rPr>
              <a:t>РЕШЕНИЕ:</a:t>
            </a:r>
            <a:endParaRPr lang="ru-RU" sz="4000" b="1" dirty="0" smtClean="0">
              <a:solidFill>
                <a:schemeClr val="tx2"/>
              </a:solidFill>
              <a:latin typeface="Calibri" panose="020F0502020204030204" charset="0"/>
              <a:ea typeface="Montserrat" charset="0"/>
              <a:cs typeface="Calibri" panose="020F0502020204030204" charset="0"/>
            </a:endParaRPr>
          </a:p>
        </p:txBody>
      </p:sp>
      <p:sp>
        <p:nvSpPr>
          <p:cNvPr id="30" name="Subtitle 2"/>
          <p:cNvSpPr txBox="1"/>
          <p:nvPr/>
        </p:nvSpPr>
        <p:spPr>
          <a:xfrm>
            <a:off x="5411663" y="1308449"/>
            <a:ext cx="17732709" cy="218694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altLang="en-US" sz="400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charset="0"/>
                <a:ea typeface="MS Mincho" charset="-128"/>
                <a:cs typeface="Calibri" panose="020F0502020204030204" charset="0"/>
                <a:sym typeface="+mn-ea"/>
              </a:rPr>
              <a:t>Предотвращает возникновение конфликтов между параллельными бизнес-транзакциями путем обнаружения конфликта и отката транзакции.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anose="020F0502020204030204" charset="0"/>
              <a:ea typeface="MS Mincho" charset="-128"/>
              <a:cs typeface="Calibri" panose="020F0502020204030204" charset="0"/>
            </a:endParaRPr>
          </a:p>
          <a:p>
            <a:pPr algn="l">
              <a:lnSpc>
                <a:spcPct val="100000"/>
              </a:lnSpc>
            </a:pPr>
            <a:r>
              <a:rPr lang="ru-RU" sz="4000" dirty="0" smtClean="0">
                <a:solidFill>
                  <a:schemeClr val="accent4">
                    <a:lumMod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ru-RU" sz="4000" dirty="0" smtClean="0">
              <a:solidFill>
                <a:schemeClr val="accent4">
                  <a:lumMod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4645" y="1308653"/>
            <a:ext cx="3230245" cy="70675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u-RU" sz="4000" b="1" dirty="0" smtClean="0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</a:rPr>
              <a:t>НАЗНАЧЕНИЕ:</a:t>
            </a:r>
            <a:endParaRPr lang="ru-RU" sz="4000" b="1" dirty="0" smtClean="0">
              <a:solidFill>
                <a:schemeClr val="tx2"/>
              </a:solidFill>
              <a:latin typeface="Calibri" panose="020F0502020204030204" charset="0"/>
              <a:ea typeface="Montserrat" charset="0"/>
              <a:cs typeface="Calibri" panose="020F0502020204030204" charset="0"/>
            </a:endParaRPr>
          </a:p>
        </p:txBody>
      </p:sp>
      <p:sp>
        <p:nvSpPr>
          <p:cNvPr id="33" name="Subtitle 2"/>
          <p:cNvSpPr txBox="1"/>
          <p:nvPr/>
        </p:nvSpPr>
        <p:spPr>
          <a:xfrm>
            <a:off x="5411663" y="4297472"/>
            <a:ext cx="17732709" cy="329501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altLang="ru-RU" sz="4000" dirty="0" smtClean="0">
                <a:solidFill>
                  <a:schemeClr val="accent4">
                    <a:lumMod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Бизнес - транзакция содержит несколько системных транзакций, в этом случае СУБД не может гарантировать согласованность записей базы данных. Любая попытка доступа нескольких сеансов к одним и тем же записям грозит нарушением целостности данных и, кроме того, может привести к утрате внесенных изменений.</a:t>
            </a:r>
            <a:endParaRPr lang="ru-RU" altLang="ru-RU" sz="4000" dirty="0" smtClean="0">
              <a:solidFill>
                <a:schemeClr val="accent4">
                  <a:lumMod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645" y="5217790"/>
            <a:ext cx="2090420" cy="70675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u-RU" sz="4000" b="1" dirty="0" smtClean="0">
                <a:solidFill>
                  <a:schemeClr val="tx2"/>
                </a:solidFill>
                <a:latin typeface="Calibri" panose="020F0502020204030204" charset="0"/>
                <a:ea typeface="Montserrat" charset="0"/>
                <a:cs typeface="Calibri" panose="020F0502020204030204" charset="0"/>
              </a:rPr>
              <a:t>ЗАДАЧА:</a:t>
            </a:r>
            <a:endParaRPr lang="ru-RU" sz="4000" b="1" dirty="0" smtClean="0">
              <a:solidFill>
                <a:schemeClr val="tx2"/>
              </a:solidFill>
              <a:latin typeface="Calibri" panose="020F0502020204030204" charset="0"/>
              <a:ea typeface="Montserrat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Замещающая рамка рисунка 1"/>
          <p:cNvPicPr>
            <a:picLocks noChangeAspect="1"/>
          </p:cNvPicPr>
          <p:nvPr>
            <p:ph type="pic" sz="quarter" idx="41"/>
          </p:nvPr>
        </p:nvPicPr>
        <p:blipFill>
          <a:blip r:embed="rId1"/>
          <a:srcRect l="22130" t="18335" r="27922" b="16240"/>
          <a:stretch>
            <a:fillRect/>
          </a:stretch>
        </p:blipFill>
        <p:spPr>
          <a:xfrm>
            <a:off x="3657600" y="661035"/>
            <a:ext cx="16135985" cy="11889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2005330" y="2037080"/>
            <a:ext cx="19577685" cy="6862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ru-RU" altLang="en-US" sz="4000" b="1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При оптимистическом блокировании сеансу разрешается зафиксировать изменение записи в базе данных</a:t>
            </a:r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, если со времени, прошедшего после загрузки этой записи текущим сеансом, она не была изменена никаким другим сеансом.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4000" b="1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Применимость</a:t>
            </a:r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Применяется тогда, когда </a:t>
            </a:r>
            <a:r>
              <a:rPr lang="ru-RU" altLang="en-US" sz="4000" b="1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вероятность возникновения конфликта между двумя параллельными бизнес-транзакциями мала</a:t>
            </a:r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. В противном случае данная схема окажется весьма недружелюбной по отношению к пользователю, поскольку о том, что фиксация изменений невозможна, ему сообщат только тогда, когда он закончит выполнять все свои действия. 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373630" y="10462895"/>
            <a:ext cx="188410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ru-RU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+ не блокирует работу пользователей;</a:t>
            </a:r>
            <a:endParaRPr lang="ru-RU" altLang="ru-RU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ru-RU" altLang="ru-RU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+ легко реализуется;</a:t>
            </a:r>
            <a:endParaRPr lang="ru-RU" altLang="ru-RU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ru-RU" altLang="ru-RU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 - угроза утраты работы пользователей;</a:t>
            </a:r>
            <a:endParaRPr lang="ru-RU" altLang="ru-RU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ru-RU" altLang="ru-RU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 - проблема несогласованного чтения при выборке из разных таблиц.</a:t>
            </a:r>
            <a:endParaRPr lang="ru-RU" altLang="ru-RU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ая рамка рисунка 2"/>
          <p:cNvPicPr>
            <a:picLocks noChangeAspect="1"/>
          </p:cNvPicPr>
          <p:nvPr>
            <p:ph type="pic" sz="quarter" idx="41"/>
          </p:nvPr>
        </p:nvPicPr>
        <p:blipFill>
          <a:blip r:embed="rId1"/>
          <a:srcRect l="27487" t="23318" r="27881" b="15411"/>
          <a:stretch>
            <a:fillRect/>
          </a:stretch>
        </p:blipFill>
        <p:spPr>
          <a:xfrm>
            <a:off x="713105" y="2604770"/>
            <a:ext cx="13461365" cy="1039495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060440" y="896620"/>
            <a:ext cx="12256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Проверка номер версии при оптимистической блокировки с помощью оператора </a:t>
            </a:r>
            <a:r>
              <a:rPr lang="en-US" altLang="en-US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UPDATE</a:t>
            </a:r>
            <a:endParaRPr lang="en-US" altLang="en-US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682750" y="896620"/>
            <a:ext cx="37553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ru-RU" sz="54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Реализация</a:t>
            </a:r>
            <a:endParaRPr lang="ru-RU" altLang="ru-RU" sz="54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820265" y="2444115"/>
            <a:ext cx="8681720" cy="1055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Наиболее распространенный прием отслеживания изменений — </a:t>
            </a:r>
            <a:r>
              <a:rPr lang="ru-RU" altLang="en-US" sz="4000" b="1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сохранение вместе с каждой записью номера ее версии</a:t>
            </a:r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. После загрузки такой записи номер ее версии будет сохраняться вместе с остальными элементами состояния сеанса. Наложение блокировки состоит в сравнении номера версии, хранящегося в состоянии сеанса, с текущим номером версии этой же записи в базе данных.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lang="ru-RU" altLang="en-US" sz="4000" b="1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Если проверка пройдет успешно, текущий пользователь сможет зафиксировать в базе данных все изменения, включая и увеличенный номер версии.</a:t>
            </a:r>
            <a:endParaRPr lang="ru-RU" altLang="en-US" sz="4000" b="1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6200000" flipH="1" flipV="1">
            <a:off x="10986782" y="3437757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3325" y="6017895"/>
            <a:ext cx="19603720" cy="3323590"/>
          </a:xfrm>
          <a:prstGeom prst="rect">
            <a:avLst/>
          </a:prstGeom>
          <a:noFill/>
        </p:spPr>
        <p:txBody>
          <a:bodyPr wrap="square" lIns="365760" tIns="0" rIns="0" bIns="0" rtlCol="0">
            <a:spAutoFit/>
          </a:bodyPr>
          <a:lstStyle/>
          <a:p>
            <a:pPr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8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Пессимистическая автономная блокировка Pessimistic Offline Lock</a:t>
            </a:r>
            <a:endParaRPr lang="en-US" altLang="en-US" sz="800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 charset="0"/>
              <a:ea typeface="+mj-ea"/>
              <a:cs typeface="Calibri" panose="020F0502020204030204" charset="0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458542" y="9645244"/>
            <a:ext cx="6105525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ru-RU" sz="3200" spc="6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charset="0"/>
                <a:ea typeface="Montserrat Light" charset="0"/>
                <a:cs typeface="Calibri" panose="020F0502020204030204" charset="0"/>
                <a:sym typeface="Bebas Neue" charset="0"/>
              </a:rPr>
              <a:t>Коваленко Мария 932001</a:t>
            </a:r>
            <a:endParaRPr lang="en-US" sz="3200" spc="600" dirty="0">
              <a:solidFill>
                <a:schemeClr val="tx1">
                  <a:lumMod val="75000"/>
                </a:schemeClr>
              </a:solidFill>
              <a:latin typeface="Calibri" panose="020F0502020204030204" charset="0"/>
              <a:ea typeface="Montserrat Light" charset="0"/>
              <a:cs typeface="Calibri" panose="020F0502020204030204" charset="0"/>
              <a:sym typeface="Bebas Neue" charset="0"/>
            </a:endParaRPr>
          </a:p>
        </p:txBody>
      </p:sp>
      <p:sp>
        <p:nvSpPr>
          <p:cNvPr id="8" name="Right Triangle 7"/>
          <p:cNvSpPr/>
          <p:nvPr/>
        </p:nvSpPr>
        <p:spPr>
          <a:xfrm rot="5400000" flipH="1" flipV="1">
            <a:off x="11232109" y="3467493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1623747" y="3790338"/>
            <a:ext cx="889752" cy="7642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/>
          <p:cNvSpPr txBox="1"/>
          <p:nvPr/>
        </p:nvSpPr>
        <p:spPr>
          <a:xfrm>
            <a:off x="5411663" y="8773994"/>
            <a:ext cx="17732709" cy="20637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40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Блокировка накладывается на данные прежде, чем бизнес - транзакция начинает с ними работать, таким образом, гарантируется завершение транзакции без негативных последствий из-за параллельных сеансов.</a:t>
            </a:r>
            <a:endParaRPr lang="ru-RU" sz="4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97490" y="9126623"/>
            <a:ext cx="2444115" cy="70675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u-RU" sz="40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Montserrat" charset="0"/>
                <a:cs typeface="Calibri" panose="020F0502020204030204" charset="0"/>
              </a:rPr>
              <a:t>РЕШЕНИЕ:</a:t>
            </a:r>
            <a:endParaRPr lang="ru-RU" sz="4000" b="1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Montserrat" charset="0"/>
              <a:cs typeface="Calibri" panose="020F0502020204030204" charset="0"/>
            </a:endParaRPr>
          </a:p>
        </p:txBody>
      </p:sp>
      <p:sp>
        <p:nvSpPr>
          <p:cNvPr id="30" name="Subtitle 2"/>
          <p:cNvSpPr txBox="1"/>
          <p:nvPr/>
        </p:nvSpPr>
        <p:spPr>
          <a:xfrm>
            <a:off x="5411663" y="1308449"/>
            <a:ext cx="17732709" cy="280225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altLang="en-US" sz="400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charset="0"/>
                <a:ea typeface="MS Mincho" charset="-128"/>
                <a:cs typeface="Calibri" panose="020F0502020204030204" charset="0"/>
                <a:sym typeface="+mn-ea"/>
              </a:rPr>
              <a:t>Предотвращает возникновение конфликтов между параллельными бизнес-транзакциями, предоставляя доступ к данным в конкретный момент времени только одной бизнес-транзакции.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anose="020F0502020204030204" charset="0"/>
              <a:ea typeface="MS Mincho" charset="-128"/>
              <a:cs typeface="Calibri" panose="020F0502020204030204" charset="0"/>
            </a:endParaRPr>
          </a:p>
          <a:p>
            <a:pPr algn="l">
              <a:lnSpc>
                <a:spcPct val="100000"/>
              </a:lnSpc>
            </a:pPr>
            <a:r>
              <a:rPr lang="ru-RU" sz="40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ru-RU" sz="4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4645" y="1308653"/>
            <a:ext cx="3230245" cy="70675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u-RU" sz="40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НАЗНАЧЕНИЕ:</a:t>
            </a:r>
            <a:endParaRPr lang="ru-RU" sz="4000" b="1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Montserrat" charset="0"/>
              <a:cs typeface="Calibri" panose="020F0502020204030204" charset="0"/>
            </a:endParaRPr>
          </a:p>
        </p:txBody>
      </p:sp>
      <p:sp>
        <p:nvSpPr>
          <p:cNvPr id="33" name="Subtitle 2"/>
          <p:cNvSpPr txBox="1"/>
          <p:nvPr/>
        </p:nvSpPr>
        <p:spPr>
          <a:xfrm>
            <a:off x="5411663" y="4297472"/>
            <a:ext cx="17732709" cy="20637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altLang="ru-RU" sz="40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При использовании оптимистической блокировки один пользователь может зафиксировать результаты транзакции, а остальным пользователям будет в этом отказано. Требуется предотвратить подобный конфликт.</a:t>
            </a:r>
            <a:endParaRPr lang="ru-RU" altLang="ru-RU" sz="4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645" y="5217790"/>
            <a:ext cx="2090420" cy="70675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u-RU" sz="40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Montserrat" charset="0"/>
                <a:cs typeface="Calibri" panose="020F0502020204030204" charset="0"/>
              </a:rPr>
              <a:t>ЗАДАЧА:</a:t>
            </a:r>
            <a:endParaRPr lang="ru-RU" sz="4000" b="1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Montserrat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Замещающая рамка рисунка 1"/>
          <p:cNvPicPr>
            <a:picLocks noChangeAspect="1"/>
          </p:cNvPicPr>
          <p:nvPr>
            <p:ph type="pic" sz="quarter" idx="41"/>
          </p:nvPr>
        </p:nvPicPr>
        <p:blipFill>
          <a:blip r:embed="rId1"/>
          <a:srcRect l="19760" t="19998" r="33028" b="15531"/>
          <a:stretch>
            <a:fillRect/>
          </a:stretch>
        </p:blipFill>
        <p:spPr>
          <a:xfrm>
            <a:off x="1104900" y="1282065"/>
            <a:ext cx="14222730" cy="1092390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16067405" y="3488055"/>
            <a:ext cx="7042785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В пессимистической схеме блокирования бизнес-транзакция накладывает блокировку на данные прежде, чем начинает с ними работать, поэтому пользователь может быть уверен, что </a:t>
            </a:r>
            <a:r>
              <a:rPr lang="ru-RU" altLang="en-US" sz="4000" b="1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завершит транзакцию без негативных последствий со стороны параллельных процессов</a:t>
            </a:r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1475740" y="1097915"/>
            <a:ext cx="21310600" cy="994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 b="1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Возможные реализации</a:t>
            </a:r>
            <a:endParaRPr lang="ru-RU" altLang="en-US" sz="4000" b="1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4000" b="1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1. Монопольная блокировка записи</a:t>
            </a:r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(exclusive write lock), которая требует наложения блокировки только для редактирования данных. В современных бд данное поведение уже реализовано и используется по-умолчанию. 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Например: имеем 2 паралельных update-a одной строки, по факту оба update-a попадут в список запросов бд и будут выполнены последовательно.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4000" b="1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2. Монопольная блокировка чтения</a:t>
            </a:r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(exclusive read lock), используется, когда нужны самые свежие сохраненные данные. В современных бд данное поведение используется по-умолчанию. Например Вы делаете Select, но какой-то Update запрос заблокировал строку, значит Ваш Select будет ждать пока завершится Update (по-умолчанию бд использует блокировку на чтение данных в строке).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4000" b="1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3. Блокировкой чтения/записи</a:t>
            </a:r>
            <a:r>
              <a:rPr lang="ru-RU" altLang="en-US" sz="400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(read/write lock) - сочетает в себе первые два типа блокировки, что ведет к жесткому ограничению доступа.</a:t>
            </a:r>
            <a:endParaRPr lang="ru-RU" altLang="en-US" sz="400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4510</Words>
  <Application>WPS Presentation</Application>
  <PresentationFormat>Произвольный</PresentationFormat>
  <Paragraphs>75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4" baseType="lpstr">
      <vt:lpstr>Arial</vt:lpstr>
      <vt:lpstr>SimSun</vt:lpstr>
      <vt:lpstr>Wingdings</vt:lpstr>
      <vt:lpstr>Montserrat Hairline</vt:lpstr>
      <vt:lpstr>Segoe Print</vt:lpstr>
      <vt:lpstr>Source Sans Pro Light</vt:lpstr>
      <vt:lpstr>Calibri Light</vt:lpstr>
      <vt:lpstr>Calibri</vt:lpstr>
      <vt:lpstr>Lucida Bright</vt:lpstr>
      <vt:lpstr>Montserrat Light</vt:lpstr>
      <vt:lpstr>Bebas Neue</vt:lpstr>
      <vt:lpstr>Montserrat</vt:lpstr>
      <vt:lpstr>Arial</vt:lpstr>
      <vt:lpstr>Open Sans Light</vt:lpstr>
      <vt:lpstr>Open Sans</vt:lpstr>
      <vt:lpstr>Montserrat</vt:lpstr>
      <vt:lpstr>Calibri Light</vt:lpstr>
      <vt:lpstr>Microsoft YaHei</vt:lpstr>
      <vt:lpstr>Arial Unicode MS</vt:lpstr>
      <vt:lpstr>Lato Light</vt:lpstr>
      <vt:lpstr>MS Mincho</vt:lpstr>
      <vt:lpstr>Yu Gothic</vt:lpstr>
      <vt:lpstr>Book Antiqua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Мария Коваленко</cp:lastModifiedBy>
  <cp:revision>6339</cp:revision>
  <dcterms:created xsi:type="dcterms:W3CDTF">2014-11-12T21:47:00Z</dcterms:created>
  <dcterms:modified xsi:type="dcterms:W3CDTF">2023-05-26T15:23:44Z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5DBAAF8923924AEEA70269E1AC77704E</vt:lpwstr>
  </property>
  <property fmtid="{D5CDD505-2E9C-101B-9397-08002B2CF9AE}" pid="3" name="KSOProductBuildVer">
    <vt:lpwstr>1049-11.2.0.11537</vt:lpwstr>
  </property>
</Properties>
</file>