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6.jpeg" ContentType="image/jpeg"/>
  <Override PartName="/ppt/media/image5.jpeg" ContentType="image/jpeg"/>
  <Override PartName="/ppt/media/image7.png" ContentType="image/pn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png" ContentType="image/png"/>
  <Override PartName="/ppt/media/image14.jpeg" ContentType="image/jpeg"/>
  <Override PartName="/ppt/media/image15.jpeg" ContentType="image/jpeg"/>
  <Override PartName="/ppt/media/image16.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41"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42"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46"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47"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49"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50"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51"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52"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53"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54"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6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72"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73"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78"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81"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83"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87"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89"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90"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95"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97"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98"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99"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00"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01"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02"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1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18"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20"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121"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2"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25"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26"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127"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29"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130"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31"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35"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37"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38"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3"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45"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6"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7"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8"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49"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50"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6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66"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83"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85"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86"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0"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1"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193"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4"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5"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6"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7"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198"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400" spc="-1" strike="noStrike">
              <a:solidFill>
                <a:srgbClr val="000000"/>
              </a:solidFill>
              <a:latin typeface="Corbe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400" spc="-1" strike="noStrike">
              <a:solidFill>
                <a:srgbClr val="000000"/>
              </a:solidFill>
              <a:latin typeface="Corbel"/>
            </a:endParaRPr>
          </a:p>
        </p:txBody>
      </p:sp>
      <p:sp>
        <p:nvSpPr>
          <p:cNvPr id="39"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6480" cy="6857640"/>
            <a:chOff x="150840" y="0"/>
            <a:chExt cx="2436480" cy="6857640"/>
          </a:xfrm>
        </p:grpSpPr>
        <p:sp>
          <p:nvSpPr>
            <p:cNvPr id="1" name="Freeform 6"/>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2" name="Freeform 7"/>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sp>
        <p:sp>
          <p:nvSpPr>
            <p:cNvPr id="3" name="Freeform 8"/>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sp>
        <p:sp>
          <p:nvSpPr>
            <p:cNvPr id="4" name="Freeform 9"/>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5" name="Freeform 10"/>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6" name="Freeform 11"/>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sp>
      </p:grpSp>
      <p:grpSp>
        <p:nvGrpSpPr>
          <p:cNvPr id="7" name="Group 18"/>
          <p:cNvGrpSpPr/>
          <p:nvPr/>
        </p:nvGrpSpPr>
        <p:grpSpPr>
          <a:xfrm>
            <a:off x="546120" y="-4680"/>
            <a:ext cx="5014440" cy="6862320"/>
            <a:chOff x="546120" y="-4680"/>
            <a:chExt cx="5014440" cy="6862320"/>
          </a:xfrm>
        </p:grpSpPr>
        <p:sp>
          <p:nvSpPr>
            <p:cNvPr id="8" name="Freeform 6"/>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sp>
        <p:sp>
          <p:nvSpPr>
            <p:cNvPr id="9" name="Freeform 7"/>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sp>
        <p:sp>
          <p:nvSpPr>
            <p:cNvPr id="10" name="Freeform 9"/>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sp>
        <p:sp>
          <p:nvSpPr>
            <p:cNvPr id="11" name="Freeform 10"/>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sp>
        <p:sp>
          <p:nvSpPr>
            <p:cNvPr id="12" name="Freeform 11"/>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sp>
        <p:sp>
          <p:nvSpPr>
            <p:cNvPr id="13" name="Freeform 12"/>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sp>
      </p:grpSp>
      <p:sp>
        <p:nvSpPr>
          <p:cNvPr id="14" name="PlaceHolder 1"/>
          <p:cNvSpPr>
            <a:spLocks noGrp="1"/>
          </p:cNvSpPr>
          <p:nvPr>
            <p:ph type="title"/>
          </p:nvPr>
        </p:nvSpPr>
        <p:spPr>
          <a:xfrm>
            <a:off x="2928240" y="1380240"/>
            <a:ext cx="8574120" cy="2615760"/>
          </a:xfrm>
          <a:prstGeom prst="rect">
            <a:avLst/>
          </a:prstGeom>
        </p:spPr>
        <p:txBody>
          <a:bodyPr anchor="b">
            <a:normAutofit/>
          </a:bodyPr>
          <a:p>
            <a:pPr algn="r">
              <a:lnSpc>
                <a:spcPct val="100000"/>
              </a:lnSpc>
            </a:pPr>
            <a:r>
              <a:rPr b="0" lang="ru-RU" sz="6000" spc="-1" strike="noStrike">
                <a:solidFill>
                  <a:srgbClr val="000000"/>
                </a:solidFill>
                <a:latin typeface="Corbel"/>
              </a:rPr>
              <a:t>Образец заголовка</a:t>
            </a:r>
            <a:endParaRPr b="0" lang="ru-RU" sz="6000" spc="-1" strike="noStrike">
              <a:solidFill>
                <a:srgbClr val="000000"/>
              </a:solidFill>
              <a:latin typeface="Corbel"/>
            </a:endParaRPr>
          </a:p>
        </p:txBody>
      </p:sp>
      <p:sp>
        <p:nvSpPr>
          <p:cNvPr id="15" name="PlaceHolder 2"/>
          <p:cNvSpPr>
            <a:spLocks noGrp="1"/>
          </p:cNvSpPr>
          <p:nvPr>
            <p:ph type="dt"/>
          </p:nvPr>
        </p:nvSpPr>
        <p:spPr>
          <a:xfrm>
            <a:off x="9732600" y="5883120"/>
            <a:ext cx="1142640" cy="364680"/>
          </a:xfrm>
          <a:prstGeom prst="rect">
            <a:avLst/>
          </a:prstGeom>
        </p:spPr>
        <p:txBody>
          <a:bodyPr anchor="ctr">
            <a:noAutofit/>
          </a:bodyPr>
          <a:p>
            <a:pPr algn="r">
              <a:lnSpc>
                <a:spcPct val="100000"/>
              </a:lnSpc>
            </a:pPr>
            <a:fld id="{C5E022BD-F01D-44ED-AD9F-A551712BE805}" type="datetime">
              <a:rPr b="0" lang="ru-RU" sz="1000" spc="-1" strike="noStrike">
                <a:solidFill>
                  <a:srgbClr val="000000"/>
                </a:solidFill>
                <a:latin typeface="Corbel"/>
              </a:rPr>
              <a:t>19.11.21</a:t>
            </a:fld>
            <a:endParaRPr b="0" lang="ru-RU" sz="1000" spc="-1" strike="noStrike">
              <a:latin typeface="Times New Roman"/>
            </a:endParaRPr>
          </a:p>
        </p:txBody>
      </p:sp>
      <p:sp>
        <p:nvSpPr>
          <p:cNvPr id="16" name="PlaceHolder 3"/>
          <p:cNvSpPr>
            <a:spLocks noGrp="1"/>
          </p:cNvSpPr>
          <p:nvPr>
            <p:ph type="ftr"/>
          </p:nvPr>
        </p:nvSpPr>
        <p:spPr>
          <a:xfrm>
            <a:off x="5332320" y="5883120"/>
            <a:ext cx="4323600" cy="364680"/>
          </a:xfrm>
          <a:prstGeom prst="rect">
            <a:avLst/>
          </a:prstGeom>
        </p:spPr>
        <p:txBody>
          <a:bodyPr anchor="ctr">
            <a:noAutofit/>
          </a:bodyPr>
          <a:p>
            <a:endParaRPr b="0" lang="ru-RU" sz="2400" spc="-1" strike="noStrike">
              <a:latin typeface="Times New Roman"/>
            </a:endParaRPr>
          </a:p>
        </p:txBody>
      </p:sp>
      <p:sp>
        <p:nvSpPr>
          <p:cNvPr id="17" name="PlaceHolder 4"/>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C9FB169F-9C07-44DB-B11A-7F8E5124A7F3}" type="slidenum">
              <a:rPr b="0" lang="ru-RU" sz="1000" spc="-1" strike="noStrike">
                <a:solidFill>
                  <a:srgbClr val="000000"/>
                </a:solidFill>
                <a:latin typeface="Corbel"/>
              </a:rPr>
              <a:t>&lt;номер&gt;</a:t>
            </a:fld>
            <a:endParaRPr b="0" lang="ru-RU" sz="1000" spc="-1" strike="noStrike">
              <a:latin typeface="Times New Roman"/>
            </a:endParaRPr>
          </a:p>
        </p:txBody>
      </p:sp>
      <p:sp>
        <p:nvSpPr>
          <p:cNvPr id="1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400" spc="-1" strike="noStrike">
                <a:solidFill>
                  <a:srgbClr val="000000"/>
                </a:solidFill>
                <a:latin typeface="Corbel"/>
              </a:rPr>
              <a:t>Для правки структуры щёлкните мышью</a:t>
            </a:r>
            <a:endParaRPr b="0" lang="ru-RU"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Corbel"/>
              </a:rPr>
              <a:t>Второй уровень структуры</a:t>
            </a:r>
            <a:endParaRPr b="0" lang="ru-RU"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ru-RU" sz="1600" spc="-1" strike="noStrike">
                <a:solidFill>
                  <a:srgbClr val="000000"/>
                </a:solidFill>
                <a:latin typeface="Corbel"/>
              </a:rPr>
              <a:t>Третий уровень структуры</a:t>
            </a:r>
            <a:endParaRPr b="0" lang="ru-RU"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Corbel"/>
              </a:rPr>
              <a:t>Четвёртый уровень структуры</a:t>
            </a:r>
            <a:endParaRPr b="0" lang="ru-RU"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orbel"/>
              </a:rPr>
              <a:t>Пятый уровень структуры</a:t>
            </a:r>
            <a:endParaRPr b="0" lang="ru-RU"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orbel"/>
              </a:rPr>
              <a:t>Шестой уровень структуры</a:t>
            </a:r>
            <a:endParaRPr b="0" lang="ru-RU"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orbel"/>
              </a:rPr>
              <a:t>Седьмой уровень структуры</a:t>
            </a:r>
            <a:endParaRPr b="0" lang="ru-RU"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6480" cy="6857640"/>
            <a:chOff x="150840" y="0"/>
            <a:chExt cx="2436480" cy="6857640"/>
          </a:xfrm>
        </p:grpSpPr>
        <p:sp>
          <p:nvSpPr>
            <p:cNvPr id="56" name="Freeform 6"/>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57" name="Freeform 7"/>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sp>
        <p:sp>
          <p:nvSpPr>
            <p:cNvPr id="58" name="Freeform 8"/>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sp>
        <p:sp>
          <p:nvSpPr>
            <p:cNvPr id="59" name="Freeform 9"/>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60" name="Freeform 10"/>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61" name="Freeform 11"/>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sp>
      </p:grpSp>
      <p:sp>
        <p:nvSpPr>
          <p:cNvPr id="62" name="PlaceHolder 1"/>
          <p:cNvSpPr>
            <a:spLocks noGrp="1"/>
          </p:cNvSpPr>
          <p:nvPr>
            <p:ph type="title"/>
          </p:nvPr>
        </p:nvSpPr>
        <p:spPr>
          <a:xfrm>
            <a:off x="1484280" y="685800"/>
            <a:ext cx="10018440" cy="1752120"/>
          </a:xfrm>
          <a:prstGeom prst="rect">
            <a:avLst/>
          </a:prstGeom>
        </p:spPr>
        <p:txBody>
          <a:bodyPr anchor="ctr">
            <a:noAutofit/>
          </a:bodyPr>
          <a:p>
            <a:pPr algn="ctr">
              <a:lnSpc>
                <a:spcPct val="100000"/>
              </a:lnSpc>
            </a:pPr>
            <a:r>
              <a:rPr b="0" lang="ru-RU" sz="4000" spc="-1" strike="noStrike">
                <a:solidFill>
                  <a:srgbClr val="000000"/>
                </a:solidFill>
                <a:latin typeface="Corbel"/>
              </a:rPr>
              <a:t>Образец заголовка</a:t>
            </a:r>
            <a:endParaRPr b="0" lang="ru-RU" sz="4000" spc="-1" strike="noStrike">
              <a:solidFill>
                <a:srgbClr val="000000"/>
              </a:solidFill>
              <a:latin typeface="Corbel"/>
            </a:endParaRPr>
          </a:p>
        </p:txBody>
      </p:sp>
      <p:sp>
        <p:nvSpPr>
          <p:cNvPr id="63" name="PlaceHolder 2"/>
          <p:cNvSpPr>
            <a:spLocks noGrp="1"/>
          </p:cNvSpPr>
          <p:nvPr>
            <p:ph type="body"/>
          </p:nvPr>
        </p:nvSpPr>
        <p:spPr>
          <a:xfrm>
            <a:off x="1484280" y="2666880"/>
            <a:ext cx="10018440" cy="3123720"/>
          </a:xfrm>
          <a:prstGeom prst="rect">
            <a:avLst/>
          </a:prstGeom>
        </p:spPr>
        <p:txBody>
          <a:bodyPr anchor="ctr">
            <a:noAutofit/>
          </a:bodyPr>
          <a:p>
            <a:pPr marL="285840" indent="-285480">
              <a:lnSpc>
                <a:spcPct val="100000"/>
              </a:lnSpc>
              <a:spcBef>
                <a:spcPts val="479"/>
              </a:spcBef>
              <a:spcAft>
                <a:spcPts val="601"/>
              </a:spcAft>
              <a:buClr>
                <a:srgbClr val="739a28"/>
              </a:buClr>
              <a:buSzPct val="145000"/>
              <a:buFont typeface="Arial"/>
              <a:buChar char="•"/>
            </a:pPr>
            <a:r>
              <a:rPr b="0" lang="ru-RU" sz="2400" spc="-1" strike="noStrike">
                <a:solidFill>
                  <a:srgbClr val="000000"/>
                </a:solidFill>
                <a:latin typeface="Corbel"/>
              </a:rPr>
              <a:t>Образец текста</a:t>
            </a:r>
            <a:endParaRPr b="0" lang="ru-RU" sz="2400" spc="-1" strike="noStrike">
              <a:solidFill>
                <a:srgbClr val="000000"/>
              </a:solidFill>
              <a:latin typeface="Corbel"/>
            </a:endParaRPr>
          </a:p>
          <a:p>
            <a:pPr lvl="1" marL="743040" indent="-285480">
              <a:lnSpc>
                <a:spcPct val="100000"/>
              </a:lnSpc>
              <a:spcBef>
                <a:spcPts val="400"/>
              </a:spcBef>
              <a:spcAft>
                <a:spcPts val="601"/>
              </a:spcAft>
              <a:buClr>
                <a:srgbClr val="739a28"/>
              </a:buClr>
              <a:buSzPct val="145000"/>
              <a:buFont typeface="Arial"/>
              <a:buChar char="•"/>
            </a:pPr>
            <a:r>
              <a:rPr b="0" lang="ru-RU" sz="2000" spc="-1" strike="noStrike">
                <a:solidFill>
                  <a:srgbClr val="000000"/>
                </a:solidFill>
                <a:latin typeface="Corbel"/>
              </a:rPr>
              <a:t>Второй уровень</a:t>
            </a:r>
            <a:endParaRPr b="0" lang="ru-RU" sz="2000" spc="-1" strike="noStrike">
              <a:solidFill>
                <a:srgbClr val="000000"/>
              </a:solidFill>
              <a:latin typeface="Corbel"/>
            </a:endParaRPr>
          </a:p>
          <a:p>
            <a:pPr lvl="2" marL="1200240" indent="-285480">
              <a:lnSpc>
                <a:spcPct val="100000"/>
              </a:lnSpc>
              <a:spcBef>
                <a:spcPts val="360"/>
              </a:spcBef>
              <a:spcAft>
                <a:spcPts val="601"/>
              </a:spcAft>
              <a:buClr>
                <a:srgbClr val="739a28"/>
              </a:buClr>
              <a:buSzPct val="145000"/>
              <a:buFont typeface="Arial"/>
              <a:buChar char="•"/>
            </a:pPr>
            <a:r>
              <a:rPr b="0" lang="ru-RU" sz="1800" spc="-1" strike="noStrike">
                <a:solidFill>
                  <a:srgbClr val="000000"/>
                </a:solidFill>
                <a:latin typeface="Corbel"/>
              </a:rPr>
              <a:t>Третий уровень</a:t>
            </a:r>
            <a:endParaRPr b="0" lang="ru-RU" sz="1800" spc="-1" strike="noStrike">
              <a:solidFill>
                <a:srgbClr val="000000"/>
              </a:solidFill>
              <a:latin typeface="Corbel"/>
            </a:endParaRPr>
          </a:p>
          <a:p>
            <a:pPr lvl="3" marL="1542960" indent="-171000">
              <a:lnSpc>
                <a:spcPct val="100000"/>
              </a:lnSpc>
              <a:spcBef>
                <a:spcPts val="320"/>
              </a:spcBef>
              <a:spcAft>
                <a:spcPts val="601"/>
              </a:spcAft>
              <a:buClr>
                <a:srgbClr val="739a28"/>
              </a:buClr>
              <a:buSzPct val="145000"/>
              <a:buFont typeface="Arial"/>
              <a:buChar char="•"/>
            </a:pPr>
            <a:r>
              <a:rPr b="0" lang="ru-RU" sz="1600" spc="-1" strike="noStrike">
                <a:solidFill>
                  <a:srgbClr val="000000"/>
                </a:solidFill>
                <a:latin typeface="Corbel"/>
              </a:rPr>
              <a:t>Четвертый уровень</a:t>
            </a:r>
            <a:endParaRPr b="0" lang="ru-RU" sz="1600" spc="-1" strike="noStrike">
              <a:solidFill>
                <a:srgbClr val="000000"/>
              </a:solidFill>
              <a:latin typeface="Corbel"/>
            </a:endParaRPr>
          </a:p>
          <a:p>
            <a:pPr lvl="4" marL="2000160" indent="-171000">
              <a:lnSpc>
                <a:spcPct val="100000"/>
              </a:lnSpc>
              <a:spcBef>
                <a:spcPts val="281"/>
              </a:spcBef>
              <a:spcAft>
                <a:spcPts val="601"/>
              </a:spcAft>
              <a:buClr>
                <a:srgbClr val="739a28"/>
              </a:buClr>
              <a:buSzPct val="145000"/>
              <a:buFont typeface="Arial"/>
              <a:buChar char="•"/>
            </a:pPr>
            <a:r>
              <a:rPr b="0" lang="ru-RU" sz="1400" spc="-1" strike="noStrike">
                <a:solidFill>
                  <a:srgbClr val="000000"/>
                </a:solidFill>
                <a:latin typeface="Corbel"/>
              </a:rPr>
              <a:t>Пятый уровень</a:t>
            </a:r>
            <a:endParaRPr b="0" lang="ru-RU" sz="1400" spc="-1" strike="noStrike">
              <a:solidFill>
                <a:srgbClr val="000000"/>
              </a:solidFill>
              <a:latin typeface="Corbel"/>
            </a:endParaRPr>
          </a:p>
        </p:txBody>
      </p:sp>
      <p:sp>
        <p:nvSpPr>
          <p:cNvPr id="64" name="PlaceHolder 3"/>
          <p:cNvSpPr>
            <a:spLocks noGrp="1"/>
          </p:cNvSpPr>
          <p:nvPr>
            <p:ph type="dt"/>
          </p:nvPr>
        </p:nvSpPr>
        <p:spPr>
          <a:xfrm>
            <a:off x="9732600" y="5883120"/>
            <a:ext cx="1142640" cy="364680"/>
          </a:xfrm>
          <a:prstGeom prst="rect">
            <a:avLst/>
          </a:prstGeom>
        </p:spPr>
        <p:txBody>
          <a:bodyPr anchor="ctr">
            <a:noAutofit/>
          </a:bodyPr>
          <a:p>
            <a:pPr algn="r">
              <a:lnSpc>
                <a:spcPct val="100000"/>
              </a:lnSpc>
            </a:pPr>
            <a:fld id="{91516184-D89A-4A59-994A-6AA2D8622BD8}" type="datetime">
              <a:rPr b="0" lang="ru-RU" sz="1000" spc="-1" strike="noStrike">
                <a:solidFill>
                  <a:srgbClr val="000000"/>
                </a:solidFill>
                <a:latin typeface="Corbel"/>
              </a:rPr>
              <a:t>19.11.21</a:t>
            </a:fld>
            <a:endParaRPr b="0" lang="ru-RU" sz="1000" spc="-1" strike="noStrike">
              <a:latin typeface="Times New Roman"/>
            </a:endParaRPr>
          </a:p>
        </p:txBody>
      </p:sp>
      <p:sp>
        <p:nvSpPr>
          <p:cNvPr id="65" name="PlaceHolder 4"/>
          <p:cNvSpPr>
            <a:spLocks noGrp="1"/>
          </p:cNvSpPr>
          <p:nvPr>
            <p:ph type="ftr"/>
          </p:nvPr>
        </p:nvSpPr>
        <p:spPr>
          <a:xfrm>
            <a:off x="2572200" y="5883120"/>
            <a:ext cx="7083720" cy="364680"/>
          </a:xfrm>
          <a:prstGeom prst="rect">
            <a:avLst/>
          </a:prstGeom>
        </p:spPr>
        <p:txBody>
          <a:bodyPr anchor="ctr">
            <a:noAutofit/>
          </a:bodyPr>
          <a:p>
            <a:endParaRPr b="0" lang="ru-RU" sz="2400" spc="-1" strike="noStrike">
              <a:latin typeface="Times New Roman"/>
            </a:endParaRPr>
          </a:p>
        </p:txBody>
      </p:sp>
      <p:sp>
        <p:nvSpPr>
          <p:cNvPr id="66" name="PlaceHolder 5"/>
          <p:cNvSpPr>
            <a:spLocks noGrp="1"/>
          </p:cNvSpPr>
          <p:nvPr>
            <p:ph type="sldNum"/>
          </p:nvPr>
        </p:nvSpPr>
        <p:spPr>
          <a:xfrm>
            <a:off x="10951920" y="5867280"/>
            <a:ext cx="550800" cy="364680"/>
          </a:xfrm>
          <a:prstGeom prst="rect">
            <a:avLst/>
          </a:prstGeom>
        </p:spPr>
        <p:txBody>
          <a:bodyPr anchor="ctr">
            <a:noAutofit/>
          </a:bodyPr>
          <a:p>
            <a:pPr algn="r">
              <a:lnSpc>
                <a:spcPct val="100000"/>
              </a:lnSpc>
            </a:pPr>
            <a:fld id="{B7627A68-536A-4521-AAC8-7BE3AA3A9892}" type="slidenum">
              <a:rPr b="0" lang="ru-RU" sz="1000" spc="-1" strike="noStrike">
                <a:solidFill>
                  <a:srgbClr val="000000"/>
                </a:solidFill>
                <a:latin typeface="Corbel"/>
              </a:rPr>
              <a:t>&lt;номер&gt;</a:t>
            </a:fld>
            <a:endParaRPr b="0" lang="ru-RU"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03" name="Group 6"/>
          <p:cNvGrpSpPr/>
          <p:nvPr/>
        </p:nvGrpSpPr>
        <p:grpSpPr>
          <a:xfrm>
            <a:off x="150840" y="0"/>
            <a:ext cx="2436480" cy="6857640"/>
            <a:chOff x="150840" y="0"/>
            <a:chExt cx="2436480" cy="6857640"/>
          </a:xfrm>
        </p:grpSpPr>
        <p:sp>
          <p:nvSpPr>
            <p:cNvPr id="104" name="Freeform 6"/>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105" name="Freeform 7"/>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sp>
        <p:sp>
          <p:nvSpPr>
            <p:cNvPr id="106" name="Freeform 8"/>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sp>
        <p:sp>
          <p:nvSpPr>
            <p:cNvPr id="107" name="Freeform 9"/>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108" name="Freeform 10"/>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109" name="Freeform 11"/>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sp>
      </p:grpSp>
      <p:sp>
        <p:nvSpPr>
          <p:cNvPr id="110" name="PlaceHolder 1"/>
          <p:cNvSpPr>
            <a:spLocks noGrp="1"/>
          </p:cNvSpPr>
          <p:nvPr>
            <p:ph type="dt"/>
          </p:nvPr>
        </p:nvSpPr>
        <p:spPr>
          <a:xfrm>
            <a:off x="9732600" y="5883120"/>
            <a:ext cx="1142640" cy="364680"/>
          </a:xfrm>
          <a:prstGeom prst="rect">
            <a:avLst/>
          </a:prstGeom>
        </p:spPr>
        <p:txBody>
          <a:bodyPr anchor="ctr">
            <a:noAutofit/>
          </a:bodyPr>
          <a:p>
            <a:pPr algn="r">
              <a:lnSpc>
                <a:spcPct val="100000"/>
              </a:lnSpc>
            </a:pPr>
            <a:fld id="{10AB445B-32E4-4B51-AF1A-716C97F10CDA}" type="datetime">
              <a:rPr b="0" lang="ru-RU" sz="1000" spc="-1" strike="noStrike">
                <a:solidFill>
                  <a:srgbClr val="000000"/>
                </a:solidFill>
                <a:latin typeface="Corbel"/>
              </a:rPr>
              <a:t>19.11.21</a:t>
            </a:fld>
            <a:endParaRPr b="0" lang="ru-RU" sz="1000" spc="-1" strike="noStrike">
              <a:latin typeface="Times New Roman"/>
            </a:endParaRPr>
          </a:p>
        </p:txBody>
      </p:sp>
      <p:sp>
        <p:nvSpPr>
          <p:cNvPr id="111" name="PlaceHolder 2"/>
          <p:cNvSpPr>
            <a:spLocks noGrp="1"/>
          </p:cNvSpPr>
          <p:nvPr>
            <p:ph type="ftr"/>
          </p:nvPr>
        </p:nvSpPr>
        <p:spPr>
          <a:xfrm>
            <a:off x="2572200" y="5883120"/>
            <a:ext cx="7083720" cy="364680"/>
          </a:xfrm>
          <a:prstGeom prst="rect">
            <a:avLst/>
          </a:prstGeom>
        </p:spPr>
        <p:txBody>
          <a:bodyPr anchor="ctr">
            <a:noAutofit/>
          </a:bodyPr>
          <a:p>
            <a:endParaRPr b="0" lang="ru-RU" sz="2400" spc="-1" strike="noStrike">
              <a:latin typeface="Times New Roman"/>
            </a:endParaRPr>
          </a:p>
        </p:txBody>
      </p:sp>
      <p:sp>
        <p:nvSpPr>
          <p:cNvPr id="112" name="PlaceHolder 3"/>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512DAB6A-442C-4973-9E94-10173335F88E}" type="slidenum">
              <a:rPr b="0" lang="ru-RU" sz="1000" spc="-1" strike="noStrike">
                <a:solidFill>
                  <a:srgbClr val="000000"/>
                </a:solidFill>
                <a:latin typeface="Corbel"/>
              </a:rPr>
              <a:t>&lt;номер&gt;</a:t>
            </a:fld>
            <a:endParaRPr b="0" lang="ru-RU" sz="1000" spc="-1" strike="noStrike">
              <a:latin typeface="Times New Roman"/>
            </a:endParaRPr>
          </a:p>
        </p:txBody>
      </p:sp>
      <p:sp>
        <p:nvSpPr>
          <p:cNvPr id="11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ru-RU" sz="1800" spc="-1" strike="noStrike">
                <a:solidFill>
                  <a:srgbClr val="000000"/>
                </a:solidFill>
                <a:latin typeface="Corbel"/>
              </a:rPr>
              <a:t>Для правки текста заглавия щёлкните мышью</a:t>
            </a:r>
            <a:endParaRPr b="0" lang="ru-RU" sz="1800" spc="-1" strike="noStrike">
              <a:solidFill>
                <a:srgbClr val="000000"/>
              </a:solidFill>
              <a:latin typeface="Corbel"/>
            </a:endParaRPr>
          </a:p>
        </p:txBody>
      </p:sp>
      <p:sp>
        <p:nvSpPr>
          <p:cNvPr id="11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400" spc="-1" strike="noStrike">
                <a:solidFill>
                  <a:srgbClr val="000000"/>
                </a:solidFill>
                <a:latin typeface="Corbel"/>
              </a:rPr>
              <a:t>Для правки структуры щёлкните мышью</a:t>
            </a:r>
            <a:endParaRPr b="0" lang="ru-RU"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Corbel"/>
              </a:rPr>
              <a:t>Второй уровень структуры</a:t>
            </a:r>
            <a:endParaRPr b="0" lang="ru-RU"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ru-RU" sz="1600" spc="-1" strike="noStrike">
                <a:solidFill>
                  <a:srgbClr val="000000"/>
                </a:solidFill>
                <a:latin typeface="Corbel"/>
              </a:rPr>
              <a:t>Третий уровень структуры</a:t>
            </a:r>
            <a:endParaRPr b="0" lang="ru-RU"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Corbel"/>
              </a:rPr>
              <a:t>Четвёртый уровень структуры</a:t>
            </a:r>
            <a:endParaRPr b="0" lang="ru-RU"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orbel"/>
              </a:rPr>
              <a:t>Пятый уровень структуры</a:t>
            </a:r>
            <a:endParaRPr b="0" lang="ru-RU"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orbel"/>
              </a:rPr>
              <a:t>Шестой уровень структуры</a:t>
            </a:r>
            <a:endParaRPr b="0" lang="ru-RU"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orbel"/>
              </a:rPr>
              <a:t>Седьмой уровень структуры</a:t>
            </a:r>
            <a:endParaRPr b="0" lang="ru-RU"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51" name="Group 6"/>
          <p:cNvGrpSpPr/>
          <p:nvPr/>
        </p:nvGrpSpPr>
        <p:grpSpPr>
          <a:xfrm>
            <a:off x="150840" y="0"/>
            <a:ext cx="2436480" cy="6857640"/>
            <a:chOff x="150840" y="0"/>
            <a:chExt cx="2436480" cy="6857640"/>
          </a:xfrm>
        </p:grpSpPr>
        <p:sp>
          <p:nvSpPr>
            <p:cNvPr id="152" name="Freeform 6"/>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153" name="Freeform 7"/>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sp>
        <p:sp>
          <p:nvSpPr>
            <p:cNvPr id="154" name="Freeform 8"/>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sp>
        <p:sp>
          <p:nvSpPr>
            <p:cNvPr id="155" name="Freeform 9"/>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156" name="Freeform 10"/>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157" name="Freeform 11"/>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sp>
      </p:grpSp>
      <p:sp>
        <p:nvSpPr>
          <p:cNvPr id="158" name="PlaceHolder 1"/>
          <p:cNvSpPr>
            <a:spLocks noGrp="1"/>
          </p:cNvSpPr>
          <p:nvPr>
            <p:ph type="title"/>
          </p:nvPr>
        </p:nvSpPr>
        <p:spPr>
          <a:xfrm>
            <a:off x="1484280" y="685800"/>
            <a:ext cx="10018440" cy="3047760"/>
          </a:xfrm>
          <a:prstGeom prst="rect">
            <a:avLst/>
          </a:prstGeom>
        </p:spPr>
        <p:txBody>
          <a:bodyPr anchor="ctr">
            <a:normAutofit/>
          </a:bodyPr>
          <a:p>
            <a:pPr algn="ctr">
              <a:lnSpc>
                <a:spcPct val="100000"/>
              </a:lnSpc>
            </a:pPr>
            <a:r>
              <a:rPr b="0" lang="ru-RU" sz="3200" spc="-1" strike="noStrike">
                <a:solidFill>
                  <a:srgbClr val="000000"/>
                </a:solidFill>
                <a:latin typeface="Corbel"/>
              </a:rPr>
              <a:t>Образец заголовка</a:t>
            </a:r>
            <a:endParaRPr b="0" lang="ru-RU" sz="3200" spc="-1" strike="noStrike">
              <a:solidFill>
                <a:srgbClr val="000000"/>
              </a:solidFill>
              <a:latin typeface="Corbel"/>
            </a:endParaRPr>
          </a:p>
        </p:txBody>
      </p:sp>
      <p:sp>
        <p:nvSpPr>
          <p:cNvPr id="159" name="PlaceHolder 2"/>
          <p:cNvSpPr>
            <a:spLocks noGrp="1"/>
          </p:cNvSpPr>
          <p:nvPr>
            <p:ph type="body"/>
          </p:nvPr>
        </p:nvSpPr>
        <p:spPr>
          <a:xfrm>
            <a:off x="1484280" y="4343400"/>
            <a:ext cx="10018440" cy="1447560"/>
          </a:xfrm>
          <a:prstGeom prst="rect">
            <a:avLst/>
          </a:prstGeom>
        </p:spPr>
        <p:txBody>
          <a:bodyPr anchor="ctr">
            <a:normAutofit/>
          </a:bodyPr>
          <a:p>
            <a:pPr algn="ctr">
              <a:lnSpc>
                <a:spcPct val="100000"/>
              </a:lnSpc>
              <a:spcBef>
                <a:spcPts val="400"/>
              </a:spcBef>
              <a:spcAft>
                <a:spcPts val="601"/>
              </a:spcAft>
              <a:tabLst>
                <a:tab algn="l" pos="0"/>
              </a:tabLst>
            </a:pPr>
            <a:r>
              <a:rPr b="0" lang="ru-RU" sz="2000" spc="-1" strike="noStrike">
                <a:solidFill>
                  <a:srgbClr val="000000"/>
                </a:solidFill>
                <a:latin typeface="Corbel"/>
              </a:rPr>
              <a:t>Образец текста</a:t>
            </a:r>
            <a:endParaRPr b="0" lang="ru-RU" sz="2000" spc="-1" strike="noStrike">
              <a:solidFill>
                <a:srgbClr val="000000"/>
              </a:solidFill>
              <a:latin typeface="Corbel"/>
            </a:endParaRPr>
          </a:p>
        </p:txBody>
      </p:sp>
      <p:sp>
        <p:nvSpPr>
          <p:cNvPr id="160" name="PlaceHolder 3"/>
          <p:cNvSpPr>
            <a:spLocks noGrp="1"/>
          </p:cNvSpPr>
          <p:nvPr>
            <p:ph type="dt"/>
          </p:nvPr>
        </p:nvSpPr>
        <p:spPr>
          <a:xfrm>
            <a:off x="9732600" y="5883120"/>
            <a:ext cx="1142640" cy="364680"/>
          </a:xfrm>
          <a:prstGeom prst="rect">
            <a:avLst/>
          </a:prstGeom>
        </p:spPr>
        <p:txBody>
          <a:bodyPr anchor="ctr">
            <a:noAutofit/>
          </a:bodyPr>
          <a:p>
            <a:pPr algn="r">
              <a:lnSpc>
                <a:spcPct val="100000"/>
              </a:lnSpc>
            </a:pPr>
            <a:fld id="{DBA42E97-087A-4C85-9D61-8870F0E5B040}" type="datetime">
              <a:rPr b="0" lang="ru-RU" sz="1000" spc="-1" strike="noStrike">
                <a:solidFill>
                  <a:srgbClr val="000000"/>
                </a:solidFill>
                <a:latin typeface="Corbel"/>
              </a:rPr>
              <a:t>19.11.21</a:t>
            </a:fld>
            <a:endParaRPr b="0" lang="ru-RU" sz="1000" spc="-1" strike="noStrike">
              <a:latin typeface="Times New Roman"/>
            </a:endParaRPr>
          </a:p>
        </p:txBody>
      </p:sp>
      <p:sp>
        <p:nvSpPr>
          <p:cNvPr id="161" name="PlaceHolder 4"/>
          <p:cNvSpPr>
            <a:spLocks noGrp="1"/>
          </p:cNvSpPr>
          <p:nvPr>
            <p:ph type="ftr"/>
          </p:nvPr>
        </p:nvSpPr>
        <p:spPr>
          <a:xfrm>
            <a:off x="2572200" y="5883120"/>
            <a:ext cx="7083720" cy="364680"/>
          </a:xfrm>
          <a:prstGeom prst="rect">
            <a:avLst/>
          </a:prstGeom>
        </p:spPr>
        <p:txBody>
          <a:bodyPr anchor="ctr">
            <a:noAutofit/>
          </a:bodyPr>
          <a:p>
            <a:endParaRPr b="0" lang="ru-RU" sz="2400" spc="-1" strike="noStrike">
              <a:latin typeface="Times New Roman"/>
            </a:endParaRPr>
          </a:p>
        </p:txBody>
      </p:sp>
      <p:sp>
        <p:nvSpPr>
          <p:cNvPr id="162" name="PlaceHolder 5"/>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124E3C13-C8E6-42DB-98D6-9648BF4B8597}" type="slidenum">
              <a:rPr b="0" lang="ru-RU" sz="1000" spc="-1" strike="noStrike">
                <a:solidFill>
                  <a:srgbClr val="000000"/>
                </a:solidFill>
                <a:latin typeface="Corbel"/>
              </a:rPr>
              <a:t>&lt;номер&gt;</a:t>
            </a:fld>
            <a:endParaRPr b="0" lang="ru-RU"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Заголовок 1"/>
          <p:cNvSpPr txBox="1"/>
          <p:nvPr/>
        </p:nvSpPr>
        <p:spPr>
          <a:xfrm>
            <a:off x="1009440" y="311400"/>
            <a:ext cx="10616040" cy="828360"/>
          </a:xfrm>
          <a:prstGeom prst="rect">
            <a:avLst/>
          </a:prstGeom>
          <a:noFill/>
          <a:ln w="0">
            <a:noFill/>
          </a:ln>
        </p:spPr>
        <p:txBody>
          <a:bodyPr anchor="b">
            <a:noAutofit/>
          </a:bodyPr>
          <a:p>
            <a:pPr algn="ctr">
              <a:lnSpc>
                <a:spcPct val="100000"/>
              </a:lnSpc>
            </a:pPr>
            <a:r>
              <a:rPr b="1" lang="ru-RU" sz="2000" spc="-1" strike="noStrike">
                <a:solidFill>
                  <a:srgbClr val="000000"/>
                </a:solidFill>
                <a:latin typeface="Times New Roman"/>
              </a:rPr>
              <a:t>БПОУ ВО «БМТ» </a:t>
            </a:r>
            <a:br/>
            <a:br/>
            <a:endParaRPr b="0" lang="ru-RU" sz="2000" spc="-1" strike="noStrike">
              <a:solidFill>
                <a:srgbClr val="000000"/>
              </a:solidFill>
              <a:latin typeface="Corbel"/>
            </a:endParaRPr>
          </a:p>
        </p:txBody>
      </p:sp>
      <p:sp>
        <p:nvSpPr>
          <p:cNvPr id="200" name="Подзаголовок 2"/>
          <p:cNvSpPr txBox="1"/>
          <p:nvPr/>
        </p:nvSpPr>
        <p:spPr>
          <a:xfrm>
            <a:off x="759960" y="1318320"/>
            <a:ext cx="11340720" cy="5539320"/>
          </a:xfrm>
          <a:prstGeom prst="rect">
            <a:avLst/>
          </a:prstGeom>
          <a:noFill/>
          <a:ln w="0">
            <a:noFill/>
          </a:ln>
        </p:spPr>
        <p:txBody>
          <a:bodyPr>
            <a:normAutofit fontScale="47000"/>
          </a:bodyPr>
          <a:p>
            <a:pPr algn="ctr">
              <a:lnSpc>
                <a:spcPct val="100000"/>
              </a:lnSpc>
              <a:spcBef>
                <a:spcPts val="420"/>
              </a:spcBef>
              <a:spcAft>
                <a:spcPts val="601"/>
              </a:spcAft>
              <a:tabLst>
                <a:tab algn="l" pos="0"/>
              </a:tabLst>
            </a:pPr>
            <a:endParaRPr b="0" lang="ru-RU" sz="3200" spc="-1" strike="noStrike">
              <a:latin typeface="Arial"/>
            </a:endParaRPr>
          </a:p>
          <a:p>
            <a:pPr algn="ctr">
              <a:lnSpc>
                <a:spcPct val="100000"/>
              </a:lnSpc>
              <a:spcBef>
                <a:spcPts val="799"/>
              </a:spcBef>
              <a:spcAft>
                <a:spcPts val="601"/>
              </a:spcAft>
              <a:tabLst>
                <a:tab algn="l" pos="0"/>
              </a:tabLst>
            </a:pPr>
            <a:endParaRPr b="0" lang="ru-RU" sz="3200" spc="-1" strike="noStrike">
              <a:latin typeface="Arial"/>
            </a:endParaRPr>
          </a:p>
          <a:p>
            <a:pPr algn="ctr">
              <a:lnSpc>
                <a:spcPct val="100000"/>
              </a:lnSpc>
              <a:spcBef>
                <a:spcPts val="799"/>
              </a:spcBef>
              <a:spcAft>
                <a:spcPts val="601"/>
              </a:spcAft>
              <a:tabLst>
                <a:tab algn="l" pos="0"/>
              </a:tabLst>
            </a:pPr>
            <a:r>
              <a:rPr b="1" lang="ru-RU" sz="4000" spc="-1" strike="noStrike">
                <a:solidFill>
                  <a:srgbClr val="000000"/>
                </a:solidFill>
                <a:latin typeface="Times New Roman"/>
              </a:rPr>
              <a:t>«Піроелектричні перетворювачі (ІЧ) зображення (Тепловізори)»</a:t>
            </a:r>
            <a:endParaRPr b="0" lang="ru-RU" sz="4000" spc="-1" strike="noStrike">
              <a:latin typeface="Arial"/>
            </a:endParaRPr>
          </a:p>
          <a:p>
            <a:pPr algn="r">
              <a:lnSpc>
                <a:spcPct val="100000"/>
              </a:lnSpc>
              <a:spcBef>
                <a:spcPts val="420"/>
              </a:spcBef>
              <a:spcAft>
                <a:spcPts val="601"/>
              </a:spcAft>
              <a:tabLst>
                <a:tab algn="l" pos="0"/>
              </a:tabLst>
            </a:pPr>
            <a:endParaRPr b="0" lang="ru-RU" sz="4000" spc="-1" strike="noStrike">
              <a:latin typeface="Arial"/>
            </a:endParaRPr>
          </a:p>
          <a:p>
            <a:pPr algn="r">
              <a:lnSpc>
                <a:spcPct val="100000"/>
              </a:lnSpc>
              <a:spcBef>
                <a:spcPts val="420"/>
              </a:spcBef>
              <a:spcAft>
                <a:spcPts val="601"/>
              </a:spcAft>
              <a:tabLst>
                <a:tab algn="l" pos="0"/>
              </a:tabLst>
            </a:pPr>
            <a:endParaRPr b="0" lang="ru-RU" sz="4000" spc="-1" strike="noStrike">
              <a:latin typeface="Arial"/>
            </a:endParaRPr>
          </a:p>
          <a:p>
            <a:pPr algn="r">
              <a:lnSpc>
                <a:spcPct val="100000"/>
              </a:lnSpc>
              <a:spcBef>
                <a:spcPts val="420"/>
              </a:spcBef>
              <a:spcAft>
                <a:spcPts val="601"/>
              </a:spcAft>
              <a:tabLst>
                <a:tab algn="l" pos="0"/>
              </a:tabLst>
            </a:pPr>
            <a:endParaRPr b="0" lang="ru-RU" sz="4000" spc="-1" strike="noStrike">
              <a:latin typeface="Arial"/>
            </a:endParaRPr>
          </a:p>
          <a:p>
            <a:pPr algn="r">
              <a:lnSpc>
                <a:spcPct val="100000"/>
              </a:lnSpc>
              <a:spcBef>
                <a:spcPts val="420"/>
              </a:spcBef>
              <a:spcAft>
                <a:spcPts val="601"/>
              </a:spcAft>
              <a:tabLst>
                <a:tab algn="l" pos="0"/>
              </a:tabLst>
            </a:pPr>
            <a:endParaRPr b="0" lang="ru-RU" sz="4000" spc="-1" strike="noStrike">
              <a:latin typeface="Arial"/>
            </a:endParaRPr>
          </a:p>
          <a:p>
            <a:pPr algn="r">
              <a:lnSpc>
                <a:spcPct val="100000"/>
              </a:lnSpc>
              <a:spcBef>
                <a:spcPts val="420"/>
              </a:spcBef>
              <a:spcAft>
                <a:spcPts val="601"/>
              </a:spcAft>
              <a:tabLst>
                <a:tab algn="l" pos="0"/>
              </a:tabLst>
            </a:pPr>
            <a:endParaRPr b="0" lang="ru-RU" sz="4000" spc="-1" strike="noStrike">
              <a:latin typeface="Arial"/>
            </a:endParaRPr>
          </a:p>
          <a:p>
            <a:pPr algn="r">
              <a:lnSpc>
                <a:spcPct val="100000"/>
              </a:lnSpc>
              <a:spcBef>
                <a:spcPts val="420"/>
              </a:spcBef>
              <a:spcAft>
                <a:spcPts val="601"/>
              </a:spcAft>
              <a:tabLst>
                <a:tab algn="l" pos="0"/>
              </a:tabLst>
            </a:pPr>
            <a:endParaRPr b="0" lang="ru-RU" sz="4000" spc="-1" strike="noStrike">
              <a:latin typeface="Arial"/>
            </a:endParaRPr>
          </a:p>
          <a:p>
            <a:pPr algn="r">
              <a:lnSpc>
                <a:spcPct val="100000"/>
              </a:lnSpc>
              <a:spcBef>
                <a:spcPts val="241"/>
              </a:spcBef>
              <a:tabLst>
                <a:tab algn="l" pos="0"/>
              </a:tabLst>
            </a:pPr>
            <a:endParaRPr b="0" lang="ru-RU" sz="4000" spc="-1" strike="noStrike">
              <a:latin typeface="Arial"/>
            </a:endParaRPr>
          </a:p>
          <a:p>
            <a:pPr algn="r">
              <a:lnSpc>
                <a:spcPct val="100000"/>
              </a:lnSpc>
              <a:spcBef>
                <a:spcPts val="241"/>
              </a:spcBef>
              <a:tabLst>
                <a:tab algn="l" pos="0"/>
              </a:tabLst>
            </a:pPr>
            <a:endParaRPr b="0" lang="ru-RU" sz="4000" spc="-1" strike="noStrike">
              <a:latin typeface="Arial"/>
            </a:endParaRPr>
          </a:p>
          <a:p>
            <a:pPr algn="r">
              <a:lnSpc>
                <a:spcPct val="100000"/>
              </a:lnSpc>
              <a:spcBef>
                <a:spcPts val="519"/>
              </a:spcBef>
              <a:tabLst>
                <a:tab algn="l" pos="0"/>
              </a:tabLst>
            </a:pPr>
            <a:r>
              <a:rPr b="1" lang="ru-RU" sz="2600" spc="-1" strike="noStrike">
                <a:solidFill>
                  <a:srgbClr val="000000"/>
                </a:solidFill>
                <a:latin typeface="Times New Roman"/>
              </a:rPr>
              <a:t>Лищенко Богдан Віталійович</a:t>
            </a:r>
            <a:endParaRPr b="0" lang="ru-RU" sz="2600" spc="-1" strike="noStrike">
              <a:latin typeface="Arial"/>
            </a:endParaRPr>
          </a:p>
          <a:p>
            <a:pPr algn="r">
              <a:lnSpc>
                <a:spcPct val="100000"/>
              </a:lnSpc>
              <a:spcBef>
                <a:spcPts val="519"/>
              </a:spcBef>
              <a:tabLst>
                <a:tab algn="l" pos="0"/>
              </a:tabLst>
            </a:pPr>
            <a:r>
              <a:rPr b="1" lang="ru-RU" sz="2600" spc="-1" strike="noStrike">
                <a:solidFill>
                  <a:srgbClr val="000000"/>
                </a:solidFill>
                <a:latin typeface="Times New Roman"/>
              </a:rPr>
              <a:t>Студент 4 курсу</a:t>
            </a:r>
            <a:endParaRPr b="0" lang="ru-RU" sz="2600" spc="-1" strike="noStrike">
              <a:latin typeface="Arial"/>
            </a:endParaRPr>
          </a:p>
          <a:p>
            <a:pPr algn="r">
              <a:lnSpc>
                <a:spcPct val="100000"/>
              </a:lnSpc>
              <a:spcBef>
                <a:spcPts val="519"/>
              </a:spcBef>
              <a:tabLst>
                <a:tab algn="l" pos="0"/>
              </a:tabLst>
            </a:pPr>
            <a:r>
              <a:rPr b="1" lang="ru-RU" sz="2600" spc="-1" strike="noStrike">
                <a:solidFill>
                  <a:srgbClr val="000000"/>
                </a:solidFill>
                <a:latin typeface="Times New Roman"/>
              </a:rPr>
              <a:t>НТУУ КПИ</a:t>
            </a:r>
            <a:br/>
            <a:r>
              <a:rPr b="1" lang="ru-RU" sz="2600" spc="-1" strike="noStrike">
                <a:solidFill>
                  <a:srgbClr val="000000"/>
                </a:solidFill>
                <a:latin typeface="Times New Roman"/>
              </a:rPr>
              <a:t> </a:t>
            </a:r>
            <a:endParaRPr b="0" lang="ru-RU" sz="2600" spc="-1" strike="noStrike">
              <a:latin typeface="Arial"/>
            </a:endParaRPr>
          </a:p>
          <a:p>
            <a:pPr algn="r">
              <a:lnSpc>
                <a:spcPct val="100000"/>
              </a:lnSpc>
              <a:spcBef>
                <a:spcPts val="420"/>
              </a:spcBef>
              <a:spcAft>
                <a:spcPts val="601"/>
              </a:spcAft>
              <a:tabLst>
                <a:tab algn="l" pos="0"/>
              </a:tabLst>
            </a:pPr>
            <a:r>
              <a:rPr b="0" lang="ru-RU" sz="2100" spc="-1" strike="noStrike">
                <a:solidFill>
                  <a:srgbClr val="000000"/>
                </a:solidFill>
                <a:latin typeface="Corbel"/>
              </a:rPr>
              <a:t>.</a:t>
            </a:r>
            <a:endParaRPr b="0" lang="ru-RU" sz="2100" spc="-1" strike="noStrike">
              <a:latin typeface="Arial"/>
            </a:endParaRPr>
          </a:p>
          <a:p>
            <a:pPr algn="r">
              <a:lnSpc>
                <a:spcPct val="100000"/>
              </a:lnSpc>
              <a:spcBef>
                <a:spcPts val="420"/>
              </a:spcBef>
              <a:spcAft>
                <a:spcPts val="601"/>
              </a:spcAft>
              <a:tabLst>
                <a:tab algn="l" pos="0"/>
              </a:tabLst>
            </a:pPr>
            <a:endParaRPr b="0" lang="ru-RU" sz="2100" spc="-1" strike="noStrike">
              <a:latin typeface="Arial"/>
            </a:endParaRPr>
          </a:p>
          <a:p>
            <a:pPr algn="r">
              <a:lnSpc>
                <a:spcPct val="100000"/>
              </a:lnSpc>
              <a:spcBef>
                <a:spcPts val="420"/>
              </a:spcBef>
              <a:spcAft>
                <a:spcPts val="601"/>
              </a:spcAft>
              <a:tabLst>
                <a:tab algn="l" pos="0"/>
              </a:tabLst>
            </a:pPr>
            <a:endParaRPr b="0" lang="ru-RU" sz="2100" spc="-1" strike="noStrike">
              <a:latin typeface="Arial"/>
            </a:endParaRPr>
          </a:p>
          <a:p>
            <a:pPr algn="ctr">
              <a:lnSpc>
                <a:spcPct val="100000"/>
              </a:lnSpc>
              <a:spcBef>
                <a:spcPts val="420"/>
              </a:spcBef>
              <a:spcAft>
                <a:spcPts val="601"/>
              </a:spcAft>
              <a:tabLst>
                <a:tab algn="l" pos="0"/>
              </a:tabLst>
            </a:pPr>
            <a:r>
              <a:rPr b="0" lang="ru-RU" sz="2100" spc="-1" strike="noStrike">
                <a:solidFill>
                  <a:srgbClr val="000000"/>
                </a:solidFill>
                <a:latin typeface="Corbel"/>
              </a:rPr>
              <a:t>КТЇВ </a:t>
            </a:r>
            <a:endParaRPr b="0" lang="ru-RU" sz="2100" spc="-1" strike="noStrike">
              <a:latin typeface="Arial"/>
            </a:endParaRPr>
          </a:p>
          <a:p>
            <a:pPr algn="ctr">
              <a:lnSpc>
                <a:spcPct val="100000"/>
              </a:lnSpc>
              <a:spcBef>
                <a:spcPts val="420"/>
              </a:spcBef>
              <a:spcAft>
                <a:spcPts val="601"/>
              </a:spcAft>
              <a:tabLst>
                <a:tab algn="l" pos="0"/>
              </a:tabLst>
            </a:pPr>
            <a:r>
              <a:rPr b="0" lang="ru-RU" sz="2100" spc="-1" strike="noStrike">
                <a:solidFill>
                  <a:srgbClr val="000000"/>
                </a:solidFill>
                <a:latin typeface="Corbel"/>
              </a:rPr>
              <a:t>2021</a:t>
            </a:r>
            <a:endParaRPr b="0" lang="ru-RU" sz="2100" spc="-1" strike="noStrike">
              <a:latin typeface="Arial"/>
            </a:endParaRPr>
          </a:p>
          <a:p>
            <a:pPr algn="r">
              <a:lnSpc>
                <a:spcPct val="100000"/>
              </a:lnSpc>
              <a:spcBef>
                <a:spcPts val="420"/>
              </a:spcBef>
              <a:spcAft>
                <a:spcPts val="601"/>
              </a:spcAft>
              <a:tabLst>
                <a:tab algn="l" pos="0"/>
              </a:tabLst>
            </a:pPr>
            <a:endParaRPr b="0" lang="ru-RU" sz="2100" spc="-1" strike="noStrike">
              <a:latin typeface="Arial"/>
            </a:endParaRPr>
          </a:p>
        </p:txBody>
      </p:sp>
    </p:spTree>
  </p:cSld>
  <mc:AlternateContent>
    <mc:Choice Requires="p14">
      <p:transition spd="slow" p14:dur="6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Прямоугольник 1"/>
          <p:cNvSpPr/>
          <p:nvPr/>
        </p:nvSpPr>
        <p:spPr>
          <a:xfrm>
            <a:off x="1620000" y="2708640"/>
            <a:ext cx="10571760" cy="112644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1" lang="ru-RU" sz="3200" spc="-1" strike="noStrike">
                <a:solidFill>
                  <a:srgbClr val="000000"/>
                </a:solidFill>
                <a:latin typeface="Corbel"/>
              </a:rPr>
              <a:t>Рятувальні служби</a:t>
            </a:r>
            <a:endParaRPr b="0" lang="ru-RU" sz="3200" spc="-1" strike="noStrike">
              <a:latin typeface="Arial"/>
            </a:endParaRPr>
          </a:p>
          <a:p>
            <a:pPr>
              <a:lnSpc>
                <a:spcPct val="100000"/>
              </a:lnSpc>
            </a:pPr>
            <a:r>
              <a:rPr b="0" lang="ru-RU" sz="1800" spc="-1" strike="noStrike">
                <a:solidFill>
                  <a:srgbClr val="252525"/>
                </a:solidFill>
                <a:latin typeface="Corbel"/>
              </a:rPr>
              <a:t>Тепловізори застосовують пожежні та рятувальні служби для пошуку потерпілих, виявлення вогнищ горіння, аналізу обстановки та пошуку шляхів евакуації.</a:t>
            </a:r>
            <a:endParaRPr b="0" lang="ru-RU" sz="1800" spc="-1" strike="noStrike">
              <a:latin typeface="Arial"/>
            </a:endParaRPr>
          </a:p>
        </p:txBody>
      </p:sp>
      <p:sp>
        <p:nvSpPr>
          <p:cNvPr id="230" name="Прямоугольник 2"/>
          <p:cNvSpPr/>
          <p:nvPr/>
        </p:nvSpPr>
        <p:spPr>
          <a:xfrm>
            <a:off x="1620000" y="184680"/>
            <a:ext cx="10571760" cy="2498040"/>
          </a:xfrm>
          <a:prstGeom prst="rect">
            <a:avLst/>
          </a:prstGeom>
          <a:noFill/>
          <a:ln w="0">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1" lang="ru-RU" sz="3200" spc="-1" strike="noStrike">
                <a:solidFill>
                  <a:srgbClr val="000000"/>
                </a:solidFill>
                <a:latin typeface="Corbel"/>
              </a:rPr>
              <a:t>Медицина</a:t>
            </a:r>
            <a:endParaRPr b="0" lang="ru-RU" sz="3200" spc="-1" strike="noStrike">
              <a:latin typeface="Arial"/>
            </a:endParaRPr>
          </a:p>
          <a:p>
            <a:pPr>
              <a:lnSpc>
                <a:spcPct val="100000"/>
              </a:lnSpc>
            </a:pPr>
            <a:r>
              <a:rPr b="0" lang="ru-RU" sz="1800" spc="-1" strike="noStrike">
                <a:solidFill>
                  <a:srgbClr val="252525"/>
                </a:solidFill>
                <a:latin typeface="Corbel"/>
              </a:rPr>
              <a:t>У 1980-ті роки було розроблено методи застосування тепловізорів для діагностики різних захворювань. Тепловізор ТВ-03, що випускається в ті роки вітчизняною промисловістю, мав широке застосування в різних лікувально-профілактичних закладах. ТВ-03 був першим тепловізором, який знайшов застосування в нейрохірургії. У сучасній медицині тепловізор використовується виявлення патологій, погано піддаються діагностиці іншими способами, зокрема виявлення злоякісних пухлин.</a:t>
            </a:r>
            <a:endParaRPr b="0" lang="ru-RU" sz="1800" spc="-1" strike="noStrike">
              <a:latin typeface="Arial"/>
            </a:endParaRPr>
          </a:p>
          <a:p>
            <a:pPr>
              <a:lnSpc>
                <a:spcPct val="100000"/>
              </a:lnSpc>
            </a:pPr>
            <a:r>
              <a:rPr b="0" lang="ru-RU" sz="1800" spc="-1" strike="noStrike">
                <a:solidFill>
                  <a:srgbClr val="252525"/>
                </a:solidFill>
                <a:latin typeface="Corbel"/>
              </a:rPr>
              <a:t>З 2008—2009 років. тепловізори почали також активно використовувати для виділення з натовпу осіб інфікованих вірусом грипу</a:t>
            </a:r>
            <a:endParaRPr b="0" lang="ru-RU" sz="1800" spc="-1" strike="noStrike">
              <a:latin typeface="Arial"/>
            </a:endParaRPr>
          </a:p>
        </p:txBody>
      </p:sp>
      <p:pic>
        <p:nvPicPr>
          <p:cNvPr id="231" name="Рисунок 3" descr=""/>
          <p:cNvPicPr/>
          <p:nvPr/>
        </p:nvPicPr>
        <p:blipFill>
          <a:blip r:embed="rId1"/>
          <a:stretch/>
        </p:blipFill>
        <p:spPr>
          <a:xfrm>
            <a:off x="3009240" y="3960000"/>
            <a:ext cx="3650760" cy="2464920"/>
          </a:xfrm>
          <a:prstGeom prst="rect">
            <a:avLst/>
          </a:prstGeom>
          <a:ln w="0">
            <a:noFill/>
          </a:ln>
        </p:spPr>
      </p:pic>
      <p:sp>
        <p:nvSpPr>
          <p:cNvPr id="232" name="TextBox 4"/>
          <p:cNvSpPr/>
          <p:nvPr/>
        </p:nvSpPr>
        <p:spPr>
          <a:xfrm>
            <a:off x="3060000" y="6424920"/>
            <a:ext cx="3600000" cy="257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100" spc="-1" strike="noStrike">
                <a:solidFill>
                  <a:srgbClr val="000000"/>
                </a:solidFill>
                <a:latin typeface="Corbel"/>
              </a:rPr>
              <a:t>Пожарный с тепловизором</a:t>
            </a:r>
            <a:endParaRPr b="0" lang="ru-RU" sz="1100" spc="-1" strike="noStrike">
              <a:latin typeface="Arial"/>
            </a:endParaRPr>
          </a:p>
        </p:txBody>
      </p:sp>
      <p:pic>
        <p:nvPicPr>
          <p:cNvPr id="233" name="Рисунок 5" descr=""/>
          <p:cNvPicPr/>
          <p:nvPr/>
        </p:nvPicPr>
        <p:blipFill>
          <a:blip r:embed="rId2"/>
          <a:stretch/>
        </p:blipFill>
        <p:spPr>
          <a:xfrm>
            <a:off x="9633600" y="3847320"/>
            <a:ext cx="2356560" cy="2400480"/>
          </a:xfrm>
          <a:prstGeom prst="rect">
            <a:avLst/>
          </a:prstGeom>
          <a:ln w="0">
            <a:noFill/>
          </a:ln>
        </p:spPr>
      </p:pic>
      <p:sp>
        <p:nvSpPr>
          <p:cNvPr id="234" name="TextBox 7"/>
          <p:cNvSpPr/>
          <p:nvPr/>
        </p:nvSpPr>
        <p:spPr>
          <a:xfrm>
            <a:off x="9633600" y="6427080"/>
            <a:ext cx="2436120" cy="425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100" spc="-1" strike="noStrike">
                <a:solidFill>
                  <a:srgbClr val="000000"/>
                </a:solidFill>
                <a:latin typeface="Corbel"/>
              </a:rPr>
              <a:t>Тепловизор в медицине</a:t>
            </a:r>
            <a:endParaRPr b="0" lang="ru-RU" sz="1100" spc="-1" strike="noStrike">
              <a:latin typeface="Arial"/>
            </a:endParaRPr>
          </a:p>
          <a:p>
            <a:pPr>
              <a:lnSpc>
                <a:spcPct val="100000"/>
              </a:lnSpc>
            </a:pPr>
            <a:endParaRPr b="0" lang="ru-RU" sz="1100" spc="-1" strike="noStrike">
              <a:latin typeface="Arial"/>
            </a:endParaRPr>
          </a:p>
        </p:txBody>
      </p:sp>
    </p:spTree>
  </p:cSld>
  <p:transition spd="slow">
    <p:cover dir="r"/>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Box 3"/>
          <p:cNvSpPr/>
          <p:nvPr/>
        </p:nvSpPr>
        <p:spPr>
          <a:xfrm>
            <a:off x="1550160" y="182880"/>
            <a:ext cx="10641600" cy="319644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1" lang="ru-RU" sz="1800" spc="-1" strike="noStrike">
                <a:solidFill>
                  <a:srgbClr val="000000"/>
                </a:solidFill>
                <a:latin typeface="Corbel"/>
              </a:rPr>
              <a:t>Тепловізорі в металургії</a:t>
            </a:r>
            <a:endParaRPr b="0" lang="ru-RU" sz="1800" spc="-1" strike="noStrike">
              <a:latin typeface="Arial"/>
            </a:endParaRPr>
          </a:p>
          <a:p>
            <a:pPr>
              <a:lnSpc>
                <a:spcPct val="100000"/>
              </a:lnSpc>
            </a:pPr>
            <a:r>
              <a:rPr b="0" lang="ru-RU" sz="1400" spc="-1" strike="noStrike">
                <a:solidFill>
                  <a:srgbClr val="000000"/>
                </a:solidFill>
                <a:latin typeface="Corbel"/>
              </a:rPr>
              <a:t>Контролює температурні режими доменних печей, прокатних станів, сталь ковшів, футеровок і т.д.</a:t>
            </a:r>
            <a:endParaRPr b="0" lang="ru-RU" sz="1400" spc="-1" strike="noStrike">
              <a:latin typeface="Arial"/>
            </a:endParaRPr>
          </a:p>
          <a:p>
            <a:pPr>
              <a:lnSpc>
                <a:spcPct val="100000"/>
              </a:lnSpc>
            </a:pPr>
            <a:r>
              <a:rPr b="0" lang="ru-RU" sz="1400" spc="-1" strike="noStrike">
                <a:solidFill>
                  <a:srgbClr val="000000"/>
                </a:solidFill>
                <a:latin typeface="Corbel"/>
              </a:rPr>
              <a:t>Діагностика міксерів, зниження витрат вогнетривів. Обстеження енергогосподарства комбінатів</a:t>
            </a:r>
            <a:endParaRPr b="0" lang="ru-RU" sz="1400" spc="-1" strike="noStrike">
              <a:latin typeface="Arial"/>
            </a:endParaRPr>
          </a:p>
          <a:p>
            <a:pPr>
              <a:lnSpc>
                <a:spcPct val="100000"/>
              </a:lnSpc>
            </a:pPr>
            <a:r>
              <a:rPr b="0" lang="ru-RU" sz="1400" spc="-1" strike="noStrike">
                <a:solidFill>
                  <a:srgbClr val="000000"/>
                </a:solidFill>
                <a:latin typeface="Corbel"/>
              </a:rPr>
              <a:t>Контроль якості сталі — Інфрачервоні камери можуть чітко розрізняти сторонні включення, заміряти значення температури на поверхні розплавленої сталі, що забезпечує додатковий аналіз виробничого процесу та різко підвищує якість виробництва.</a:t>
            </a:r>
            <a:endParaRPr b="0" lang="ru-RU" sz="1400" spc="-1" strike="noStrike">
              <a:latin typeface="Arial"/>
            </a:endParaRPr>
          </a:p>
          <a:p>
            <a:pPr>
              <a:lnSpc>
                <a:spcPct val="100000"/>
              </a:lnSpc>
            </a:pPr>
            <a:r>
              <a:rPr b="0" lang="ru-RU" sz="1400" spc="-1" strike="noStrike">
                <a:solidFill>
                  <a:srgbClr val="000000"/>
                </a:solidFill>
                <a:latin typeface="Corbel"/>
              </a:rPr>
              <a:t>Виявлення прориву — тепловізори точно визначають області, що мають надзвичайно високу температуру на поверхні вищезгаданого обладнання. Виводячи на екран зони підвищеної температури, інфрачервона камера допомагає оператору встановити точне місце знаходження, розмір та серйозність пошкоджень.</a:t>
            </a:r>
            <a:endParaRPr b="0" lang="ru-RU" sz="1400" spc="-1" strike="noStrike">
              <a:latin typeface="Arial"/>
            </a:endParaRPr>
          </a:p>
          <a:p>
            <a:pPr>
              <a:lnSpc>
                <a:spcPct val="100000"/>
              </a:lnSpc>
            </a:pPr>
            <a:r>
              <a:rPr b="0" lang="ru-RU" sz="1400" spc="-1" strike="noStrike">
                <a:solidFill>
                  <a:srgbClr val="000000"/>
                </a:solidFill>
                <a:latin typeface="Corbel"/>
              </a:rPr>
              <a:t>Контроль труб — У металургійній промисловості для транспортування холодної та гарячої води, газу та інших речовин широко застосовуються різні труби. Будь-які дефекти труб, такі як затор, ерозія або протікання, викликають нерівномірний розподіл температури по поверхні труби, що легко виявляється тепловізором за допомогою методу термографії. Тому, якщо щось не в порядку з трубами, користувач може відразу це виправити.</a:t>
            </a:r>
            <a:endParaRPr b="0" lang="ru-RU" sz="1400" spc="-1" strike="noStrike">
              <a:latin typeface="Arial"/>
            </a:endParaRPr>
          </a:p>
          <a:p>
            <a:pPr>
              <a:lnSpc>
                <a:spcPct val="100000"/>
              </a:lnSpc>
            </a:pPr>
            <a:r>
              <a:rPr b="0" lang="ru-RU" sz="1400" spc="-1" strike="noStrike">
                <a:solidFill>
                  <a:srgbClr val="000000"/>
                </a:solidFill>
                <a:latin typeface="Corbel"/>
              </a:rPr>
              <a:t>Користувачі можуть, крім того, використовувати тепловізори для оцінки якості трубної ізоляції з метою економії енергії.</a:t>
            </a:r>
            <a:endParaRPr b="0" lang="ru-RU" sz="1400" spc="-1" strike="noStrike">
              <a:latin typeface="Arial"/>
            </a:endParaRPr>
          </a:p>
          <a:p>
            <a:pPr>
              <a:lnSpc>
                <a:spcPct val="100000"/>
              </a:lnSpc>
            </a:pPr>
            <a:endParaRPr b="0" lang="ru-RU" sz="1400" spc="-1" strike="noStrike">
              <a:latin typeface="Arial"/>
            </a:endParaRPr>
          </a:p>
        </p:txBody>
      </p:sp>
      <p:pic>
        <p:nvPicPr>
          <p:cNvPr id="236" name="Рисунок 4" descr=""/>
          <p:cNvPicPr/>
          <p:nvPr/>
        </p:nvPicPr>
        <p:blipFill>
          <a:blip r:embed="rId1"/>
          <a:stretch/>
        </p:blipFill>
        <p:spPr>
          <a:xfrm>
            <a:off x="2100600" y="3629880"/>
            <a:ext cx="8699400" cy="2457000"/>
          </a:xfrm>
          <a:prstGeom prst="rect">
            <a:avLst/>
          </a:prstGeom>
          <a:ln w="0">
            <a:noFill/>
          </a:ln>
        </p:spPr>
      </p:pic>
    </p:spTree>
  </p:cSld>
  <p:transition spd="slow">
    <p:cover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Прямоугольник 1"/>
          <p:cNvSpPr/>
          <p:nvPr/>
        </p:nvSpPr>
        <p:spPr>
          <a:xfrm>
            <a:off x="1410840" y="167760"/>
            <a:ext cx="10667520" cy="355932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1" lang="ru-RU" sz="1800" spc="-1" strike="noStrike">
                <a:solidFill>
                  <a:srgbClr val="000000"/>
                </a:solidFill>
                <a:latin typeface="Verdana"/>
              </a:rPr>
              <a:t>Тепловізори в енергетиці</a:t>
            </a:r>
            <a:endParaRPr b="0" lang="ru-RU" sz="1800" spc="-1" strike="noStrike">
              <a:latin typeface="Arial"/>
            </a:endParaRPr>
          </a:p>
          <a:p>
            <a:pPr>
              <a:lnSpc>
                <a:spcPct val="100000"/>
              </a:lnSpc>
            </a:pPr>
            <a:r>
              <a:rPr b="0" lang="ru-RU" sz="1200" spc="-1" strike="noStrike">
                <a:solidFill>
                  <a:srgbClr val="000000"/>
                </a:solidFill>
                <a:latin typeface="Corbel"/>
              </a:rPr>
              <a:t>Контроль та діагностика дефектів димових труб — Тепловізійна (інфрачервона) діагностика димових труб дозволяє виявити приховані (внутрішні) дефекти, які неможливо визначити традиційними способами обстеження: локальна відсутність теплової ізоляції між стовбуром і футеруванням, місця засміченості вентильованого каналу, наскрізні порушення газовідвідних. Тепловізійне обстеження димаря проводиться в процесі її експлуатації з метою вивчення стану її конструкцій, для своєчасного виявлення та локалізації дефектів та пошкоджень, а також визначення необхідності профілактичного або аварійного ремонту та його обсягу. виявлення дефектних контактів з'єднань комутаційних апаратів та ошинування розподільчих пристроїв;</a:t>
            </a:r>
            <a:endParaRPr b="0" lang="ru-RU" sz="1200" spc="-1" strike="noStrike">
              <a:latin typeface="Arial"/>
            </a:endParaRPr>
          </a:p>
          <a:p>
            <a:pPr>
              <a:lnSpc>
                <a:spcPct val="100000"/>
              </a:lnSpc>
            </a:pPr>
            <a:r>
              <a:rPr b="0" lang="ru-RU" sz="1200" spc="-1" strike="noStrike">
                <a:solidFill>
                  <a:srgbClr val="000000"/>
                </a:solidFill>
                <a:latin typeface="Corbel"/>
              </a:rPr>
              <a:t>перевірка контактних з'єднань проводів ПЛ (обстеження з гелікоптера);</a:t>
            </a:r>
            <a:endParaRPr b="0" lang="ru-RU" sz="1200" spc="-1" strike="noStrike">
              <a:latin typeface="Arial"/>
            </a:endParaRPr>
          </a:p>
          <a:p>
            <a:pPr>
              <a:lnSpc>
                <a:spcPct val="100000"/>
              </a:lnSpc>
            </a:pPr>
            <a:r>
              <a:rPr b="0" lang="ru-RU" sz="1200" spc="-1" strike="noStrike">
                <a:solidFill>
                  <a:srgbClr val="000000"/>
                </a:solidFill>
                <a:latin typeface="Corbel"/>
              </a:rPr>
              <a:t>Стан статорів генераторів;</a:t>
            </a:r>
            <a:endParaRPr b="0" lang="ru-RU" sz="1200" spc="-1" strike="noStrike">
              <a:latin typeface="Arial"/>
            </a:endParaRPr>
          </a:p>
          <a:p>
            <a:pPr>
              <a:lnSpc>
                <a:spcPct val="100000"/>
              </a:lnSpc>
            </a:pPr>
            <a:r>
              <a:rPr b="0" lang="ru-RU" sz="1200" spc="-1" strike="noStrike">
                <a:solidFill>
                  <a:srgbClr val="000000"/>
                </a:solidFill>
                <a:latin typeface="Corbel"/>
              </a:rPr>
              <a:t>контроль систем охолодження трансформаторів, електродвигунів, генераторів, випрямлячів тощо;</a:t>
            </a:r>
            <a:endParaRPr b="0" lang="ru-RU" sz="1200" spc="-1" strike="noStrike">
              <a:latin typeface="Arial"/>
            </a:endParaRPr>
          </a:p>
          <a:p>
            <a:pPr>
              <a:lnSpc>
                <a:spcPct val="100000"/>
              </a:lnSpc>
            </a:pPr>
            <a:r>
              <a:rPr b="0" lang="ru-RU" sz="1200" spc="-1" strike="noStrike">
                <a:solidFill>
                  <a:srgbClr val="000000"/>
                </a:solidFill>
                <a:latin typeface="Corbel"/>
              </a:rPr>
              <a:t>стан щіткових апаратів генераторів;</a:t>
            </a:r>
            <a:endParaRPr b="0" lang="ru-RU" sz="1200" spc="-1" strike="noStrike">
              <a:latin typeface="Arial"/>
            </a:endParaRPr>
          </a:p>
          <a:p>
            <a:pPr>
              <a:lnSpc>
                <a:spcPct val="100000"/>
              </a:lnSpc>
            </a:pPr>
            <a:r>
              <a:rPr b="0" lang="ru-RU" sz="1200" spc="-1" strike="noStrike">
                <a:solidFill>
                  <a:srgbClr val="000000"/>
                </a:solidFill>
                <a:latin typeface="Corbel"/>
              </a:rPr>
              <a:t>перевірка маслонаповненого обладнання;</a:t>
            </a:r>
            <a:endParaRPr b="0" lang="ru-RU" sz="1200" spc="-1" strike="noStrike">
              <a:latin typeface="Arial"/>
            </a:endParaRPr>
          </a:p>
          <a:p>
            <a:pPr>
              <a:lnSpc>
                <a:spcPct val="100000"/>
              </a:lnSpc>
            </a:pPr>
            <a:r>
              <a:rPr b="0" lang="ru-RU" sz="1200" spc="-1" strike="noStrike">
                <a:solidFill>
                  <a:srgbClr val="000000"/>
                </a:solidFill>
                <a:latin typeface="Corbel"/>
              </a:rPr>
              <a:t>теплоізоляція турбін, паро- та трубопроводів;</a:t>
            </a:r>
            <a:endParaRPr b="0" lang="ru-RU" sz="1200" spc="-1" strike="noStrike">
              <a:latin typeface="Arial"/>
            </a:endParaRPr>
          </a:p>
          <a:p>
            <a:pPr>
              <a:lnSpc>
                <a:spcPct val="100000"/>
              </a:lnSpc>
            </a:pPr>
            <a:r>
              <a:rPr b="0" lang="ru-RU" sz="1200" spc="-1" strike="noStrike">
                <a:solidFill>
                  <a:srgbClr val="000000"/>
                </a:solidFill>
                <a:latin typeface="Corbel"/>
              </a:rPr>
              <a:t>виявлення місць підсмоктування холодного повітря;</a:t>
            </a:r>
            <a:endParaRPr b="0" lang="ru-RU" sz="1200" spc="-1" strike="noStrike">
              <a:latin typeface="Arial"/>
            </a:endParaRPr>
          </a:p>
          <a:p>
            <a:pPr>
              <a:lnSpc>
                <a:spcPct val="100000"/>
              </a:lnSpc>
            </a:pPr>
            <a:r>
              <a:rPr b="0" lang="ru-RU" sz="1200" spc="-1" strike="noStrike">
                <a:solidFill>
                  <a:srgbClr val="000000"/>
                </a:solidFill>
                <a:latin typeface="Corbel"/>
              </a:rPr>
              <a:t>виявлення забитості труб поверхонь нагрівання котлів перед проведенням кислотного промивання;</a:t>
            </a:r>
            <a:endParaRPr b="0" lang="ru-RU" sz="1200" spc="-1" strike="noStrike">
              <a:latin typeface="Arial"/>
            </a:endParaRPr>
          </a:p>
          <a:p>
            <a:pPr>
              <a:lnSpc>
                <a:spcPct val="100000"/>
              </a:lnSpc>
            </a:pPr>
            <a:r>
              <a:rPr b="0" lang="ru-RU" sz="1200" spc="-1" strike="noStrike">
                <a:solidFill>
                  <a:srgbClr val="000000"/>
                </a:solidFill>
                <a:latin typeface="Corbel"/>
              </a:rPr>
              <a:t>контроль стану теплотрас;</a:t>
            </a:r>
            <a:endParaRPr b="0" lang="ru-RU" sz="1200" spc="-1" strike="noStrike">
              <a:latin typeface="Arial"/>
            </a:endParaRPr>
          </a:p>
          <a:p>
            <a:pPr>
              <a:lnSpc>
                <a:spcPct val="100000"/>
              </a:lnSpc>
            </a:pPr>
            <a:r>
              <a:rPr b="0" lang="ru-RU" sz="1200" spc="-1" strike="noStrike">
                <a:solidFill>
                  <a:srgbClr val="000000"/>
                </a:solidFill>
                <a:latin typeface="Corbel"/>
              </a:rPr>
              <a:t>перевірка ефективності роботи градирень;</a:t>
            </a:r>
            <a:endParaRPr b="0" lang="ru-RU" sz="1200" spc="-1" strike="noStrike">
              <a:latin typeface="Arial"/>
            </a:endParaRPr>
          </a:p>
          <a:p>
            <a:pPr>
              <a:lnSpc>
                <a:spcPct val="100000"/>
              </a:lnSpc>
            </a:pPr>
            <a:r>
              <a:rPr b="0" lang="ru-RU" sz="1200" spc="-1" strike="noStrike">
                <a:solidFill>
                  <a:srgbClr val="000000"/>
                </a:solidFill>
                <a:latin typeface="Corbel"/>
              </a:rPr>
              <a:t>визначення характеристик теплових полів водосховищ</a:t>
            </a:r>
            <a:endParaRPr b="0" lang="ru-RU" sz="1200" spc="-1" strike="noStrike">
              <a:latin typeface="Arial"/>
            </a:endParaRPr>
          </a:p>
          <a:p>
            <a:pPr>
              <a:lnSpc>
                <a:spcPct val="100000"/>
              </a:lnSpc>
            </a:pPr>
            <a:endParaRPr b="0" lang="ru-RU" sz="1200" spc="-1" strike="noStrike">
              <a:latin typeface="Arial"/>
            </a:endParaRPr>
          </a:p>
        </p:txBody>
      </p:sp>
      <p:pic>
        <p:nvPicPr>
          <p:cNvPr id="238" name="Рисунок 2" descr=""/>
          <p:cNvPicPr/>
          <p:nvPr/>
        </p:nvPicPr>
        <p:blipFill>
          <a:blip r:embed="rId1"/>
          <a:stretch/>
        </p:blipFill>
        <p:spPr>
          <a:xfrm>
            <a:off x="8551080" y="1602000"/>
            <a:ext cx="3328920" cy="5058000"/>
          </a:xfrm>
          <a:prstGeom prst="rect">
            <a:avLst/>
          </a:prstGeom>
          <a:ln w="0">
            <a:noFill/>
          </a:ln>
        </p:spPr>
      </p:pic>
    </p:spTree>
  </p:cSld>
  <p:transition spd="slow">
    <p:cover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Заголовок 1"/>
          <p:cNvSpPr txBox="1"/>
          <p:nvPr/>
        </p:nvSpPr>
        <p:spPr>
          <a:xfrm>
            <a:off x="1449360" y="0"/>
            <a:ext cx="10018440" cy="1018440"/>
          </a:xfrm>
          <a:prstGeom prst="rect">
            <a:avLst/>
          </a:prstGeom>
          <a:noFill/>
          <a:ln w="0">
            <a:noFill/>
          </a:ln>
        </p:spPr>
        <p:txBody>
          <a:bodyPr anchor="ctr">
            <a:noAutofit/>
          </a:bodyPr>
          <a:p>
            <a:pPr algn="ctr">
              <a:lnSpc>
                <a:spcPct val="100000"/>
              </a:lnSpc>
            </a:pPr>
            <a:r>
              <a:rPr b="0" lang="ru-RU" sz="4000" spc="-1" strike="noStrike">
                <a:solidFill>
                  <a:srgbClr val="000000"/>
                </a:solidFill>
                <a:latin typeface="Segoe Print"/>
              </a:rPr>
              <a:t>Что такое тепловізор?</a:t>
            </a:r>
            <a:endParaRPr b="0" lang="ru-RU" sz="4000" spc="-1" strike="noStrike">
              <a:solidFill>
                <a:srgbClr val="000000"/>
              </a:solidFill>
              <a:latin typeface="Corbel"/>
            </a:endParaRPr>
          </a:p>
        </p:txBody>
      </p:sp>
      <p:sp>
        <p:nvSpPr>
          <p:cNvPr id="202" name="Объект 2"/>
          <p:cNvSpPr txBox="1"/>
          <p:nvPr/>
        </p:nvSpPr>
        <p:spPr>
          <a:xfrm>
            <a:off x="1449360" y="1018800"/>
            <a:ext cx="9949680" cy="2629800"/>
          </a:xfrm>
          <a:prstGeom prst="rect">
            <a:avLst/>
          </a:prstGeom>
          <a:noFill/>
          <a:ln w="0">
            <a:noFill/>
          </a:ln>
        </p:spPr>
        <p:txBody>
          <a:bodyPr anchor="ctr">
            <a:noAutofit/>
          </a:bodyPr>
          <a:p>
            <a:pPr>
              <a:lnSpc>
                <a:spcPct val="100000"/>
              </a:lnSpc>
              <a:spcBef>
                <a:spcPts val="479"/>
              </a:spcBef>
              <a:spcAft>
                <a:spcPts val="601"/>
              </a:spcAft>
            </a:pPr>
            <a:r>
              <a:rPr b="0" lang="ru-RU" sz="2400" spc="-1" strike="noStrike">
                <a:solidFill>
                  <a:srgbClr val="000000"/>
                </a:solidFill>
                <a:latin typeface="Corbel"/>
              </a:rPr>
              <a:t>Тепловізор — пристрій для спостереження за розподілом температури досліджуваної поверхні. Розподіл температури відображається на дисплеї як кольорова картинка, де різним температурам відповідають різні кольори. Вивчення теплових зображень називається термографією.</a:t>
            </a:r>
            <a:endParaRPr b="0" lang="ru-RU" sz="2400" spc="-1" strike="noStrike">
              <a:solidFill>
                <a:srgbClr val="000000"/>
              </a:solidFill>
              <a:latin typeface="Corbel"/>
            </a:endParaRPr>
          </a:p>
        </p:txBody>
      </p:sp>
      <p:sp>
        <p:nvSpPr>
          <p:cNvPr id="203" name="TextBox 3"/>
          <p:cNvSpPr/>
          <p:nvPr/>
        </p:nvSpPr>
        <p:spPr>
          <a:xfrm>
            <a:off x="1449360" y="3648960"/>
            <a:ext cx="8469360" cy="1919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ru-RU" sz="2400" spc="-1" strike="noStrike">
                <a:solidFill>
                  <a:srgbClr val="000000"/>
                </a:solidFill>
                <a:latin typeface="Corbel"/>
              </a:rPr>
              <a:t>Тепловізор - це пристрій для зйомки зображень в інфрачервоному діапазоні хвиль. Тобто, інакше кажучи, тепловізор оптико-електронна система, призначена для отримання видимого зображення об'єктів, що випускають невидиме теплове (інфрачервоне) випромінювання</a:t>
            </a:r>
            <a:endParaRPr b="0" lang="ru-RU" sz="2400" spc="-1" strike="noStrike">
              <a:latin typeface="Arial"/>
            </a:endParaRPr>
          </a:p>
        </p:txBody>
      </p:sp>
    </p:spTree>
  </p:cSld>
  <p:transition spd="slow">
    <p:cover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Box 2"/>
          <p:cNvSpPr/>
          <p:nvPr/>
        </p:nvSpPr>
        <p:spPr>
          <a:xfrm>
            <a:off x="1845720" y="1770120"/>
            <a:ext cx="9817920" cy="365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Corbel"/>
              </a:rPr>
              <a:t>Перші тепловізори були створені у 30-х роках. 20 століття. Принцип дії тепловізора заснований на перетворенні інфрачервоного випромінювання на електричний сигнал, який посилюється і відтворюється на екрані індикатора.</a:t>
            </a:r>
            <a:endParaRPr b="0" lang="ru-RU" sz="1800" spc="-1" strike="noStrike">
              <a:latin typeface="Arial"/>
            </a:endParaRPr>
          </a:p>
          <a:p>
            <a:pPr>
              <a:lnSpc>
                <a:spcPct val="100000"/>
              </a:lnSpc>
            </a:pPr>
            <a:r>
              <a:rPr b="0" lang="ru-RU" sz="1800" spc="-1" strike="noStrike">
                <a:solidFill>
                  <a:srgbClr val="000000"/>
                </a:solidFill>
                <a:latin typeface="Corbel"/>
              </a:rPr>
              <a:t>У 70-х роках. створено тепловізори, в яких теплове зображення переводиться у видиме безпосередньо на екрані, покритому світлочутливою речовиною (люмінофори, рідкі кристали, напівпровідникові плівки). Тепловізори використовуються для визначення місця розташування та форми об'єктів, що знаходяться у темряві або в оптично непрозорих середовищах.</a:t>
            </a:r>
            <a:endParaRPr b="0" lang="ru-RU" sz="1800" spc="-1" strike="noStrike">
              <a:latin typeface="Arial"/>
            </a:endParaRPr>
          </a:p>
          <a:p>
            <a:pPr>
              <a:lnSpc>
                <a:spcPct val="100000"/>
              </a:lnSpc>
            </a:pPr>
            <a:r>
              <a:rPr b="0" lang="ru-RU" sz="1800" spc="-1" strike="noStrike">
                <a:solidFill>
                  <a:srgbClr val="000000"/>
                </a:solidFill>
                <a:latin typeface="Corbel"/>
              </a:rPr>
              <a:t>Сучасні тепловізійні системи розпочали свій розвиток у 60-ті роки XX століття. Першими були створені тепловізори з оптико-механічним скануванням миттєвого поля зору, що формується об'єктивом та одноелементним приймачем випромінювання. Такі пристрої були вкрай непродуктивні і дозволяли спостерігати за температурними змінами, що відбуваються в об'єкті, з дуже низькою швидкістю</a:t>
            </a:r>
            <a:br/>
            <a:endParaRPr b="0" lang="ru-RU" sz="1800" spc="-1" strike="noStrike">
              <a:latin typeface="Arial"/>
            </a:endParaRPr>
          </a:p>
        </p:txBody>
      </p:sp>
      <p:sp>
        <p:nvSpPr>
          <p:cNvPr id="205" name="TextBox 3"/>
          <p:cNvSpPr/>
          <p:nvPr/>
        </p:nvSpPr>
        <p:spPr>
          <a:xfrm>
            <a:off x="1845720" y="754560"/>
            <a:ext cx="9817920" cy="1004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6000" spc="-1" strike="noStrike">
                <a:solidFill>
                  <a:srgbClr val="000000"/>
                </a:solidFill>
                <a:latin typeface="Segoe Print"/>
              </a:rPr>
              <a:t>Історія створення</a:t>
            </a:r>
            <a:endParaRPr b="0" lang="ru-RU" sz="6000" spc="-1" strike="noStrike">
              <a:latin typeface="Arial"/>
            </a:endParaRPr>
          </a:p>
        </p:txBody>
      </p:sp>
    </p:spTree>
  </p:cSld>
  <p:transition spd="slow">
    <p:cover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Рисунок 1" descr=""/>
          <p:cNvPicPr/>
          <p:nvPr/>
        </p:nvPicPr>
        <p:blipFill>
          <a:blip r:embed="rId1"/>
          <a:stretch/>
        </p:blipFill>
        <p:spPr>
          <a:xfrm>
            <a:off x="2126160" y="761040"/>
            <a:ext cx="7909200" cy="5428440"/>
          </a:xfrm>
          <a:prstGeom prst="rect">
            <a:avLst/>
          </a:prstGeom>
          <a:ln w="0">
            <a:noFill/>
          </a:ln>
        </p:spPr>
      </p:pic>
      <p:sp>
        <p:nvSpPr>
          <p:cNvPr id="207" name="TextBox 2"/>
          <p:cNvSpPr/>
          <p:nvPr/>
        </p:nvSpPr>
        <p:spPr>
          <a:xfrm>
            <a:off x="2126160" y="6189840"/>
            <a:ext cx="790920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Corbel"/>
              </a:rPr>
              <a:t>Перший тепловізор</a:t>
            </a:r>
            <a:endParaRPr b="0" lang="ru-RU" sz="1800" spc="-1" strike="noStrike">
              <a:latin typeface="Arial"/>
            </a:endParaRPr>
          </a:p>
        </p:txBody>
      </p:sp>
    </p:spTree>
  </p:cSld>
  <p:transition spd="slow">
    <p:cover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Заголовок 1"/>
          <p:cNvSpPr txBox="1"/>
          <p:nvPr/>
        </p:nvSpPr>
        <p:spPr>
          <a:xfrm>
            <a:off x="1484280" y="685800"/>
            <a:ext cx="10018440" cy="801000"/>
          </a:xfrm>
          <a:prstGeom prst="rect">
            <a:avLst/>
          </a:prstGeom>
          <a:noFill/>
          <a:ln w="0">
            <a:noFill/>
          </a:ln>
        </p:spPr>
        <p:txBody>
          <a:bodyPr anchor="ctr">
            <a:noAutofit/>
          </a:bodyPr>
          <a:p>
            <a:pPr algn="ctr">
              <a:lnSpc>
                <a:spcPct val="100000"/>
              </a:lnSpc>
            </a:pPr>
            <a:r>
              <a:rPr b="0" lang="ru-RU" sz="3200" spc="-1" strike="noStrike">
                <a:solidFill>
                  <a:srgbClr val="000000"/>
                </a:solidFill>
                <a:latin typeface="Segoe Print"/>
              </a:rPr>
              <a:t>Види тепловізорів</a:t>
            </a:r>
            <a:endParaRPr b="0" lang="ru-RU" sz="3200" spc="-1" strike="noStrike">
              <a:solidFill>
                <a:srgbClr val="000000"/>
              </a:solidFill>
              <a:latin typeface="Corbel"/>
            </a:endParaRPr>
          </a:p>
        </p:txBody>
      </p:sp>
      <p:sp>
        <p:nvSpPr>
          <p:cNvPr id="209" name="Текст 2"/>
          <p:cNvSpPr txBox="1"/>
          <p:nvPr/>
        </p:nvSpPr>
        <p:spPr>
          <a:xfrm>
            <a:off x="1484280" y="1598040"/>
            <a:ext cx="10018440" cy="2531880"/>
          </a:xfrm>
          <a:prstGeom prst="rect">
            <a:avLst/>
          </a:prstGeom>
          <a:noFill/>
          <a:ln w="0">
            <a:noFill/>
          </a:ln>
        </p:spPr>
        <p:txBody>
          <a:bodyPr anchor="ctr">
            <a:normAutofit fontScale="44000"/>
          </a:bodyPr>
          <a:p>
            <a:pPr>
              <a:lnSpc>
                <a:spcPct val="100000"/>
              </a:lnSpc>
              <a:spcBef>
                <a:spcPts val="400"/>
              </a:spcBef>
              <a:spcAft>
                <a:spcPts val="601"/>
              </a:spcAft>
              <a:tabLst>
                <a:tab algn="l" pos="0"/>
              </a:tabLst>
            </a:pPr>
            <a:r>
              <a:rPr b="0" lang="ru-RU" sz="2000" spc="-1" strike="noStrike">
                <a:solidFill>
                  <a:srgbClr val="000000"/>
                </a:solidFill>
                <a:latin typeface="Corbel"/>
              </a:rPr>
              <a:t>Усі тепловізори поділяються на вимірювальні та спостережні.</a:t>
            </a:r>
            <a:endParaRPr b="0" lang="ru-RU" sz="2000" spc="-1" strike="noStrike">
              <a:solidFill>
                <a:srgbClr val="000000"/>
              </a:solidFill>
              <a:latin typeface="Corbel"/>
            </a:endParaRPr>
          </a:p>
          <a:p>
            <a:pPr>
              <a:lnSpc>
                <a:spcPct val="100000"/>
              </a:lnSpc>
              <a:spcBef>
                <a:spcPts val="400"/>
              </a:spcBef>
              <a:spcAft>
                <a:spcPts val="601"/>
              </a:spcAft>
              <a:tabLst>
                <a:tab algn="l" pos="0"/>
              </a:tabLst>
            </a:pPr>
            <a:r>
              <a:rPr b="0" lang="ru-RU" sz="2000" spc="-1" strike="noStrike">
                <a:solidFill>
                  <a:srgbClr val="000000"/>
                </a:solidFill>
                <a:latin typeface="Corbel"/>
              </a:rPr>
              <a:t>Спостережні прилади, наприклад, тепловізори flir і подібні апарати інших відомих брендів, здатні передати зображення об'єкта в тій чи іншій колірній шкалі в умовах темряви та при непрозорій оболонці. Їх застосовують для систем охорони та полювання</a:t>
            </a:r>
            <a:endParaRPr b="0" lang="ru-RU" sz="2000" spc="-1" strike="noStrike">
              <a:solidFill>
                <a:srgbClr val="000000"/>
              </a:solidFill>
              <a:latin typeface="Corbel"/>
            </a:endParaRPr>
          </a:p>
          <a:p>
            <a:pPr>
              <a:lnSpc>
                <a:spcPct val="100000"/>
              </a:lnSpc>
              <a:spcBef>
                <a:spcPts val="400"/>
              </a:spcBef>
              <a:spcAft>
                <a:spcPts val="601"/>
              </a:spcAft>
              <a:tabLst>
                <a:tab algn="l" pos="0"/>
              </a:tabLst>
            </a:pPr>
            <a:r>
              <a:rPr b="0" lang="ru-RU" sz="2000" spc="-1" strike="noStrike">
                <a:solidFill>
                  <a:srgbClr val="000000"/>
                </a:solidFill>
                <a:latin typeface="Corbel"/>
              </a:rPr>
              <a:t> </a:t>
            </a:r>
            <a:r>
              <a:rPr b="0" lang="ru-RU" sz="2000" spc="-1" strike="noStrike">
                <a:solidFill>
                  <a:srgbClr val="000000"/>
                </a:solidFill>
                <a:latin typeface="Corbel"/>
              </a:rPr>
              <a:t>Вимірювальні пристрої здатні показати розподіл температур по всьому об'єкту, оскільки кожен піксел передається на екран зображення відповідає реальній температурі конкретної ділянки. Використовуються для енергетичного аудиту, контролю.</a:t>
            </a:r>
            <a:endParaRPr b="0" lang="ru-RU" sz="2000" spc="-1" strike="noStrike">
              <a:solidFill>
                <a:srgbClr val="000000"/>
              </a:solidFill>
              <a:latin typeface="Corbel"/>
            </a:endParaRPr>
          </a:p>
          <a:p>
            <a:pPr>
              <a:lnSpc>
                <a:spcPct val="100000"/>
              </a:lnSpc>
              <a:spcBef>
                <a:spcPts val="400"/>
              </a:spcBef>
              <a:spcAft>
                <a:spcPts val="601"/>
              </a:spcAft>
              <a:tabLst>
                <a:tab algn="l" pos="0"/>
              </a:tabLst>
            </a:pPr>
            <a:r>
              <a:rPr b="0" lang="ru-RU" sz="2000" spc="-1" strike="noStrike">
                <a:solidFill>
                  <a:srgbClr val="000000"/>
                </a:solidFill>
                <a:latin typeface="Corbel"/>
              </a:rPr>
              <a:t>Що стосується мобільності, тобто стаціонарні та переносні тепловізори. Найбільш затребуваними та зручними вважаються переносні пристрої. Вони змогли себе добре зарекомендувати в роботі.</a:t>
            </a:r>
            <a:endParaRPr b="0" lang="ru-RU" sz="2000" spc="-1" strike="noStrike">
              <a:solidFill>
                <a:srgbClr val="000000"/>
              </a:solidFill>
              <a:latin typeface="Corbel"/>
            </a:endParaRPr>
          </a:p>
          <a:p>
            <a:pPr>
              <a:lnSpc>
                <a:spcPct val="100000"/>
              </a:lnSpc>
              <a:spcBef>
                <a:spcPts val="400"/>
              </a:spcBef>
              <a:spcAft>
                <a:spcPts val="601"/>
              </a:spcAft>
              <a:tabLst>
                <a:tab algn="l" pos="0"/>
              </a:tabLst>
            </a:pPr>
            <a:r>
              <a:rPr b="0" lang="ru-RU" sz="2000" spc="-1" strike="noStrike">
                <a:solidFill>
                  <a:srgbClr val="000000"/>
                </a:solidFill>
                <a:latin typeface="Corbel"/>
              </a:rPr>
              <a:t>Стаціонарні тепловізори є складними агрегатами, які зазвичай встановлюються на великих промислових об'єктах. У тих зонах, де необхідно проводити безперервний контроль різних процесів. Ці прилади розраховані на широкий діапазон температур від -30 до +2000 градусів.</a:t>
            </a:r>
            <a:endParaRPr b="0" lang="ru-RU" sz="2000" spc="-1" strike="noStrike">
              <a:solidFill>
                <a:srgbClr val="000000"/>
              </a:solidFill>
              <a:latin typeface="Corbel"/>
            </a:endParaRPr>
          </a:p>
          <a:p>
            <a:pPr>
              <a:lnSpc>
                <a:spcPct val="100000"/>
              </a:lnSpc>
              <a:spcBef>
                <a:spcPts val="400"/>
              </a:spcBef>
              <a:spcAft>
                <a:spcPts val="601"/>
              </a:spcAft>
              <a:tabLst>
                <a:tab algn="l" pos="0"/>
              </a:tabLst>
            </a:pPr>
            <a:endParaRPr b="0" lang="ru-RU" sz="2000" spc="-1" strike="noStrike">
              <a:solidFill>
                <a:srgbClr val="000000"/>
              </a:solidFill>
              <a:latin typeface="Corbel"/>
            </a:endParaRPr>
          </a:p>
          <a:p>
            <a:pPr>
              <a:lnSpc>
                <a:spcPct val="100000"/>
              </a:lnSpc>
              <a:spcBef>
                <a:spcPts val="400"/>
              </a:spcBef>
              <a:spcAft>
                <a:spcPts val="601"/>
              </a:spcAft>
              <a:tabLst>
                <a:tab algn="l" pos="0"/>
              </a:tabLst>
            </a:pPr>
            <a:endParaRPr b="0" lang="ru-RU" sz="2000" spc="-1" strike="noStrike">
              <a:solidFill>
                <a:srgbClr val="000000"/>
              </a:solidFill>
              <a:latin typeface="Corbel"/>
            </a:endParaRPr>
          </a:p>
        </p:txBody>
      </p:sp>
      <p:pic>
        <p:nvPicPr>
          <p:cNvPr id="210" name="Рисунок 3" descr=""/>
          <p:cNvPicPr/>
          <p:nvPr/>
        </p:nvPicPr>
        <p:blipFill>
          <a:blip r:embed="rId1"/>
          <a:stretch/>
        </p:blipFill>
        <p:spPr>
          <a:xfrm>
            <a:off x="2007720" y="4211640"/>
            <a:ext cx="3392280" cy="1920960"/>
          </a:xfrm>
          <a:prstGeom prst="rect">
            <a:avLst/>
          </a:prstGeom>
          <a:ln w="0">
            <a:noFill/>
          </a:ln>
        </p:spPr>
      </p:pic>
      <p:pic>
        <p:nvPicPr>
          <p:cNvPr id="211" name="Рисунок 4" descr=""/>
          <p:cNvPicPr/>
          <p:nvPr/>
        </p:nvPicPr>
        <p:blipFill>
          <a:blip r:embed="rId2"/>
          <a:stretch/>
        </p:blipFill>
        <p:spPr>
          <a:xfrm>
            <a:off x="8257320" y="4211640"/>
            <a:ext cx="3026160" cy="1920960"/>
          </a:xfrm>
          <a:prstGeom prst="rect">
            <a:avLst/>
          </a:prstGeom>
          <a:ln w="0">
            <a:noFill/>
          </a:ln>
        </p:spPr>
      </p:pic>
      <p:sp>
        <p:nvSpPr>
          <p:cNvPr id="212" name="TextBox 5"/>
          <p:cNvSpPr/>
          <p:nvPr/>
        </p:nvSpPr>
        <p:spPr>
          <a:xfrm>
            <a:off x="1980000" y="6222240"/>
            <a:ext cx="3420000" cy="257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100" spc="-1" strike="noStrike">
                <a:solidFill>
                  <a:srgbClr val="000000"/>
                </a:solidFill>
                <a:latin typeface="Corbel"/>
              </a:rPr>
              <a:t>Наблюдательный тепловизор</a:t>
            </a:r>
            <a:endParaRPr b="0" lang="ru-RU" sz="1100" spc="-1" strike="noStrike">
              <a:latin typeface="Arial"/>
            </a:endParaRPr>
          </a:p>
        </p:txBody>
      </p:sp>
      <p:sp>
        <p:nvSpPr>
          <p:cNvPr id="213" name="TextBox 6"/>
          <p:cNvSpPr/>
          <p:nvPr/>
        </p:nvSpPr>
        <p:spPr>
          <a:xfrm>
            <a:off x="8163720" y="6132960"/>
            <a:ext cx="2396520" cy="257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100" spc="-1" strike="noStrike">
                <a:solidFill>
                  <a:srgbClr val="000000"/>
                </a:solidFill>
                <a:latin typeface="Corbel"/>
              </a:rPr>
              <a:t>Измерительный тепловизор</a:t>
            </a:r>
            <a:endParaRPr b="0" lang="ru-RU" sz="1100" spc="-1" strike="noStrike">
              <a:latin typeface="Arial"/>
            </a:endParaRPr>
          </a:p>
        </p:txBody>
      </p:sp>
    </p:spTree>
  </p:cSld>
  <p:transition spd="slow">
    <p:cover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Прямоугольник 1"/>
          <p:cNvSpPr/>
          <p:nvPr/>
        </p:nvSpPr>
        <p:spPr>
          <a:xfrm>
            <a:off x="1496160" y="572760"/>
            <a:ext cx="8534160" cy="3135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3200" spc="-1" strike="noStrike">
                <a:solidFill>
                  <a:srgbClr val="000000"/>
                </a:solidFill>
                <a:latin typeface="Segoe Print"/>
              </a:rPr>
              <a:t>Принцип работи тепловізора</a:t>
            </a:r>
            <a:endParaRPr b="0" lang="ru-RU" sz="3200" spc="-1" strike="noStrike">
              <a:latin typeface="Arial"/>
            </a:endParaRPr>
          </a:p>
          <a:p>
            <a:pPr>
              <a:lnSpc>
                <a:spcPct val="100000"/>
              </a:lnSpc>
            </a:pPr>
            <a:endParaRPr b="0" lang="ru-RU" sz="3200" spc="-1" strike="noStrike">
              <a:latin typeface="Arial"/>
            </a:endParaRPr>
          </a:p>
          <a:p>
            <a:pPr>
              <a:lnSpc>
                <a:spcPct val="100000"/>
              </a:lnSpc>
            </a:pPr>
            <a:r>
              <a:rPr b="0" lang="ru-RU" sz="1400" spc="-1" strike="noStrike">
                <a:solidFill>
                  <a:srgbClr val="000000"/>
                </a:solidFill>
                <a:latin typeface="Corbel"/>
              </a:rPr>
              <a:t>Тепловізор – це прилад для вимірювання відмінності температур на певній ділянці, що не потребує додаткових дій та заходів. Будь-який предмет температурою вище за нуль градусів передає електромагнітне випромінювання. Якщо визначити інтенсивність цього випромінювання, можна з'ясувати абсолютну температуру. Інфрачервоний приймач випромінювання є серцем тепловізора. Він може перевести коливання випромінювання у графічне зображення та вирахувати за ним температуру.</a:t>
            </a:r>
            <a:endParaRPr b="0" lang="ru-RU" sz="1400" spc="-1" strike="noStrike">
              <a:latin typeface="Arial"/>
            </a:endParaRPr>
          </a:p>
          <a:p>
            <a:pPr>
              <a:lnSpc>
                <a:spcPct val="100000"/>
              </a:lnSpc>
            </a:pPr>
            <a:endParaRPr b="0" lang="ru-RU" sz="1400" spc="-1" strike="noStrike">
              <a:latin typeface="Arial"/>
            </a:endParaRPr>
          </a:p>
          <a:p>
            <a:pPr>
              <a:lnSpc>
                <a:spcPct val="100000"/>
              </a:lnSpc>
            </a:pPr>
            <a:r>
              <a:rPr b="0" lang="ru-RU" sz="1400" spc="-1" strike="noStrike">
                <a:solidFill>
                  <a:srgbClr val="000000"/>
                </a:solidFill>
                <a:latin typeface="Corbel"/>
              </a:rPr>
              <a:t>Так виникає спектрозональна картина, що відображає реальний розподіл температур різними частинами будівельної конструкції. Ця форма викладу зазвичай називається тепловим зображенням чи термограмою. Зазвичай кольори розподіляють таким чином, що світліші (червоні, жовті) кольори показують вищу температуру, а темніші (синій, зелений) – низьку. Якщо цей метод використовується для експертизи опалювальної або навпаки будівлі, що остигає, то він називається термографія будівлі.</a:t>
            </a:r>
            <a:endParaRPr b="0" lang="ru-RU" sz="1400" spc="-1" strike="noStrike">
              <a:latin typeface="Arial"/>
            </a:endParaRPr>
          </a:p>
        </p:txBody>
      </p:sp>
      <p:pic>
        <p:nvPicPr>
          <p:cNvPr id="215" name="Рисунок 2" descr=""/>
          <p:cNvPicPr/>
          <p:nvPr/>
        </p:nvPicPr>
        <p:blipFill>
          <a:blip r:embed="rId1"/>
          <a:stretch/>
        </p:blipFill>
        <p:spPr>
          <a:xfrm>
            <a:off x="7560000" y="3960000"/>
            <a:ext cx="3960000" cy="2458440"/>
          </a:xfrm>
          <a:prstGeom prst="rect">
            <a:avLst/>
          </a:prstGeom>
          <a:ln w="0">
            <a:noFill/>
          </a:ln>
        </p:spPr>
      </p:pic>
      <p:pic>
        <p:nvPicPr>
          <p:cNvPr id="216" name="Рисунок 3" descr=""/>
          <p:cNvPicPr/>
          <p:nvPr/>
        </p:nvPicPr>
        <p:blipFill>
          <a:blip r:embed="rId2"/>
          <a:stretch/>
        </p:blipFill>
        <p:spPr>
          <a:xfrm>
            <a:off x="2160000" y="3960000"/>
            <a:ext cx="4055040" cy="2482920"/>
          </a:xfrm>
          <a:prstGeom prst="rect">
            <a:avLst/>
          </a:prstGeom>
          <a:ln w="0">
            <a:noFill/>
          </a:ln>
        </p:spPr>
      </p:pic>
    </p:spTree>
  </p:cSld>
  <p:transition spd="slow">
    <p:cover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Прямоугольник 1"/>
          <p:cNvSpPr/>
          <p:nvPr/>
        </p:nvSpPr>
        <p:spPr>
          <a:xfrm>
            <a:off x="1440000" y="900000"/>
            <a:ext cx="10620360" cy="4002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Corbel"/>
              </a:rPr>
              <a:t>Датчик</a:t>
            </a:r>
            <a:endParaRPr b="0" lang="ru-RU" sz="2400" spc="-1" strike="noStrike">
              <a:latin typeface="Arial"/>
            </a:endParaRPr>
          </a:p>
          <a:p>
            <a:pPr>
              <a:lnSpc>
                <a:spcPct val="100000"/>
              </a:lnSpc>
            </a:pPr>
            <a:r>
              <a:rPr b="0" lang="ru-RU" sz="1100" spc="-1" strike="noStrike">
                <a:solidFill>
                  <a:srgbClr val="000000"/>
                </a:solidFill>
                <a:latin typeface="Corbel"/>
              </a:rPr>
              <a:t>Як правило, тепловізори будуються на основі спеціальних матричних датчиків температури – болометрів. Вони є матрицею мініатюрних тонкоплівкових терморезисторів. Інфрачервоне випромінювання, зібране і сфокусоване на матриці об'єктивом тепловізора, нагріває елементи матриці відповідно до розподілу температури об'єкта, що спостерігається. Просторова роздільна здатність комерційно доступних болометричних матриць досягає 1280*720 пікселів. Комерційні болометри зазвичай роблять неохолоджуваними зменшення ціни і розмірів устаткування.</a:t>
            </a:r>
            <a:endParaRPr b="0" lang="ru-RU" sz="1100" spc="-1" strike="noStrike">
              <a:latin typeface="Arial"/>
            </a:endParaRPr>
          </a:p>
          <a:p>
            <a:pPr>
              <a:lnSpc>
                <a:spcPct val="100000"/>
              </a:lnSpc>
            </a:pPr>
            <a:endParaRPr b="0" lang="ru-RU" sz="1100" spc="-1" strike="noStrike">
              <a:latin typeface="Arial"/>
            </a:endParaRPr>
          </a:p>
          <a:p>
            <a:pPr>
              <a:lnSpc>
                <a:spcPct val="100000"/>
              </a:lnSpc>
            </a:pPr>
            <a:r>
              <a:rPr b="0" lang="ru-RU" sz="1100" spc="-1" strike="noStrike">
                <a:solidFill>
                  <a:srgbClr val="000000"/>
                </a:solidFill>
                <a:latin typeface="Corbel"/>
              </a:rPr>
              <a:t>Існують також скануючі тепловізори. У них система з дзеркал, що рухаються, послідовно проектує на датчик випромінювання від кожної точки спостережуваного простору. Датчик може бути одноелементним, лінійкою чутливих елементів або невеликою матрицею. Для збільшення чутливості та зниження інерційності датчики теплових скануючих охолоджують до кріогенних температур. Кращі датчики, що охолоджуються, здатні реагувати на поодинокі фотони і мають час реакції менше мікросекунди.</a:t>
            </a:r>
            <a:endParaRPr b="0" lang="ru-RU" sz="1100" spc="-1" strike="noStrike">
              <a:latin typeface="Arial"/>
            </a:endParaRPr>
          </a:p>
          <a:p>
            <a:pPr>
              <a:lnSpc>
                <a:spcPct val="100000"/>
              </a:lnSpc>
            </a:pPr>
            <a:endParaRPr b="0" lang="ru-RU" sz="1100" spc="-1" strike="noStrike">
              <a:latin typeface="Arial"/>
            </a:endParaRPr>
          </a:p>
          <a:p>
            <a:pPr>
              <a:lnSpc>
                <a:spcPct val="100000"/>
              </a:lnSpc>
            </a:pPr>
            <a:r>
              <a:rPr b="0" lang="ru-RU" sz="1100" spc="-1" strike="noStrike">
                <a:solidFill>
                  <a:srgbClr val="000000"/>
                </a:solidFill>
                <a:latin typeface="Corbel"/>
              </a:rPr>
              <a:t>Температурний дозвіл сучасних тепловізорів досягає сотих часток градуса Цельсія.</a:t>
            </a:r>
            <a:endParaRPr b="0" lang="ru-RU" sz="1100" spc="-1" strike="noStrike">
              <a:latin typeface="Arial"/>
            </a:endParaRPr>
          </a:p>
          <a:p>
            <a:pPr>
              <a:lnSpc>
                <a:spcPct val="100000"/>
              </a:lnSpc>
            </a:pPr>
            <a:endParaRPr b="0" lang="ru-RU" sz="1100" spc="-1" strike="noStrike">
              <a:latin typeface="Arial"/>
            </a:endParaRPr>
          </a:p>
          <a:p>
            <a:pPr>
              <a:lnSpc>
                <a:spcPct val="100000"/>
              </a:lnSpc>
            </a:pPr>
            <a:r>
              <a:rPr b="0" lang="ru-RU" sz="1100" spc="-1" strike="noStrike">
                <a:solidFill>
                  <a:srgbClr val="000000"/>
                </a:solidFill>
                <a:latin typeface="Corbel"/>
              </a:rPr>
              <a:t>Розрізняють спостережні та вимірювальні тепловізори. Спостережливі тепловізори показують лише градієнти температур об'єкта. Вимірювальні тепловізори дозволяють виміряти значення температури заданої точки об'єкта з точністю до коефіцієнта випромінювання (англ.) рос. матеріалу об'єкта Вимірювальні тепловізори вимагають періодичного калібрування, для чого найчастіше забезпечені вбудованим пристроєм для калібрування матриці, зазвичай у вигляді шторки, температура якої точно вимірюється. Шторка періодично насувається на матрицю, даючи можливість відкалібрувати матрицю за температурою шторки.</a:t>
            </a:r>
            <a:endParaRPr b="0" lang="ru-RU" sz="1100" spc="-1" strike="noStrike">
              <a:latin typeface="Arial"/>
            </a:endParaRPr>
          </a:p>
          <a:p>
            <a:pPr>
              <a:lnSpc>
                <a:spcPct val="100000"/>
              </a:lnSpc>
            </a:pPr>
            <a:endParaRPr b="0" lang="ru-RU" sz="1100" spc="-1" strike="noStrike">
              <a:latin typeface="Arial"/>
            </a:endParaRPr>
          </a:p>
          <a:p>
            <a:pPr>
              <a:lnSpc>
                <a:spcPct val="100000"/>
              </a:lnSpc>
            </a:pPr>
            <a:r>
              <a:rPr b="0" lang="ru-RU" sz="2400" spc="-1" strike="noStrike">
                <a:solidFill>
                  <a:srgbClr val="000000"/>
                </a:solidFill>
                <a:latin typeface="Corbel"/>
              </a:rPr>
              <a:t>Оптика </a:t>
            </a:r>
            <a:endParaRPr b="0" lang="ru-RU" sz="2400" spc="-1" strike="noStrike">
              <a:latin typeface="Arial"/>
            </a:endParaRPr>
          </a:p>
          <a:p>
            <a:pPr>
              <a:lnSpc>
                <a:spcPct val="100000"/>
              </a:lnSpc>
            </a:pPr>
            <a:r>
              <a:rPr b="0" lang="ru-RU" sz="1100" spc="-1" strike="noStrike">
                <a:solidFill>
                  <a:srgbClr val="000000"/>
                </a:solidFill>
                <a:latin typeface="Corbel"/>
              </a:rPr>
              <a:t>Оскільки звичайне оптичне скло непрозоре в середньому ІЧ діапазоні, оптику тепловізорів роблять із спеціальних матеріалів. Найчастіше це германій, але він дорогий, тому іноді використовують халькогенідне скло або навіть поліетилен. У лабораторних цілях оптику можна робити з деяких солей, наприклад кухонної солі, також прозорої в необхідному діапазоні довжин хвиль.</a:t>
            </a:r>
            <a:endParaRPr b="0" lang="ru-RU" sz="1100" spc="-1" strike="noStrike">
              <a:latin typeface="Arial"/>
            </a:endParaRPr>
          </a:p>
        </p:txBody>
      </p:sp>
    </p:spTree>
  </p:cSld>
  <p:transition spd="slow">
    <p:cover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Рисунок 3" descr=""/>
          <p:cNvPicPr/>
          <p:nvPr/>
        </p:nvPicPr>
        <p:blipFill>
          <a:blip r:embed="rId1"/>
          <a:stretch/>
        </p:blipFill>
        <p:spPr>
          <a:xfrm>
            <a:off x="1620000" y="360000"/>
            <a:ext cx="4223520" cy="3093840"/>
          </a:xfrm>
          <a:prstGeom prst="rect">
            <a:avLst/>
          </a:prstGeom>
          <a:ln w="0">
            <a:noFill/>
          </a:ln>
        </p:spPr>
      </p:pic>
      <p:pic>
        <p:nvPicPr>
          <p:cNvPr id="219" name="Рисунок 4" descr=""/>
          <p:cNvPicPr/>
          <p:nvPr/>
        </p:nvPicPr>
        <p:blipFill>
          <a:blip r:embed="rId2"/>
          <a:stretch/>
        </p:blipFill>
        <p:spPr>
          <a:xfrm>
            <a:off x="6449400" y="1427760"/>
            <a:ext cx="5333760" cy="4279680"/>
          </a:xfrm>
          <a:prstGeom prst="rect">
            <a:avLst/>
          </a:prstGeom>
          <a:ln w="0">
            <a:noFill/>
          </a:ln>
        </p:spPr>
      </p:pic>
      <p:sp>
        <p:nvSpPr>
          <p:cNvPr id="220" name="TextBox 5"/>
          <p:cNvSpPr/>
          <p:nvPr/>
        </p:nvSpPr>
        <p:spPr>
          <a:xfrm>
            <a:off x="1620000" y="3523680"/>
            <a:ext cx="405432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Corbel"/>
              </a:rPr>
              <a:t>Об’єктив </a:t>
            </a:r>
            <a:endParaRPr b="0" lang="ru-RU" sz="1800" spc="-1" strike="noStrike">
              <a:latin typeface="Arial"/>
            </a:endParaRPr>
          </a:p>
        </p:txBody>
      </p:sp>
      <p:sp>
        <p:nvSpPr>
          <p:cNvPr id="221" name="TextBox 6"/>
          <p:cNvSpPr/>
          <p:nvPr/>
        </p:nvSpPr>
        <p:spPr>
          <a:xfrm>
            <a:off x="6449400" y="5707440"/>
            <a:ext cx="518832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800" spc="-1" strike="noStrike">
                <a:solidFill>
                  <a:srgbClr val="000000"/>
                </a:solidFill>
                <a:latin typeface="Corbel"/>
              </a:rPr>
              <a:t>Болометр</a:t>
            </a:r>
            <a:endParaRPr b="0" lang="ru-RU" sz="1800" spc="-1" strike="noStrike">
              <a:latin typeface="Arial"/>
            </a:endParaRPr>
          </a:p>
        </p:txBody>
      </p:sp>
    </p:spTree>
  </p:cSld>
  <p:transition spd="slow">
    <p:cover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Box 2"/>
          <p:cNvSpPr/>
          <p:nvPr/>
        </p:nvSpPr>
        <p:spPr>
          <a:xfrm>
            <a:off x="1653480" y="671760"/>
            <a:ext cx="10104120" cy="1947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ru-RU" sz="2400" spc="-1" strike="noStrike">
                <a:solidFill>
                  <a:srgbClr val="000000"/>
                </a:solidFill>
                <a:latin typeface="Corbel"/>
              </a:rPr>
              <a:t>Контроль витоку енергоресурсів</a:t>
            </a:r>
            <a:endParaRPr b="0" lang="ru-RU" sz="2400" spc="-1" strike="noStrike">
              <a:latin typeface="Arial"/>
            </a:endParaRPr>
          </a:p>
          <a:p>
            <a:pPr>
              <a:lnSpc>
                <a:spcPct val="100000"/>
              </a:lnSpc>
            </a:pPr>
            <a:r>
              <a:rPr b="0" lang="ru-RU" sz="1400" spc="-1" strike="noStrike">
                <a:solidFill>
                  <a:srgbClr val="000000"/>
                </a:solidFill>
                <a:latin typeface="Corbel"/>
              </a:rPr>
              <a:t>Сучасні тепловізори знайшли широке застосування як у великих промислових підприємствах, де необхідний ретельний контролю над тепловим станом об'єктів, і у невеликих організаціях, які займаються пошуком несправностей мереж різного призначення. Так, сканування тепловізором може безпомилково показати місце відходу контактів у системах електропроводки.</a:t>
            </a:r>
            <a:endParaRPr b="0" lang="ru-RU" sz="1400" spc="-1" strike="noStrike">
              <a:latin typeface="Arial"/>
            </a:endParaRPr>
          </a:p>
          <a:p>
            <a:pPr>
              <a:lnSpc>
                <a:spcPct val="100000"/>
              </a:lnSpc>
            </a:pPr>
            <a:r>
              <a:rPr b="0" lang="ru-RU" sz="1400" spc="-1" strike="noStrike">
                <a:solidFill>
                  <a:srgbClr val="000000"/>
                </a:solidFill>
                <a:latin typeface="Corbel"/>
              </a:rPr>
              <a:t>Особливо широке застосування тепловізори отримали у будівництві в оцінці теплоізоляційних властивостей конструкцій. Так, наприклад, за допомогою тепловізора можна визначити області найбільших тепловтрат в будинку, що будується, і зробити висновок про якість застосовуваних будівельних матеріалів і утеплювачів.</a:t>
            </a:r>
            <a:endParaRPr b="0" lang="ru-RU" sz="1400" spc="-1" strike="noStrike">
              <a:latin typeface="Arial"/>
            </a:endParaRPr>
          </a:p>
          <a:p>
            <a:pPr>
              <a:lnSpc>
                <a:spcPct val="100000"/>
              </a:lnSpc>
            </a:pPr>
            <a:endParaRPr b="0" lang="ru-RU" sz="1400" spc="-1" strike="noStrike">
              <a:latin typeface="Arial"/>
            </a:endParaRPr>
          </a:p>
        </p:txBody>
      </p:sp>
      <p:sp>
        <p:nvSpPr>
          <p:cNvPr id="223" name="TextBox 5"/>
          <p:cNvSpPr/>
          <p:nvPr/>
        </p:nvSpPr>
        <p:spPr>
          <a:xfrm>
            <a:off x="1653480" y="2543040"/>
            <a:ext cx="10104120" cy="2101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ru-RU" sz="2400" spc="-1" strike="noStrike">
                <a:solidFill>
                  <a:srgbClr val="000000"/>
                </a:solidFill>
                <a:latin typeface="Corbel"/>
              </a:rPr>
              <a:t>Пристрій нічного бачення</a:t>
            </a:r>
            <a:endParaRPr b="0" lang="ru-RU" sz="2400" spc="-1" strike="noStrike">
              <a:latin typeface="Arial"/>
            </a:endParaRPr>
          </a:p>
          <a:p>
            <a:pPr>
              <a:lnSpc>
                <a:spcPct val="100000"/>
              </a:lnSpc>
            </a:pPr>
            <a:r>
              <a:rPr b="0" lang="ru-RU" sz="1800" spc="-1" strike="noStrike">
                <a:solidFill>
                  <a:srgbClr val="000000"/>
                </a:solidFill>
                <a:latin typeface="Corbel"/>
              </a:rPr>
              <a:t>Тепловізори застосовуються збройними силами як приладів нічного бачення для виявлення теплоконтрастних цілей (живої сили та техніки) у будь-який час доби, незважаючи на звичайні засоби оптичного маскування, що застосовуються противником, у видимому діапазоні (камуфляж). Тепловізор став важливим елементом прицільних комплексів ударної армійської авіації та бронетехніки. Застосовуються і тепловізійні приціли для ручної стрілецької зброї, хоча через високу ціну широкого поширення вони поки що не отримали.</a:t>
            </a:r>
            <a:endParaRPr b="0" lang="ru-RU" sz="1800" spc="-1" strike="noStrike">
              <a:latin typeface="Arial"/>
            </a:endParaRPr>
          </a:p>
        </p:txBody>
      </p:sp>
      <p:pic>
        <p:nvPicPr>
          <p:cNvPr id="224" name="Рисунок 9" descr=""/>
          <p:cNvPicPr/>
          <p:nvPr/>
        </p:nvPicPr>
        <p:blipFill>
          <a:blip r:embed="rId1"/>
          <a:stretch/>
        </p:blipFill>
        <p:spPr>
          <a:xfrm>
            <a:off x="2700000" y="4644360"/>
            <a:ext cx="3424320" cy="1782360"/>
          </a:xfrm>
          <a:prstGeom prst="rect">
            <a:avLst/>
          </a:prstGeom>
          <a:ln w="0">
            <a:noFill/>
          </a:ln>
        </p:spPr>
      </p:pic>
      <p:sp>
        <p:nvSpPr>
          <p:cNvPr id="225" name="TextBox 10"/>
          <p:cNvSpPr/>
          <p:nvPr/>
        </p:nvSpPr>
        <p:spPr>
          <a:xfrm>
            <a:off x="2619720" y="6427080"/>
            <a:ext cx="3500280" cy="425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100" spc="-1" strike="noStrike">
                <a:solidFill>
                  <a:srgbClr val="000000"/>
                </a:solidFill>
                <a:latin typeface="Corbel"/>
              </a:rPr>
              <a:t>Тепловізійний приціл для стрілецької зброї. Добре видно характерну германієву лінзу</a:t>
            </a:r>
            <a:endParaRPr b="0" lang="ru-RU" sz="1100" spc="-1" strike="noStrike">
              <a:latin typeface="Arial"/>
            </a:endParaRPr>
          </a:p>
        </p:txBody>
      </p:sp>
      <p:pic>
        <p:nvPicPr>
          <p:cNvPr id="226" name="Рисунок 11" descr=""/>
          <p:cNvPicPr/>
          <p:nvPr/>
        </p:nvPicPr>
        <p:blipFill>
          <a:blip r:embed="rId2"/>
          <a:stretch/>
        </p:blipFill>
        <p:spPr>
          <a:xfrm>
            <a:off x="7675560" y="4457520"/>
            <a:ext cx="3694320" cy="1969560"/>
          </a:xfrm>
          <a:prstGeom prst="rect">
            <a:avLst/>
          </a:prstGeom>
          <a:ln w="0">
            <a:noFill/>
          </a:ln>
        </p:spPr>
      </p:pic>
      <p:sp>
        <p:nvSpPr>
          <p:cNvPr id="227" name="TextBox 13"/>
          <p:cNvSpPr/>
          <p:nvPr/>
        </p:nvSpPr>
        <p:spPr>
          <a:xfrm>
            <a:off x="7675560" y="6427080"/>
            <a:ext cx="3832560" cy="425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ru-RU" sz="1100" spc="-1" strike="noStrike">
                <a:solidFill>
                  <a:srgbClr val="000000"/>
                </a:solidFill>
                <a:latin typeface="Corbel"/>
              </a:rPr>
              <a:t>Тепловізійний знімок цегляного фасаду для оцінки втрат тепла</a:t>
            </a:r>
            <a:endParaRPr b="0" lang="ru-RU" sz="1100" spc="-1" strike="noStrike">
              <a:latin typeface="Arial"/>
            </a:endParaRPr>
          </a:p>
        </p:txBody>
      </p:sp>
      <p:sp>
        <p:nvSpPr>
          <p:cNvPr id="228" name="TextBox 1"/>
          <p:cNvSpPr/>
          <p:nvPr/>
        </p:nvSpPr>
        <p:spPr>
          <a:xfrm>
            <a:off x="1653480" y="302400"/>
            <a:ext cx="1025964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ru-RU" sz="2400" spc="-1" strike="noStrike">
                <a:solidFill>
                  <a:srgbClr val="000000"/>
                </a:solidFill>
                <a:latin typeface="Segoe Print"/>
              </a:rPr>
              <a:t>Застосування тепловізорів</a:t>
            </a:r>
            <a:endParaRPr b="0" lang="ru-RU" sz="2400" spc="-1" strike="noStrike">
              <a:latin typeface="Arial"/>
            </a:endParaRPr>
          </a:p>
        </p:txBody>
      </p:sp>
    </p:spTree>
  </p:cSld>
  <p:transition spd="slow">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TM03457496[[fn=Параллакс]]</Template>
  <TotalTime>114</TotalTime>
  <Application>LibreOffice/7.1.2.2$Windows_X86_64 LibreOffice_project/8a45595d069ef5570103caea1b71cc9d82b2aae4</Application>
  <AppVersion>15.0000</AppVersion>
  <Words>712</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2015-12-12T13:10:57Z</dcterms:created>
  <dc:creator>admin</dc:creator>
  <dc:description/>
  <dc:language>ru-RU</dc:language>
  <cp:lastModifiedBy/>
  <dcterms:modified xsi:type="dcterms:W3CDTF">2021-11-19T23:18:46Z</dcterms:modified>
  <cp:revision>19</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Широкоэкранный</vt:lpwstr>
  </property>
  <property fmtid="{D5CDD505-2E9C-101B-9397-08002B2CF9AE}" pid="3" name="Slides">
    <vt:i4>12</vt:i4>
  </property>
</Properties>
</file>