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1" r:id="rId7"/>
    <p:sldId id="260" r:id="rId8"/>
    <p:sldId id="266" r:id="rId9"/>
    <p:sldId id="267"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4D89-332B-40D8-8DA1-E5AAAA4A47B5}"/>
              </a:ext>
            </a:extLst>
          </p:cNvPr>
          <p:cNvSpPr>
            <a:spLocks noGrp="1"/>
          </p:cNvSpPr>
          <p:nvPr>
            <p:ph type="ctrTitle"/>
          </p:nvPr>
        </p:nvSpPr>
        <p:spPr/>
        <p:txBody>
          <a:bodyPr/>
          <a:lstStyle/>
          <a:p>
            <a:pPr algn="ctr"/>
            <a:r>
              <a:rPr lang="en-IN" dirty="0"/>
              <a:t>   ACCIDENT PREVENTION AND                   ALERT SYSTEM</a:t>
            </a:r>
          </a:p>
        </p:txBody>
      </p:sp>
      <p:sp>
        <p:nvSpPr>
          <p:cNvPr id="3" name="Subtitle 2">
            <a:extLst>
              <a:ext uri="{FF2B5EF4-FFF2-40B4-BE49-F238E27FC236}">
                <a16:creationId xmlns:a16="http://schemas.microsoft.com/office/drawing/2014/main" id="{01256EF3-62B9-437E-8807-3EE06E524B78}"/>
              </a:ext>
            </a:extLst>
          </p:cNvPr>
          <p:cNvSpPr>
            <a:spLocks noGrp="1"/>
          </p:cNvSpPr>
          <p:nvPr>
            <p:ph type="subTitle" idx="1"/>
          </p:nvPr>
        </p:nvSpPr>
        <p:spPr/>
        <p:txBody>
          <a:bodyPr/>
          <a:lstStyle/>
          <a:p>
            <a:pPr algn="r"/>
            <a:r>
              <a:rPr lang="en-IN" sz="2800" dirty="0"/>
              <a:t>TEAM –ENIGMA</a:t>
            </a:r>
          </a:p>
          <a:p>
            <a:pPr algn="r"/>
            <a:r>
              <a:rPr lang="en-IN" dirty="0"/>
              <a:t>TIET</a:t>
            </a:r>
          </a:p>
        </p:txBody>
      </p:sp>
    </p:spTree>
    <p:extLst>
      <p:ext uri="{BB962C8B-B14F-4D97-AF65-F5344CB8AC3E}">
        <p14:creationId xmlns:p14="http://schemas.microsoft.com/office/powerpoint/2010/main" val="58864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32E6-821F-49EE-8406-42C28B6E7F2B}"/>
              </a:ext>
            </a:extLst>
          </p:cNvPr>
          <p:cNvSpPr>
            <a:spLocks noGrp="1"/>
          </p:cNvSpPr>
          <p:nvPr>
            <p:ph type="title"/>
          </p:nvPr>
        </p:nvSpPr>
        <p:spPr/>
        <p:txBody>
          <a:bodyPr/>
          <a:lstStyle/>
          <a:p>
            <a:pPr algn="ctr"/>
            <a:r>
              <a:rPr lang="en-IN" dirty="0"/>
              <a:t>FUTURE ASPECT</a:t>
            </a:r>
          </a:p>
        </p:txBody>
      </p:sp>
      <p:sp>
        <p:nvSpPr>
          <p:cNvPr id="3" name="Content Placeholder 2">
            <a:extLst>
              <a:ext uri="{FF2B5EF4-FFF2-40B4-BE49-F238E27FC236}">
                <a16:creationId xmlns:a16="http://schemas.microsoft.com/office/drawing/2014/main" id="{B5507867-BB33-48F7-B575-E8B01840367D}"/>
              </a:ext>
            </a:extLst>
          </p:cNvPr>
          <p:cNvSpPr>
            <a:spLocks noGrp="1"/>
          </p:cNvSpPr>
          <p:nvPr>
            <p:ph idx="1"/>
          </p:nvPr>
        </p:nvSpPr>
        <p:spPr/>
        <p:txBody>
          <a:bodyPr/>
          <a:lstStyle/>
          <a:p>
            <a:r>
              <a:rPr lang="en-IN" dirty="0"/>
              <a:t>AS OF NOW WE HAVE CREATED OUR OWN DATABASE OF HOSPITALS BUT WE PLAN TO CONNECT IT DIRECTLY TO GOOGLE MAPS OR OPEN STREET MAPS.</a:t>
            </a:r>
          </a:p>
          <a:p>
            <a:r>
              <a:rPr lang="en-IN" dirty="0"/>
              <a:t>USING CAMERA ,WE CAN DO EYE TRACKING LIKE IF DRIVER FALL ASLEEP WHILE DRIVING ,ABUZZER CAN RING AND WAKE THE DRIVER UP. </a:t>
            </a:r>
          </a:p>
        </p:txBody>
      </p:sp>
    </p:spTree>
    <p:extLst>
      <p:ext uri="{BB962C8B-B14F-4D97-AF65-F5344CB8AC3E}">
        <p14:creationId xmlns:p14="http://schemas.microsoft.com/office/powerpoint/2010/main" val="369167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CED5-BEF1-4026-BD63-69860874B4A5}"/>
              </a:ext>
            </a:extLst>
          </p:cNvPr>
          <p:cNvSpPr>
            <a:spLocks noGrp="1"/>
          </p:cNvSpPr>
          <p:nvPr>
            <p:ph type="title"/>
          </p:nvPr>
        </p:nvSpPr>
        <p:spPr/>
        <p:txBody>
          <a:bodyPr/>
          <a:lstStyle/>
          <a:p>
            <a:pPr algn="ctr"/>
            <a:r>
              <a:rPr lang="en-IN" dirty="0"/>
              <a:t>UNIQUENESS OF OUR PROJECT</a:t>
            </a:r>
          </a:p>
        </p:txBody>
      </p:sp>
      <p:sp>
        <p:nvSpPr>
          <p:cNvPr id="3" name="Content Placeholder 2">
            <a:extLst>
              <a:ext uri="{FF2B5EF4-FFF2-40B4-BE49-F238E27FC236}">
                <a16:creationId xmlns:a16="http://schemas.microsoft.com/office/drawing/2014/main" id="{AE8A2686-4C78-4106-9A2C-6744C8BBF0E1}"/>
              </a:ext>
            </a:extLst>
          </p:cNvPr>
          <p:cNvSpPr>
            <a:spLocks noGrp="1"/>
          </p:cNvSpPr>
          <p:nvPr>
            <p:ph idx="1"/>
          </p:nvPr>
        </p:nvSpPr>
        <p:spPr/>
        <p:txBody>
          <a:bodyPr>
            <a:normAutofit/>
          </a:bodyPr>
          <a:lstStyle/>
          <a:p>
            <a:r>
              <a:rPr lang="en-IN" sz="2800" dirty="0"/>
              <a:t>WE HAVE USED WEB AUTOMATION INSTEAD OF GPS+GSM WHICH  MAKES THIS PROJECT </a:t>
            </a:r>
            <a:r>
              <a:rPr lang="en-IN" sz="2800" u="sng" dirty="0"/>
              <a:t>COST AFFECTIVE</a:t>
            </a:r>
            <a:r>
              <a:rPr lang="en-IN" sz="2800" dirty="0"/>
              <a:t> AND CAN BE USED IN LOW BUDGET CARS ALSO.</a:t>
            </a:r>
          </a:p>
          <a:p>
            <a:r>
              <a:rPr lang="en-IN" sz="2800" dirty="0"/>
              <a:t>INSTANT HELP CAN BE PROVIDED TO ACCIDENT VICTIM WHICH CAN SAVE MANY LIVES .</a:t>
            </a:r>
          </a:p>
          <a:p>
            <a:pPr marL="0" indent="0">
              <a:buNone/>
            </a:pPr>
            <a:r>
              <a:rPr lang="en-IN" sz="2800" dirty="0"/>
              <a:t> </a:t>
            </a:r>
          </a:p>
        </p:txBody>
      </p:sp>
    </p:spTree>
    <p:extLst>
      <p:ext uri="{BB962C8B-B14F-4D97-AF65-F5344CB8AC3E}">
        <p14:creationId xmlns:p14="http://schemas.microsoft.com/office/powerpoint/2010/main" val="37093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DE76-BC65-46DA-8179-A369D7B9C849}"/>
              </a:ext>
            </a:extLst>
          </p:cNvPr>
          <p:cNvSpPr>
            <a:spLocks noGrp="1"/>
          </p:cNvSpPr>
          <p:nvPr>
            <p:ph type="title"/>
          </p:nvPr>
        </p:nvSpPr>
        <p:spPr/>
        <p:txBody>
          <a:bodyPr/>
          <a:lstStyle/>
          <a:p>
            <a:pPr algn="ctr"/>
            <a:r>
              <a:rPr lang="en-IN" dirty="0"/>
              <a:t>COST ESTIMATION</a:t>
            </a:r>
          </a:p>
        </p:txBody>
      </p:sp>
      <p:sp>
        <p:nvSpPr>
          <p:cNvPr id="3" name="Content Placeholder 2">
            <a:extLst>
              <a:ext uri="{FF2B5EF4-FFF2-40B4-BE49-F238E27FC236}">
                <a16:creationId xmlns:a16="http://schemas.microsoft.com/office/drawing/2014/main" id="{1B554DC2-4A95-4444-93AA-DC02AEE7769C}"/>
              </a:ext>
            </a:extLst>
          </p:cNvPr>
          <p:cNvSpPr>
            <a:spLocks noGrp="1"/>
          </p:cNvSpPr>
          <p:nvPr>
            <p:ph idx="1"/>
          </p:nvPr>
        </p:nvSpPr>
        <p:spPr/>
        <p:txBody>
          <a:bodyPr/>
          <a:lstStyle/>
          <a:p>
            <a:r>
              <a:rPr lang="en-IN" dirty="0"/>
              <a:t>SENSORS:- Rs 500</a:t>
            </a:r>
          </a:p>
          <a:p>
            <a:r>
              <a:rPr lang="en-IN" dirty="0"/>
              <a:t>EMBEDDED SYSTEM:-Rs 2000</a:t>
            </a:r>
          </a:p>
          <a:p>
            <a:r>
              <a:rPr lang="en-IN" dirty="0"/>
              <a:t>TOTAL=Rs 2500</a:t>
            </a:r>
          </a:p>
        </p:txBody>
      </p:sp>
    </p:spTree>
    <p:extLst>
      <p:ext uri="{BB962C8B-B14F-4D97-AF65-F5344CB8AC3E}">
        <p14:creationId xmlns:p14="http://schemas.microsoft.com/office/powerpoint/2010/main" val="76873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7D3B-F30C-4830-B7B3-B90E4CD5F049}"/>
              </a:ext>
            </a:extLst>
          </p:cNvPr>
          <p:cNvSpPr>
            <a:spLocks noGrp="1"/>
          </p:cNvSpPr>
          <p:nvPr>
            <p:ph type="title"/>
          </p:nvPr>
        </p:nvSpPr>
        <p:spPr/>
        <p:txBody>
          <a:bodyPr/>
          <a:lstStyle/>
          <a:p>
            <a:pPr algn="ctr"/>
            <a:r>
              <a:rPr lang="en-IN" dirty="0"/>
              <a:t>WHAT IS OUR MOTIVATION?</a:t>
            </a:r>
          </a:p>
        </p:txBody>
      </p:sp>
      <p:sp>
        <p:nvSpPr>
          <p:cNvPr id="3" name="Content Placeholder 2">
            <a:extLst>
              <a:ext uri="{FF2B5EF4-FFF2-40B4-BE49-F238E27FC236}">
                <a16:creationId xmlns:a16="http://schemas.microsoft.com/office/drawing/2014/main" id="{BAE9A627-05B4-455C-B1B1-BF95E7D64A53}"/>
              </a:ext>
            </a:extLst>
          </p:cNvPr>
          <p:cNvSpPr>
            <a:spLocks noGrp="1"/>
          </p:cNvSpPr>
          <p:nvPr>
            <p:ph idx="1"/>
          </p:nvPr>
        </p:nvSpPr>
        <p:spPr/>
        <p:txBody>
          <a:bodyPr>
            <a:normAutofit fontScale="47500" lnSpcReduction="20000"/>
          </a:bodyPr>
          <a:lstStyle/>
          <a:p>
            <a:r>
              <a:rPr lang="en-IN" sz="4400" dirty="0"/>
              <a:t>To prevent accidents ,it is not in our hand always but it is possible to save victims. Under such circumstances ,accident prevention and alerting system is very  helpful</a:t>
            </a:r>
          </a:p>
          <a:p>
            <a:r>
              <a:rPr lang="en-IN" sz="4400" dirty="0"/>
              <a:t>It is common Scenario that people die unnoticed during accidents  especially during night  time.</a:t>
            </a:r>
          </a:p>
          <a:p>
            <a:r>
              <a:rPr lang="en-IN" sz="4400" dirty="0"/>
              <a:t>There is no such system to inform the rescue forces regarding the same.</a:t>
            </a:r>
          </a:p>
          <a:p>
            <a:r>
              <a:rPr lang="en-IN" sz="4400" dirty="0"/>
              <a:t>Drinking and then Driving is one of the most predominant factor causing on and average 3287 deaths a day .  </a:t>
            </a:r>
          </a:p>
          <a:p>
            <a:r>
              <a:rPr lang="en-IN" sz="4400" dirty="0"/>
              <a:t>Many a times it becomes difficult to judge the distance of former car and </a:t>
            </a:r>
            <a:r>
              <a:rPr lang="en-IN" sz="4400" dirty="0" err="1"/>
              <a:t>and</a:t>
            </a:r>
            <a:r>
              <a:rPr lang="en-IN" sz="4400" dirty="0"/>
              <a:t> collision takes place.</a:t>
            </a:r>
          </a:p>
          <a:p>
            <a:endParaRPr lang="en-IN" dirty="0"/>
          </a:p>
        </p:txBody>
      </p:sp>
    </p:spTree>
    <p:extLst>
      <p:ext uri="{BB962C8B-B14F-4D97-AF65-F5344CB8AC3E}">
        <p14:creationId xmlns:p14="http://schemas.microsoft.com/office/powerpoint/2010/main" val="203474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FDED-D987-4DED-B73F-69F8A7B8AC24}"/>
              </a:ext>
            </a:extLst>
          </p:cNvPr>
          <p:cNvSpPr>
            <a:spLocks noGrp="1"/>
          </p:cNvSpPr>
          <p:nvPr>
            <p:ph type="title"/>
          </p:nvPr>
        </p:nvSpPr>
        <p:spPr/>
        <p:txBody>
          <a:bodyPr/>
          <a:lstStyle/>
          <a:p>
            <a:pPr algn="ctr"/>
            <a:r>
              <a:rPr lang="en-IN" dirty="0"/>
              <a:t>AREAS WE ARE COVERING:</a:t>
            </a:r>
          </a:p>
        </p:txBody>
      </p:sp>
      <p:sp>
        <p:nvSpPr>
          <p:cNvPr id="3" name="Content Placeholder 2">
            <a:extLst>
              <a:ext uri="{FF2B5EF4-FFF2-40B4-BE49-F238E27FC236}">
                <a16:creationId xmlns:a16="http://schemas.microsoft.com/office/drawing/2014/main" id="{A1833D4A-DA98-4F4D-93C2-154CB9A1FD48}"/>
              </a:ext>
            </a:extLst>
          </p:cNvPr>
          <p:cNvSpPr>
            <a:spLocks noGrp="1"/>
          </p:cNvSpPr>
          <p:nvPr>
            <p:ph idx="1"/>
          </p:nvPr>
        </p:nvSpPr>
        <p:spPr/>
        <p:txBody>
          <a:bodyPr/>
          <a:lstStyle/>
          <a:p>
            <a:r>
              <a:rPr lang="en-IN" sz="4400" dirty="0"/>
              <a:t>PREVENTION</a:t>
            </a:r>
          </a:p>
          <a:p>
            <a:r>
              <a:rPr lang="en-IN" sz="4400" dirty="0"/>
              <a:t>MITIGATION</a:t>
            </a:r>
          </a:p>
          <a:p>
            <a:r>
              <a:rPr lang="en-IN" sz="4400" dirty="0"/>
              <a:t>POST CRASH ACTION</a:t>
            </a:r>
          </a:p>
          <a:p>
            <a:pPr marL="0" indent="0">
              <a:buNone/>
            </a:pPr>
            <a:endParaRPr lang="en-IN" dirty="0"/>
          </a:p>
        </p:txBody>
      </p:sp>
    </p:spTree>
    <p:extLst>
      <p:ext uri="{BB962C8B-B14F-4D97-AF65-F5344CB8AC3E}">
        <p14:creationId xmlns:p14="http://schemas.microsoft.com/office/powerpoint/2010/main" val="91807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17B2-025B-4048-806A-6F89247255B3}"/>
              </a:ext>
            </a:extLst>
          </p:cNvPr>
          <p:cNvSpPr>
            <a:spLocks noGrp="1"/>
          </p:cNvSpPr>
          <p:nvPr>
            <p:ph type="title"/>
          </p:nvPr>
        </p:nvSpPr>
        <p:spPr/>
        <p:txBody>
          <a:bodyPr/>
          <a:lstStyle/>
          <a:p>
            <a:pPr algn="ctr"/>
            <a:r>
              <a:rPr lang="en-IN" dirty="0"/>
              <a:t>PREVENTION</a:t>
            </a:r>
          </a:p>
        </p:txBody>
      </p:sp>
      <p:sp>
        <p:nvSpPr>
          <p:cNvPr id="3" name="Content Placeholder 2">
            <a:extLst>
              <a:ext uri="{FF2B5EF4-FFF2-40B4-BE49-F238E27FC236}">
                <a16:creationId xmlns:a16="http://schemas.microsoft.com/office/drawing/2014/main" id="{DA0826C5-BD7D-4B2F-A3D4-13D2CC23A582}"/>
              </a:ext>
            </a:extLst>
          </p:cNvPr>
          <p:cNvSpPr>
            <a:spLocks noGrp="1"/>
          </p:cNvSpPr>
          <p:nvPr>
            <p:ph idx="1"/>
          </p:nvPr>
        </p:nvSpPr>
        <p:spPr/>
        <p:txBody>
          <a:bodyPr>
            <a:normAutofit/>
          </a:bodyPr>
          <a:lstStyle/>
          <a:p>
            <a:r>
              <a:rPr lang="en-IN" u="sng" dirty="0"/>
              <a:t>ALCOHAL DETECTION SENSOR</a:t>
            </a:r>
            <a:r>
              <a:rPr lang="en-IN" dirty="0"/>
              <a:t>- BREATH BASED ALCOHAL DETECTION SENSOR IS USED TO DETECT ,IF THE PERSON GOING TO DRIVE THE CAR IS DRUNK OR NOT.IF FOUND DRUNK,IGNITION WILL TURN OFF. </a:t>
            </a:r>
          </a:p>
        </p:txBody>
      </p:sp>
    </p:spTree>
    <p:extLst>
      <p:ext uri="{BB962C8B-B14F-4D97-AF65-F5344CB8AC3E}">
        <p14:creationId xmlns:p14="http://schemas.microsoft.com/office/powerpoint/2010/main" val="15123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4ADE-506D-4302-B5B9-71A6F9159908}"/>
              </a:ext>
            </a:extLst>
          </p:cNvPr>
          <p:cNvSpPr>
            <a:spLocks noGrp="1"/>
          </p:cNvSpPr>
          <p:nvPr>
            <p:ph type="title"/>
          </p:nvPr>
        </p:nvSpPr>
        <p:spPr/>
        <p:txBody>
          <a:bodyPr/>
          <a:lstStyle/>
          <a:p>
            <a:pPr algn="ctr"/>
            <a:r>
              <a:rPr lang="en-IN" dirty="0"/>
              <a:t>MITIGATION</a:t>
            </a:r>
          </a:p>
        </p:txBody>
      </p:sp>
      <p:sp>
        <p:nvSpPr>
          <p:cNvPr id="3" name="Content Placeholder 2">
            <a:extLst>
              <a:ext uri="{FF2B5EF4-FFF2-40B4-BE49-F238E27FC236}">
                <a16:creationId xmlns:a16="http://schemas.microsoft.com/office/drawing/2014/main" id="{456D76C1-9439-430A-96C4-691F9FFA4F3A}"/>
              </a:ext>
            </a:extLst>
          </p:cNvPr>
          <p:cNvSpPr>
            <a:spLocks noGrp="1"/>
          </p:cNvSpPr>
          <p:nvPr>
            <p:ph idx="1"/>
          </p:nvPr>
        </p:nvSpPr>
        <p:spPr/>
        <p:txBody>
          <a:bodyPr>
            <a:normAutofit lnSpcReduction="10000"/>
          </a:bodyPr>
          <a:lstStyle/>
          <a:p>
            <a:r>
              <a:rPr lang="en-IN" u="sng" dirty="0"/>
              <a:t>SEND IMAGE OF DRUNK PERSON TO OWNER THROUGH GMAIL</a:t>
            </a:r>
            <a:r>
              <a:rPr lang="en-IN" dirty="0"/>
              <a:t>- IF PERSON TRYING TO START IGNITION FOUND DRUNK AN IMAGE IS CAPTURED AND SENT TO OWNER THROUGH GMAIL IN A FILE NAME COMPRISING DATE AND TIME.</a:t>
            </a:r>
          </a:p>
          <a:p>
            <a:r>
              <a:rPr lang="en-IN" u="sng" dirty="0"/>
              <a:t>CRUISE CONTROL</a:t>
            </a:r>
            <a:r>
              <a:rPr lang="en-IN" dirty="0"/>
              <a:t>-IN THIS WE CONTROL THE SPEED OF CAR BY DETECTING DISTANCE BETWEEN THE TWO VEHICLE USING ULTRASONIC SENSOR .    WHEN DISTANE DECRASES (MEANS VEHICLES CAME CLOSER) ,SPEED ALSO DECREASES TO PREVENT ACCIDENT.</a:t>
            </a:r>
          </a:p>
          <a:p>
            <a:endParaRPr lang="en-IN" dirty="0"/>
          </a:p>
        </p:txBody>
      </p:sp>
    </p:spTree>
    <p:extLst>
      <p:ext uri="{BB962C8B-B14F-4D97-AF65-F5344CB8AC3E}">
        <p14:creationId xmlns:p14="http://schemas.microsoft.com/office/powerpoint/2010/main" val="268480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B370-EB7D-4750-A64A-6EBC6476210D}"/>
              </a:ext>
            </a:extLst>
          </p:cNvPr>
          <p:cNvSpPr>
            <a:spLocks noGrp="1"/>
          </p:cNvSpPr>
          <p:nvPr>
            <p:ph type="title"/>
          </p:nvPr>
        </p:nvSpPr>
        <p:spPr/>
        <p:txBody>
          <a:bodyPr/>
          <a:lstStyle/>
          <a:p>
            <a:pPr algn="ctr"/>
            <a:r>
              <a:rPr lang="en-IN" dirty="0"/>
              <a:t>CRASH RECOGNISATION</a:t>
            </a:r>
          </a:p>
        </p:txBody>
      </p:sp>
      <p:sp>
        <p:nvSpPr>
          <p:cNvPr id="3" name="Content Placeholder 2">
            <a:extLst>
              <a:ext uri="{FF2B5EF4-FFF2-40B4-BE49-F238E27FC236}">
                <a16:creationId xmlns:a16="http://schemas.microsoft.com/office/drawing/2014/main" id="{27E33E7E-3D00-47CC-B1FB-5FA28C03AEC1}"/>
              </a:ext>
            </a:extLst>
          </p:cNvPr>
          <p:cNvSpPr>
            <a:spLocks noGrp="1"/>
          </p:cNvSpPr>
          <p:nvPr>
            <p:ph idx="1"/>
          </p:nvPr>
        </p:nvSpPr>
        <p:spPr/>
        <p:txBody>
          <a:bodyPr/>
          <a:lstStyle/>
          <a:p>
            <a:r>
              <a:rPr lang="en-IN" u="sng" dirty="0"/>
              <a:t>GYROSCOPE SENSOR</a:t>
            </a:r>
            <a:r>
              <a:rPr lang="en-IN" dirty="0"/>
              <a:t> IS USED TO RECOGNISE IF THE CRASH HAS OCCURED OR NOT .WE HAVE SET A RANGE  FOR AXIS OF ROTATION , IF IT EXCEEDS THE   RANGE A OUTPUT SIGNAL IS SENT TO CONTROLLER WHICH LEADS TO  ACTIVATION OF </a:t>
            </a:r>
            <a:r>
              <a:rPr lang="en-IN" u="sng" dirty="0"/>
              <a:t>POST CRASH ACTION </a:t>
            </a:r>
          </a:p>
          <a:p>
            <a:r>
              <a:rPr lang="en-IN" dirty="0"/>
              <a:t>OUTPUT FROM SHOCK SENSORS CAN ALSO BE USED TO CONFIRM ,IF  THE ACCIDENT HAS HAPPENED.</a:t>
            </a:r>
          </a:p>
        </p:txBody>
      </p:sp>
    </p:spTree>
    <p:extLst>
      <p:ext uri="{BB962C8B-B14F-4D97-AF65-F5344CB8AC3E}">
        <p14:creationId xmlns:p14="http://schemas.microsoft.com/office/powerpoint/2010/main" val="179098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1411-42C8-4DAE-8710-884286104DF2}"/>
              </a:ext>
            </a:extLst>
          </p:cNvPr>
          <p:cNvSpPr>
            <a:spLocks noGrp="1"/>
          </p:cNvSpPr>
          <p:nvPr>
            <p:ph type="title"/>
          </p:nvPr>
        </p:nvSpPr>
        <p:spPr/>
        <p:txBody>
          <a:bodyPr/>
          <a:lstStyle/>
          <a:p>
            <a:pPr algn="ctr"/>
            <a:r>
              <a:rPr lang="en-IN" dirty="0"/>
              <a:t>POST CRASH ACTION</a:t>
            </a:r>
          </a:p>
        </p:txBody>
      </p:sp>
      <p:sp>
        <p:nvSpPr>
          <p:cNvPr id="3" name="Content Placeholder 2">
            <a:extLst>
              <a:ext uri="{FF2B5EF4-FFF2-40B4-BE49-F238E27FC236}">
                <a16:creationId xmlns:a16="http://schemas.microsoft.com/office/drawing/2014/main" id="{A6EE066B-E0E4-41CF-AD23-D11538280289}"/>
              </a:ext>
            </a:extLst>
          </p:cNvPr>
          <p:cNvSpPr>
            <a:spLocks noGrp="1"/>
          </p:cNvSpPr>
          <p:nvPr>
            <p:ph idx="1"/>
          </p:nvPr>
        </p:nvSpPr>
        <p:spPr/>
        <p:txBody>
          <a:bodyPr/>
          <a:lstStyle/>
          <a:p>
            <a:r>
              <a:rPr lang="en-IN" u="sng" dirty="0"/>
              <a:t>SENDING ACCIDENT LOCATION INFO TO NEAREST HOSPITAL USING  API </a:t>
            </a:r>
            <a:r>
              <a:rPr lang="en-IN" dirty="0"/>
              <a:t>- </a:t>
            </a:r>
          </a:p>
          <a:p>
            <a:pPr marL="0" indent="0">
              <a:buNone/>
            </a:pPr>
            <a:r>
              <a:rPr lang="en-IN" dirty="0"/>
              <a:t>                                              					     ACCIDENT LOCATION IS FOUND USING </a:t>
            </a:r>
            <a:r>
              <a:rPr lang="en-IN" u="sng" dirty="0"/>
              <a:t>WEB AUTOMATION</a:t>
            </a:r>
            <a:r>
              <a:rPr lang="en-IN" dirty="0"/>
              <a:t> AND SENT TO NEAREST HOSPITAL (</a:t>
            </a:r>
            <a:r>
              <a:rPr lang="en-IN" u="sng" dirty="0"/>
              <a:t>NEAREST HOSPITAL</a:t>
            </a:r>
            <a:r>
              <a:rPr lang="en-IN" dirty="0"/>
              <a:t> FOUND BY ALGORITHM FROM DATABASE)THROUGH MESSAGE SO THAT AMBULANCE CAN REACH AT ACCIDENT SPOT AS EARLY AS POSSIBLE TO SAVE LIFE AND IF IN CASE THERE IS NO CASUALITIES ,MESSAGE CAN BE CLEARED USING BUTTON PROVIDED.</a:t>
            </a:r>
          </a:p>
          <a:p>
            <a:endParaRPr lang="en-IN" dirty="0"/>
          </a:p>
        </p:txBody>
      </p:sp>
    </p:spTree>
    <p:extLst>
      <p:ext uri="{BB962C8B-B14F-4D97-AF65-F5344CB8AC3E}">
        <p14:creationId xmlns:p14="http://schemas.microsoft.com/office/powerpoint/2010/main" val="80338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6639-5908-416D-AC5E-79C7B28319EE}"/>
              </a:ext>
            </a:extLst>
          </p:cNvPr>
          <p:cNvSpPr>
            <a:spLocks noGrp="1"/>
          </p:cNvSpPr>
          <p:nvPr>
            <p:ph type="title"/>
          </p:nvPr>
        </p:nvSpPr>
        <p:spPr>
          <a:xfrm>
            <a:off x="1316813" y="21806"/>
            <a:ext cx="9905998" cy="576975"/>
          </a:xfrm>
        </p:spPr>
        <p:txBody>
          <a:bodyPr>
            <a:normAutofit fontScale="90000"/>
          </a:bodyPr>
          <a:lstStyle/>
          <a:p>
            <a:pPr algn="ctr"/>
            <a:r>
              <a:rPr lang="en-IN" dirty="0"/>
              <a:t>Prevention system</a:t>
            </a:r>
          </a:p>
        </p:txBody>
      </p:sp>
      <p:sp>
        <p:nvSpPr>
          <p:cNvPr id="36" name="TextBox 35">
            <a:extLst>
              <a:ext uri="{FF2B5EF4-FFF2-40B4-BE49-F238E27FC236}">
                <a16:creationId xmlns:a16="http://schemas.microsoft.com/office/drawing/2014/main" id="{9ED02205-9216-4F79-B15D-DF4AA0EA3CF0}"/>
              </a:ext>
            </a:extLst>
          </p:cNvPr>
          <p:cNvSpPr txBox="1"/>
          <p:nvPr/>
        </p:nvSpPr>
        <p:spPr>
          <a:xfrm>
            <a:off x="2915816" y="1124744"/>
            <a:ext cx="1800200" cy="276999"/>
          </a:xfrm>
          <a:prstGeom prst="rect">
            <a:avLst/>
          </a:prstGeom>
          <a:noFill/>
        </p:spPr>
        <p:txBody>
          <a:bodyPr wrap="square" rtlCol="0">
            <a:spAutoFit/>
          </a:bodyPr>
          <a:lstStyle/>
          <a:p>
            <a:r>
              <a:rPr lang="en-IN" sz="1200" dirty="0"/>
              <a:t>Alcohol Sensor</a:t>
            </a:r>
          </a:p>
        </p:txBody>
      </p:sp>
      <p:sp>
        <p:nvSpPr>
          <p:cNvPr id="37" name="Right Arrow 5">
            <a:extLst>
              <a:ext uri="{FF2B5EF4-FFF2-40B4-BE49-F238E27FC236}">
                <a16:creationId xmlns:a16="http://schemas.microsoft.com/office/drawing/2014/main" id="{B16BD854-0E18-4174-85AC-626F32C5D9BA}"/>
              </a:ext>
            </a:extLst>
          </p:cNvPr>
          <p:cNvSpPr/>
          <p:nvPr/>
        </p:nvSpPr>
        <p:spPr>
          <a:xfrm>
            <a:off x="4092416" y="1239666"/>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38" name="TextBox 37">
            <a:extLst>
              <a:ext uri="{FF2B5EF4-FFF2-40B4-BE49-F238E27FC236}">
                <a16:creationId xmlns:a16="http://schemas.microsoft.com/office/drawing/2014/main" id="{57ACFD43-3224-42B5-A543-774C0897A4A4}"/>
              </a:ext>
            </a:extLst>
          </p:cNvPr>
          <p:cNvSpPr txBox="1"/>
          <p:nvPr/>
        </p:nvSpPr>
        <p:spPr>
          <a:xfrm>
            <a:off x="4716016" y="1124744"/>
            <a:ext cx="1152128" cy="461665"/>
          </a:xfrm>
          <a:prstGeom prst="rect">
            <a:avLst/>
          </a:prstGeom>
          <a:noFill/>
        </p:spPr>
        <p:txBody>
          <a:bodyPr wrap="square" rtlCol="0">
            <a:spAutoFit/>
          </a:bodyPr>
          <a:lstStyle/>
          <a:p>
            <a:r>
              <a:rPr lang="en-IN" sz="1200" dirty="0"/>
              <a:t>Ignition turn </a:t>
            </a:r>
          </a:p>
          <a:p>
            <a:r>
              <a:rPr lang="en-IN" sz="1200" dirty="0"/>
              <a:t>      Off</a:t>
            </a:r>
          </a:p>
        </p:txBody>
      </p:sp>
      <p:sp>
        <p:nvSpPr>
          <p:cNvPr id="39" name="TextBox 38">
            <a:extLst>
              <a:ext uri="{FF2B5EF4-FFF2-40B4-BE49-F238E27FC236}">
                <a16:creationId xmlns:a16="http://schemas.microsoft.com/office/drawing/2014/main" id="{DDE338EA-F96A-4B8F-A3A2-4BA43D3C1D19}"/>
              </a:ext>
            </a:extLst>
          </p:cNvPr>
          <p:cNvSpPr txBox="1"/>
          <p:nvPr/>
        </p:nvSpPr>
        <p:spPr>
          <a:xfrm>
            <a:off x="6300192" y="1124744"/>
            <a:ext cx="1008112" cy="276999"/>
          </a:xfrm>
          <a:prstGeom prst="rect">
            <a:avLst/>
          </a:prstGeom>
          <a:noFill/>
        </p:spPr>
        <p:txBody>
          <a:bodyPr wrap="square" rtlCol="0">
            <a:spAutoFit/>
          </a:bodyPr>
          <a:lstStyle/>
          <a:p>
            <a:r>
              <a:rPr lang="en-IN" sz="1200" dirty="0"/>
              <a:t>Signal Sent</a:t>
            </a:r>
          </a:p>
        </p:txBody>
      </p:sp>
      <p:sp>
        <p:nvSpPr>
          <p:cNvPr id="40" name="TextBox 39">
            <a:extLst>
              <a:ext uri="{FF2B5EF4-FFF2-40B4-BE49-F238E27FC236}">
                <a16:creationId xmlns:a16="http://schemas.microsoft.com/office/drawing/2014/main" id="{B8FAA4DE-BB83-4FD2-A26B-9116DA984FAE}"/>
              </a:ext>
            </a:extLst>
          </p:cNvPr>
          <p:cNvSpPr txBox="1"/>
          <p:nvPr/>
        </p:nvSpPr>
        <p:spPr>
          <a:xfrm>
            <a:off x="7884368" y="1124744"/>
            <a:ext cx="936104" cy="1107996"/>
          </a:xfrm>
          <a:prstGeom prst="rect">
            <a:avLst/>
          </a:prstGeom>
          <a:noFill/>
        </p:spPr>
        <p:txBody>
          <a:bodyPr wrap="square" rtlCol="0">
            <a:spAutoFit/>
          </a:bodyPr>
          <a:lstStyle/>
          <a:p>
            <a:r>
              <a:rPr lang="en-IN" sz="1200" dirty="0"/>
              <a:t>Photo Capture</a:t>
            </a:r>
          </a:p>
          <a:p>
            <a:r>
              <a:rPr lang="en-IN" sz="1200" dirty="0"/>
              <a:t>and sent  to mail</a:t>
            </a:r>
          </a:p>
          <a:p>
            <a:endParaRPr lang="en-IN" dirty="0"/>
          </a:p>
        </p:txBody>
      </p:sp>
      <p:sp>
        <p:nvSpPr>
          <p:cNvPr id="41" name="TextBox 40">
            <a:extLst>
              <a:ext uri="{FF2B5EF4-FFF2-40B4-BE49-F238E27FC236}">
                <a16:creationId xmlns:a16="http://schemas.microsoft.com/office/drawing/2014/main" id="{E6A08593-D319-44BC-8494-20D7E2A8CDB4}"/>
              </a:ext>
            </a:extLst>
          </p:cNvPr>
          <p:cNvSpPr txBox="1"/>
          <p:nvPr/>
        </p:nvSpPr>
        <p:spPr>
          <a:xfrm>
            <a:off x="1259632" y="1124744"/>
            <a:ext cx="1440160" cy="276999"/>
          </a:xfrm>
          <a:prstGeom prst="rect">
            <a:avLst/>
          </a:prstGeom>
          <a:noFill/>
        </p:spPr>
        <p:txBody>
          <a:bodyPr wrap="square" rtlCol="0">
            <a:spAutoFit/>
          </a:bodyPr>
          <a:lstStyle/>
          <a:p>
            <a:r>
              <a:rPr lang="en-IN" sz="1200" dirty="0"/>
              <a:t>Ignition On</a:t>
            </a:r>
          </a:p>
        </p:txBody>
      </p:sp>
      <p:sp>
        <p:nvSpPr>
          <p:cNvPr id="42" name="TextBox 41">
            <a:extLst>
              <a:ext uri="{FF2B5EF4-FFF2-40B4-BE49-F238E27FC236}">
                <a16:creationId xmlns:a16="http://schemas.microsoft.com/office/drawing/2014/main" id="{EDF577B1-1524-40DA-951B-802728C86F48}"/>
              </a:ext>
            </a:extLst>
          </p:cNvPr>
          <p:cNvSpPr txBox="1"/>
          <p:nvPr/>
        </p:nvSpPr>
        <p:spPr>
          <a:xfrm>
            <a:off x="1038705" y="2001907"/>
            <a:ext cx="1395913" cy="461665"/>
          </a:xfrm>
          <a:prstGeom prst="rect">
            <a:avLst/>
          </a:prstGeom>
          <a:noFill/>
        </p:spPr>
        <p:txBody>
          <a:bodyPr wrap="square" rtlCol="0">
            <a:spAutoFit/>
          </a:bodyPr>
          <a:lstStyle/>
          <a:p>
            <a:r>
              <a:rPr lang="en-IN" sz="1200" dirty="0"/>
              <a:t>Button For Cruise Control</a:t>
            </a:r>
          </a:p>
        </p:txBody>
      </p:sp>
      <p:sp>
        <p:nvSpPr>
          <p:cNvPr id="43" name="TextBox 42">
            <a:extLst>
              <a:ext uri="{FF2B5EF4-FFF2-40B4-BE49-F238E27FC236}">
                <a16:creationId xmlns:a16="http://schemas.microsoft.com/office/drawing/2014/main" id="{972FFE99-FA48-4CA5-AC79-EA25579BA131}"/>
              </a:ext>
            </a:extLst>
          </p:cNvPr>
          <p:cNvSpPr txBox="1"/>
          <p:nvPr/>
        </p:nvSpPr>
        <p:spPr>
          <a:xfrm>
            <a:off x="395536" y="3685610"/>
            <a:ext cx="864096" cy="461665"/>
          </a:xfrm>
          <a:prstGeom prst="rect">
            <a:avLst/>
          </a:prstGeom>
          <a:noFill/>
        </p:spPr>
        <p:txBody>
          <a:bodyPr wrap="square" rtlCol="0">
            <a:spAutoFit/>
          </a:bodyPr>
          <a:lstStyle/>
          <a:p>
            <a:r>
              <a:rPr lang="en-IN" sz="1200" dirty="0"/>
              <a:t>Normal Working</a:t>
            </a:r>
          </a:p>
        </p:txBody>
      </p:sp>
      <p:sp>
        <p:nvSpPr>
          <p:cNvPr id="44" name="TextBox 43">
            <a:extLst>
              <a:ext uri="{FF2B5EF4-FFF2-40B4-BE49-F238E27FC236}">
                <a16:creationId xmlns:a16="http://schemas.microsoft.com/office/drawing/2014/main" id="{4778F284-3E0F-4059-9883-E39CA83F7C06}"/>
              </a:ext>
            </a:extLst>
          </p:cNvPr>
          <p:cNvSpPr txBox="1"/>
          <p:nvPr/>
        </p:nvSpPr>
        <p:spPr>
          <a:xfrm>
            <a:off x="2221568" y="3901658"/>
            <a:ext cx="2762062" cy="276999"/>
          </a:xfrm>
          <a:prstGeom prst="rect">
            <a:avLst/>
          </a:prstGeom>
          <a:noFill/>
        </p:spPr>
        <p:txBody>
          <a:bodyPr wrap="square" rtlCol="0">
            <a:spAutoFit/>
          </a:bodyPr>
          <a:lstStyle/>
          <a:p>
            <a:r>
              <a:rPr lang="en-IN" sz="1200" dirty="0"/>
              <a:t>Start measuring Distance</a:t>
            </a:r>
          </a:p>
        </p:txBody>
      </p:sp>
      <p:sp>
        <p:nvSpPr>
          <p:cNvPr id="45" name="TextBox 44">
            <a:extLst>
              <a:ext uri="{FF2B5EF4-FFF2-40B4-BE49-F238E27FC236}">
                <a16:creationId xmlns:a16="http://schemas.microsoft.com/office/drawing/2014/main" id="{EF1FBB96-F1A5-4871-854E-2DD9D7BEC15D}"/>
              </a:ext>
            </a:extLst>
          </p:cNvPr>
          <p:cNvSpPr txBox="1"/>
          <p:nvPr/>
        </p:nvSpPr>
        <p:spPr>
          <a:xfrm>
            <a:off x="1391661" y="5949280"/>
            <a:ext cx="720080" cy="276999"/>
          </a:xfrm>
          <a:prstGeom prst="rect">
            <a:avLst/>
          </a:prstGeom>
          <a:noFill/>
        </p:spPr>
        <p:txBody>
          <a:bodyPr wrap="square" rtlCol="0">
            <a:spAutoFit/>
          </a:bodyPr>
          <a:lstStyle/>
          <a:p>
            <a:r>
              <a:rPr lang="en-IN" sz="1200" dirty="0"/>
              <a:t>Brake</a:t>
            </a:r>
          </a:p>
        </p:txBody>
      </p:sp>
      <p:sp>
        <p:nvSpPr>
          <p:cNvPr id="46" name="TextBox 45">
            <a:extLst>
              <a:ext uri="{FF2B5EF4-FFF2-40B4-BE49-F238E27FC236}">
                <a16:creationId xmlns:a16="http://schemas.microsoft.com/office/drawing/2014/main" id="{AF73DA6E-A3EA-4156-B5F9-5674ED4090AC}"/>
              </a:ext>
            </a:extLst>
          </p:cNvPr>
          <p:cNvSpPr txBox="1"/>
          <p:nvPr/>
        </p:nvSpPr>
        <p:spPr>
          <a:xfrm>
            <a:off x="2671043" y="5764614"/>
            <a:ext cx="742032" cy="461665"/>
          </a:xfrm>
          <a:prstGeom prst="rect">
            <a:avLst/>
          </a:prstGeom>
          <a:noFill/>
        </p:spPr>
        <p:txBody>
          <a:bodyPr wrap="square" rtlCol="0">
            <a:spAutoFit/>
          </a:bodyPr>
          <a:lstStyle/>
          <a:p>
            <a:r>
              <a:rPr lang="en-IN" sz="1200" b="1" dirty="0"/>
              <a:t>Speed Adjust</a:t>
            </a:r>
          </a:p>
        </p:txBody>
      </p:sp>
      <p:sp>
        <p:nvSpPr>
          <p:cNvPr id="47" name="TextBox 46">
            <a:extLst>
              <a:ext uri="{FF2B5EF4-FFF2-40B4-BE49-F238E27FC236}">
                <a16:creationId xmlns:a16="http://schemas.microsoft.com/office/drawing/2014/main" id="{BEAA91D7-B667-4277-A59F-5D4330FF9288}"/>
              </a:ext>
            </a:extLst>
          </p:cNvPr>
          <p:cNvSpPr txBox="1"/>
          <p:nvPr/>
        </p:nvSpPr>
        <p:spPr>
          <a:xfrm>
            <a:off x="3662939" y="5718447"/>
            <a:ext cx="1032584" cy="461665"/>
          </a:xfrm>
          <a:prstGeom prst="rect">
            <a:avLst/>
          </a:prstGeom>
          <a:noFill/>
        </p:spPr>
        <p:txBody>
          <a:bodyPr wrap="square" rtlCol="0">
            <a:spAutoFit/>
          </a:bodyPr>
          <a:lstStyle/>
          <a:p>
            <a:r>
              <a:rPr lang="en-IN" sz="1200" dirty="0"/>
              <a:t>Normal Working</a:t>
            </a:r>
          </a:p>
        </p:txBody>
      </p:sp>
      <p:sp>
        <p:nvSpPr>
          <p:cNvPr id="48" name="Right Arrow 19">
            <a:extLst>
              <a:ext uri="{FF2B5EF4-FFF2-40B4-BE49-F238E27FC236}">
                <a16:creationId xmlns:a16="http://schemas.microsoft.com/office/drawing/2014/main" id="{FD1F4CF3-952B-4C09-8C19-A9A8D6783F8B}"/>
              </a:ext>
            </a:extLst>
          </p:cNvPr>
          <p:cNvSpPr/>
          <p:nvPr/>
        </p:nvSpPr>
        <p:spPr>
          <a:xfrm>
            <a:off x="5693748" y="1227182"/>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49" name="Right Arrow 20">
            <a:extLst>
              <a:ext uri="{FF2B5EF4-FFF2-40B4-BE49-F238E27FC236}">
                <a16:creationId xmlns:a16="http://schemas.microsoft.com/office/drawing/2014/main" id="{9E85C9F2-4741-4822-8819-D7FD00B72FCC}"/>
              </a:ext>
            </a:extLst>
          </p:cNvPr>
          <p:cNvSpPr/>
          <p:nvPr/>
        </p:nvSpPr>
        <p:spPr>
          <a:xfrm>
            <a:off x="7308304" y="1250041"/>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0" name="Right Arrow 21">
            <a:extLst>
              <a:ext uri="{FF2B5EF4-FFF2-40B4-BE49-F238E27FC236}">
                <a16:creationId xmlns:a16="http://schemas.microsoft.com/office/drawing/2014/main" id="{D0AE8A45-02CA-4533-B641-7C7C0F6935A7}"/>
              </a:ext>
            </a:extLst>
          </p:cNvPr>
          <p:cNvSpPr/>
          <p:nvPr/>
        </p:nvSpPr>
        <p:spPr>
          <a:xfrm rot="5400000">
            <a:off x="1425770" y="1632365"/>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1" name="Right Arrow 22">
            <a:extLst>
              <a:ext uri="{FF2B5EF4-FFF2-40B4-BE49-F238E27FC236}">
                <a16:creationId xmlns:a16="http://schemas.microsoft.com/office/drawing/2014/main" id="{1A2F5354-10B0-4A8E-8381-262353353F92}"/>
              </a:ext>
            </a:extLst>
          </p:cNvPr>
          <p:cNvSpPr/>
          <p:nvPr/>
        </p:nvSpPr>
        <p:spPr>
          <a:xfrm rot="5400000">
            <a:off x="484289" y="3146253"/>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2" name="Right Arrow 23">
            <a:extLst>
              <a:ext uri="{FF2B5EF4-FFF2-40B4-BE49-F238E27FC236}">
                <a16:creationId xmlns:a16="http://schemas.microsoft.com/office/drawing/2014/main" id="{6F5997BD-340E-460D-AD22-2C80B2512111}"/>
              </a:ext>
            </a:extLst>
          </p:cNvPr>
          <p:cNvSpPr/>
          <p:nvPr/>
        </p:nvSpPr>
        <p:spPr>
          <a:xfrm rot="5400000">
            <a:off x="2754315" y="3168823"/>
            <a:ext cx="6212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3" name="Right Arrow 24">
            <a:extLst>
              <a:ext uri="{FF2B5EF4-FFF2-40B4-BE49-F238E27FC236}">
                <a16:creationId xmlns:a16="http://schemas.microsoft.com/office/drawing/2014/main" id="{F9EFE1DC-72A7-4315-AC68-58B2F75EC76D}"/>
              </a:ext>
            </a:extLst>
          </p:cNvPr>
          <p:cNvSpPr/>
          <p:nvPr/>
        </p:nvSpPr>
        <p:spPr>
          <a:xfrm rot="5400000">
            <a:off x="1448803" y="5347450"/>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4" name="Right Arrow 25">
            <a:extLst>
              <a:ext uri="{FF2B5EF4-FFF2-40B4-BE49-F238E27FC236}">
                <a16:creationId xmlns:a16="http://schemas.microsoft.com/office/drawing/2014/main" id="{5FC64C83-FB99-47DA-AF8D-E3E8A5A19E5E}"/>
              </a:ext>
            </a:extLst>
          </p:cNvPr>
          <p:cNvSpPr/>
          <p:nvPr/>
        </p:nvSpPr>
        <p:spPr>
          <a:xfrm rot="5400000">
            <a:off x="2677228" y="5321783"/>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5" name="Right Arrow 26">
            <a:extLst>
              <a:ext uri="{FF2B5EF4-FFF2-40B4-BE49-F238E27FC236}">
                <a16:creationId xmlns:a16="http://schemas.microsoft.com/office/drawing/2014/main" id="{BD49ABFD-D9CB-47AB-8A7D-95DD12F02458}"/>
              </a:ext>
            </a:extLst>
          </p:cNvPr>
          <p:cNvSpPr/>
          <p:nvPr/>
        </p:nvSpPr>
        <p:spPr>
          <a:xfrm rot="5400000">
            <a:off x="3765163" y="5397995"/>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6" name="Right Arrow 27">
            <a:extLst>
              <a:ext uri="{FF2B5EF4-FFF2-40B4-BE49-F238E27FC236}">
                <a16:creationId xmlns:a16="http://schemas.microsoft.com/office/drawing/2014/main" id="{2417C0DA-57F7-4B49-BA5D-AA29E6A5F5A0}"/>
              </a:ext>
            </a:extLst>
          </p:cNvPr>
          <p:cNvSpPr/>
          <p:nvPr/>
        </p:nvSpPr>
        <p:spPr>
          <a:xfrm rot="10800000">
            <a:off x="2267744" y="1237611"/>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57" name="Elbow Connector 29">
            <a:extLst>
              <a:ext uri="{FF2B5EF4-FFF2-40B4-BE49-F238E27FC236}">
                <a16:creationId xmlns:a16="http://schemas.microsoft.com/office/drawing/2014/main" id="{93AE69CE-E798-4815-A8C6-E5FF3C7D4242}"/>
              </a:ext>
            </a:extLst>
          </p:cNvPr>
          <p:cNvCxnSpPr>
            <a:cxnSpLocks/>
          </p:cNvCxnSpPr>
          <p:nvPr/>
        </p:nvCxnSpPr>
        <p:spPr>
          <a:xfrm rot="5400000" flipH="1" flipV="1">
            <a:off x="1918618" y="1734782"/>
            <a:ext cx="2" cy="2292597"/>
          </a:xfrm>
          <a:prstGeom prst="bentConnector3">
            <a:avLst>
              <a:gd name="adj1" fmla="val -1828600000"/>
            </a:avLst>
          </a:prstGeom>
        </p:spPr>
        <p:style>
          <a:lnRef idx="1">
            <a:schemeClr val="accent1"/>
          </a:lnRef>
          <a:fillRef idx="0">
            <a:schemeClr val="accent1"/>
          </a:fillRef>
          <a:effectRef idx="0">
            <a:schemeClr val="accent1"/>
          </a:effectRef>
          <a:fontRef idx="minor">
            <a:schemeClr val="tx1"/>
          </a:fontRef>
        </p:style>
      </p:cxnSp>
      <p:sp>
        <p:nvSpPr>
          <p:cNvPr id="58" name="Down Arrow 34">
            <a:extLst>
              <a:ext uri="{FF2B5EF4-FFF2-40B4-BE49-F238E27FC236}">
                <a16:creationId xmlns:a16="http://schemas.microsoft.com/office/drawing/2014/main" id="{DEFCBA81-ED0A-4611-8AA7-E44087551816}"/>
              </a:ext>
            </a:extLst>
          </p:cNvPr>
          <p:cNvSpPr/>
          <p:nvPr/>
        </p:nvSpPr>
        <p:spPr>
          <a:xfrm flipH="1">
            <a:off x="1671365" y="2449031"/>
            <a:ext cx="4571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9" name="Down Arrow 35">
            <a:extLst>
              <a:ext uri="{FF2B5EF4-FFF2-40B4-BE49-F238E27FC236}">
                <a16:creationId xmlns:a16="http://schemas.microsoft.com/office/drawing/2014/main" id="{12C46D88-9933-4008-9425-E1EABCABA4BA}"/>
              </a:ext>
            </a:extLst>
          </p:cNvPr>
          <p:cNvSpPr/>
          <p:nvPr/>
        </p:nvSpPr>
        <p:spPr>
          <a:xfrm>
            <a:off x="2981037" y="4391974"/>
            <a:ext cx="45719" cy="433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60" name="Elbow Connector 37">
            <a:extLst>
              <a:ext uri="{FF2B5EF4-FFF2-40B4-BE49-F238E27FC236}">
                <a16:creationId xmlns:a16="http://schemas.microsoft.com/office/drawing/2014/main" id="{4AB610D1-004E-480C-8D16-E0D6A630082A}"/>
              </a:ext>
            </a:extLst>
          </p:cNvPr>
          <p:cNvCxnSpPr>
            <a:cxnSpLocks/>
          </p:cNvCxnSpPr>
          <p:nvPr/>
        </p:nvCxnSpPr>
        <p:spPr>
          <a:xfrm rot="16200000" flipH="1">
            <a:off x="2869742" y="3949370"/>
            <a:ext cx="50545" cy="2316360"/>
          </a:xfrm>
          <a:prstGeom prst="bentConnector3">
            <a:avLst>
              <a:gd name="adj1" fmla="val 72355"/>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C2BFD18-0AB9-478C-9B70-5D7A282AA06D}"/>
              </a:ext>
            </a:extLst>
          </p:cNvPr>
          <p:cNvSpPr txBox="1"/>
          <p:nvPr/>
        </p:nvSpPr>
        <p:spPr>
          <a:xfrm>
            <a:off x="4056966" y="641184"/>
            <a:ext cx="754478" cy="461665"/>
          </a:xfrm>
          <a:prstGeom prst="rect">
            <a:avLst/>
          </a:prstGeom>
          <a:noFill/>
        </p:spPr>
        <p:txBody>
          <a:bodyPr wrap="square" rtlCol="0">
            <a:spAutoFit/>
          </a:bodyPr>
          <a:lstStyle/>
          <a:p>
            <a:r>
              <a:rPr lang="en-IN" sz="1200" dirty="0" err="1"/>
              <a:t>Ilegal</a:t>
            </a:r>
            <a:r>
              <a:rPr lang="en-IN" sz="1200" dirty="0"/>
              <a:t> Limit</a:t>
            </a:r>
          </a:p>
        </p:txBody>
      </p:sp>
      <p:sp>
        <p:nvSpPr>
          <p:cNvPr id="62" name="TextBox 61">
            <a:extLst>
              <a:ext uri="{FF2B5EF4-FFF2-40B4-BE49-F238E27FC236}">
                <a16:creationId xmlns:a16="http://schemas.microsoft.com/office/drawing/2014/main" id="{49EFB64E-3FA1-443E-BFAD-F15E689BC53A}"/>
              </a:ext>
            </a:extLst>
          </p:cNvPr>
          <p:cNvSpPr txBox="1"/>
          <p:nvPr/>
        </p:nvSpPr>
        <p:spPr>
          <a:xfrm>
            <a:off x="2262973" y="663079"/>
            <a:ext cx="576064" cy="461665"/>
          </a:xfrm>
          <a:prstGeom prst="rect">
            <a:avLst/>
          </a:prstGeom>
          <a:noFill/>
        </p:spPr>
        <p:txBody>
          <a:bodyPr wrap="square" rtlCol="0">
            <a:spAutoFit/>
          </a:bodyPr>
          <a:lstStyle/>
          <a:p>
            <a:r>
              <a:rPr lang="en-IN" sz="1200" dirty="0"/>
              <a:t>Legal Limit</a:t>
            </a:r>
          </a:p>
        </p:txBody>
      </p:sp>
      <p:sp>
        <p:nvSpPr>
          <p:cNvPr id="63" name="TextBox 62">
            <a:extLst>
              <a:ext uri="{FF2B5EF4-FFF2-40B4-BE49-F238E27FC236}">
                <a16:creationId xmlns:a16="http://schemas.microsoft.com/office/drawing/2014/main" id="{CC067BFA-8A48-444B-A15F-11D51185CF72}"/>
              </a:ext>
            </a:extLst>
          </p:cNvPr>
          <p:cNvSpPr txBox="1"/>
          <p:nvPr/>
        </p:nvSpPr>
        <p:spPr>
          <a:xfrm>
            <a:off x="3251384" y="2925283"/>
            <a:ext cx="1104592" cy="461665"/>
          </a:xfrm>
          <a:prstGeom prst="rect">
            <a:avLst/>
          </a:prstGeom>
          <a:noFill/>
        </p:spPr>
        <p:txBody>
          <a:bodyPr wrap="square" rtlCol="0">
            <a:spAutoFit/>
          </a:bodyPr>
          <a:lstStyle/>
          <a:p>
            <a:r>
              <a:rPr lang="en-IN" sz="1200" dirty="0"/>
              <a:t>Pressed</a:t>
            </a:r>
          </a:p>
          <a:p>
            <a:endParaRPr lang="en-IN" sz="1200" dirty="0"/>
          </a:p>
        </p:txBody>
      </p:sp>
      <p:sp>
        <p:nvSpPr>
          <p:cNvPr id="64" name="TextBox 63">
            <a:extLst>
              <a:ext uri="{FF2B5EF4-FFF2-40B4-BE49-F238E27FC236}">
                <a16:creationId xmlns:a16="http://schemas.microsoft.com/office/drawing/2014/main" id="{6716198A-7A65-440C-A3E6-FFAE6AD75334}"/>
              </a:ext>
            </a:extLst>
          </p:cNvPr>
          <p:cNvSpPr txBox="1"/>
          <p:nvPr/>
        </p:nvSpPr>
        <p:spPr>
          <a:xfrm>
            <a:off x="772321" y="5229200"/>
            <a:ext cx="918621" cy="646331"/>
          </a:xfrm>
          <a:prstGeom prst="rect">
            <a:avLst/>
          </a:prstGeom>
          <a:noFill/>
        </p:spPr>
        <p:txBody>
          <a:bodyPr wrap="square" rtlCol="0">
            <a:spAutoFit/>
          </a:bodyPr>
          <a:lstStyle/>
          <a:p>
            <a:r>
              <a:rPr lang="en-IN" sz="1200" dirty="0"/>
              <a:t>Very small than Set value</a:t>
            </a:r>
          </a:p>
        </p:txBody>
      </p:sp>
      <p:sp>
        <p:nvSpPr>
          <p:cNvPr id="65" name="TextBox 64">
            <a:extLst>
              <a:ext uri="{FF2B5EF4-FFF2-40B4-BE49-F238E27FC236}">
                <a16:creationId xmlns:a16="http://schemas.microsoft.com/office/drawing/2014/main" id="{DCC92CAB-73B3-465D-8B57-E91934161A16}"/>
              </a:ext>
            </a:extLst>
          </p:cNvPr>
          <p:cNvSpPr txBox="1"/>
          <p:nvPr/>
        </p:nvSpPr>
        <p:spPr>
          <a:xfrm>
            <a:off x="4155253" y="5282354"/>
            <a:ext cx="1080120" cy="276999"/>
          </a:xfrm>
          <a:prstGeom prst="rect">
            <a:avLst/>
          </a:prstGeom>
          <a:noFill/>
        </p:spPr>
        <p:txBody>
          <a:bodyPr wrap="square" rtlCol="0">
            <a:spAutoFit/>
          </a:bodyPr>
          <a:lstStyle/>
          <a:p>
            <a:r>
              <a:rPr lang="en-IN" sz="1200" dirty="0"/>
              <a:t> very large</a:t>
            </a:r>
          </a:p>
        </p:txBody>
      </p:sp>
      <p:sp>
        <p:nvSpPr>
          <p:cNvPr id="66" name="TextBox 65">
            <a:extLst>
              <a:ext uri="{FF2B5EF4-FFF2-40B4-BE49-F238E27FC236}">
                <a16:creationId xmlns:a16="http://schemas.microsoft.com/office/drawing/2014/main" id="{83E0BB4B-7965-4652-9D03-C45228C85665}"/>
              </a:ext>
            </a:extLst>
          </p:cNvPr>
          <p:cNvSpPr txBox="1"/>
          <p:nvPr/>
        </p:nvSpPr>
        <p:spPr>
          <a:xfrm>
            <a:off x="1791841" y="3578711"/>
            <a:ext cx="3159060" cy="307777"/>
          </a:xfrm>
          <a:prstGeom prst="rect">
            <a:avLst/>
          </a:prstGeom>
          <a:noFill/>
        </p:spPr>
        <p:txBody>
          <a:bodyPr wrap="square" rtlCol="0">
            <a:spAutoFit/>
          </a:bodyPr>
          <a:lstStyle/>
          <a:p>
            <a:r>
              <a:rPr lang="en-IN" sz="1400" dirty="0"/>
              <a:t>Cruise Control Activated</a:t>
            </a:r>
          </a:p>
        </p:txBody>
      </p:sp>
      <p:sp>
        <p:nvSpPr>
          <p:cNvPr id="67" name="TextBox 66">
            <a:extLst>
              <a:ext uri="{FF2B5EF4-FFF2-40B4-BE49-F238E27FC236}">
                <a16:creationId xmlns:a16="http://schemas.microsoft.com/office/drawing/2014/main" id="{521917C1-9300-4C1A-B2B5-372D0233F6FE}"/>
              </a:ext>
            </a:extLst>
          </p:cNvPr>
          <p:cNvSpPr txBox="1"/>
          <p:nvPr/>
        </p:nvSpPr>
        <p:spPr>
          <a:xfrm>
            <a:off x="4811445" y="3802893"/>
            <a:ext cx="3432964" cy="646331"/>
          </a:xfrm>
          <a:prstGeom prst="rect">
            <a:avLst/>
          </a:prstGeom>
          <a:noFill/>
        </p:spPr>
        <p:txBody>
          <a:bodyPr wrap="square" rtlCol="0">
            <a:spAutoFit/>
          </a:bodyPr>
          <a:lstStyle/>
          <a:p>
            <a:r>
              <a:rPr lang="en-IN" b="1" dirty="0"/>
              <a:t>Application:</a:t>
            </a:r>
          </a:p>
          <a:p>
            <a:r>
              <a:rPr lang="en-IN" dirty="0"/>
              <a:t>Prevention of  Accident in  Fog</a:t>
            </a:r>
          </a:p>
        </p:txBody>
      </p:sp>
      <p:sp>
        <p:nvSpPr>
          <p:cNvPr id="74" name="TextBox 73">
            <a:extLst>
              <a:ext uri="{FF2B5EF4-FFF2-40B4-BE49-F238E27FC236}">
                <a16:creationId xmlns:a16="http://schemas.microsoft.com/office/drawing/2014/main" id="{F0D58F28-2149-485A-B0C2-4AA82D5AC8DF}"/>
              </a:ext>
            </a:extLst>
          </p:cNvPr>
          <p:cNvSpPr txBox="1"/>
          <p:nvPr/>
        </p:nvSpPr>
        <p:spPr>
          <a:xfrm>
            <a:off x="726602" y="2449031"/>
            <a:ext cx="665060" cy="646331"/>
          </a:xfrm>
          <a:prstGeom prst="rect">
            <a:avLst/>
          </a:prstGeom>
          <a:noFill/>
        </p:spPr>
        <p:txBody>
          <a:bodyPr wrap="square" rtlCol="0">
            <a:spAutoFit/>
          </a:bodyPr>
          <a:lstStyle/>
          <a:p>
            <a:r>
              <a:rPr lang="en-IN" sz="1200" dirty="0"/>
              <a:t>Not pressed</a:t>
            </a:r>
          </a:p>
          <a:p>
            <a:endParaRPr lang="en-IN" sz="1200" dirty="0"/>
          </a:p>
        </p:txBody>
      </p:sp>
    </p:spTree>
    <p:extLst>
      <p:ext uri="{BB962C8B-B14F-4D97-AF65-F5344CB8AC3E}">
        <p14:creationId xmlns:p14="http://schemas.microsoft.com/office/powerpoint/2010/main" val="22212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75BC-74B9-427C-A75B-07741F6C854C}"/>
              </a:ext>
            </a:extLst>
          </p:cNvPr>
          <p:cNvSpPr>
            <a:spLocks noGrp="1"/>
          </p:cNvSpPr>
          <p:nvPr>
            <p:ph type="title"/>
          </p:nvPr>
        </p:nvSpPr>
        <p:spPr>
          <a:xfrm>
            <a:off x="1141413" y="618518"/>
            <a:ext cx="9905998" cy="574178"/>
          </a:xfrm>
        </p:spPr>
        <p:txBody>
          <a:bodyPr>
            <a:normAutofit fontScale="90000"/>
          </a:bodyPr>
          <a:lstStyle/>
          <a:p>
            <a:pPr algn="ctr"/>
            <a:r>
              <a:rPr lang="en-IN" dirty="0"/>
              <a:t>Alert system</a:t>
            </a:r>
          </a:p>
        </p:txBody>
      </p:sp>
      <p:sp>
        <p:nvSpPr>
          <p:cNvPr id="4" name="TextBox 3">
            <a:extLst>
              <a:ext uri="{FF2B5EF4-FFF2-40B4-BE49-F238E27FC236}">
                <a16:creationId xmlns:a16="http://schemas.microsoft.com/office/drawing/2014/main" id="{D77BA483-AC99-43EC-80CF-5DB68EFA682E}"/>
              </a:ext>
            </a:extLst>
          </p:cNvPr>
          <p:cNvSpPr txBox="1"/>
          <p:nvPr/>
        </p:nvSpPr>
        <p:spPr>
          <a:xfrm>
            <a:off x="2267744" y="1262512"/>
            <a:ext cx="4404798" cy="461665"/>
          </a:xfrm>
          <a:prstGeom prst="rect">
            <a:avLst/>
          </a:prstGeom>
          <a:noFill/>
        </p:spPr>
        <p:txBody>
          <a:bodyPr wrap="square" rtlCol="0">
            <a:spAutoFit/>
          </a:bodyPr>
          <a:lstStyle/>
          <a:p>
            <a:r>
              <a:rPr lang="en-IN" dirty="0"/>
              <a:t>     </a:t>
            </a:r>
            <a:r>
              <a:rPr lang="en-IN" sz="2400" b="1" dirty="0"/>
              <a:t>Gyroscope Sensor</a:t>
            </a:r>
          </a:p>
        </p:txBody>
      </p:sp>
      <p:sp>
        <p:nvSpPr>
          <p:cNvPr id="5" name="TextBox 4">
            <a:extLst>
              <a:ext uri="{FF2B5EF4-FFF2-40B4-BE49-F238E27FC236}">
                <a16:creationId xmlns:a16="http://schemas.microsoft.com/office/drawing/2014/main" id="{5CCBCC78-B9EC-4C49-BACE-6D29BFEF12FC}"/>
              </a:ext>
            </a:extLst>
          </p:cNvPr>
          <p:cNvSpPr txBox="1"/>
          <p:nvPr/>
        </p:nvSpPr>
        <p:spPr>
          <a:xfrm>
            <a:off x="2267744" y="2060848"/>
            <a:ext cx="1080120" cy="646331"/>
          </a:xfrm>
          <a:prstGeom prst="rect">
            <a:avLst/>
          </a:prstGeom>
          <a:noFill/>
        </p:spPr>
        <p:txBody>
          <a:bodyPr wrap="square" rtlCol="0">
            <a:spAutoFit/>
          </a:bodyPr>
          <a:lstStyle/>
          <a:p>
            <a:r>
              <a:rPr lang="en-IN" dirty="0"/>
              <a:t>Normal Working</a:t>
            </a:r>
          </a:p>
        </p:txBody>
      </p:sp>
      <p:sp>
        <p:nvSpPr>
          <p:cNvPr id="6" name="TextBox 5">
            <a:extLst>
              <a:ext uri="{FF2B5EF4-FFF2-40B4-BE49-F238E27FC236}">
                <a16:creationId xmlns:a16="http://schemas.microsoft.com/office/drawing/2014/main" id="{81D63AD5-586C-4F17-A2A0-DB411E0D7CD2}"/>
              </a:ext>
            </a:extLst>
          </p:cNvPr>
          <p:cNvSpPr txBox="1"/>
          <p:nvPr/>
        </p:nvSpPr>
        <p:spPr>
          <a:xfrm>
            <a:off x="4474309" y="2120205"/>
            <a:ext cx="1944216" cy="646331"/>
          </a:xfrm>
          <a:prstGeom prst="rect">
            <a:avLst/>
          </a:prstGeom>
          <a:noFill/>
        </p:spPr>
        <p:txBody>
          <a:bodyPr wrap="square" rtlCol="0">
            <a:spAutoFit/>
          </a:bodyPr>
          <a:lstStyle/>
          <a:p>
            <a:r>
              <a:rPr lang="en-IN" dirty="0"/>
              <a:t>Activate buzzer for 10 times</a:t>
            </a:r>
          </a:p>
        </p:txBody>
      </p:sp>
      <p:sp>
        <p:nvSpPr>
          <p:cNvPr id="7" name="TextBox 6">
            <a:extLst>
              <a:ext uri="{FF2B5EF4-FFF2-40B4-BE49-F238E27FC236}">
                <a16:creationId xmlns:a16="http://schemas.microsoft.com/office/drawing/2014/main" id="{EDD58CDF-620F-4E9B-B86C-36B0A7DBCDCE}"/>
              </a:ext>
            </a:extLst>
          </p:cNvPr>
          <p:cNvSpPr txBox="1"/>
          <p:nvPr/>
        </p:nvSpPr>
        <p:spPr>
          <a:xfrm>
            <a:off x="4788024" y="3284984"/>
            <a:ext cx="1584176" cy="369332"/>
          </a:xfrm>
          <a:prstGeom prst="rect">
            <a:avLst/>
          </a:prstGeom>
          <a:noFill/>
        </p:spPr>
        <p:txBody>
          <a:bodyPr wrap="square" rtlCol="0">
            <a:spAutoFit/>
          </a:bodyPr>
          <a:lstStyle/>
          <a:p>
            <a:r>
              <a:rPr lang="en-IN" dirty="0"/>
              <a:t>Pushbutton</a:t>
            </a:r>
          </a:p>
        </p:txBody>
      </p:sp>
      <p:sp>
        <p:nvSpPr>
          <p:cNvPr id="8" name="TextBox 7">
            <a:extLst>
              <a:ext uri="{FF2B5EF4-FFF2-40B4-BE49-F238E27FC236}">
                <a16:creationId xmlns:a16="http://schemas.microsoft.com/office/drawing/2014/main" id="{2E24850C-86CD-42DD-A3C2-3E4D2EE38F38}"/>
              </a:ext>
            </a:extLst>
          </p:cNvPr>
          <p:cNvSpPr txBox="1"/>
          <p:nvPr/>
        </p:nvSpPr>
        <p:spPr>
          <a:xfrm>
            <a:off x="3635896" y="4077072"/>
            <a:ext cx="1440160" cy="646331"/>
          </a:xfrm>
          <a:prstGeom prst="rect">
            <a:avLst/>
          </a:prstGeom>
          <a:noFill/>
        </p:spPr>
        <p:txBody>
          <a:bodyPr wrap="square" rtlCol="0">
            <a:spAutoFit/>
          </a:bodyPr>
          <a:lstStyle/>
          <a:p>
            <a:r>
              <a:rPr lang="en-IN" dirty="0"/>
              <a:t>Message not Sent</a:t>
            </a:r>
          </a:p>
        </p:txBody>
      </p:sp>
      <p:sp>
        <p:nvSpPr>
          <p:cNvPr id="9" name="TextBox 8">
            <a:extLst>
              <a:ext uri="{FF2B5EF4-FFF2-40B4-BE49-F238E27FC236}">
                <a16:creationId xmlns:a16="http://schemas.microsoft.com/office/drawing/2014/main" id="{C900DC1F-96FE-497C-9872-7A634CE9E413}"/>
              </a:ext>
            </a:extLst>
          </p:cNvPr>
          <p:cNvSpPr txBox="1"/>
          <p:nvPr/>
        </p:nvSpPr>
        <p:spPr>
          <a:xfrm>
            <a:off x="4823534" y="4645374"/>
            <a:ext cx="2916818" cy="646331"/>
          </a:xfrm>
          <a:prstGeom prst="rect">
            <a:avLst/>
          </a:prstGeom>
          <a:noFill/>
        </p:spPr>
        <p:txBody>
          <a:bodyPr wrap="square" rtlCol="0">
            <a:spAutoFit/>
          </a:bodyPr>
          <a:lstStyle/>
          <a:p>
            <a:r>
              <a:rPr lang="en-IN" dirty="0"/>
              <a:t>Extract Current location using </a:t>
            </a:r>
            <a:r>
              <a:rPr lang="en-IN" b="1" dirty="0"/>
              <a:t>web automation</a:t>
            </a:r>
          </a:p>
        </p:txBody>
      </p:sp>
      <p:sp>
        <p:nvSpPr>
          <p:cNvPr id="10" name="TextBox 9">
            <a:extLst>
              <a:ext uri="{FF2B5EF4-FFF2-40B4-BE49-F238E27FC236}">
                <a16:creationId xmlns:a16="http://schemas.microsoft.com/office/drawing/2014/main" id="{A663EF01-9F02-4015-935D-85A975321489}"/>
              </a:ext>
            </a:extLst>
          </p:cNvPr>
          <p:cNvSpPr txBox="1"/>
          <p:nvPr/>
        </p:nvSpPr>
        <p:spPr>
          <a:xfrm>
            <a:off x="3347864" y="5606942"/>
            <a:ext cx="3324678" cy="923330"/>
          </a:xfrm>
          <a:prstGeom prst="rect">
            <a:avLst/>
          </a:prstGeom>
          <a:noFill/>
        </p:spPr>
        <p:txBody>
          <a:bodyPr wrap="square" rtlCol="0">
            <a:spAutoFit/>
          </a:bodyPr>
          <a:lstStyle/>
          <a:p>
            <a:r>
              <a:rPr lang="en-IN" dirty="0"/>
              <a:t>Match with database of nearby hospitals</a:t>
            </a:r>
          </a:p>
          <a:p>
            <a:r>
              <a:rPr lang="en-IN" dirty="0"/>
              <a:t>And find nearest hospital</a:t>
            </a:r>
          </a:p>
        </p:txBody>
      </p:sp>
      <p:sp>
        <p:nvSpPr>
          <p:cNvPr id="11" name="Down Arrow 10">
            <a:extLst>
              <a:ext uri="{FF2B5EF4-FFF2-40B4-BE49-F238E27FC236}">
                <a16:creationId xmlns:a16="http://schemas.microsoft.com/office/drawing/2014/main" id="{731B665D-5FCD-4300-9AF3-630E091D0808}"/>
              </a:ext>
            </a:extLst>
          </p:cNvPr>
          <p:cNvSpPr/>
          <p:nvPr/>
        </p:nvSpPr>
        <p:spPr>
          <a:xfrm>
            <a:off x="2579537" y="1772816"/>
            <a:ext cx="16201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a:extLst>
              <a:ext uri="{FF2B5EF4-FFF2-40B4-BE49-F238E27FC236}">
                <a16:creationId xmlns:a16="http://schemas.microsoft.com/office/drawing/2014/main" id="{DBE900C4-64A4-4B90-ACBD-09C926FB21CA}"/>
              </a:ext>
            </a:extLst>
          </p:cNvPr>
          <p:cNvSpPr/>
          <p:nvPr/>
        </p:nvSpPr>
        <p:spPr>
          <a:xfrm>
            <a:off x="5076056" y="1772815"/>
            <a:ext cx="144016" cy="3473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a:extLst>
              <a:ext uri="{FF2B5EF4-FFF2-40B4-BE49-F238E27FC236}">
                <a16:creationId xmlns:a16="http://schemas.microsoft.com/office/drawing/2014/main" id="{5EBCA021-ED04-4123-99F5-F6FDBF7621E6}"/>
              </a:ext>
            </a:extLst>
          </p:cNvPr>
          <p:cNvSpPr/>
          <p:nvPr/>
        </p:nvSpPr>
        <p:spPr>
          <a:xfrm>
            <a:off x="5220072" y="2766536"/>
            <a:ext cx="226345" cy="518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a:extLst>
              <a:ext uri="{FF2B5EF4-FFF2-40B4-BE49-F238E27FC236}">
                <a16:creationId xmlns:a16="http://schemas.microsoft.com/office/drawing/2014/main" id="{4E88BEA9-7834-43B8-8433-90B556ACB50E}"/>
              </a:ext>
            </a:extLst>
          </p:cNvPr>
          <p:cNvSpPr/>
          <p:nvPr/>
        </p:nvSpPr>
        <p:spPr>
          <a:xfrm>
            <a:off x="4294497" y="3654316"/>
            <a:ext cx="118333"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a:extLst>
              <a:ext uri="{FF2B5EF4-FFF2-40B4-BE49-F238E27FC236}">
                <a16:creationId xmlns:a16="http://schemas.microsoft.com/office/drawing/2014/main" id="{D0597463-DF2D-4526-95A3-601727721468}"/>
              </a:ext>
            </a:extLst>
          </p:cNvPr>
          <p:cNvSpPr/>
          <p:nvPr/>
        </p:nvSpPr>
        <p:spPr>
          <a:xfrm>
            <a:off x="5214910" y="5291705"/>
            <a:ext cx="118333"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a:extLst>
              <a:ext uri="{FF2B5EF4-FFF2-40B4-BE49-F238E27FC236}">
                <a16:creationId xmlns:a16="http://schemas.microsoft.com/office/drawing/2014/main" id="{6FA1312B-08FB-4ADC-AE07-7216B228A2B6}"/>
              </a:ext>
            </a:extLst>
          </p:cNvPr>
          <p:cNvSpPr/>
          <p:nvPr/>
        </p:nvSpPr>
        <p:spPr>
          <a:xfrm>
            <a:off x="6165890" y="3847724"/>
            <a:ext cx="118333"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7">
            <a:extLst>
              <a:ext uri="{FF2B5EF4-FFF2-40B4-BE49-F238E27FC236}">
                <a16:creationId xmlns:a16="http://schemas.microsoft.com/office/drawing/2014/main" id="{C34155DE-5DA7-4F45-BD00-7A81E740366E}"/>
              </a:ext>
            </a:extLst>
          </p:cNvPr>
          <p:cNvSpPr/>
          <p:nvPr/>
        </p:nvSpPr>
        <p:spPr>
          <a:xfrm>
            <a:off x="6804248" y="6114773"/>
            <a:ext cx="936104" cy="13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6115065-DDA9-4E67-96C1-732C5C90E9D1}"/>
              </a:ext>
            </a:extLst>
          </p:cNvPr>
          <p:cNvSpPr txBox="1"/>
          <p:nvPr/>
        </p:nvSpPr>
        <p:spPr>
          <a:xfrm>
            <a:off x="3282011" y="3681028"/>
            <a:ext cx="1188132" cy="369332"/>
          </a:xfrm>
          <a:prstGeom prst="rect">
            <a:avLst/>
          </a:prstGeom>
          <a:noFill/>
        </p:spPr>
        <p:txBody>
          <a:bodyPr wrap="square" rtlCol="0">
            <a:spAutoFit/>
          </a:bodyPr>
          <a:lstStyle/>
          <a:p>
            <a:r>
              <a:rPr lang="en-IN" dirty="0"/>
              <a:t>pressed</a:t>
            </a:r>
          </a:p>
        </p:txBody>
      </p:sp>
      <p:sp>
        <p:nvSpPr>
          <p:cNvPr id="19" name="TextBox 18">
            <a:extLst>
              <a:ext uri="{FF2B5EF4-FFF2-40B4-BE49-F238E27FC236}">
                <a16:creationId xmlns:a16="http://schemas.microsoft.com/office/drawing/2014/main" id="{534D3787-8481-457B-A72B-72FAA2DD8C48}"/>
              </a:ext>
            </a:extLst>
          </p:cNvPr>
          <p:cNvSpPr txBox="1"/>
          <p:nvPr/>
        </p:nvSpPr>
        <p:spPr>
          <a:xfrm>
            <a:off x="6198334" y="3847724"/>
            <a:ext cx="1974065" cy="369332"/>
          </a:xfrm>
          <a:prstGeom prst="rect">
            <a:avLst/>
          </a:prstGeom>
          <a:noFill/>
        </p:spPr>
        <p:txBody>
          <a:bodyPr wrap="square" rtlCol="0">
            <a:spAutoFit/>
          </a:bodyPr>
          <a:lstStyle/>
          <a:p>
            <a:r>
              <a:rPr lang="en-IN" dirty="0"/>
              <a:t>Not pressed</a:t>
            </a:r>
          </a:p>
        </p:txBody>
      </p:sp>
      <p:sp>
        <p:nvSpPr>
          <p:cNvPr id="20" name="TextBox 19">
            <a:extLst>
              <a:ext uri="{FF2B5EF4-FFF2-40B4-BE49-F238E27FC236}">
                <a16:creationId xmlns:a16="http://schemas.microsoft.com/office/drawing/2014/main" id="{0F9513FD-ECB1-4198-AC84-C55BD297289A}"/>
              </a:ext>
            </a:extLst>
          </p:cNvPr>
          <p:cNvSpPr txBox="1"/>
          <p:nvPr/>
        </p:nvSpPr>
        <p:spPr>
          <a:xfrm>
            <a:off x="508021" y="1772816"/>
            <a:ext cx="2232248" cy="369332"/>
          </a:xfrm>
          <a:prstGeom prst="rect">
            <a:avLst/>
          </a:prstGeom>
          <a:noFill/>
        </p:spPr>
        <p:txBody>
          <a:bodyPr wrap="square" rtlCol="0">
            <a:spAutoFit/>
          </a:bodyPr>
          <a:lstStyle/>
          <a:p>
            <a:r>
              <a:rPr lang="en-IN" dirty="0"/>
              <a:t>Less than set value</a:t>
            </a:r>
          </a:p>
        </p:txBody>
      </p:sp>
      <p:sp>
        <p:nvSpPr>
          <p:cNvPr id="21" name="TextBox 20">
            <a:extLst>
              <a:ext uri="{FF2B5EF4-FFF2-40B4-BE49-F238E27FC236}">
                <a16:creationId xmlns:a16="http://schemas.microsoft.com/office/drawing/2014/main" id="{8D61C72E-4926-4DB5-BECF-882E1CCFEF42}"/>
              </a:ext>
            </a:extLst>
          </p:cNvPr>
          <p:cNvSpPr txBox="1"/>
          <p:nvPr/>
        </p:nvSpPr>
        <p:spPr>
          <a:xfrm>
            <a:off x="5274075" y="1737995"/>
            <a:ext cx="2898323" cy="369332"/>
          </a:xfrm>
          <a:prstGeom prst="rect">
            <a:avLst/>
          </a:prstGeom>
          <a:noFill/>
        </p:spPr>
        <p:txBody>
          <a:bodyPr wrap="square" rtlCol="0">
            <a:spAutoFit/>
          </a:bodyPr>
          <a:lstStyle/>
          <a:p>
            <a:r>
              <a:rPr lang="en-IN" dirty="0"/>
              <a:t>Greater than Set Value</a:t>
            </a:r>
          </a:p>
        </p:txBody>
      </p:sp>
      <p:sp>
        <p:nvSpPr>
          <p:cNvPr id="22" name="TextBox 21">
            <a:extLst>
              <a:ext uri="{FF2B5EF4-FFF2-40B4-BE49-F238E27FC236}">
                <a16:creationId xmlns:a16="http://schemas.microsoft.com/office/drawing/2014/main" id="{C3812334-2E76-4A5E-8E2F-E17D2C162F84}"/>
              </a:ext>
            </a:extLst>
          </p:cNvPr>
          <p:cNvSpPr txBox="1"/>
          <p:nvPr/>
        </p:nvSpPr>
        <p:spPr>
          <a:xfrm>
            <a:off x="8028384" y="5865847"/>
            <a:ext cx="936104" cy="646331"/>
          </a:xfrm>
          <a:prstGeom prst="rect">
            <a:avLst/>
          </a:prstGeom>
          <a:noFill/>
        </p:spPr>
        <p:txBody>
          <a:bodyPr wrap="square" rtlCol="0">
            <a:spAutoFit/>
          </a:bodyPr>
          <a:lstStyle/>
          <a:p>
            <a:r>
              <a:rPr lang="en-IN" dirty="0"/>
              <a:t>Send </a:t>
            </a:r>
            <a:r>
              <a:rPr lang="en-IN" dirty="0" err="1"/>
              <a:t>sms</a:t>
            </a:r>
            <a:r>
              <a:rPr lang="en-IN" dirty="0"/>
              <a:t> </a:t>
            </a:r>
          </a:p>
        </p:txBody>
      </p:sp>
    </p:spTree>
    <p:extLst>
      <p:ext uri="{BB962C8B-B14F-4D97-AF65-F5344CB8AC3E}">
        <p14:creationId xmlns:p14="http://schemas.microsoft.com/office/powerpoint/2010/main" val="218598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1041</TotalTime>
  <Words>526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   ACCIDENT PREVENTION AND                   ALERT SYSTEM</vt:lpstr>
      <vt:lpstr>WHAT IS OUR MOTIVATION?</vt:lpstr>
      <vt:lpstr>AREAS WE ARE COVERING:</vt:lpstr>
      <vt:lpstr>PREVENTION</vt:lpstr>
      <vt:lpstr>MITIGATION</vt:lpstr>
      <vt:lpstr>CRASH RECOGNISATION</vt:lpstr>
      <vt:lpstr>POST CRASH ACTION</vt:lpstr>
      <vt:lpstr>Prevention system</vt:lpstr>
      <vt:lpstr>Alert system</vt:lpstr>
      <vt:lpstr>FUTURE ASPECT</vt:lpstr>
      <vt:lpstr>UNIQUENESS OF OUR PROJECT</vt:lpstr>
      <vt:lpstr>COST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PREVENTION AND                   ALERT SYSTEM</dc:title>
  <dc:creator>Karan Thakur</dc:creator>
  <cp:lastModifiedBy>Karan Thakur</cp:lastModifiedBy>
  <cp:revision>22</cp:revision>
  <dcterms:created xsi:type="dcterms:W3CDTF">2019-03-30T14:27:40Z</dcterms:created>
  <dcterms:modified xsi:type="dcterms:W3CDTF">2019-03-31T07:49:32Z</dcterms:modified>
</cp:coreProperties>
</file>