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3AF5-0E9F-674B-A069-4E09FFE3B992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35053-D2ED-F34D-A31B-241F64D5D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8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35053-D2ED-F34D-A31B-241F64D5DDD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5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14D74-79BA-A81C-9DB0-24A45910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7EC3F0-05C4-B7BB-A8D8-45E07BA5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036FC-7E92-8ABF-05D9-F3C94BC4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05E7F-481B-8CDF-744B-97DC693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83B83-0637-D6C7-E7D5-A09A679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4FD0C-A894-BE3E-3056-5BA862CF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FBB89C-B9F7-2603-5653-59337A1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AB871-02BD-CBE1-1873-59BE9F5C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806A7-9544-BC2B-CF32-86E1D4A6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F0601-A9DC-9EB1-E203-D15FAC1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00B925-6030-89AB-808F-E5E3F372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D5D80-9410-0DDA-31E2-B55FA7B6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CB2E-AFB5-00A8-E2F8-964D5101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B20C4-5462-BD7A-5495-6456D01E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7C2FB-A928-6032-3621-5C18E1AF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14B60-0E55-A29F-D0DC-E0AEAB33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DAF40-C2D8-C88D-EBCD-22345DBD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10D13-F7C6-6F5B-B6F1-B36D33E8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AEE2A-3827-D393-4939-B537B0C9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766DA-B4A7-A092-236F-0F1A3D3A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3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72E3-4994-AE98-8E32-79AF2F2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86E2A2-77BE-D219-D03F-418E9768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7AE65-A4D4-532C-60E9-474262B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F39C2-1263-B76E-9FCA-67E13F99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D96F2-F761-3DB0-5B2E-F24C3529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D0EB7-99EB-A5C5-4427-C112E4B8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81611-D0E0-0A84-3E78-340F6F95F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18DF3-2F25-D1F1-5639-2A596068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E8A63-7B82-4990-931D-1296D8C9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235EC6-EF15-3948-31DD-A8EB4D82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F619E-E1F5-5B16-B6FF-F5A555A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8FE7D-BF57-279D-EBA2-9DB67836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81992-F4A7-44A0-F7D6-FC9C8A29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D8FB7-AB0E-2C66-9BB1-31E3344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69578A-9C90-1E16-5F74-15B82779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DA0DF-DBA8-C63B-7455-67D9935BC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92AE88-017C-9234-A3B7-28718719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5A3CEA-E6A1-721F-A7FB-B24EB326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3C4BAD-4D94-48F9-F2B7-37DBEC4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A1779-E568-4C57-1ACD-62CDDEBC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F2FF7A-AC08-4426-C7E6-C39B0679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5CAD3F-B1EF-307E-FC34-646A41A0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3CC373-3943-450F-9D0F-2DA337B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7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D2F228-41D6-EC8C-1B68-E518786F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3C44D4-0A9E-987B-08AE-2C442FBF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0CD9D0-B8D4-BC97-1AC4-5D23E75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A0A4B-A9C3-4B7E-05E4-D6315A0D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33441-6967-8DE0-B028-18B7F017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7C8CF-1DE8-0F23-E453-D1B1DDA6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A27A6-3F79-53EC-20DC-632E7A6A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71BEB-1496-C12E-7FA4-2CCCA879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AA7F0-8E2A-30CC-EAE7-B0E2859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A2F0-C358-434F-47FF-6BAB8AE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21F95-062B-5B68-6CE0-5215E044F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EE9822-6AD7-B91C-A3E7-A4D5F773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BAC259-7021-2F14-629D-06D915E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0BE0B-0B86-79AD-EFE9-5210D48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98DCC-428F-F89B-0E76-CF7B893F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E612B-75E3-67B2-8DD7-15C1B883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93E76-26CA-A215-8FE4-3F64616C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844AB-8FB2-CCBB-6048-1DA0EDF5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184D-646A-124D-B108-BF22C2CA80AF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FCDD7-DF9D-F1EC-8BF1-3418BC4DA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CFCC4-B324-5204-6327-C4FEBBAA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5/5d/Astar_progress_animation.gif" TargetMode="Externa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80E87-DAFB-4DC9-4A78-BE2E3374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Алгоритм </a:t>
            </a:r>
            <a:r>
              <a:rPr lang="en-US"/>
              <a:t>A*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48D49-B431-BBBC-8DA2-FF6ABF7A3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42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F9E5E-14D3-2D78-72B7-3B2CE4E8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/>
              <a:t>Псевдокод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225A9-E5FD-4448-D3B8-3C74CE2B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Q</a:t>
            </a:r>
            <a:r>
              <a:rPr lang="en" sz="1600" dirty="0"/>
              <a:t> — </a:t>
            </a:r>
            <a:r>
              <a:rPr lang="ru-RU" sz="1600" dirty="0"/>
              <a:t>множество вершин, которые требуется рассмотреть,</a:t>
            </a:r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U</a:t>
            </a:r>
            <a:r>
              <a:rPr lang="en" sz="1600" dirty="0"/>
              <a:t> — </a:t>
            </a:r>
            <a:r>
              <a:rPr lang="ru-RU" sz="1600" dirty="0"/>
              <a:t>множество рассмотренных вершин,</a:t>
            </a:r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f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[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]</a:t>
            </a:r>
            <a:r>
              <a:rPr lang="en" sz="1600" b="0" i="0" u="none" strike="noStrike" dirty="0">
                <a:effectLst/>
              </a:rPr>
              <a:t> </a:t>
            </a:r>
            <a:r>
              <a:rPr lang="en" sz="1600" dirty="0"/>
              <a:t> — </a:t>
            </a:r>
            <a:r>
              <a:rPr lang="ru-RU" sz="1600" dirty="0"/>
              <a:t>значение эвристической функции для вершины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,</a:t>
            </a:r>
            <a:endParaRPr lang="ru-RU" sz="1600" dirty="0"/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g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[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]</a:t>
            </a:r>
            <a:r>
              <a:rPr lang="ru-RU" sz="1600" b="0" i="0" u="none" strike="noStrike" dirty="0">
                <a:effectLst/>
                <a:latin typeface="STIXGeneral-Regular" pitchFamily="2" charset="2"/>
              </a:rPr>
              <a:t> </a:t>
            </a:r>
            <a:r>
              <a:rPr lang="en" sz="1600" dirty="0"/>
              <a:t>— </a:t>
            </a:r>
            <a:r>
              <a:rPr lang="ru-RU" sz="1600" dirty="0"/>
              <a:t>стоимость пути от начальной вершины до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,</a:t>
            </a:r>
            <a:endParaRPr lang="ru-RU" sz="1600" dirty="0"/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h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(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)</a:t>
            </a:r>
            <a:r>
              <a:rPr lang="en" sz="1600" b="0" i="0" u="none" strike="noStrike" dirty="0">
                <a:effectLst/>
              </a:rPr>
              <a:t> </a:t>
            </a:r>
            <a:r>
              <a:rPr lang="en" sz="1600" dirty="0"/>
              <a:t> — </a:t>
            </a:r>
            <a:r>
              <a:rPr lang="ru-RU" sz="1600" dirty="0"/>
              <a:t>эвристическая оценка расстояния от вершины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 </a:t>
            </a:r>
            <a:r>
              <a:rPr lang="ru-RU" sz="1600" dirty="0"/>
              <a:t>до конечной вершины</a:t>
            </a:r>
            <a:endParaRPr lang="en-US" sz="2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567C09-7335-F9FF-A948-E9D67FCC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9291"/>
            <a:ext cx="6903720" cy="5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77C0-8E97-68AF-7D73-D9F42C89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Что это такое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708EB-C8A6-355E-5D83-7935D56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>
                <a:effectLst/>
              </a:rPr>
              <a:t>Алгоритм </a:t>
            </a:r>
            <a:r>
              <a:rPr lang="ru-RU" sz="2200" b="1" i="0" u="none" strike="noStrike">
                <a:effectLst/>
              </a:rPr>
              <a:t>А*</a:t>
            </a:r>
            <a:r>
              <a:rPr lang="ru-RU" sz="2200" b="0" i="0" u="none" strike="noStrike">
                <a:effectLst/>
              </a:rPr>
              <a:t> (англ. </a:t>
            </a:r>
            <a:r>
              <a:rPr lang="en" sz="2200" b="0" i="1" u="none" strike="noStrike">
                <a:effectLst/>
              </a:rPr>
              <a:t>A star</a:t>
            </a:r>
            <a:r>
              <a:rPr lang="en" sz="2200" b="0" i="0" u="none" strike="noStrike">
                <a:effectLst/>
              </a:rPr>
              <a:t>) — </a:t>
            </a:r>
            <a:r>
              <a:rPr lang="ru-RU" sz="2200" b="0" i="0" u="none" strike="noStrike">
                <a:effectLst/>
              </a:rPr>
              <a:t>алгоритм поиска, который находит во взвешенном графе маршрут наименьшей стоимости от начальной вершины до выбранной конечной. Исследует граф</a:t>
            </a:r>
            <a:r>
              <a:rPr lang="ru-RU" sz="2200"/>
              <a:t> </a:t>
            </a:r>
            <a:r>
              <a:rPr lang="ru-RU" sz="2200" b="0" i="0" u="none" strike="noStrike">
                <a:effectLst/>
              </a:rPr>
              <a:t>путём расширения наиболее перспективных узлов, выбираемых в соответствии с указанным правилом.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173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BC4CF-3319-6B60-D79C-48102F85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Преимущества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2ABB3-1C4D-4DA3-736D-77E9541E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>
                <a:effectLst/>
              </a:rPr>
              <a:t>обходит при этом минимальное количество вершин, благодаря тому, что он работает с </a:t>
            </a:r>
            <a:r>
              <a:rPr lang="ru-RU" sz="2200" b="0" i="1" u="none" strike="noStrike">
                <a:effectLst/>
              </a:rPr>
              <a:t>«оптимистичной»</a:t>
            </a:r>
            <a:r>
              <a:rPr lang="ru-RU" sz="2200" b="0" i="0" u="none" strike="noStrike">
                <a:effectLst/>
              </a:rPr>
              <a:t> оценкой пути через вершину</a:t>
            </a:r>
          </a:p>
          <a:p>
            <a:r>
              <a:rPr lang="en" sz="2200" b="0" i="0" u="none" strike="noStrike">
                <a:effectLst/>
              </a:rPr>
              <a:t>A* </a:t>
            </a:r>
            <a:r>
              <a:rPr lang="ru-RU" sz="2200" b="0" i="0" u="none" strike="noStrike">
                <a:effectLst/>
              </a:rPr>
              <a:t>минимизирует длину пути</a:t>
            </a:r>
          </a:p>
          <a:p>
            <a:r>
              <a:rPr lang="en" sz="22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en" sz="2200" b="0" i="0" u="none" strike="noStrike">
                <a:effectLst/>
              </a:rPr>
              <a:t>A* </a:t>
            </a:r>
            <a:r>
              <a:rPr lang="ru-RU" sz="2200" b="0" i="0" u="none" strike="noStrike">
                <a:effectLst/>
              </a:rPr>
              <a:t>проходит наименьшее количество вершин графа среди допустимых алгоритмов, использующих такую же точную (или менее точную) эвристику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72479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A7861-37BA-22E8-6F79-B5D955D8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Использование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90459-1D18-C920-B70D-33DB0FC2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>
                <a:effectLst/>
                <a:latin typeface="-apple-system"/>
              </a:rPr>
              <a:t>при разработке игр, когда нужно находить кратчайшие пути между заданными точками</a:t>
            </a:r>
          </a:p>
          <a:p>
            <a:r>
              <a:rPr lang="ru-RU" sz="2200"/>
              <a:t>при построении пути навигатором</a:t>
            </a:r>
          </a:p>
          <a:p>
            <a:r>
              <a:rPr lang="ru-RU" sz="2200"/>
              <a:t>И 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23192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A505F-8B12-956E-8E58-52898E94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Описание алгоритма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2D34-71AA-78C3-3043-5FA83EA90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ru-RU" sz="2200"/>
                  <a:t>Для выбора очередной</a:t>
                </a:r>
                <a:r>
                  <a:rPr lang="en-US" sz="2200"/>
                  <a:t> </a:t>
                </a:r>
                <a:r>
                  <a:rPr lang="ru-RU" sz="2200"/>
                  <a:t>раскрываемой вершины используется эвристическая функция:</a:t>
                </a: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– </a:t>
                </a:r>
                <a:r>
                  <a:rPr lang="ru-RU" sz="2200"/>
                  <a:t>наименьшая стоимость до </a:t>
                </a:r>
                <a:r>
                  <a:rPr lang="ru-RU" sz="2200" i="1"/>
                  <a:t>х</a:t>
                </a:r>
                <a:r>
                  <a:rPr lang="ru-RU" sz="2200"/>
                  <a:t> из стартовой вершины</a:t>
                </a:r>
              </a:p>
              <a:p>
                <a:r>
                  <a:rPr lang="en-US" sz="2200" b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/>
                  <a:t> - </a:t>
                </a:r>
                <a:r>
                  <a:rPr lang="ru-RU" sz="2200"/>
                  <a:t>эвристическая оценка стоимости пути из </a:t>
                </a:r>
                <a:r>
                  <a:rPr lang="en-US" sz="2200" i="1"/>
                  <a:t>x</a:t>
                </a:r>
                <a:r>
                  <a:rPr lang="en-US" sz="2200"/>
                  <a:t> </a:t>
                </a:r>
                <a:r>
                  <a:rPr lang="ru-RU" sz="2200"/>
                  <a:t>до конечной вершины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2D34-71AA-78C3-3043-5FA83EA90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4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D59F-5112-ED61-7652-522FDB4C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Выбор эвристической функции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236140-C6A4-F258-A5F0-63D2DBAC7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должна быть </a:t>
                </a:r>
                <a:r>
                  <a:rPr lang="ru-RU" sz="2200" b="1" i="1"/>
                  <a:t>допустима</a:t>
                </a:r>
                <a:r>
                  <a:rPr lang="en-US" sz="2200" b="1" i="1"/>
                  <a:t>:</a:t>
                </a:r>
                <a:r>
                  <a:rPr lang="ru-RU" sz="2200"/>
                  <a:t> для любой вершины </a:t>
                </a:r>
                <a:r>
                  <a:rPr lang="en-US" sz="2200" i="1"/>
                  <a:t>x</a:t>
                </a:r>
                <a:r>
                  <a:rPr lang="ru-RU" sz="2200"/>
                  <a:t> 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не больше веса кратчайшего пути от </a:t>
                </a:r>
                <a:r>
                  <a:rPr lang="en-US" sz="2200" i="1"/>
                  <a:t>x</a:t>
                </a:r>
                <a:r>
                  <a:rPr lang="ru-RU" sz="2200"/>
                  <a:t> до конечной вершины.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b="1" i="1"/>
                  <a:t> </a:t>
                </a:r>
                <a:r>
                  <a:rPr lang="ru-RU" sz="2200"/>
                  <a:t>должна быть </a:t>
                </a:r>
                <a:r>
                  <a:rPr lang="ru-RU" sz="2200" b="1" i="1"/>
                  <a:t>монотонна</a:t>
                </a:r>
                <a:r>
                  <a:rPr lang="en-US" sz="2200" b="1" i="1"/>
                  <a:t>:</a:t>
                </a:r>
                <a:r>
                  <a:rPr lang="ru-RU" sz="2200" i="1"/>
                  <a:t> если </a:t>
                </a:r>
                <a:r>
                  <a:rPr lang="en-US" sz="2200" i="1"/>
                  <a:t>y – </a:t>
                </a:r>
                <a:r>
                  <a:rPr lang="ru-RU" sz="2200"/>
                  <a:t>потомок </a:t>
                </a:r>
                <a:r>
                  <a:rPr lang="en-US" sz="2200" i="1"/>
                  <a:t>x, </a:t>
                </a:r>
                <a:r>
                  <a:rPr lang="ru-RU" sz="2200" i="1"/>
                  <a:t>то верно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i="1"/>
              </a:p>
              <a:p>
                <a:pPr marL="0" indent="0">
                  <a:buNone/>
                </a:pPr>
                <a:endParaRPr lang="en-US" sz="2200" i="1"/>
              </a:p>
              <a:p>
                <a:r>
                  <a:rPr lang="ru-RU" sz="2200"/>
                  <a:t>Примеры эвристических функций: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манхэттенское расстояние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расстояние Чебышева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евклидово расстояние по прямой</a:t>
                </a:r>
                <a:endParaRPr lang="ru-RU" sz="220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236140-C6A4-F258-A5F0-63D2DBAC7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44" t="-2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1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F887C-C4E5-64DF-B1E0-268F375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Основные шаги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C0A2EA-FA7F-FEE6-B4EE-1568EA721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ru-RU" sz="2200"/>
                  <a:t>Добавляем стартовую вершину</a:t>
                </a:r>
                <a:r>
                  <a:rPr lang="en-US" sz="2200"/>
                  <a:t> </a:t>
                </a:r>
                <a:r>
                  <a:rPr lang="en-US" sz="2200" i="1"/>
                  <a:t>s</a:t>
                </a:r>
                <a:r>
                  <a:rPr lang="ru-RU" sz="2200"/>
                  <a:t> в множество рассматриваемых вершин </a:t>
                </a:r>
                <a:r>
                  <a:rPr lang="en-US" sz="2200" i="1"/>
                  <a:t>U</a:t>
                </a:r>
                <a:r>
                  <a:rPr lang="en-US" sz="2200"/>
                  <a:t>. </a:t>
                </a:r>
                <a:r>
                  <a:rPr lang="ru-RU" sz="2200"/>
                  <a:t>Полагаем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/>
                  <a:t>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sz="22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20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/>
                  <a:t>Пока </a:t>
                </a:r>
                <a:r>
                  <a:rPr lang="en-US" sz="2200" i="1"/>
                  <a:t>U </a:t>
                </a:r>
                <a:r>
                  <a:rPr lang="ru-RU" sz="2200"/>
                  <a:t>не пусто, выбираем из </a:t>
                </a:r>
                <a:r>
                  <a:rPr lang="en-US" sz="2200" i="1"/>
                  <a:t>U</a:t>
                </a:r>
                <a:r>
                  <a:rPr lang="ru-RU" sz="2200" i="1"/>
                  <a:t> </a:t>
                </a:r>
                <a:r>
                  <a:rPr lang="ru-RU" sz="2200"/>
                  <a:t>вершину </a:t>
                </a:r>
                <a:r>
                  <a:rPr lang="en-US" sz="2200" i="1"/>
                  <a:t>x </a:t>
                </a:r>
                <a:r>
                  <a:rPr lang="ru-RU" sz="2200"/>
                  <a:t>с </a:t>
                </a:r>
                <a:r>
                  <a:rPr lang="en-US" sz="2200"/>
                  <a:t>min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i="1"/>
                  <a:t>, </a:t>
                </a:r>
                <a:r>
                  <a:rPr lang="ru-RU" sz="2200"/>
                  <a:t>добавляем ее в множество рассмотренных вершин </a:t>
                </a:r>
                <a:r>
                  <a:rPr lang="en-US" sz="2200" i="1"/>
                  <a:t>Q</a:t>
                </a:r>
                <a:r>
                  <a:rPr lang="ru-RU" sz="2200"/>
                  <a:t>, просматриваем ее соседей при этом:</a:t>
                </a:r>
              </a:p>
              <a:p>
                <a:pPr lvl="1"/>
                <a:r>
                  <a:rPr lang="ru-RU" sz="2200"/>
                  <a:t>Если сосед</a:t>
                </a:r>
                <a:r>
                  <a:rPr lang="en-US" sz="2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/>
                  <a:t> ранее просматривался</a:t>
                </a:r>
                <a:r>
                  <a:rPr lang="en-US" sz="2200"/>
                  <a:t> </a:t>
                </a:r>
                <a:r>
                  <a:rPr lang="ru-RU" sz="2200"/>
                  <a:t>и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то переходим к следующему</a:t>
                </a:r>
              </a:p>
              <a:p>
                <a:pPr lvl="1"/>
                <a:r>
                  <a:rPr lang="ru-RU" sz="2200"/>
                  <a:t>Если сосед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/>
                  <a:t> не просматривался</a:t>
                </a:r>
                <a:r>
                  <a:rPr lang="ru-RU" sz="2200" i="1"/>
                  <a:t> </a:t>
                </a:r>
                <a:r>
                  <a:rPr lang="ru-RU" sz="2200"/>
                  <a:t>или значение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/>
                  <a:t>, то меняем предка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/>
                  <a:t> </a:t>
                </a:r>
                <a:r>
                  <a:rPr lang="ru-RU" sz="2200"/>
                  <a:t>на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и пересчитываем значения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/>
                  <a:t>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22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200"/>
                  <a:t>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/>
                  <a:t> </a:t>
                </a:r>
                <a:r>
                  <a:rPr lang="ru-RU" sz="2200"/>
                  <a:t>не принадлежит </a:t>
                </a:r>
                <a:r>
                  <a:rPr lang="en-US" sz="2200" i="1"/>
                  <a:t>U</a:t>
                </a:r>
                <a:r>
                  <a:rPr lang="ru-RU" sz="2200" i="1"/>
                  <a:t>,</a:t>
                </a:r>
                <a:r>
                  <a:rPr lang="en-US" sz="2200" i="1"/>
                  <a:t> </a:t>
                </a:r>
                <a:r>
                  <a:rPr lang="ru-RU" sz="2200"/>
                  <a:t>то добавляем ее в </a:t>
                </a:r>
                <a:r>
                  <a:rPr lang="en-US" sz="2200" i="1"/>
                  <a:t>U</a:t>
                </a:r>
                <a:r>
                  <a:rPr lang="ru-RU" sz="2200" i="1"/>
                  <a:t>.</a:t>
                </a:r>
                <a:endParaRPr lang="ru-RU" sz="220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C0A2EA-FA7F-FEE6-B4EE-1568EA72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44" t="-2090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0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FDC01-4AC0-49DF-9102-420749B3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Детали реализации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F622F-3EFA-BE56-2876-E5DA7583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Используется очередь с приоритетом (приоритет на основе эвристической функции)</a:t>
            </a:r>
          </a:p>
          <a:p>
            <a:r>
              <a:rPr lang="ru-RU" sz="2200" dirty="0"/>
              <a:t>Для каждой вершины хранится ссылка на родителя</a:t>
            </a:r>
          </a:p>
          <a:p>
            <a:r>
              <a:rPr lang="ru-RU" sz="2200" dirty="0"/>
              <a:t>Эвристическая функция должна быть порядка </a:t>
            </a:r>
            <a:r>
              <a:rPr lang="en-US" sz="2200" dirty="0"/>
              <a:t>O(1)</a:t>
            </a:r>
          </a:p>
          <a:p>
            <a:r>
              <a:rPr lang="ru-RU" sz="2200" dirty="0"/>
              <a:t>В зависимости от реализации очереди, может производиться обход в глубину (если реализуется </a:t>
            </a:r>
            <a:r>
              <a:rPr lang="en-US" sz="2200" dirty="0"/>
              <a:t>LIFO)</a:t>
            </a:r>
            <a:r>
              <a:rPr lang="ru-RU" sz="2200" dirty="0"/>
              <a:t> или в ширину (</a:t>
            </a:r>
            <a:r>
              <a:rPr lang="en-US" sz="2200" dirty="0"/>
              <a:t>FIFO)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865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00589-0C3D-6819-BE9F-4D1FE34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Пример</a:t>
            </a:r>
            <a:r>
              <a:rPr lang="en-US" sz="6000" dirty="0"/>
              <a:t> </a:t>
            </a:r>
            <a:r>
              <a:rPr lang="en-US" sz="6000" dirty="0" err="1"/>
              <a:t>работы</a:t>
            </a:r>
            <a:r>
              <a:rPr lang="en-US" sz="60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DB431-A30C-A7F5-20F6-77F76E7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115609"/>
            <a:ext cx="3529109" cy="249684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F50435-DB16-1160-CA78-A6935B9C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2788" y="1116559"/>
            <a:ext cx="3526424" cy="24949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302C47-F0D6-D3D6-9F50-E8FFD7A5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6815"/>
            <a:ext cx="3553968" cy="25144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CA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CFA9FD-117B-5643-7CE8-9D9F55851D75}"/>
              </a:ext>
            </a:extLst>
          </p:cNvPr>
          <p:cNvSpPr txBox="1"/>
          <p:nvPr/>
        </p:nvSpPr>
        <p:spPr>
          <a:xfrm>
            <a:off x="1637413" y="6018027"/>
            <a:ext cx="84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hlinkClick r:id="rId5"/>
              </a:rPr>
              <a:t>https://upload.wikimedia.org/wikipedia/commons/5/5d/Astar_progress_animation.gif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2064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475</Words>
  <Application>Microsoft Macintosh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STIXGeneral-Italic</vt:lpstr>
      <vt:lpstr>STIXGeneral-Regular</vt:lpstr>
      <vt:lpstr>Тема Office</vt:lpstr>
      <vt:lpstr>Алгоритм A*</vt:lpstr>
      <vt:lpstr>Что это такое</vt:lpstr>
      <vt:lpstr>Преимущества</vt:lpstr>
      <vt:lpstr>Использование</vt:lpstr>
      <vt:lpstr>Описание алгоритма</vt:lpstr>
      <vt:lpstr>Выбор эвристической функции</vt:lpstr>
      <vt:lpstr>Основные шаги</vt:lpstr>
      <vt:lpstr>Детали реализации</vt:lpstr>
      <vt:lpstr>Пример работы </vt:lpstr>
      <vt:lpstr>Псевдокод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A*</dc:title>
  <dc:creator>Николаева Анна</dc:creator>
  <cp:lastModifiedBy>Николаева Анна</cp:lastModifiedBy>
  <cp:revision>5</cp:revision>
  <dcterms:created xsi:type="dcterms:W3CDTF">2022-11-26T19:34:35Z</dcterms:created>
  <dcterms:modified xsi:type="dcterms:W3CDTF">2022-11-26T22:18:48Z</dcterms:modified>
</cp:coreProperties>
</file>