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76" r:id="rId8"/>
    <p:sldId id="261" r:id="rId9"/>
    <p:sldId id="273" r:id="rId10"/>
    <p:sldId id="274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F378E-B38F-4D4A-293B-A49CE5ACB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2CCA4F-5DA4-E2AD-01A1-906E3E690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1362E6-689B-2353-968B-D3514F3B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2685-11D1-5C4C-B62C-34B29943F28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71F5BB-67DF-ECE1-3371-30C0AC9D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727EC-6C7A-53A1-9398-121AB054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619C-E364-6C49-BD87-648391EE1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96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2BA3F-8BF0-0FA9-35B2-FCB0DDCE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6837F4-BAA2-8B07-7873-811CD7952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96DA23-F4B7-AF96-4202-13E015B1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2685-11D1-5C4C-B62C-34B29943F28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48957-16C3-2A37-8DE6-125EEE5D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7D178-A90A-77DB-809E-5D38CD77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619C-E364-6C49-BD87-648391EE1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4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DBA885-5638-19CA-9C09-DCE068635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1FA153-1181-56E7-7BFB-FF66A600F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604CB-BC84-714A-EA53-5345CD30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2685-11D1-5C4C-B62C-34B29943F28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528F4B-E289-26D4-A372-5575B55B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B3191E-89C6-E053-96BD-5DF9B34A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619C-E364-6C49-BD87-648391EE1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4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AB0EA-EBE6-A490-7391-96F2408C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82F71-FD72-BBD0-201C-A70FA311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BDBF3C-659A-29B7-CFF6-BAB7E8B6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2685-11D1-5C4C-B62C-34B29943F28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0F8C7B-8D9C-B629-300B-DF9933D3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7C513A-A84D-7E62-3273-2E4DA53F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619C-E364-6C49-BD87-648391EE1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59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6A42A-97D4-51C6-33BB-423060B5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EC5870-EFD9-104A-EDA2-F5729B159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DD8D75-7E26-356E-CCD4-766C4E22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2685-11D1-5C4C-B62C-34B29943F28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ADF9E3-BB7B-7F6E-29FC-CAB1A638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02A491-61D5-DE60-376F-93C1CBAE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619C-E364-6C49-BD87-648391EE1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21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8129A-EFA2-2D5B-48F5-581CEE52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82910-32D4-D1D8-AE85-89D5B130B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2AB6AE-6015-61A8-D9B2-4E1ADC87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0DBD7D-F71A-38F0-9515-35849080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2685-11D1-5C4C-B62C-34B29943F28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D9397D-C37A-580F-6DCD-F758F44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55C70E-2FF9-70F3-A36D-19775B6C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619C-E364-6C49-BD87-648391EE1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70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60F01-49D1-0DC1-F77C-75D4DB25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A1842D-1123-C2EF-F4BB-5F109818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0233E2-3F2F-F831-9658-DDE727C81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A4DD13-D840-55A8-C30E-E045D8E80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3D5E25-742F-8A43-A8FE-EC8A972CD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52ED0E-6D82-A672-C53B-5F4A1432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2685-11D1-5C4C-B62C-34B29943F28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F77D2B-059F-E7A2-08A7-6DBCEBFB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051DA4-3461-EF64-D69A-F36B3DFE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619C-E364-6C49-BD87-648391EE1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17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7A92A-987C-1140-BEF1-4006C7F3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8730DD-F3CB-DF34-D9DC-6F1ED7D1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2685-11D1-5C4C-B62C-34B29943F28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26078C-6CF1-578B-0A99-1211E281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76FC42-E594-05DB-A6E2-EB07C454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619C-E364-6C49-BD87-648391EE1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0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134B40-0867-090B-52C0-815FCC2C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2685-11D1-5C4C-B62C-34B29943F28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F847A6-0A00-EDBD-AEED-A18B8C54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B252A8-0419-A967-FCDE-7772B5CE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619C-E364-6C49-BD87-648391EE1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36B0C-D80B-9312-E865-B97A2FCD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7B3E30-635C-941B-8511-A7B5AEEBE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0CD754-8387-B27A-410D-FD1158B39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B89109-385D-246A-003F-6512DDA7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2685-11D1-5C4C-B62C-34B29943F28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53F6FA-F0C3-E3ED-6089-4BDCBE1F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0E22C4-F7DE-D2F1-A90E-BB16EE2E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619C-E364-6C49-BD87-648391EE1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7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3820C-084A-5D6B-5B65-E8B91137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88C067-29BD-466F-6EF2-47B3F0EFB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0C5CA1-6AEC-45D5-D597-5CF7EFC5B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D2C873-9502-540C-52DF-FC670317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2685-11D1-5C4C-B62C-34B29943F28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4D21F2-6B7B-FC97-93A5-DB16D2DE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DD7A1F-90DB-F411-AA21-617F647D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619C-E364-6C49-BD87-648391EE1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8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C0598-CEE5-1CC4-8204-B7B7CD1B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5DEC92-67AE-125B-ACCF-EAA9B368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0BA00E-6B62-3C11-01BE-0A666FA57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2685-11D1-5C4C-B62C-34B29943F28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A782C4-009C-0982-28AE-9787ABCFD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FFC8FC-D691-1101-B4F3-88E66F8F1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619C-E364-6C49-BD87-648391EE1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6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asperfx.github.io/lamar/documentation/ioc/registration/registry-ds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injection.html" TargetMode="External"/><Relationship Id="rId2" Type="http://schemas.openxmlformats.org/officeDocument/2006/relationships/hyperlink" Target="https://jasperfx.github.io/lam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mag.com/Article/2109101/Inversion-of-Control-with-Lamar" TargetMode="External"/><Relationship Id="rId4" Type="http://schemas.openxmlformats.org/officeDocument/2006/relationships/hyperlink" Target="https://en.wikipedia.org/wiki/Dependency_inje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F3234-5F0A-CCB4-EFD7-FD4B5100B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IoC containers</a:t>
            </a:r>
            <a:br>
              <a:rPr lang="en-US" dirty="0"/>
            </a:br>
            <a:r>
              <a:rPr lang="en-US" dirty="0"/>
              <a:t>Lamar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C59A2F-A5E9-8FB8-721D-D45005F5B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Николаева Анна</a:t>
            </a:r>
          </a:p>
          <a:p>
            <a:pPr algn="r"/>
            <a:r>
              <a:rPr lang="ru-RU" dirty="0"/>
              <a:t>22Б-10</a:t>
            </a:r>
          </a:p>
        </p:txBody>
      </p:sp>
    </p:spTree>
    <p:extLst>
      <p:ext uri="{BB962C8B-B14F-4D97-AF65-F5344CB8AC3E}">
        <p14:creationId xmlns:p14="http://schemas.microsoft.com/office/powerpoint/2010/main" val="39227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4A0A4-1126-34E6-7F6B-B696B68D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DI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3A587-7605-8520-F903-761968ED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" i="0" u="none" strike="noStrike" dirty="0">
                <a:solidFill>
                  <a:srgbClr val="000000"/>
                </a:solidFill>
                <a:effectLst/>
              </a:rPr>
              <a:t>Constructor injection</a:t>
            </a:r>
          </a:p>
          <a:p>
            <a:pPr marL="514350" indent="-514350">
              <a:buFont typeface="+mj-lt"/>
              <a:buAutoNum type="arabicParenR"/>
            </a:pPr>
            <a:r>
              <a:rPr lang="en" i="0" u="none" strike="noStrike" dirty="0">
                <a:solidFill>
                  <a:srgbClr val="000000"/>
                </a:solidFill>
                <a:effectLst/>
              </a:rPr>
              <a:t>Setter injection</a:t>
            </a:r>
          </a:p>
          <a:p>
            <a:pPr marL="514350" indent="-514350">
              <a:buFont typeface="+mj-lt"/>
              <a:buAutoNum type="arabicParenR"/>
            </a:pPr>
            <a:r>
              <a:rPr lang="en" i="0" u="none" strike="noStrike" dirty="0">
                <a:solidFill>
                  <a:srgbClr val="000000"/>
                </a:solidFill>
                <a:effectLst/>
              </a:rPr>
              <a:t>Interface injection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</p:txBody>
      </p:sp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0489E04-E1A7-3112-6F72-3DC00669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92" y="1054546"/>
            <a:ext cx="6460177" cy="2094395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A6BF32A-372F-477E-2E5B-D4DB45E8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892" y="3590334"/>
            <a:ext cx="6255905" cy="20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B53EE-4D20-443F-8F16-901A12AC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</a:t>
            </a:r>
            <a:r>
              <a:rPr lang="en-US" dirty="0" err="1"/>
              <a:t>oC</a:t>
            </a:r>
            <a:r>
              <a:rPr lang="en-US" dirty="0"/>
              <a:t> container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65E57-7EB4-7E68-69FD-C2326962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i="0" u="none" strike="noStrike" dirty="0">
                <a:effectLst/>
              </a:rPr>
              <a:t>Контейнер </a:t>
            </a:r>
            <a:r>
              <a:rPr lang="en" i="0" u="none" strike="noStrike" dirty="0">
                <a:effectLst/>
              </a:rPr>
              <a:t>IoC — </a:t>
            </a:r>
            <a:r>
              <a:rPr lang="ru-RU" i="0" u="none" strike="noStrike" dirty="0">
                <a:effectLst/>
              </a:rPr>
              <a:t>это программный компонент, отвечающий за управление зависимостями. Типы регистрируются в контейнере, а затем используются для создания</a:t>
            </a:r>
            <a:r>
              <a:rPr lang="en-US" i="0" u="none" strike="noStrike" dirty="0">
                <a:effectLst/>
              </a:rPr>
              <a:t> </a:t>
            </a:r>
            <a:r>
              <a:rPr lang="ru-RU" i="0" u="none" strike="noStrike" dirty="0">
                <a:effectLst/>
              </a:rPr>
              <a:t>объектов. </a:t>
            </a:r>
            <a:endParaRPr lang="en-US" i="0" u="none" strike="noStrike" dirty="0">
              <a:effectLst/>
            </a:endParaRPr>
          </a:p>
          <a:p>
            <a:r>
              <a:rPr lang="ru-RU" i="0" u="none" strike="noStrike" dirty="0">
                <a:effectLst/>
              </a:rPr>
              <a:t>Контейнер автоматически определяет отношения зависимостей. </a:t>
            </a:r>
            <a:endParaRPr lang="en-US" i="0" u="none" strike="noStrike" dirty="0">
              <a:effectLst/>
            </a:endParaRPr>
          </a:p>
          <a:p>
            <a:r>
              <a:rPr lang="ru-RU" i="0" u="none" strike="noStrike" dirty="0">
                <a:effectLst/>
              </a:rPr>
              <a:t>Многие контейнеры </a:t>
            </a:r>
            <a:r>
              <a:rPr lang="en" i="0" u="none" strike="noStrike" dirty="0">
                <a:effectLst/>
              </a:rPr>
              <a:t>IoC </a:t>
            </a:r>
            <a:r>
              <a:rPr lang="ru-RU" i="0" u="none" strike="noStrike" dirty="0">
                <a:effectLst/>
              </a:rPr>
              <a:t>также позволяют управлять временем существования объектов.</a:t>
            </a:r>
            <a:endParaRPr lang="ru-RU" dirty="0"/>
          </a:p>
        </p:txBody>
      </p:sp>
      <p:pic>
        <p:nvPicPr>
          <p:cNvPr id="7" name="Рисунок 6" descr="Изображение выглядит как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1B1540A-BAB1-1DAC-BAB2-3DF6EB55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997" y="4166755"/>
            <a:ext cx="7066808" cy="23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7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A41DB-F033-8D75-EE62-8D9EDB08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9991E-14B9-546E-557E-37934066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Lamar </a:t>
            </a:r>
            <a:r>
              <a:rPr lang="en" i="0" u="none" strike="noStrike" dirty="0">
                <a:effectLst/>
              </a:rPr>
              <a:t>—</a:t>
            </a:r>
            <a:r>
              <a:rPr lang="en" dirty="0"/>
              <a:t> </a:t>
            </a:r>
            <a:r>
              <a:rPr lang="ru-RU" dirty="0"/>
              <a:t>это фреймворк в .</a:t>
            </a:r>
            <a:r>
              <a:rPr lang="en" dirty="0"/>
              <a:t>NET, </a:t>
            </a:r>
            <a:r>
              <a:rPr lang="ru-RU" dirty="0"/>
              <a:t>который предоставляет следующую функциональность: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i="0" u="none" strike="noStrike" dirty="0">
                <a:effectLst/>
              </a:rPr>
              <a:t> — </a:t>
            </a:r>
            <a:r>
              <a:rPr lang="en" dirty="0"/>
              <a:t>IoC </a:t>
            </a:r>
            <a:r>
              <a:rPr lang="ru-RU" dirty="0"/>
              <a:t>контейнер с поддержкой </a:t>
            </a:r>
            <a:r>
              <a:rPr lang="en" dirty="0" err="1"/>
              <a:t>ASP.Net</a:t>
            </a:r>
            <a:r>
              <a:rPr lang="en" dirty="0"/>
              <a:t> Core DI  </a:t>
            </a:r>
            <a:r>
              <a:rPr lang="en" dirty="0" err="1"/>
              <a:t>а</a:t>
            </a:r>
            <a:r>
              <a:rPr lang="ru-RU" dirty="0" err="1"/>
              <a:t>бстракций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i="0" u="none" strike="noStrike" dirty="0">
                <a:effectLst/>
              </a:rPr>
              <a:t> — </a:t>
            </a:r>
            <a:r>
              <a:rPr lang="ru-RU" dirty="0"/>
              <a:t>динамическая генерация кода и компиляция</a:t>
            </a:r>
            <a:endParaRPr lang="en-US" dirty="0"/>
          </a:p>
          <a:p>
            <a:r>
              <a:rPr lang="ru-RU" dirty="0"/>
              <a:t>Наследник </a:t>
            </a:r>
            <a:r>
              <a:rPr lang="ru-RU" dirty="0" err="1"/>
              <a:t>S</a:t>
            </a:r>
            <a:r>
              <a:rPr lang="en-US" dirty="0" err="1"/>
              <a:t>tructureMap</a:t>
            </a:r>
            <a:r>
              <a:rPr lang="en-US" dirty="0"/>
              <a:t> IoC-</a:t>
            </a:r>
            <a:r>
              <a:rPr lang="en-US" dirty="0" err="1"/>
              <a:t>к</a:t>
            </a:r>
            <a:r>
              <a:rPr lang="ru-RU" dirty="0" err="1"/>
              <a:t>онтейнера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5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EC9CB-3EE5-F710-A19C-A606817B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контейнера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83F1C-3AB1-857E-A6DC-24F21F29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</a:t>
            </a:r>
            <a:r>
              <a:rPr lang="en-US" dirty="0"/>
              <a:t>Lamar </a:t>
            </a:r>
            <a:r>
              <a:rPr lang="ru-RU" dirty="0"/>
              <a:t>в проект с помощью </a:t>
            </a:r>
            <a:r>
              <a:rPr lang="en-US" dirty="0" err="1"/>
              <a:t>Nuget</a:t>
            </a:r>
            <a:endParaRPr lang="en-US" dirty="0"/>
          </a:p>
          <a:p>
            <a:r>
              <a:rPr lang="ru-RU" dirty="0"/>
              <a:t>Способы создать конструктор: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inline registry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Создать </a:t>
            </a:r>
            <a:r>
              <a:rPr lang="ru-RU" dirty="0" err="1"/>
              <a:t>r</a:t>
            </a:r>
            <a:r>
              <a:rPr lang="en-US" dirty="0" err="1"/>
              <a:t>egistry</a:t>
            </a:r>
            <a:r>
              <a:rPr lang="en-US" dirty="0"/>
              <a:t> </a:t>
            </a:r>
            <a:r>
              <a:rPr lang="ru-RU" dirty="0"/>
              <a:t>явным образом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2B1DD7-3ED8-E62D-2ADE-D7706289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01" y="3257550"/>
            <a:ext cx="9520980" cy="6347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418AD6-6E19-4415-0E53-1FBE9C04B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11" y="5052878"/>
            <a:ext cx="7772400" cy="7454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A5C791-96AF-23ED-C33F-9F9EAD480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511" y="4529138"/>
            <a:ext cx="8660942" cy="3888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1E2CEF-D86A-429E-8A87-47A6A7B5E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510" y="5959530"/>
            <a:ext cx="8817037" cy="3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6CFCC-0164-1EDE-74D0-874D5442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ServiceRegistry</a:t>
            </a:r>
            <a:r>
              <a:rPr lang="en-US" dirty="0"/>
              <a:t> class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B9345-354E-E055-B74B-D89771D70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erviceRegistry</a:t>
            </a:r>
            <a:r>
              <a:rPr lang="en-US" dirty="0"/>
              <a:t> </a:t>
            </a:r>
            <a:r>
              <a:rPr lang="ru-RU" dirty="0"/>
              <a:t>класс используется для создания конфигурации контейнера</a:t>
            </a:r>
          </a:p>
          <a:p>
            <a:r>
              <a:rPr lang="ru-RU" dirty="0"/>
              <a:t>Подробнее </a:t>
            </a:r>
            <a:r>
              <a:rPr lang="en" dirty="0">
                <a:hlinkClick r:id="rId2"/>
              </a:rPr>
              <a:t>https://jasperfx.github.io/lamar/documentation/ioc/registration/registry-dsl/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26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FC06A-4E55-A5AF-5D0A-E3AB13F0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BBE95C-8E60-C9F8-E604-305A2F66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У</a:t>
            </a:r>
            <a:r>
              <a:rPr lang="ru-RU" dirty="0"/>
              <a:t> всех внедряемых зависимостей есть определенное время жизни:</a:t>
            </a:r>
          </a:p>
          <a:p>
            <a:pPr marL="514350" indent="-514350">
              <a:buFont typeface="+mj-lt"/>
              <a:buAutoNum type="arabicParenR"/>
            </a:pPr>
            <a:r>
              <a:rPr lang="en" b="0" u="none" strike="noStrike" dirty="0">
                <a:solidFill>
                  <a:srgbClr val="333333"/>
                </a:solidFill>
                <a:effectLst/>
              </a:rPr>
              <a:t>Transient</a:t>
            </a:r>
            <a:r>
              <a:rPr lang="ru-RU" b="0" u="none" strike="noStrike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сервис создается каждый раз, когда его запрашивают</a:t>
            </a:r>
          </a:p>
          <a:p>
            <a:pPr marL="514350" indent="-514350">
              <a:buFont typeface="+mj-lt"/>
              <a:buAutoNum type="arabicParenR"/>
            </a:pPr>
            <a:r>
              <a:rPr lang="en" b="0" u="none" strike="noStrike" dirty="0">
                <a:solidFill>
                  <a:srgbClr val="333333"/>
                </a:solidFill>
                <a:effectLst/>
              </a:rPr>
              <a:t>Scoped - </a:t>
            </a:r>
            <a:r>
              <a:rPr lang="ru-RU" b="0" u="none" strike="noStrike" dirty="0">
                <a:solidFill>
                  <a:srgbClr val="333333"/>
                </a:solidFill>
                <a:effectLst/>
              </a:rPr>
              <a:t>сервис создаются единожды для каждого запроса</a:t>
            </a:r>
          </a:p>
          <a:p>
            <a:pPr marL="514350" indent="-514350">
              <a:buFont typeface="+mj-lt"/>
              <a:buAutoNum type="arabicParenR"/>
            </a:pPr>
            <a:r>
              <a:rPr lang="en" b="0" u="none" strike="noStrike" dirty="0">
                <a:solidFill>
                  <a:srgbClr val="333333"/>
                </a:solidFill>
                <a:effectLst/>
              </a:rPr>
              <a:t>Singleton - </a:t>
            </a:r>
            <a:r>
              <a:rPr lang="ru-RU" b="0" u="none" strike="noStrike" dirty="0">
                <a:solidFill>
                  <a:srgbClr val="333333"/>
                </a:solidFill>
                <a:effectLst/>
              </a:rPr>
              <a:t>сервис создается при первом запросе, а затем каждый последующий запрос будет использовать этот же инстанс.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6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A074C-B320-1648-6DA7-F7166D2A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6F8B-20C6-2129-3A34-649BE736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Lamar </a:t>
            </a:r>
            <a:r>
              <a:rPr lang="en-US" dirty="0" err="1"/>
              <a:t>д</a:t>
            </a:r>
            <a:r>
              <a:rPr lang="ru-RU" dirty="0" err="1"/>
              <a:t>ает</a:t>
            </a:r>
            <a:r>
              <a:rPr lang="ru-RU" dirty="0"/>
              <a:t> возможность регистрировать определенные обработчики для некоторых типов </a:t>
            </a:r>
          </a:p>
          <a:p>
            <a:r>
              <a:rPr lang="ru-RU" dirty="0"/>
              <a:t>разрешено регистрировать дефолтный обработчик в противном случае</a:t>
            </a: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89AC3AD-B3B0-64C2-A397-C36E41C7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38" y="3335724"/>
            <a:ext cx="7772400" cy="29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9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B5D01-FD2F-6B84-2B2B-51F38013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i="0" u="none" strike="noStrike" dirty="0">
                <a:effectLst/>
              </a:rPr>
              <a:t>Type Scanning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8B8C2-5306-68E6-78C8-7DE6BDA5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38"/>
            <a:ext cx="10515600" cy="4351338"/>
          </a:xfrm>
        </p:spPr>
        <p:txBody>
          <a:bodyPr/>
          <a:lstStyle/>
          <a:p>
            <a:r>
              <a:rPr lang="en" i="0" u="none" strike="noStrike" dirty="0">
                <a:effectLst/>
              </a:rPr>
              <a:t>Type Scanning</a:t>
            </a:r>
            <a:r>
              <a:rPr lang="ru-RU" i="0" u="none" strike="noStrike" dirty="0">
                <a:effectLst/>
              </a:rPr>
              <a:t> позволяет избежать отдельной регистрации каждого обработчика</a:t>
            </a:r>
            <a:r>
              <a:rPr lang="en-US" i="0" u="none" strike="noStrike" dirty="0">
                <a:effectLst/>
              </a:rPr>
              <a:t> </a:t>
            </a:r>
            <a:r>
              <a:rPr lang="ru-RU" i="0" u="none" strike="noStrike" dirty="0">
                <a:effectLst/>
              </a:rPr>
              <a:t>для </a:t>
            </a:r>
            <a:r>
              <a:rPr lang="en-US" i="0" u="none" strike="noStrike" dirty="0" err="1">
                <a:effectLst/>
              </a:rPr>
              <a:t>о</a:t>
            </a:r>
            <a:r>
              <a:rPr lang="ru-RU" i="0" u="none" strike="noStrike" dirty="0" err="1">
                <a:effectLst/>
              </a:rPr>
              <a:t>пределенного</a:t>
            </a:r>
            <a:r>
              <a:rPr lang="ru-RU" i="0" u="none" strike="noStrike" dirty="0">
                <a:effectLst/>
              </a:rPr>
              <a:t> типа</a:t>
            </a:r>
            <a:endParaRPr lang="en" i="0" u="none" strike="noStrike" dirty="0">
              <a:effectLst/>
            </a:endParaRPr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BC8F55F-53CF-FF62-9047-73309B0CE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63" b="15448"/>
          <a:stretch/>
        </p:blipFill>
        <p:spPr>
          <a:xfrm>
            <a:off x="2566987" y="2622092"/>
            <a:ext cx="7058025" cy="38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0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3121E-5293-F7E3-C927-C69E90D3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</a:t>
            </a:r>
            <a:r>
              <a:rPr lang="en-US" dirty="0" err="1"/>
              <a:t>uto</a:t>
            </a:r>
            <a:r>
              <a:rPr lang="en-US" dirty="0"/>
              <a:t>-Wiring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85AFE-3398-ADEA-880A-80E80254C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437"/>
            <a:ext cx="10515600" cy="4351338"/>
          </a:xfrm>
        </p:spPr>
        <p:txBody>
          <a:bodyPr/>
          <a:lstStyle/>
          <a:p>
            <a:r>
              <a:rPr lang="en-US" dirty="0"/>
              <a:t>Lamar </a:t>
            </a:r>
            <a:r>
              <a:rPr lang="en-US" dirty="0" err="1"/>
              <a:t>м</a:t>
            </a:r>
            <a:r>
              <a:rPr lang="ru-RU" dirty="0" err="1"/>
              <a:t>ожет</a:t>
            </a:r>
            <a:r>
              <a:rPr lang="ru-RU" dirty="0"/>
              <a:t> создать объекты с нужными для их создания зависимостями, используя </a:t>
            </a:r>
            <a:r>
              <a:rPr lang="en-US" dirty="0"/>
              <a:t>auto-wiring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74CD7BB-76E4-ED09-B0E1-ABA871BF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305885"/>
            <a:ext cx="7772400" cy="130647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7B00676-23BA-4B24-32EC-AB2F76A4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42" b="21962"/>
          <a:stretch/>
        </p:blipFill>
        <p:spPr>
          <a:xfrm>
            <a:off x="1138237" y="3714750"/>
            <a:ext cx="7792400" cy="27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71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AA2C5-210F-444E-CF7A-75A30C33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i="0" u="none" strike="noStrike" dirty="0" err="1">
                <a:effectLst/>
                <a:latin typeface="+mn-lt"/>
              </a:rPr>
              <a:t>IDisposable</a:t>
            </a:r>
            <a:r>
              <a:rPr lang="en" i="0" u="none" strike="noStrike" dirty="0">
                <a:effectLst/>
                <a:latin typeface="+mn-lt"/>
              </a:rPr>
              <a:t>/</a:t>
            </a:r>
            <a:r>
              <a:rPr lang="en" i="0" u="none" strike="noStrike" dirty="0" err="1">
                <a:effectLst/>
                <a:latin typeface="+mn-lt"/>
              </a:rPr>
              <a:t>IAsyncDisposable</a:t>
            </a:r>
            <a:br>
              <a:rPr lang="en" b="1" i="0" u="none" strike="noStrike" dirty="0">
                <a:effectLst/>
                <a:latin typeface="Inter var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13F2B-4963-5546-20BF-F798178F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365"/>
            <a:ext cx="10515600" cy="4351338"/>
          </a:xfrm>
        </p:spPr>
        <p:txBody>
          <a:bodyPr/>
          <a:lstStyle/>
          <a:p>
            <a:r>
              <a:rPr lang="en-US" dirty="0"/>
              <a:t>Lamar </a:t>
            </a:r>
            <a:r>
              <a:rPr lang="en-US" dirty="0" err="1"/>
              <a:t>п</a:t>
            </a:r>
            <a:r>
              <a:rPr lang="ru-RU" dirty="0" err="1"/>
              <a:t>озволяет</a:t>
            </a:r>
            <a:r>
              <a:rPr lang="ru-RU" dirty="0"/>
              <a:t> освободить </a:t>
            </a:r>
            <a:r>
              <a:rPr lang="en-US" dirty="0"/>
              <a:t>I</a:t>
            </a:r>
            <a:r>
              <a:rPr lang="ru-RU" dirty="0" err="1"/>
              <a:t>D</a:t>
            </a:r>
            <a:r>
              <a:rPr lang="en-US" dirty="0" err="1"/>
              <a:t>isposable</a:t>
            </a:r>
            <a:r>
              <a:rPr lang="ru-RU" dirty="0"/>
              <a:t>/</a:t>
            </a:r>
            <a:r>
              <a:rPr lang="en-US" dirty="0"/>
              <a:t> I</a:t>
            </a:r>
            <a:r>
              <a:rPr lang="ru-RU" dirty="0" err="1"/>
              <a:t>A</a:t>
            </a:r>
            <a:r>
              <a:rPr lang="en-US" dirty="0"/>
              <a:t>sync</a:t>
            </a:r>
            <a:r>
              <a:rPr lang="ru-RU" dirty="0" err="1"/>
              <a:t>D</a:t>
            </a:r>
            <a:r>
              <a:rPr lang="en-US" dirty="0" err="1"/>
              <a:t>isposable</a:t>
            </a:r>
            <a:r>
              <a:rPr lang="en-US" dirty="0"/>
              <a:t> </a:t>
            </a:r>
            <a:r>
              <a:rPr lang="ru-RU" dirty="0"/>
              <a:t>объекты в нужное время в области приложения</a:t>
            </a:r>
            <a:endParaRPr lang="en-US" dirty="0"/>
          </a:p>
          <a:p>
            <a:r>
              <a:rPr lang="en" b="0" i="0" u="none" strike="noStrike" dirty="0">
                <a:effectLst/>
                <a:latin typeface="Inter var"/>
              </a:rPr>
              <a:t>Lamar </a:t>
            </a:r>
            <a:r>
              <a:rPr lang="en" dirty="0" err="1"/>
              <a:t>IContainer</a:t>
            </a:r>
            <a:r>
              <a:rPr lang="en" b="0" i="0" u="none" strike="noStrike" dirty="0">
                <a:effectLst/>
                <a:latin typeface="Inter var"/>
              </a:rPr>
              <a:t> </a:t>
            </a:r>
            <a:r>
              <a:rPr lang="ru-RU" b="0" i="0" u="none" strike="noStrike" dirty="0">
                <a:effectLst/>
                <a:latin typeface="Inter var"/>
              </a:rPr>
              <a:t>реализует</a:t>
            </a:r>
            <a:r>
              <a:rPr lang="en" b="0" i="0" u="none" strike="noStrike" dirty="0">
                <a:effectLst/>
                <a:latin typeface="Inter var"/>
              </a:rPr>
              <a:t> </a:t>
            </a:r>
            <a:r>
              <a:rPr lang="en" dirty="0" err="1"/>
              <a:t>IDisposable</a:t>
            </a:r>
            <a:r>
              <a:rPr lang="en" b="0" i="0" u="none" strike="noStrike" dirty="0">
                <a:effectLst/>
                <a:latin typeface="Inter var"/>
              </a:rPr>
              <a:t> </a:t>
            </a:r>
            <a:r>
              <a:rPr lang="ru-RU" b="0" i="0" u="none" strike="noStrike" dirty="0">
                <a:effectLst/>
                <a:latin typeface="Inter var"/>
              </a:rPr>
              <a:t>и</a:t>
            </a:r>
            <a:r>
              <a:rPr lang="en" b="0" i="0" u="none" strike="noStrike" dirty="0">
                <a:effectLst/>
                <a:latin typeface="Inter var"/>
              </a:rPr>
              <a:t> </a:t>
            </a:r>
            <a:r>
              <a:rPr lang="en" dirty="0" err="1"/>
              <a:t>IAsyncDisposable</a:t>
            </a:r>
            <a:endParaRPr lang="ru-RU" dirty="0">
              <a:latin typeface="Inter var"/>
            </a:endParaRPr>
          </a:p>
        </p:txBody>
      </p:sp>
      <p:pic>
        <p:nvPicPr>
          <p:cNvPr id="5" name="Рисунок 4" descr="Изображение выглядит как снимок экрана, Шрифт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288EF2D-16A0-0785-CBB2-AEC1FDE5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02" y="3355645"/>
            <a:ext cx="7014651" cy="88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AC882-9186-02A9-F7D6-129BD2C4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A6053-ED61-DA78-AB12-3BBEE43A9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соединить разные компоненты, которые были созданы разными командами, в одном проекте? Эти компоненты не должны </a:t>
            </a:r>
            <a:r>
              <a:rPr lang="en-US" dirty="0" err="1"/>
              <a:t>б</a:t>
            </a:r>
            <a:r>
              <a:rPr lang="ru-RU" dirty="0" err="1"/>
              <a:t>ыть</a:t>
            </a:r>
            <a:r>
              <a:rPr lang="ru-RU" dirty="0"/>
              <a:t> изменены.</a:t>
            </a:r>
          </a:p>
        </p:txBody>
      </p:sp>
      <p:pic>
        <p:nvPicPr>
          <p:cNvPr id="5" name="Рисунок 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0E87D37D-AEDC-FA6E-D757-235D5296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128" y="3729841"/>
            <a:ext cx="2023176" cy="202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4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A9E54-AFAD-68E1-B288-DE797735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i="0" u="none" strike="noStrike" dirty="0">
                <a:effectLst/>
                <a:latin typeface="+mn-lt"/>
              </a:rPr>
              <a:t>Integration with </a:t>
            </a:r>
            <a:r>
              <a:rPr lang="en" i="0" strike="noStrike" dirty="0">
                <a:effectLst/>
                <a:latin typeface="+mn-lt"/>
              </a:rPr>
              <a:t>ASP.Net </a:t>
            </a:r>
            <a:r>
              <a:rPr lang="en" i="0" u="none" strike="noStrike" dirty="0">
                <a:effectLst/>
                <a:latin typeface="+mn-lt"/>
              </a:rPr>
              <a:t>Core</a:t>
            </a:r>
            <a:br>
              <a:rPr lang="en" b="1" i="0" u="none" strike="noStrike" dirty="0">
                <a:effectLst/>
                <a:latin typeface="Inter var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E87C1-AD5A-9B63-BADE-CCA21421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137"/>
            <a:ext cx="10515600" cy="4351338"/>
          </a:xfrm>
        </p:spPr>
        <p:txBody>
          <a:bodyPr/>
          <a:lstStyle/>
          <a:p>
            <a:r>
              <a:rPr lang="ru-RU" b="0" i="0" dirty="0">
                <a:effectLst/>
                <a:latin typeface="Inter var"/>
              </a:rPr>
              <a:t>Установить </a:t>
            </a:r>
            <a:r>
              <a:rPr lang="en" b="0" i="0" dirty="0" err="1">
                <a:effectLst/>
                <a:latin typeface="Inter var"/>
              </a:rPr>
              <a:t>Lamar.Microsoft.DependencyInjection</a:t>
            </a:r>
            <a:r>
              <a:rPr lang="en" b="0" i="0" u="none" strike="noStrike" dirty="0">
                <a:effectLst/>
                <a:latin typeface="Inter var"/>
              </a:rPr>
              <a:t> </a:t>
            </a:r>
            <a:r>
              <a:rPr lang="ru-RU" b="0" i="0" u="none" strike="noStrike" dirty="0">
                <a:effectLst/>
                <a:latin typeface="Inter var"/>
              </a:rPr>
              <a:t>через </a:t>
            </a:r>
            <a:r>
              <a:rPr lang="en" b="0" i="0" u="none" strike="noStrike" dirty="0">
                <a:effectLst/>
                <a:latin typeface="Inter var"/>
              </a:rPr>
              <a:t>NuGet</a:t>
            </a:r>
            <a:endParaRPr lang="ru-RU" b="0" i="0" u="none" strike="noStrike" dirty="0">
              <a:effectLst/>
              <a:latin typeface="Inter var"/>
            </a:endParaRPr>
          </a:p>
          <a:p>
            <a:r>
              <a:rPr lang="ru-RU" dirty="0">
                <a:latin typeface="Inter var"/>
              </a:rPr>
              <a:t>И</a:t>
            </a:r>
            <a:r>
              <a:rPr lang="ru-RU" b="0" i="0" dirty="0">
                <a:effectLst/>
                <a:latin typeface="Inter var"/>
              </a:rPr>
              <a:t>спользовать </a:t>
            </a:r>
            <a:r>
              <a:rPr lang="ru-RU" b="0" i="0" dirty="0" err="1">
                <a:effectLst/>
                <a:latin typeface="Inter var"/>
              </a:rPr>
              <a:t>U</a:t>
            </a:r>
            <a:r>
              <a:rPr lang="en-US" b="0" i="0" dirty="0" err="1">
                <a:effectLst/>
                <a:latin typeface="Inter var"/>
              </a:rPr>
              <a:t>seLamar</a:t>
            </a:r>
            <a:r>
              <a:rPr lang="en-US" b="0" i="0" dirty="0">
                <a:effectLst/>
                <a:latin typeface="Inter var"/>
              </a:rPr>
              <a:t>() </a:t>
            </a:r>
            <a:r>
              <a:rPr lang="en-US" b="0" i="0" dirty="0" err="1">
                <a:effectLst/>
                <a:latin typeface="Inter var"/>
              </a:rPr>
              <a:t>п</a:t>
            </a:r>
            <a:r>
              <a:rPr lang="ru-RU" b="0" i="0" dirty="0">
                <a:effectLst/>
                <a:latin typeface="Inter var"/>
              </a:rPr>
              <a:t>ри </a:t>
            </a:r>
            <a:r>
              <a:rPr lang="en-US" dirty="0" err="1">
                <a:latin typeface="Inter var"/>
              </a:rPr>
              <a:t>с</a:t>
            </a:r>
            <a:r>
              <a:rPr lang="ru-RU" dirty="0" err="1">
                <a:latin typeface="Inter var"/>
              </a:rPr>
              <a:t>оздании</a:t>
            </a:r>
            <a:r>
              <a:rPr lang="ru-RU" dirty="0">
                <a:latin typeface="Inter var"/>
              </a:rPr>
              <a:t> хоста</a:t>
            </a:r>
            <a:endParaRPr lang="ru-RU" b="0" i="0" u="none" strike="noStrike" dirty="0">
              <a:effectLst/>
              <a:latin typeface="Inter var"/>
            </a:endParaRP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27F6BBC-99DD-4960-7A3C-0AAE4576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2" y="2541319"/>
            <a:ext cx="5562600" cy="35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7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D90FB-14CD-1A9A-7E33-081C90B8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DAF6A-EA9C-9886-0ABE-E3A4FDFE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u="none" strike="noStrike" dirty="0">
                <a:effectLst/>
              </a:rPr>
              <a:t>С помощью </a:t>
            </a:r>
            <a:r>
              <a:rPr lang="en" b="0" u="none" strike="noStrike" dirty="0" err="1">
                <a:effectLst/>
              </a:rPr>
              <a:t>Lamar.Diagnostics</a:t>
            </a:r>
            <a:r>
              <a:rPr lang="ru-RU" b="0" u="none" strike="noStrike" dirty="0">
                <a:effectLst/>
              </a:rPr>
              <a:t> и </a:t>
            </a:r>
            <a:r>
              <a:rPr lang="en" b="0" u="none" strike="noStrike" dirty="0" err="1">
                <a:effectLst/>
              </a:rPr>
              <a:t>Oakton.AspNetCore</a:t>
            </a:r>
            <a:r>
              <a:rPr lang="ru-RU" b="0" u="none" strike="noStrike" dirty="0">
                <a:effectLst/>
              </a:rPr>
              <a:t> можно запустить диагностику </a:t>
            </a:r>
            <a:r>
              <a:rPr lang="en-US" b="0" u="none" strike="noStrike" dirty="0" err="1">
                <a:effectLst/>
              </a:rPr>
              <a:t>ASP.Net</a:t>
            </a:r>
            <a:r>
              <a:rPr lang="en-US" b="0" u="none" strike="noStrike" dirty="0">
                <a:effectLst/>
              </a:rPr>
              <a:t> Core </a:t>
            </a:r>
            <a:r>
              <a:rPr lang="ru-RU" b="0" u="none" strike="noStrike" dirty="0">
                <a:effectLst/>
              </a:rPr>
              <a:t>приложения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0A39797-7157-6C61-DFFF-5B8B3CE8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0272"/>
            <a:ext cx="10165250" cy="29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0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598AF-21B8-BE89-3D52-1AEAE689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A80B5-C03F-7CDE-2F37-331E142D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" dirty="0">
                <a:hlinkClick r:id="rId2"/>
              </a:rPr>
              <a:t>https://jasperfx.github.io/lamar/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" dirty="0">
                <a:hlinkClick r:id="rId3"/>
              </a:rPr>
              <a:t>https://martinfowler.com/articles/injection.html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" dirty="0">
                <a:hlinkClick r:id="rId4"/>
              </a:rPr>
              <a:t>https://en.wikipedia.org/wiki/Dependency_injection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" dirty="0">
                <a:hlinkClick r:id="rId5"/>
              </a:rPr>
              <a:t>https://www.codemag.com/Article/2109101/Inversion-of-Control-with-Lamar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46120-1E67-BA51-C7E7-253B603E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7146A7-E49F-AC68-49E3-3A5757D3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1</a:t>
            </a:r>
            <a:r>
              <a:rPr lang="ru-RU" dirty="0"/>
              <a:t>: архитектура веб-контроллера с поддержкой интерфейса базы данных</a:t>
            </a:r>
            <a:endParaRPr lang="en-US" dirty="0"/>
          </a:p>
          <a:p>
            <a:r>
              <a:rPr lang="en-US" dirty="0" err="1"/>
              <a:t>П</a:t>
            </a:r>
            <a:r>
              <a:rPr lang="ru-RU" dirty="0" err="1"/>
              <a:t>ример</a:t>
            </a:r>
            <a:r>
              <a:rPr lang="ru-RU" dirty="0"/>
              <a:t> 2: движок для ценообразования и анализа потенциальных сделок, который может быть встроен в другие программные пакеты или в электронную таблицу</a:t>
            </a:r>
          </a:p>
        </p:txBody>
      </p:sp>
      <p:pic>
        <p:nvPicPr>
          <p:cNvPr id="7" name="Рисунок 6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BD9DB70-94DB-4F34-CD77-0D8952EA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10" y="4001294"/>
            <a:ext cx="690118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7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DCE6F-A780-1C21-23F4-600100D6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310756E-97B7-9075-28AF-B0F7127E6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3331"/>
            <a:ext cx="605403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8B47F-E034-DF1F-3751-3D46FCEF8420}"/>
              </a:ext>
            </a:extLst>
          </p:cNvPr>
          <p:cNvSpPr txBox="1"/>
          <p:nvPr/>
        </p:nvSpPr>
        <p:spPr>
          <a:xfrm>
            <a:off x="7258050" y="1253331"/>
            <a:ext cx="4095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 Минусы:</a:t>
            </a:r>
          </a:p>
          <a:p>
            <a:r>
              <a:rPr lang="ru-RU" sz="2800" dirty="0"/>
              <a:t>- сложно тестировать</a:t>
            </a:r>
          </a:p>
          <a:p>
            <a:r>
              <a:rPr lang="ru-RU" sz="2800" dirty="0"/>
              <a:t>- не может быть использован вне контекста внешних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5769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AC2F5-3D3B-A45F-86AA-EE97F4E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К</a:t>
            </a:r>
            <a:r>
              <a:rPr lang="ru-RU" dirty="0" err="1"/>
              <a:t>ак</a:t>
            </a:r>
            <a:r>
              <a:rPr lang="ru-RU" dirty="0"/>
              <a:t> лучше</a:t>
            </a:r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2EA14D1-BF1C-5B91-F32E-100530A0E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64764" cy="4351338"/>
          </a:xfrm>
        </p:spPr>
      </p:pic>
    </p:spTree>
    <p:extLst>
      <p:ext uri="{BB962C8B-B14F-4D97-AF65-F5344CB8AC3E}">
        <p14:creationId xmlns:p14="http://schemas.microsoft.com/office/powerpoint/2010/main" val="17777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09CB-3E9F-B96C-7EE8-A789F365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62F999-CAF4-65C1-68F4-88837EB8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IoC (Inversion of control) – </a:t>
            </a:r>
            <a:r>
              <a:rPr lang="en-US" dirty="0" err="1"/>
              <a:t>п</a:t>
            </a:r>
            <a:r>
              <a:rPr lang="ru-RU" dirty="0" err="1"/>
              <a:t>одход</a:t>
            </a:r>
            <a:r>
              <a:rPr lang="ru-RU" dirty="0"/>
              <a:t> к проектированию, при котором специально написанные части компьютерной программы получают поток управления из некоторого фреймворка. </a:t>
            </a:r>
            <a:endParaRPr lang="en-US" dirty="0"/>
          </a:p>
        </p:txBody>
      </p:sp>
      <p:pic>
        <p:nvPicPr>
          <p:cNvPr id="7" name="Рисунок 6" descr="Изображение выглядит как текст, снимок экрана, Шрифт, визитная карточка&#10;&#10;Автоматически созданное описание">
            <a:extLst>
              <a:ext uri="{FF2B5EF4-FFF2-40B4-BE49-F238E27FC236}">
                <a16:creationId xmlns:a16="http://schemas.microsoft.com/office/drawing/2014/main" id="{2BA743C1-F97E-AA6A-D069-5F5DF5A6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62" y="3478213"/>
            <a:ext cx="5570571" cy="30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8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E286E-A1F0-8035-3608-39D73DFB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B3542-95E9-EF54-4A46-625E9850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438"/>
            <a:ext cx="10515600" cy="4351338"/>
          </a:xfrm>
        </p:spPr>
        <p:txBody>
          <a:bodyPr/>
          <a:lstStyle/>
          <a:p>
            <a:r>
              <a:rPr lang="en-US" dirty="0"/>
              <a:t>DI (dependency injection) –</a:t>
            </a:r>
            <a:r>
              <a:rPr lang="ru-RU" dirty="0"/>
              <a:t> это форма </a:t>
            </a:r>
            <a:r>
              <a:rPr lang="en-US" dirty="0"/>
              <a:t>IoC</a:t>
            </a:r>
            <a:r>
              <a:rPr lang="ru-RU" dirty="0"/>
              <a:t>, при которой зависимости кода передаются извне вместо того, чтобы быть созданными или </a:t>
            </a:r>
            <a:r>
              <a:rPr lang="ru-RU" dirty="0" err="1"/>
              <a:t>инстанцированными</a:t>
            </a:r>
            <a:r>
              <a:rPr lang="ru-RU" dirty="0"/>
              <a:t> этим кодом.</a:t>
            </a:r>
          </a:p>
          <a:p>
            <a:endParaRPr lang="ru-RU" dirty="0"/>
          </a:p>
        </p:txBody>
      </p:sp>
      <p:pic>
        <p:nvPicPr>
          <p:cNvPr id="7" name="Рисунок 6" descr="Изображение выглядит как зарисовка, мультфильм, текст, комический&#10;&#10;Автоматически созданное описание">
            <a:extLst>
              <a:ext uri="{FF2B5EF4-FFF2-40B4-BE49-F238E27FC236}">
                <a16:creationId xmlns:a16="http://schemas.microsoft.com/office/drawing/2014/main" id="{D03D2995-DFE8-6751-7853-7803ACB5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62" y="3429000"/>
            <a:ext cx="8474075" cy="281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9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FCC07-F8BF-3231-FD7A-41354380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EED1E-AEA3-1A3F-5590-430C046F5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доступность повторного использования</a:t>
            </a:r>
          </a:p>
          <a:p>
            <a:r>
              <a:rPr lang="ru-RU" dirty="0"/>
              <a:t>легче тестировать</a:t>
            </a:r>
          </a:p>
          <a:p>
            <a:r>
              <a:rPr lang="ru-RU" dirty="0"/>
              <a:t>легче сопровождать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702637E1-FDD0-3286-AEF2-6002D2FE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4" y="3814762"/>
            <a:ext cx="1909761" cy="1909761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AA8B9BC7-00A8-5CC2-FA17-456D14459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319460"/>
            <a:ext cx="2438400" cy="24384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50507BBF-6862-CF46-9882-1A570CA6A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109" y="3891754"/>
            <a:ext cx="1758153" cy="17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8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9B3E3-6882-F334-7887-ABDBC9C2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в </a:t>
            </a:r>
            <a:r>
              <a:rPr lang="ru-RU" dirty="0" err="1"/>
              <a:t>D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051D3-48CC-04D4-C2DB-EE3D7958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Services and clients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Interfaces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Injectors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 descr="Изображение выглядит как текст, Шрифт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50EAEAB-BB95-13FB-4258-C08002845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13" y="1825625"/>
            <a:ext cx="5202834" cy="265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000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519</Words>
  <Application>Microsoft Macintosh PowerPoint</Application>
  <PresentationFormat>Широкоэкранный</PresentationFormat>
  <Paragraphs>71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Inter var</vt:lpstr>
      <vt:lpstr>Тема Office</vt:lpstr>
      <vt:lpstr>IoC containers Lamar</vt:lpstr>
      <vt:lpstr>Проблема</vt:lpstr>
      <vt:lpstr>Примеры</vt:lpstr>
      <vt:lpstr>Презентация PowerPoint</vt:lpstr>
      <vt:lpstr>Как лучше</vt:lpstr>
      <vt:lpstr>IoC</vt:lpstr>
      <vt:lpstr>DI</vt:lpstr>
      <vt:lpstr>Плюсы</vt:lpstr>
      <vt:lpstr>Роли в DI</vt:lpstr>
      <vt:lpstr>Виды DI</vt:lpstr>
      <vt:lpstr>IoC container</vt:lpstr>
      <vt:lpstr>Lamar</vt:lpstr>
      <vt:lpstr>Создание контейнера</vt:lpstr>
      <vt:lpstr>ServiceRegistry class</vt:lpstr>
      <vt:lpstr>Lifetimes</vt:lpstr>
      <vt:lpstr>Generics</vt:lpstr>
      <vt:lpstr>Type Scanning</vt:lpstr>
      <vt:lpstr>Auto-Wiring</vt:lpstr>
      <vt:lpstr>IDisposable/IAsyncDisposable </vt:lpstr>
      <vt:lpstr>Integration with ASP.Net Core </vt:lpstr>
      <vt:lpstr>Command line tools</vt:lpstr>
      <vt:lpstr>Используемые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IoC containers Lamar</dc:title>
  <dc:creator>Николаева Анна</dc:creator>
  <cp:lastModifiedBy>Николаева Анна</cp:lastModifiedBy>
  <cp:revision>2</cp:revision>
  <dcterms:created xsi:type="dcterms:W3CDTF">2023-12-04T20:58:38Z</dcterms:created>
  <dcterms:modified xsi:type="dcterms:W3CDTF">2023-12-06T16:42:05Z</dcterms:modified>
</cp:coreProperties>
</file>