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8" r:id="rId3"/>
    <p:sldId id="261" r:id="rId4"/>
    <p:sldId id="264" r:id="rId5"/>
    <p:sldId id="265" r:id="rId6"/>
    <p:sldId id="260" r:id="rId7"/>
    <p:sldId id="262" r:id="rId8"/>
    <p:sldId id="266" r:id="rId9"/>
    <p:sldId id="259" r:id="rId10"/>
    <p:sldId id="263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8CF9E0D-4801-4151-B5BE-244BEC0B1FC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AE92-A282-4D83-BDEF-DF21A0B67B6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23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9E0D-4801-4151-B5BE-244BEC0B1FC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AE92-A282-4D83-BDEF-DF21A0B67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41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9E0D-4801-4151-B5BE-244BEC0B1FC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AE92-A282-4D83-BDEF-DF21A0B67B6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691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9E0D-4801-4151-B5BE-244BEC0B1FC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AE92-A282-4D83-BDEF-DF21A0B67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78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9E0D-4801-4151-B5BE-244BEC0B1FC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AE92-A282-4D83-BDEF-DF21A0B67B6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828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9E0D-4801-4151-B5BE-244BEC0B1FC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AE92-A282-4D83-BDEF-DF21A0B67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31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9E0D-4801-4151-B5BE-244BEC0B1FC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AE92-A282-4D83-BDEF-DF21A0B67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5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9E0D-4801-4151-B5BE-244BEC0B1FC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AE92-A282-4D83-BDEF-DF21A0B67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6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9E0D-4801-4151-B5BE-244BEC0B1FC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AE92-A282-4D83-BDEF-DF21A0B67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43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9E0D-4801-4151-B5BE-244BEC0B1FC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AE92-A282-4D83-BDEF-DF21A0B67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6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9E0D-4801-4151-B5BE-244BEC0B1FC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AE92-A282-4D83-BDEF-DF21A0B67B6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615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8CF9E0D-4801-4151-B5BE-244BEC0B1FC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754AE92-A282-4D83-BDEF-DF21A0B67B6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393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E0369-9184-417D-AD49-169B9AD37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3804" y="5290728"/>
            <a:ext cx="6492240" cy="80185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Tutorial 6</a:t>
            </a:r>
            <a:br>
              <a:rPr lang="en-IN" dirty="0"/>
            </a:br>
            <a:r>
              <a:rPr lang="en-IN" dirty="0"/>
              <a:t>CSI3130-Database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33BD68-4951-410E-871E-A80C9CA37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1034" y="5691657"/>
            <a:ext cx="3684978" cy="801858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Vikas </a:t>
            </a:r>
            <a:r>
              <a:rPr lang="en-IN" dirty="0" err="1"/>
              <a:t>Gogia</a:t>
            </a:r>
            <a:r>
              <a:rPr lang="en-IN" dirty="0"/>
              <a:t> </a:t>
            </a:r>
          </a:p>
          <a:p>
            <a:pPr algn="ctr"/>
            <a:r>
              <a:rPr lang="en-IN" dirty="0"/>
              <a:t>(vgogi074@uottawa.ca)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8118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4A172-C4C2-ECC9-823A-81D278CE8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Action: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 lot of tuples)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Lock Hierarchy: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IS (shared intent) lock on DB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 (shared) lock on relation r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intent lock prevents another transaction to acquire X lock on the table.</a:t>
            </a:r>
          </a:p>
        </p:txBody>
      </p:sp>
    </p:spTree>
    <p:extLst>
      <p:ext uri="{BB962C8B-B14F-4D97-AF65-F5344CB8AC3E}">
        <p14:creationId xmlns:p14="http://schemas.microsoft.com/office/powerpoint/2010/main" val="1943415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FBF81-1C31-3236-6882-C1061F620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Action: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 lot of tuples)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Lock Hierarchy: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IX (exclusive intent) lock on DB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SIX (shared and intention exclusive) lock on relation r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X on required tuples</a:t>
            </a:r>
          </a:p>
        </p:txBody>
      </p:sp>
    </p:spTree>
    <p:extLst>
      <p:ext uri="{BB962C8B-B14F-4D97-AF65-F5344CB8AC3E}">
        <p14:creationId xmlns:p14="http://schemas.microsoft.com/office/powerpoint/2010/main" val="3141265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FBF81-1C31-3236-6882-C1061F620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run time,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lock table in memory would get full due to large number of blocks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order to avoid this,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upgrade lock from SIX to X on the relation 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Thus, the individual X locks are escalated to relation level X lock.</a:t>
            </a:r>
          </a:p>
        </p:txBody>
      </p:sp>
    </p:spTree>
    <p:extLst>
      <p:ext uri="{BB962C8B-B14F-4D97-AF65-F5344CB8AC3E}">
        <p14:creationId xmlns:p14="http://schemas.microsoft.com/office/powerpoint/2010/main" val="349049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9D803-9F1C-13B6-AF80-9094EFC8B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18.2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D10A1-ED24-0D8B-5574-75853761D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following two transactions:</a:t>
            </a:r>
          </a:p>
          <a:p>
            <a:pPr algn="l"/>
            <a:endParaRPr lang="en-US" sz="16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6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6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lock and unlock instructions to transactions </a:t>
            </a:r>
            <a:r>
              <a:rPr lang="en-US" sz="16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 and </a:t>
            </a:r>
            <a:r>
              <a:rPr lang="en-US" sz="16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 so that they observe</a:t>
            </a:r>
          </a:p>
          <a:p>
            <a:pPr algn="l"/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two-phase locking protocol. Can the execution of these transactions</a:t>
            </a:r>
          </a:p>
          <a:p>
            <a:pPr algn="l"/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in a deadlock?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210053-B766-CD64-74B2-C65B1416A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589" y="2665828"/>
            <a:ext cx="2539694" cy="207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037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ADD93-8E12-B3C8-935F-541BEE1D3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2-phase locking protocol: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general it’s a protocol that states unlocking is followed by locking phase. More simply, first unlocking in a transaction signifies all locks will be unlocked and no locking is allowed in that phase i.e. Locking happens first and then unlocking for all.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Lock-S(A):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read(A)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Lock-X(B):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if A=0 then B:=B+1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write(B)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Unlock(A)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Unlock(B)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08363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EFE5D-085D-B27A-B2CE-3B0664AFD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 for T35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	Lock-S(B):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read(B)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Lock-X(A):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if B=0 then A:=A+1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write(A)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Unlock(B)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Unlock(A)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519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232C3-A62A-70B8-441C-FFCC64EAA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of these can lead to a deadlock as follows: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T34 tries to acquire B which is possessed by T35 and in the same way T35 tries to get a hold of A which is held by T34. It creates a deadlock situation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8FA0614-0173-9FDF-7E40-65A11283A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432989"/>
              </p:ext>
            </p:extLst>
          </p:nvPr>
        </p:nvGraphicFramePr>
        <p:xfrm>
          <a:off x="1820164" y="3058160"/>
          <a:ext cx="8128000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179958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53214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T34</a:t>
                      </a:r>
                      <a:br>
                        <a:rPr lang="en-US" dirty="0"/>
                      </a:br>
                      <a:r>
                        <a:rPr lang="en-US" dirty="0"/>
                        <a:t>Lock-S(A)</a:t>
                      </a: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r>
                        <a:rPr lang="en-US" dirty="0"/>
                        <a:t>read(A)</a:t>
                      </a:r>
                      <a:br>
                        <a:rPr lang="en-US" dirty="0"/>
                      </a:br>
                      <a:r>
                        <a:rPr lang="en-US" dirty="0"/>
                        <a:t>Lock-X(B)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T35</a:t>
                      </a:r>
                      <a:br>
                        <a:rPr lang="en-US" dirty="0"/>
                      </a:br>
                      <a:br>
                        <a:rPr lang="en-US" dirty="0"/>
                      </a:br>
                      <a:r>
                        <a:rPr lang="en-US" dirty="0"/>
                        <a:t>Lock-S(B)</a:t>
                      </a:r>
                      <a:br>
                        <a:rPr lang="en-US" dirty="0"/>
                      </a:br>
                      <a:r>
                        <a:rPr lang="en-US" dirty="0"/>
                        <a:t>read(B)</a:t>
                      </a: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r>
                        <a:rPr lang="en-US" dirty="0"/>
                        <a:t>Lock-X(A)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221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053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36ACF-4D66-B03D-3081-AD63401F2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18.19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B5484-0ACE-F9B9-1D98-8B2A93112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 variant of the tree protocol called the forest protocol. The database is organized as a forest of rooted trees. Each transaction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must follow the following rules: </a:t>
            </a:r>
          </a:p>
          <a:p>
            <a:pPr marL="0" indent="0" algn="l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The first lock in each tree may be on any data item. </a:t>
            </a:r>
          </a:p>
          <a:p>
            <a:pPr marL="0" indent="0" algn="l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The second, and all subsequent, locks in a tree may be requested only if the parent of the requested node is currently locked. </a:t>
            </a:r>
          </a:p>
          <a:p>
            <a:pPr marL="0" indent="0" algn="l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Data items may be unlocked at any time. </a:t>
            </a:r>
          </a:p>
          <a:p>
            <a:pPr marL="0" indent="0" algn="l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 data item may not be relocked by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after it has been unlocked by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Read and write both are allowed in forest protocol</a:t>
            </a:r>
          </a:p>
          <a:p>
            <a:pPr marL="0" indent="0" algn="l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that the forest protocol does not ensure serializability</a:t>
            </a:r>
          </a:p>
        </p:txBody>
      </p:sp>
    </p:spTree>
    <p:extLst>
      <p:ext uri="{BB962C8B-B14F-4D97-AF65-F5344CB8AC3E}">
        <p14:creationId xmlns:p14="http://schemas.microsoft.com/office/powerpoint/2010/main" val="1023917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434FD5-95AF-0BDF-667E-CC9EEA29AE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7928" y="1983094"/>
            <a:ext cx="7599968" cy="2891812"/>
          </a:xfrm>
        </p:spPr>
      </p:pic>
    </p:spTree>
    <p:extLst>
      <p:ext uri="{BB962C8B-B14F-4D97-AF65-F5344CB8AC3E}">
        <p14:creationId xmlns:p14="http://schemas.microsoft.com/office/powerpoint/2010/main" val="957812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6DCEE0-4ABB-17C1-8377-DAB3E1CA09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3876" y="1374855"/>
            <a:ext cx="5613009" cy="4993927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C53414F-A880-AFCB-178F-2B3B251941F0}"/>
              </a:ext>
            </a:extLst>
          </p:cNvPr>
          <p:cNvSpPr/>
          <p:nvPr/>
        </p:nvSpPr>
        <p:spPr>
          <a:xfrm>
            <a:off x="4740812" y="2222695"/>
            <a:ext cx="745588" cy="1688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CD6E66-47F2-8222-0FF5-5FB7504B37E8}"/>
              </a:ext>
            </a:extLst>
          </p:cNvPr>
          <p:cNvSpPr/>
          <p:nvPr/>
        </p:nvSpPr>
        <p:spPr>
          <a:xfrm>
            <a:off x="5690380" y="3010486"/>
            <a:ext cx="907368" cy="19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3112428-F9D0-C99F-2474-1B10DEBB7392}"/>
              </a:ext>
            </a:extLst>
          </p:cNvPr>
          <p:cNvSpPr/>
          <p:nvPr/>
        </p:nvSpPr>
        <p:spPr>
          <a:xfrm>
            <a:off x="4600135" y="4037428"/>
            <a:ext cx="1090245" cy="1969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AEB6CE-229A-D8C5-C389-27CF3F7776C4}"/>
              </a:ext>
            </a:extLst>
          </p:cNvPr>
          <p:cNvSpPr txBox="1"/>
          <p:nvPr/>
        </p:nvSpPr>
        <p:spPr>
          <a:xfrm>
            <a:off x="1793630" y="3812736"/>
            <a:ext cx="2679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Write-read conflict </a:t>
            </a:r>
            <a:br>
              <a:rPr lang="en-US" dirty="0"/>
            </a:br>
            <a:r>
              <a:rPr lang="en-US" dirty="0"/>
              <a:t>i.e. non-conflict serializable</a:t>
            </a:r>
          </a:p>
        </p:txBody>
      </p:sp>
    </p:spTree>
    <p:extLst>
      <p:ext uri="{BB962C8B-B14F-4D97-AF65-F5344CB8AC3E}">
        <p14:creationId xmlns:p14="http://schemas.microsoft.com/office/powerpoint/2010/main" val="31690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34BDC-085D-B4E0-F0E6-03E0516E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18.25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8F86F-DA97-CA26-4F3C-27783CE05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the lock hierarchy for a database consists of database, relations, and tuples. </a:t>
            </a:r>
          </a:p>
          <a:p>
            <a:pPr marL="457200" indent="-457200" algn="l">
              <a:buAutoNum type="alphaL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transaction needs to read a lot of tuples from a relation r, what locks should it acquire? </a:t>
            </a:r>
          </a:p>
          <a:p>
            <a:pPr marL="457200" indent="-457200" algn="l">
              <a:buAutoNum type="alphaL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suppose the transaction wants to update a few of the tuples in r after reading a lot of tuples. What locks should it acquire? </a:t>
            </a:r>
          </a:p>
          <a:p>
            <a:pPr marL="457200" indent="-457200" algn="l">
              <a:buAutoNum type="alphaL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at run-time the transaction finds that it needs to actually update a very large number of tuples (after acquiring locks assuming only a few tuples would be updated). What problems would this cause to the lock table, and what could the database do to avoid the problem</a:t>
            </a:r>
          </a:p>
        </p:txBody>
      </p:sp>
    </p:spTree>
    <p:extLst>
      <p:ext uri="{BB962C8B-B14F-4D97-AF65-F5344CB8AC3E}">
        <p14:creationId xmlns:p14="http://schemas.microsoft.com/office/powerpoint/2010/main" val="11029647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124</TotalTime>
  <Words>700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Times New Roman</vt:lpstr>
      <vt:lpstr>Tw Cen MT</vt:lpstr>
      <vt:lpstr>Tw Cen MT Condensed</vt:lpstr>
      <vt:lpstr>Wingdings 3</vt:lpstr>
      <vt:lpstr>Integral</vt:lpstr>
      <vt:lpstr>Tutorial 6 CSI3130-Database II</vt:lpstr>
      <vt:lpstr>18.2</vt:lpstr>
      <vt:lpstr>PowerPoint Presentation</vt:lpstr>
      <vt:lpstr>PowerPoint Presentation</vt:lpstr>
      <vt:lpstr>PowerPoint Presentation</vt:lpstr>
      <vt:lpstr>18.19</vt:lpstr>
      <vt:lpstr>PowerPoint Presentation</vt:lpstr>
      <vt:lpstr>PowerPoint Presentation</vt:lpstr>
      <vt:lpstr>18.25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5  CSI3130-Database II</dc:title>
  <dc:creator>HIMANSHU GOGIA</dc:creator>
  <cp:lastModifiedBy>HIMANSHU GOGIA</cp:lastModifiedBy>
  <cp:revision>53</cp:revision>
  <dcterms:created xsi:type="dcterms:W3CDTF">2022-10-18T18:50:12Z</dcterms:created>
  <dcterms:modified xsi:type="dcterms:W3CDTF">2022-11-01T15:16:48Z</dcterms:modified>
</cp:coreProperties>
</file>