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17"/>
  </p:notesMasterIdLst>
  <p:sldIdLst>
    <p:sldId id="256" r:id="rId2"/>
    <p:sldId id="257" r:id="rId3"/>
    <p:sldId id="258" r:id="rId4"/>
    <p:sldId id="259" r:id="rId5"/>
    <p:sldId id="270" r:id="rId6"/>
    <p:sldId id="272" r:id="rId7"/>
    <p:sldId id="273" r:id="rId8"/>
    <p:sldId id="274" r:id="rId9"/>
    <p:sldId id="275" r:id="rId10"/>
    <p:sldId id="276" r:id="rId11"/>
    <p:sldId id="277" r:id="rId12"/>
    <p:sldId id="278" r:id="rId13"/>
    <p:sldId id="281" r:id="rId14"/>
    <p:sldId id="282" r:id="rId15"/>
    <p:sldId id="28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44C859-5915-4191-8559-C4AC7D37E47E}" type="datetimeFigureOut">
              <a:rPr lang="en-IN" smtClean="0"/>
              <a:t>27-09-2022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48345B-5FAB-403E-AC49-771C06A9EEC3}" type="slidenum">
              <a:rPr lang="en-IN" smtClean="0"/>
              <a:t>‹#›</a:t>
            </a:fld>
            <a:endParaRPr lang="en-IN"/>
          </a:p>
        </p:txBody>
      </p:sp>
    </p:spTree>
    <p:extLst>
      <p:ext uri="{BB962C8B-B14F-4D97-AF65-F5344CB8AC3E}">
        <p14:creationId xmlns:p14="http://schemas.microsoft.com/office/powerpoint/2010/main" val="1604512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370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5087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698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182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3372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7295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2736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467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9357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957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8936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1BEF0D-F0BB-DE4B-95CE-6DB70DBA9567}" type="datetimeFigureOut">
              <a:rPr lang="en-US" smtClean="0"/>
              <a:pPr/>
              <a:t>9/27/2022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235875"/>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E0369-9184-417D-AD49-169B9AD37E47}"/>
              </a:ext>
            </a:extLst>
          </p:cNvPr>
          <p:cNvSpPr>
            <a:spLocks noGrp="1"/>
          </p:cNvSpPr>
          <p:nvPr>
            <p:ph type="ctrTitle"/>
          </p:nvPr>
        </p:nvSpPr>
        <p:spPr/>
        <p:txBody>
          <a:bodyPr/>
          <a:lstStyle/>
          <a:p>
            <a:r>
              <a:rPr lang="en-IN" dirty="0"/>
              <a:t>Tutorial 2</a:t>
            </a:r>
            <a:br>
              <a:rPr lang="en-IN" dirty="0"/>
            </a:br>
            <a:r>
              <a:rPr lang="en-IN" dirty="0"/>
              <a:t>CSI3130-Database II</a:t>
            </a:r>
          </a:p>
        </p:txBody>
      </p:sp>
      <p:sp>
        <p:nvSpPr>
          <p:cNvPr id="3" name="Subtitle 2">
            <a:extLst>
              <a:ext uri="{FF2B5EF4-FFF2-40B4-BE49-F238E27FC236}">
                <a16:creationId xmlns:a16="http://schemas.microsoft.com/office/drawing/2014/main" id="{2B33BD68-4951-410E-871E-A80C9CA37646}"/>
              </a:ext>
            </a:extLst>
          </p:cNvPr>
          <p:cNvSpPr>
            <a:spLocks noGrp="1"/>
          </p:cNvSpPr>
          <p:nvPr>
            <p:ph type="subTitle" idx="1"/>
          </p:nvPr>
        </p:nvSpPr>
        <p:spPr/>
        <p:txBody>
          <a:bodyPr/>
          <a:lstStyle/>
          <a:p>
            <a:r>
              <a:rPr lang="en-IN" dirty="0"/>
              <a:t>27 September 2022</a:t>
            </a:r>
          </a:p>
        </p:txBody>
      </p:sp>
    </p:spTree>
    <p:extLst>
      <p:ext uri="{BB962C8B-B14F-4D97-AF65-F5344CB8AC3E}">
        <p14:creationId xmlns:p14="http://schemas.microsoft.com/office/powerpoint/2010/main" val="1329268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198AB1-810A-4726-99CB-2301788B6AFE}"/>
              </a:ext>
            </a:extLst>
          </p:cNvPr>
          <p:cNvSpPr>
            <a:spLocks noGrp="1"/>
          </p:cNvSpPr>
          <p:nvPr>
            <p:ph idx="1"/>
          </p:nvPr>
        </p:nvSpPr>
        <p:spPr>
          <a:xfrm>
            <a:off x="1024128" y="858982"/>
            <a:ext cx="9720073" cy="5450378"/>
          </a:xfrm>
        </p:spPr>
        <p:txBody>
          <a:bodyPr>
            <a:normAutofit/>
          </a:bodyPr>
          <a:lstStyle/>
          <a:p>
            <a:pPr marL="0" indent="0">
              <a:buNone/>
            </a:pPr>
            <a:r>
              <a:rPr lang="en-US" b="1" dirty="0" err="1"/>
              <a:t>SortMergeJoin</a:t>
            </a:r>
            <a:r>
              <a:rPr lang="en-US" b="1" dirty="0"/>
              <a:t>::open()</a:t>
            </a:r>
            <a:r>
              <a:rPr lang="en-US" dirty="0"/>
              <a:t> </a:t>
            </a:r>
            <a:br>
              <a:rPr lang="en-US" dirty="0"/>
            </a:br>
            <a:r>
              <a:rPr lang="en-US" dirty="0"/>
              <a:t>	</a:t>
            </a:r>
            <a:r>
              <a:rPr lang="en-US" b="1" dirty="0"/>
              <a:t>begin </a:t>
            </a:r>
            <a:br>
              <a:rPr lang="en-US" b="1" dirty="0"/>
            </a:br>
            <a:r>
              <a:rPr lang="en-US" b="1" dirty="0"/>
              <a:t>		repeat </a:t>
            </a:r>
            <a:br>
              <a:rPr lang="en-US" dirty="0"/>
            </a:br>
            <a:r>
              <a:rPr lang="en-US" dirty="0"/>
              <a:t>			read M blocks of the relation </a:t>
            </a:r>
            <a:br>
              <a:rPr lang="en-US" dirty="0"/>
            </a:br>
            <a:r>
              <a:rPr lang="en-US" dirty="0"/>
              <a:t>			sort the in-memory part of the relation</a:t>
            </a:r>
            <a:br>
              <a:rPr lang="en-US" dirty="0"/>
            </a:br>
            <a:r>
              <a:rPr lang="en-US" dirty="0"/>
              <a:t>			write the sorted data to a run file Ri </a:t>
            </a:r>
            <a:br>
              <a:rPr lang="en-US" dirty="0"/>
            </a:br>
            <a:r>
              <a:rPr lang="en-US" dirty="0"/>
              <a:t>		</a:t>
            </a:r>
            <a:r>
              <a:rPr lang="en-US" b="1" dirty="0"/>
              <a:t>until</a:t>
            </a:r>
            <a:r>
              <a:rPr lang="en-US" dirty="0"/>
              <a:t> the end of the relation </a:t>
            </a:r>
            <a:br>
              <a:rPr lang="en-US" dirty="0"/>
            </a:br>
            <a:r>
              <a:rPr lang="en-US" dirty="0"/>
              <a:t>		read one block of each of the N run files Ri, into a buffer block in 		memory </a:t>
            </a:r>
            <a:br>
              <a:rPr lang="en-US" dirty="0"/>
            </a:br>
            <a:r>
              <a:rPr lang="en-US" dirty="0"/>
              <a:t>		𝒅𝒐𝒏𝒆</a:t>
            </a:r>
            <a:r>
              <a:rPr lang="en-US" baseline="-25000" dirty="0"/>
              <a:t>𝒓</a:t>
            </a:r>
            <a:r>
              <a:rPr lang="en-US" dirty="0"/>
              <a:t> := false</a:t>
            </a:r>
            <a:br>
              <a:rPr lang="en-US" dirty="0"/>
            </a:br>
            <a:r>
              <a:rPr lang="en-US" dirty="0"/>
              <a:t>	</a:t>
            </a:r>
            <a:r>
              <a:rPr lang="en-US" b="1" dirty="0"/>
              <a:t>end</a:t>
            </a:r>
            <a:r>
              <a:rPr lang="en-US" dirty="0"/>
              <a:t> </a:t>
            </a:r>
            <a:br>
              <a:rPr lang="en-US" dirty="0"/>
            </a:br>
            <a:br>
              <a:rPr lang="en-US" dirty="0"/>
            </a:br>
            <a:br>
              <a:rPr lang="en-US" dirty="0"/>
            </a:br>
            <a:r>
              <a:rPr lang="en-US" b="1" dirty="0" err="1"/>
              <a:t>SortMergeJoin</a:t>
            </a:r>
            <a:r>
              <a:rPr lang="en-US" b="1" dirty="0"/>
              <a:t>::close() </a:t>
            </a:r>
            <a:br>
              <a:rPr lang="en-US" b="1" dirty="0"/>
            </a:br>
            <a:r>
              <a:rPr lang="en-US" b="1" dirty="0"/>
              <a:t>	begin </a:t>
            </a:r>
            <a:br>
              <a:rPr lang="en-US" dirty="0"/>
            </a:br>
            <a:r>
              <a:rPr lang="en-US" dirty="0"/>
              <a:t>		clear all the N runs from main memory and disk; </a:t>
            </a:r>
            <a:br>
              <a:rPr lang="en-US" dirty="0"/>
            </a:br>
            <a:r>
              <a:rPr lang="en-US" dirty="0"/>
              <a:t>	</a:t>
            </a:r>
            <a:r>
              <a:rPr lang="en-US" b="1" dirty="0"/>
              <a:t>end</a:t>
            </a:r>
          </a:p>
        </p:txBody>
      </p:sp>
    </p:spTree>
    <p:extLst>
      <p:ext uri="{BB962C8B-B14F-4D97-AF65-F5344CB8AC3E}">
        <p14:creationId xmlns:p14="http://schemas.microsoft.com/office/powerpoint/2010/main" val="3991070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198AB1-810A-4726-99CB-2301788B6AFE}"/>
              </a:ext>
            </a:extLst>
          </p:cNvPr>
          <p:cNvSpPr>
            <a:spLocks noGrp="1"/>
          </p:cNvSpPr>
          <p:nvPr>
            <p:ph idx="1"/>
          </p:nvPr>
        </p:nvSpPr>
        <p:spPr>
          <a:xfrm>
            <a:off x="1024128" y="858982"/>
            <a:ext cx="9720073" cy="5450378"/>
          </a:xfrm>
        </p:spPr>
        <p:txBody>
          <a:bodyPr>
            <a:normAutofit/>
          </a:bodyPr>
          <a:lstStyle/>
          <a:p>
            <a:pPr marL="0" indent="0">
              <a:buNone/>
            </a:pPr>
            <a:r>
              <a:rPr lang="en-US" b="1" dirty="0" err="1"/>
              <a:t>boolean</a:t>
            </a:r>
            <a:r>
              <a:rPr lang="en-US" b="1" dirty="0"/>
              <a:t> </a:t>
            </a:r>
            <a:r>
              <a:rPr lang="en-US" b="1" dirty="0" err="1"/>
              <a:t>SortMergeJoin</a:t>
            </a:r>
            <a:r>
              <a:rPr lang="en-US" b="1" dirty="0"/>
              <a:t>::next() </a:t>
            </a:r>
            <a:br>
              <a:rPr lang="en-US" dirty="0"/>
            </a:br>
            <a:r>
              <a:rPr lang="en-US" dirty="0"/>
              <a:t>	</a:t>
            </a:r>
            <a:r>
              <a:rPr lang="en-US" b="1" dirty="0"/>
              <a:t>begin</a:t>
            </a:r>
            <a:r>
              <a:rPr lang="en-US" dirty="0"/>
              <a:t> </a:t>
            </a:r>
            <a:br>
              <a:rPr lang="en-US" dirty="0"/>
            </a:br>
            <a:r>
              <a:rPr lang="en-US" dirty="0"/>
              <a:t>		</a:t>
            </a:r>
            <a:r>
              <a:rPr lang="en-US" b="1" dirty="0"/>
              <a:t>if</a:t>
            </a:r>
            <a:r>
              <a:rPr lang="en-US" dirty="0"/>
              <a:t> the buffer block of any run Ri is empty and not end-of-file(Ri) </a:t>
            </a:r>
            <a:br>
              <a:rPr lang="en-US" dirty="0"/>
            </a:br>
            <a:r>
              <a:rPr lang="en-US" dirty="0"/>
              <a:t>			</a:t>
            </a:r>
            <a:r>
              <a:rPr lang="en-US" b="1" dirty="0"/>
              <a:t>begin</a:t>
            </a:r>
            <a:r>
              <a:rPr lang="en-US" dirty="0"/>
              <a:t> </a:t>
            </a:r>
            <a:br>
              <a:rPr lang="en-US" dirty="0"/>
            </a:br>
            <a:r>
              <a:rPr lang="en-US" dirty="0"/>
              <a:t>				read the next block of Ri (if any) into the buffer 					block; </a:t>
            </a:r>
            <a:br>
              <a:rPr lang="en-US" dirty="0"/>
            </a:br>
            <a:r>
              <a:rPr lang="en-US" dirty="0"/>
              <a:t>			</a:t>
            </a:r>
            <a:r>
              <a:rPr lang="en-US" b="1" dirty="0"/>
              <a:t>end</a:t>
            </a:r>
            <a:r>
              <a:rPr lang="en-US" dirty="0"/>
              <a:t> </a:t>
            </a:r>
            <a:br>
              <a:rPr lang="en-US" dirty="0"/>
            </a:br>
            <a:r>
              <a:rPr lang="en-US" dirty="0"/>
              <a:t>		</a:t>
            </a:r>
            <a:r>
              <a:rPr lang="en-US" b="1" dirty="0"/>
              <a:t>if</a:t>
            </a:r>
            <a:r>
              <a:rPr lang="en-US" dirty="0"/>
              <a:t> all buffer blocks are empty </a:t>
            </a:r>
            <a:br>
              <a:rPr lang="en-US" dirty="0"/>
            </a:br>
            <a:r>
              <a:rPr lang="en-US" dirty="0"/>
              <a:t>			</a:t>
            </a:r>
            <a:r>
              <a:rPr lang="en-US" b="1" dirty="0"/>
              <a:t>return</a:t>
            </a:r>
            <a:r>
              <a:rPr lang="en-US" dirty="0"/>
              <a:t> false; </a:t>
            </a:r>
            <a:br>
              <a:rPr lang="en-US" dirty="0"/>
            </a:br>
            <a:br>
              <a:rPr lang="en-US" dirty="0"/>
            </a:br>
            <a:r>
              <a:rPr lang="en-US" dirty="0"/>
              <a:t>		choose the first tuple (in sort order) among the buffer blocks; </a:t>
            </a:r>
            <a:br>
              <a:rPr lang="en-US" dirty="0"/>
            </a:br>
            <a:r>
              <a:rPr lang="en-US" dirty="0"/>
              <a:t>		write the tuple to the output buffer; </a:t>
            </a:r>
            <a:br>
              <a:rPr lang="en-US" dirty="0"/>
            </a:br>
            <a:r>
              <a:rPr lang="en-US" dirty="0"/>
              <a:t>		delete the tuple from the buffer block and increment its pointer; 	</a:t>
            </a:r>
            <a:br>
              <a:rPr lang="en-US" dirty="0"/>
            </a:br>
            <a:r>
              <a:rPr lang="en-US" dirty="0"/>
              <a:t>		</a:t>
            </a:r>
            <a:r>
              <a:rPr lang="en-US" b="1" dirty="0"/>
              <a:t>return</a:t>
            </a:r>
            <a:r>
              <a:rPr lang="en-US" dirty="0"/>
              <a:t> true; </a:t>
            </a:r>
            <a:br>
              <a:rPr lang="en-US" dirty="0"/>
            </a:br>
            <a:r>
              <a:rPr lang="en-US" dirty="0"/>
              <a:t>	</a:t>
            </a:r>
            <a:r>
              <a:rPr lang="en-US" b="1" dirty="0"/>
              <a:t>end</a:t>
            </a:r>
          </a:p>
        </p:txBody>
      </p:sp>
    </p:spTree>
    <p:extLst>
      <p:ext uri="{BB962C8B-B14F-4D97-AF65-F5344CB8AC3E}">
        <p14:creationId xmlns:p14="http://schemas.microsoft.com/office/powerpoint/2010/main" val="3128178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3A872-3267-45AE-9567-94C06D8AE373}"/>
              </a:ext>
            </a:extLst>
          </p:cNvPr>
          <p:cNvSpPr>
            <a:spLocks noGrp="1"/>
          </p:cNvSpPr>
          <p:nvPr>
            <p:ph type="title"/>
          </p:nvPr>
        </p:nvSpPr>
        <p:spPr/>
        <p:txBody>
          <a:bodyPr/>
          <a:lstStyle/>
          <a:p>
            <a:r>
              <a:rPr lang="en-IN" dirty="0"/>
              <a:t>Q3</a:t>
            </a:r>
          </a:p>
        </p:txBody>
      </p:sp>
      <p:sp>
        <p:nvSpPr>
          <p:cNvPr id="3" name="Content Placeholder 2">
            <a:extLst>
              <a:ext uri="{FF2B5EF4-FFF2-40B4-BE49-F238E27FC236}">
                <a16:creationId xmlns:a16="http://schemas.microsoft.com/office/drawing/2014/main" id="{95198AB1-810A-4726-99CB-2301788B6AFE}"/>
              </a:ext>
            </a:extLst>
          </p:cNvPr>
          <p:cNvSpPr>
            <a:spLocks noGrp="1"/>
          </p:cNvSpPr>
          <p:nvPr>
            <p:ph idx="1"/>
          </p:nvPr>
        </p:nvSpPr>
        <p:spPr/>
        <p:txBody>
          <a:bodyPr>
            <a:normAutofit/>
          </a:bodyPr>
          <a:lstStyle/>
          <a:p>
            <a:pPr marL="0" indent="0">
              <a:buNone/>
            </a:pPr>
            <a:r>
              <a:rPr lang="en-US" dirty="0"/>
              <a:t>Write pseudocode for an iterator that implements </a:t>
            </a:r>
            <a:r>
              <a:rPr lang="en-US"/>
              <a:t>indexed nested loop </a:t>
            </a:r>
            <a:r>
              <a:rPr lang="en-US" dirty="0"/>
              <a:t>join, where the outer relation is pipelined. Your pseudocode must define the standard iterator functions open(), next(), and close(). Show what state information the iterator must maintain between calls. </a:t>
            </a:r>
            <a:r>
              <a:rPr lang="en-US" b="1" i="1" dirty="0"/>
              <a:t>[H/W]</a:t>
            </a:r>
          </a:p>
        </p:txBody>
      </p:sp>
    </p:spTree>
    <p:extLst>
      <p:ext uri="{BB962C8B-B14F-4D97-AF65-F5344CB8AC3E}">
        <p14:creationId xmlns:p14="http://schemas.microsoft.com/office/powerpoint/2010/main" val="688042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3A872-3267-45AE-9567-94C06D8AE373}"/>
              </a:ext>
            </a:extLst>
          </p:cNvPr>
          <p:cNvSpPr>
            <a:spLocks noGrp="1"/>
          </p:cNvSpPr>
          <p:nvPr>
            <p:ph type="title"/>
          </p:nvPr>
        </p:nvSpPr>
        <p:spPr/>
        <p:txBody>
          <a:bodyPr/>
          <a:lstStyle/>
          <a:p>
            <a:r>
              <a:rPr lang="en-IN"/>
              <a:t>Q4</a:t>
            </a:r>
            <a:endParaRPr lang="en-IN" dirty="0"/>
          </a:p>
        </p:txBody>
      </p:sp>
      <p:sp>
        <p:nvSpPr>
          <p:cNvPr id="3" name="Content Placeholder 2">
            <a:extLst>
              <a:ext uri="{FF2B5EF4-FFF2-40B4-BE49-F238E27FC236}">
                <a16:creationId xmlns:a16="http://schemas.microsoft.com/office/drawing/2014/main" id="{95198AB1-810A-4726-99CB-2301788B6AFE}"/>
              </a:ext>
            </a:extLst>
          </p:cNvPr>
          <p:cNvSpPr>
            <a:spLocks noGrp="1"/>
          </p:cNvSpPr>
          <p:nvPr>
            <p:ph idx="1"/>
          </p:nvPr>
        </p:nvSpPr>
        <p:spPr/>
        <p:txBody>
          <a:bodyPr>
            <a:normAutofit/>
          </a:bodyPr>
          <a:lstStyle/>
          <a:p>
            <a:pPr marL="0" indent="0">
              <a:buNone/>
            </a:pPr>
            <a:r>
              <a:rPr lang="en-US" dirty="0"/>
              <a:t>Show that the following equivalences hold. Explain how you can apply them to improve the efficiency of certain queries: </a:t>
            </a:r>
            <a:br>
              <a:rPr lang="en-US" dirty="0"/>
            </a:br>
            <a:br>
              <a:rPr lang="en-US" dirty="0"/>
            </a:br>
            <a:r>
              <a:rPr lang="en-US" dirty="0"/>
              <a:t>a. E1 ⋈</a:t>
            </a:r>
            <a:r>
              <a:rPr lang="en-US" baseline="-25000" dirty="0"/>
              <a:t>θ</a:t>
            </a:r>
            <a:r>
              <a:rPr lang="en-US" dirty="0"/>
              <a:t> (E2 − E3) ≡ (E1 ⋈</a:t>
            </a:r>
            <a:r>
              <a:rPr lang="en-US" baseline="-25000" dirty="0"/>
              <a:t>θ</a:t>
            </a:r>
            <a:r>
              <a:rPr lang="en-US" dirty="0"/>
              <a:t> E2) − (E1 ⋈</a:t>
            </a:r>
            <a:r>
              <a:rPr lang="en-US" baseline="-25000" dirty="0"/>
              <a:t>θ</a:t>
            </a:r>
            <a:r>
              <a:rPr lang="en-US" dirty="0"/>
              <a:t> E3)</a:t>
            </a:r>
          </a:p>
          <a:p>
            <a:pPr marL="0" indent="0">
              <a:buNone/>
            </a:pPr>
            <a:r>
              <a:rPr lang="en-US" dirty="0"/>
              <a:t>b. </a:t>
            </a:r>
            <a:r>
              <a:rPr lang="en-US" dirty="0" err="1"/>
              <a:t>σ</a:t>
            </a:r>
            <a:r>
              <a:rPr lang="en-US" baseline="-25000" dirty="0" err="1"/>
              <a:t>θ</a:t>
            </a:r>
            <a:r>
              <a:rPr lang="en-US" dirty="0"/>
              <a:t>(E1⟕E2) ≡ </a:t>
            </a:r>
            <a:r>
              <a:rPr lang="en-US" dirty="0" err="1"/>
              <a:t>σ</a:t>
            </a:r>
            <a:r>
              <a:rPr lang="en-US" baseline="-25000" dirty="0" err="1"/>
              <a:t>θ</a:t>
            </a:r>
            <a:r>
              <a:rPr lang="en-US" dirty="0"/>
              <a:t>(E1)⟕ E2, where θ uses only attributes from E1. </a:t>
            </a:r>
            <a:r>
              <a:rPr lang="en-US" b="1" i="1" dirty="0"/>
              <a:t>[H/W]</a:t>
            </a:r>
          </a:p>
          <a:p>
            <a:pPr marL="0" indent="0">
              <a:buNone/>
            </a:pPr>
            <a:endParaRPr lang="en-US" dirty="0"/>
          </a:p>
        </p:txBody>
      </p:sp>
    </p:spTree>
    <p:extLst>
      <p:ext uri="{BB962C8B-B14F-4D97-AF65-F5344CB8AC3E}">
        <p14:creationId xmlns:p14="http://schemas.microsoft.com/office/powerpoint/2010/main" val="799593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198AB1-810A-4726-99CB-2301788B6AFE}"/>
              </a:ext>
            </a:extLst>
          </p:cNvPr>
          <p:cNvSpPr>
            <a:spLocks noGrp="1"/>
          </p:cNvSpPr>
          <p:nvPr>
            <p:ph idx="1"/>
          </p:nvPr>
        </p:nvSpPr>
        <p:spPr>
          <a:xfrm>
            <a:off x="1024128" y="789709"/>
            <a:ext cx="9720073" cy="5519651"/>
          </a:xfrm>
        </p:spPr>
        <p:txBody>
          <a:bodyPr>
            <a:normAutofit/>
          </a:bodyPr>
          <a:lstStyle/>
          <a:p>
            <a:pPr marL="0" indent="0">
              <a:buNone/>
            </a:pPr>
            <a:r>
              <a:rPr lang="en-US" dirty="0"/>
              <a:t>a. </a:t>
            </a:r>
            <a:br>
              <a:rPr lang="en-US" dirty="0"/>
            </a:br>
            <a:br>
              <a:rPr lang="en-US" dirty="0"/>
            </a:br>
            <a:endParaRPr lang="en-US" dirty="0"/>
          </a:p>
        </p:txBody>
      </p:sp>
      <p:pic>
        <p:nvPicPr>
          <p:cNvPr id="7" name="Picture 6">
            <a:extLst>
              <a:ext uri="{FF2B5EF4-FFF2-40B4-BE49-F238E27FC236}">
                <a16:creationId xmlns:a16="http://schemas.microsoft.com/office/drawing/2014/main" id="{C7D0B887-66D3-82F5-D2FF-565320B9F04C}"/>
              </a:ext>
            </a:extLst>
          </p:cNvPr>
          <p:cNvPicPr>
            <a:picLocks noChangeAspect="1"/>
          </p:cNvPicPr>
          <p:nvPr/>
        </p:nvPicPr>
        <p:blipFill>
          <a:blip r:embed="rId2"/>
          <a:stretch>
            <a:fillRect/>
          </a:stretch>
        </p:blipFill>
        <p:spPr>
          <a:xfrm>
            <a:off x="1024128" y="1283459"/>
            <a:ext cx="7787363" cy="4579978"/>
          </a:xfrm>
          <a:prstGeom prst="rect">
            <a:avLst/>
          </a:prstGeom>
        </p:spPr>
      </p:pic>
    </p:spTree>
    <p:extLst>
      <p:ext uri="{BB962C8B-B14F-4D97-AF65-F5344CB8AC3E}">
        <p14:creationId xmlns:p14="http://schemas.microsoft.com/office/powerpoint/2010/main" val="3735875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198AB1-810A-4726-99CB-2301788B6AFE}"/>
              </a:ext>
            </a:extLst>
          </p:cNvPr>
          <p:cNvSpPr>
            <a:spLocks noGrp="1"/>
          </p:cNvSpPr>
          <p:nvPr>
            <p:ph idx="1"/>
          </p:nvPr>
        </p:nvSpPr>
        <p:spPr>
          <a:xfrm>
            <a:off x="1024128" y="789709"/>
            <a:ext cx="9720073" cy="5519651"/>
          </a:xfrm>
        </p:spPr>
        <p:txBody>
          <a:bodyPr>
            <a:normAutofit/>
          </a:bodyPr>
          <a:lstStyle/>
          <a:p>
            <a:pPr marL="0" indent="0">
              <a:buNone/>
            </a:pPr>
            <a:r>
              <a:rPr lang="en-US" dirty="0"/>
              <a:t>b. </a:t>
            </a:r>
            <a:br>
              <a:rPr lang="en-US" dirty="0"/>
            </a:br>
            <a:br>
              <a:rPr lang="en-US" dirty="0"/>
            </a:br>
            <a:endParaRPr lang="en-US" dirty="0"/>
          </a:p>
        </p:txBody>
      </p:sp>
      <p:pic>
        <p:nvPicPr>
          <p:cNvPr id="4" name="Picture 3">
            <a:extLst>
              <a:ext uri="{FF2B5EF4-FFF2-40B4-BE49-F238E27FC236}">
                <a16:creationId xmlns:a16="http://schemas.microsoft.com/office/drawing/2014/main" id="{395F9C11-4610-A9C7-A0F8-15556DA41071}"/>
              </a:ext>
            </a:extLst>
          </p:cNvPr>
          <p:cNvPicPr>
            <a:picLocks noChangeAspect="1"/>
          </p:cNvPicPr>
          <p:nvPr/>
        </p:nvPicPr>
        <p:blipFill>
          <a:blip r:embed="rId2"/>
          <a:stretch>
            <a:fillRect/>
          </a:stretch>
        </p:blipFill>
        <p:spPr>
          <a:xfrm>
            <a:off x="1024128" y="1437410"/>
            <a:ext cx="7634963" cy="4463936"/>
          </a:xfrm>
          <a:prstGeom prst="rect">
            <a:avLst/>
          </a:prstGeom>
        </p:spPr>
      </p:pic>
    </p:spTree>
    <p:extLst>
      <p:ext uri="{BB962C8B-B14F-4D97-AF65-F5344CB8AC3E}">
        <p14:creationId xmlns:p14="http://schemas.microsoft.com/office/powerpoint/2010/main" val="1241159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EA472-E803-490A-8ED0-648B0FF35720}"/>
              </a:ext>
            </a:extLst>
          </p:cNvPr>
          <p:cNvSpPr>
            <a:spLocks noGrp="1"/>
          </p:cNvSpPr>
          <p:nvPr>
            <p:ph type="title"/>
          </p:nvPr>
        </p:nvSpPr>
        <p:spPr>
          <a:xfrm>
            <a:off x="1141413" y="609600"/>
            <a:ext cx="9905998" cy="887896"/>
          </a:xfrm>
        </p:spPr>
        <p:txBody>
          <a:bodyPr/>
          <a:lstStyle/>
          <a:p>
            <a:pPr algn="just"/>
            <a:r>
              <a:rPr lang="en-IN" dirty="0"/>
              <a:t>Query Processing in memory</a:t>
            </a:r>
          </a:p>
        </p:txBody>
      </p:sp>
      <p:sp>
        <p:nvSpPr>
          <p:cNvPr id="3" name="Content Placeholder 2">
            <a:extLst>
              <a:ext uri="{FF2B5EF4-FFF2-40B4-BE49-F238E27FC236}">
                <a16:creationId xmlns:a16="http://schemas.microsoft.com/office/drawing/2014/main" id="{6C2E13FC-9EC2-43EB-9277-6D3575BED299}"/>
              </a:ext>
            </a:extLst>
          </p:cNvPr>
          <p:cNvSpPr>
            <a:spLocks noGrp="1"/>
          </p:cNvSpPr>
          <p:nvPr>
            <p:ph idx="1"/>
          </p:nvPr>
        </p:nvSpPr>
        <p:spPr>
          <a:xfrm>
            <a:off x="1141413" y="1616765"/>
            <a:ext cx="9905998" cy="4174435"/>
          </a:xfrm>
        </p:spPr>
        <p:txBody>
          <a:bodyPr>
            <a:normAutofit/>
          </a:bodyPr>
          <a:lstStyle/>
          <a:p>
            <a:pPr algn="just">
              <a:buFont typeface="Wingdings" panose="05000000000000000000" pitchFamily="2" charset="2"/>
              <a:buChar char="§"/>
            </a:pPr>
            <a:r>
              <a:rPr lang="en-IN" dirty="0">
                <a:effectLst>
                  <a:glow rad="38100">
                    <a:schemeClr val="bg1">
                      <a:lumMod val="50000"/>
                      <a:lumOff val="50000"/>
                      <a:alpha val="20000"/>
                    </a:schemeClr>
                  </a:glow>
                </a:effectLst>
                <a:latin typeface="Arial" panose="020B0604020202020204" pitchFamily="34" charset="0"/>
                <a:cs typeface="Arial" panose="020B0604020202020204" pitchFamily="34" charset="0"/>
              </a:rPr>
              <a:t> </a:t>
            </a:r>
            <a:r>
              <a:rPr lang="en-IN" dirty="0">
                <a:effectLst>
                  <a:glow rad="38100">
                    <a:schemeClr val="bg1">
                      <a:lumMod val="50000"/>
                      <a:lumOff val="50000"/>
                      <a:alpha val="20000"/>
                    </a:schemeClr>
                  </a:glow>
                </a:effectLst>
                <a:cs typeface="Arial" panose="020B0604020202020204" pitchFamily="34" charset="0"/>
              </a:rPr>
              <a:t>Query processing algorithms help minimise the I/O cost. But here will discuss the techniques which help </a:t>
            </a:r>
            <a:r>
              <a:rPr lang="en-IN" b="1" dirty="0">
                <a:effectLst>
                  <a:glow rad="38100">
                    <a:schemeClr val="bg1">
                      <a:lumMod val="50000"/>
                      <a:lumOff val="50000"/>
                      <a:alpha val="20000"/>
                    </a:schemeClr>
                  </a:glow>
                </a:effectLst>
                <a:cs typeface="Arial" panose="020B0604020202020204" pitchFamily="34" charset="0"/>
              </a:rPr>
              <a:t>minimise the memory access costs</a:t>
            </a:r>
            <a:r>
              <a:rPr lang="en-IN" dirty="0">
                <a:effectLst>
                  <a:glow rad="38100">
                    <a:schemeClr val="bg1">
                      <a:lumMod val="50000"/>
                      <a:lumOff val="50000"/>
                      <a:alpha val="20000"/>
                    </a:schemeClr>
                  </a:glow>
                </a:effectLst>
                <a:cs typeface="Arial" panose="020B0604020202020204" pitchFamily="34" charset="0"/>
              </a:rPr>
              <a:t>.</a:t>
            </a:r>
          </a:p>
          <a:p>
            <a:pPr algn="just">
              <a:buFont typeface="Wingdings" panose="05000000000000000000" pitchFamily="2" charset="2"/>
              <a:buChar char="§"/>
            </a:pPr>
            <a:r>
              <a:rPr lang="en-IN" dirty="0">
                <a:solidFill>
                  <a:schemeClr val="tx1"/>
                </a:solidFill>
                <a:effectLst>
                  <a:glow rad="38100">
                    <a:schemeClr val="bg1">
                      <a:lumMod val="50000"/>
                      <a:lumOff val="50000"/>
                      <a:alpha val="20000"/>
                    </a:schemeClr>
                  </a:glow>
                </a:effectLst>
                <a:cs typeface="Arial" panose="020B0604020202020204" pitchFamily="34" charset="0"/>
              </a:rPr>
              <a:t> These techniques are : </a:t>
            </a:r>
            <a:r>
              <a:rPr lang="en-IN" dirty="0">
                <a:effectLst>
                  <a:glow rad="38100">
                    <a:schemeClr val="bg1">
                      <a:lumMod val="50000"/>
                      <a:lumOff val="50000"/>
                      <a:alpha val="20000"/>
                    </a:schemeClr>
                  </a:glow>
                </a:effectLst>
                <a:cs typeface="Arial" panose="020B0604020202020204" pitchFamily="34" charset="0"/>
              </a:rPr>
              <a:t>C</a:t>
            </a:r>
            <a:r>
              <a:rPr lang="en-IN" dirty="0">
                <a:solidFill>
                  <a:schemeClr val="tx1"/>
                </a:solidFill>
                <a:effectLst>
                  <a:glow rad="38100">
                    <a:schemeClr val="bg1">
                      <a:lumMod val="50000"/>
                      <a:lumOff val="50000"/>
                      <a:alpha val="20000"/>
                    </a:schemeClr>
                  </a:glow>
                </a:effectLst>
                <a:cs typeface="Arial" panose="020B0604020202020204" pitchFamily="34" charset="0"/>
              </a:rPr>
              <a:t>ache - Conscious Algorithms and query compilation.</a:t>
            </a:r>
          </a:p>
          <a:p>
            <a:pPr algn="just">
              <a:buFont typeface="Wingdings" panose="05000000000000000000" pitchFamily="2" charset="2"/>
              <a:buChar char="§"/>
            </a:pPr>
            <a:r>
              <a:rPr lang="en-IN" dirty="0">
                <a:solidFill>
                  <a:schemeClr val="tx1"/>
                </a:solidFill>
                <a:effectLst>
                  <a:glow rad="38100">
                    <a:schemeClr val="bg1">
                      <a:lumMod val="50000"/>
                      <a:lumOff val="50000"/>
                      <a:alpha val="20000"/>
                    </a:schemeClr>
                  </a:glow>
                </a:effectLst>
                <a:cs typeface="Arial" panose="020B0604020202020204" pitchFamily="34" charset="0"/>
              </a:rPr>
              <a:t> They </a:t>
            </a:r>
            <a:r>
              <a:rPr lang="en-IN" dirty="0">
                <a:effectLst>
                  <a:glow rad="38100">
                    <a:schemeClr val="bg1">
                      <a:lumMod val="50000"/>
                      <a:lumOff val="50000"/>
                      <a:alpha val="20000"/>
                    </a:schemeClr>
                  </a:glow>
                </a:effectLst>
                <a:cs typeface="Arial" panose="020B0604020202020204" pitchFamily="34" charset="0"/>
              </a:rPr>
              <a:t>can speed up processing once data has been brought into the in-memory buffer.</a:t>
            </a:r>
          </a:p>
        </p:txBody>
      </p:sp>
    </p:spTree>
    <p:extLst>
      <p:ext uri="{BB962C8B-B14F-4D97-AF65-F5344CB8AC3E}">
        <p14:creationId xmlns:p14="http://schemas.microsoft.com/office/powerpoint/2010/main" val="1022860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422B7-3D43-4740-A501-88D9781A90F4}"/>
              </a:ext>
            </a:extLst>
          </p:cNvPr>
          <p:cNvSpPr>
            <a:spLocks noGrp="1"/>
          </p:cNvSpPr>
          <p:nvPr>
            <p:ph type="title"/>
          </p:nvPr>
        </p:nvSpPr>
        <p:spPr/>
        <p:txBody>
          <a:bodyPr/>
          <a:lstStyle/>
          <a:p>
            <a:r>
              <a:rPr lang="en-IN" dirty="0"/>
              <a:t>Cache Conscious Algorithms</a:t>
            </a:r>
          </a:p>
        </p:txBody>
      </p:sp>
      <p:sp>
        <p:nvSpPr>
          <p:cNvPr id="3" name="Content Placeholder 2">
            <a:extLst>
              <a:ext uri="{FF2B5EF4-FFF2-40B4-BE49-F238E27FC236}">
                <a16:creationId xmlns:a16="http://schemas.microsoft.com/office/drawing/2014/main" id="{2433E5DE-B20C-48C9-BBD0-E1F3D520243A}"/>
              </a:ext>
            </a:extLst>
          </p:cNvPr>
          <p:cNvSpPr>
            <a:spLocks noGrp="1"/>
          </p:cNvSpPr>
          <p:nvPr>
            <p:ph idx="1"/>
          </p:nvPr>
        </p:nvSpPr>
        <p:spPr/>
        <p:txBody>
          <a:bodyPr>
            <a:normAutofit/>
          </a:bodyPr>
          <a:lstStyle/>
          <a:p>
            <a:pPr algn="just">
              <a:buFont typeface="Wingdings" panose="05000000000000000000" pitchFamily="2" charset="2"/>
              <a:buChar char="§"/>
            </a:pPr>
            <a:r>
              <a:rPr lang="en-IN" dirty="0"/>
              <a:t> </a:t>
            </a:r>
            <a:r>
              <a:rPr lang="en-IN" b="1" dirty="0">
                <a:effectLst>
                  <a:glow rad="38100">
                    <a:schemeClr val="bg1">
                      <a:lumMod val="50000"/>
                      <a:lumOff val="50000"/>
                      <a:alpha val="20000"/>
                    </a:schemeClr>
                  </a:glow>
                </a:effectLst>
                <a:cs typeface="Arial" panose="020B0604020202020204" pitchFamily="34" charset="0"/>
              </a:rPr>
              <a:t>Goal:</a:t>
            </a:r>
            <a:r>
              <a:rPr lang="en-IN" dirty="0">
                <a:effectLst>
                  <a:glow rad="38100">
                    <a:schemeClr val="bg1">
                      <a:lumMod val="50000"/>
                      <a:lumOff val="50000"/>
                      <a:alpha val="20000"/>
                    </a:schemeClr>
                  </a:glow>
                </a:effectLst>
                <a:cs typeface="Arial" panose="020B0604020202020204" pitchFamily="34" charset="0"/>
              </a:rPr>
              <a:t> to minimise cache misses, make best use of data fetched into the cache as part of cache line (typically 64 bytes).</a:t>
            </a:r>
          </a:p>
          <a:p>
            <a:pPr algn="just">
              <a:buFont typeface="Wingdings" panose="05000000000000000000" pitchFamily="2" charset="2"/>
              <a:buChar char="§"/>
            </a:pPr>
            <a:r>
              <a:rPr lang="en-IN" dirty="0">
                <a:cs typeface="Arial" panose="020B0604020202020204" pitchFamily="34" charset="0"/>
              </a:rPr>
              <a:t> </a:t>
            </a:r>
            <a:r>
              <a:rPr lang="en-IN" b="1" dirty="0">
                <a:cs typeface="Arial" panose="020B0604020202020204" pitchFamily="34" charset="0"/>
              </a:rPr>
              <a:t>For external merge-sort:</a:t>
            </a:r>
            <a:r>
              <a:rPr lang="en-IN" dirty="0">
                <a:cs typeface="Arial" panose="020B0604020202020204" pitchFamily="34" charset="0"/>
              </a:rPr>
              <a:t> use runs that are as large as L3 cache to avoid cache misses during a sorting run. Then merge runs as usual in merge sort as merging is cache efficient.</a:t>
            </a:r>
          </a:p>
          <a:p>
            <a:pPr algn="just">
              <a:buFont typeface="Wingdings" panose="05000000000000000000" pitchFamily="2" charset="2"/>
              <a:buChar char="§"/>
            </a:pPr>
            <a:r>
              <a:rPr lang="en-IN" dirty="0">
                <a:cs typeface="Arial" panose="020B0604020202020204" pitchFamily="34" charset="0"/>
              </a:rPr>
              <a:t> </a:t>
            </a:r>
            <a:r>
              <a:rPr lang="en-IN" b="1" dirty="0">
                <a:cs typeface="Arial" panose="020B0604020202020204" pitchFamily="34" charset="0"/>
              </a:rPr>
              <a:t>For hash-join:</a:t>
            </a:r>
            <a:r>
              <a:rPr lang="en-IN" dirty="0">
                <a:cs typeface="Arial" panose="020B0604020202020204" pitchFamily="34" charset="0"/>
              </a:rPr>
              <a:t> First create partitions such that build and probe partitions fit in memory. Then </a:t>
            </a:r>
            <a:r>
              <a:rPr lang="en-IN" b="1" dirty="0">
                <a:cs typeface="Arial" panose="020B0604020202020204" pitchFamily="34" charset="0"/>
              </a:rPr>
              <a:t>sub-partition further such that build sub-partition + index fits in L3 cache which minimises the cache misses.</a:t>
            </a:r>
          </a:p>
        </p:txBody>
      </p:sp>
    </p:spTree>
    <p:extLst>
      <p:ext uri="{BB962C8B-B14F-4D97-AF65-F5344CB8AC3E}">
        <p14:creationId xmlns:p14="http://schemas.microsoft.com/office/powerpoint/2010/main" val="551878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B46FD-5254-44E1-BDF6-80B3EA5617BA}"/>
              </a:ext>
            </a:extLst>
          </p:cNvPr>
          <p:cNvSpPr>
            <a:spLocks noGrp="1"/>
          </p:cNvSpPr>
          <p:nvPr>
            <p:ph type="title"/>
          </p:nvPr>
        </p:nvSpPr>
        <p:spPr/>
        <p:txBody>
          <a:bodyPr/>
          <a:lstStyle/>
          <a:p>
            <a:r>
              <a:rPr lang="en-IN" dirty="0"/>
              <a:t>Query compilation</a:t>
            </a:r>
          </a:p>
        </p:txBody>
      </p:sp>
      <p:sp>
        <p:nvSpPr>
          <p:cNvPr id="3" name="Content Placeholder 2">
            <a:extLst>
              <a:ext uri="{FF2B5EF4-FFF2-40B4-BE49-F238E27FC236}">
                <a16:creationId xmlns:a16="http://schemas.microsoft.com/office/drawing/2014/main" id="{2007F8A6-282B-43F9-B929-F23EDB4BCA83}"/>
              </a:ext>
            </a:extLst>
          </p:cNvPr>
          <p:cNvSpPr>
            <a:spLocks noGrp="1"/>
          </p:cNvSpPr>
          <p:nvPr>
            <p:ph idx="1"/>
          </p:nvPr>
        </p:nvSpPr>
        <p:spPr/>
        <p:txBody>
          <a:bodyPr/>
          <a:lstStyle/>
          <a:p>
            <a:pPr algn="just">
              <a:buFont typeface="Wingdings" panose="05000000000000000000" pitchFamily="2" charset="2"/>
              <a:buChar char="§"/>
            </a:pPr>
            <a:r>
              <a:rPr lang="en-IN" dirty="0">
                <a:cs typeface="Arial" panose="020B0604020202020204" pitchFamily="34" charset="0"/>
              </a:rPr>
              <a:t> </a:t>
            </a:r>
            <a:r>
              <a:rPr lang="en-IN" b="1" dirty="0">
                <a:cs typeface="Arial" panose="020B0604020202020204" pitchFamily="34" charset="0"/>
              </a:rPr>
              <a:t>Traditional databases query processors act as interpreters</a:t>
            </a:r>
            <a:r>
              <a:rPr lang="en-IN" dirty="0">
                <a:cs typeface="Arial" panose="020B0604020202020204" pitchFamily="34" charset="0"/>
              </a:rPr>
              <a:t> that execute a query plan. However, there is a significant overhead due to interpretation.</a:t>
            </a:r>
          </a:p>
          <a:p>
            <a:pPr algn="just">
              <a:buFont typeface="Wingdings" panose="05000000000000000000" pitchFamily="2" charset="2"/>
              <a:buChar char="§"/>
            </a:pPr>
            <a:r>
              <a:rPr lang="en-IN" dirty="0">
                <a:cs typeface="Arial" panose="020B0604020202020204" pitchFamily="34" charset="0"/>
              </a:rPr>
              <a:t> To avoid overhead due to interpretation, </a:t>
            </a:r>
            <a:r>
              <a:rPr lang="en-IN" b="1" dirty="0">
                <a:cs typeface="Arial" panose="020B0604020202020204" pitchFamily="34" charset="0"/>
              </a:rPr>
              <a:t>modern main-memory databases</a:t>
            </a:r>
            <a:r>
              <a:rPr lang="en-IN" dirty="0">
                <a:cs typeface="Arial" panose="020B0604020202020204" pitchFamily="34" charset="0"/>
              </a:rPr>
              <a:t> </a:t>
            </a:r>
            <a:r>
              <a:rPr lang="en-IN" b="1" dirty="0">
                <a:cs typeface="Arial" panose="020B0604020202020204" pitchFamily="34" charset="0"/>
              </a:rPr>
              <a:t>compile query plans into machine code or intermediate level byte-code</a:t>
            </a:r>
            <a:r>
              <a:rPr lang="en-IN" dirty="0">
                <a:cs typeface="Arial" panose="020B0604020202020204" pitchFamily="34" charset="0"/>
              </a:rPr>
              <a:t>. With this and some other optimizations, compiled code has been found to be ten times faster than interpreted code.</a:t>
            </a:r>
          </a:p>
        </p:txBody>
      </p:sp>
    </p:spTree>
    <p:extLst>
      <p:ext uri="{BB962C8B-B14F-4D97-AF65-F5344CB8AC3E}">
        <p14:creationId xmlns:p14="http://schemas.microsoft.com/office/powerpoint/2010/main" val="3688883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3A872-3267-45AE-9567-94C06D8AE373}"/>
              </a:ext>
            </a:extLst>
          </p:cNvPr>
          <p:cNvSpPr>
            <a:spLocks noGrp="1"/>
          </p:cNvSpPr>
          <p:nvPr>
            <p:ph type="title"/>
          </p:nvPr>
        </p:nvSpPr>
        <p:spPr/>
        <p:txBody>
          <a:bodyPr/>
          <a:lstStyle/>
          <a:p>
            <a:r>
              <a:rPr lang="en-IN" dirty="0"/>
              <a:t>Column - Oriented storage</a:t>
            </a:r>
          </a:p>
        </p:txBody>
      </p:sp>
      <p:sp>
        <p:nvSpPr>
          <p:cNvPr id="3" name="Content Placeholder 2">
            <a:extLst>
              <a:ext uri="{FF2B5EF4-FFF2-40B4-BE49-F238E27FC236}">
                <a16:creationId xmlns:a16="http://schemas.microsoft.com/office/drawing/2014/main" id="{95198AB1-810A-4726-99CB-2301788B6AFE}"/>
              </a:ext>
            </a:extLst>
          </p:cNvPr>
          <p:cNvSpPr>
            <a:spLocks noGrp="1"/>
          </p:cNvSpPr>
          <p:nvPr>
            <p:ph idx="1"/>
          </p:nvPr>
        </p:nvSpPr>
        <p:spPr/>
        <p:txBody>
          <a:bodyPr>
            <a:normAutofit/>
          </a:bodyPr>
          <a:lstStyle/>
          <a:p>
            <a:pPr algn="just">
              <a:buFont typeface="Wingdings" panose="05000000000000000000" pitchFamily="2" charset="2"/>
              <a:buChar char="§"/>
            </a:pPr>
            <a:r>
              <a:rPr lang="en-IN" sz="1800" b="0" i="0" u="none" strike="noStrike" baseline="0" dirty="0">
                <a:solidFill>
                  <a:srgbClr val="000000"/>
                </a:solidFill>
                <a:latin typeface="Arial" panose="020B0604020202020204" pitchFamily="34" charset="0"/>
                <a:cs typeface="Arial" panose="020B0604020202020204" pitchFamily="34" charset="0"/>
              </a:rPr>
              <a:t> </a:t>
            </a:r>
            <a:r>
              <a:rPr lang="en-IN" dirty="0"/>
              <a:t>When we need to access a </a:t>
            </a:r>
            <a:r>
              <a:rPr lang="en-IN" b="1" dirty="0"/>
              <a:t>small number of attributes in large schema then then storing a relation by column is efficient </a:t>
            </a:r>
            <a:r>
              <a:rPr lang="en-IN" dirty="0"/>
              <a:t>than row as selection operation on small no. of attributes has low cost in column store.</a:t>
            </a:r>
          </a:p>
          <a:p>
            <a:pPr algn="just">
              <a:buFont typeface="Wingdings" panose="05000000000000000000" pitchFamily="2" charset="2"/>
              <a:buChar char="§"/>
            </a:pPr>
            <a:r>
              <a:rPr lang="en-IN" b="0" i="0" u="none" strike="noStrike" baseline="0" dirty="0"/>
              <a:t> Because column stores permit efficient access to many values for a given attribute at once, they are well suited to exploit the vector-processing capabilities of modern processors. This capability allows certain operations (such as comparisons and aggregations) to be performed in a parallel on multiple attribute values.</a:t>
            </a:r>
          </a:p>
          <a:p>
            <a:pPr algn="just">
              <a:buFont typeface="Wingdings" panose="05000000000000000000" pitchFamily="2" charset="2"/>
              <a:buChar char="§"/>
            </a:pPr>
            <a:r>
              <a:rPr lang="en-IN" b="0" i="0" u="none" strike="noStrike" baseline="0" dirty="0"/>
              <a:t> </a:t>
            </a:r>
            <a:r>
              <a:rPr lang="en-IN" dirty="0">
                <a:solidFill>
                  <a:srgbClr val="000000"/>
                </a:solidFill>
                <a:cs typeface="Arial" panose="020B0604020202020204" pitchFamily="34" charset="0"/>
              </a:rPr>
              <a:t>e.g. Apache Cassandra</a:t>
            </a:r>
            <a:endParaRPr lang="en-IN" b="0" i="0" u="none" strike="noStrike" baseline="0" dirty="0">
              <a:solidFill>
                <a:srgbClr val="000000"/>
              </a:solidFill>
              <a:cs typeface="Arial" panose="020B0604020202020204" pitchFamily="34" charset="0"/>
            </a:endParaRPr>
          </a:p>
        </p:txBody>
      </p:sp>
    </p:spTree>
    <p:extLst>
      <p:ext uri="{BB962C8B-B14F-4D97-AF65-F5344CB8AC3E}">
        <p14:creationId xmlns:p14="http://schemas.microsoft.com/office/powerpoint/2010/main" val="1677435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3A872-3267-45AE-9567-94C06D8AE373}"/>
              </a:ext>
            </a:extLst>
          </p:cNvPr>
          <p:cNvSpPr>
            <a:spLocks noGrp="1"/>
          </p:cNvSpPr>
          <p:nvPr>
            <p:ph type="title"/>
          </p:nvPr>
        </p:nvSpPr>
        <p:spPr/>
        <p:txBody>
          <a:bodyPr/>
          <a:lstStyle/>
          <a:p>
            <a:r>
              <a:rPr lang="en-IN" dirty="0"/>
              <a:t>Q1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5198AB1-810A-4726-99CB-2301788B6AFE}"/>
                  </a:ext>
                </a:extLst>
              </p:cNvPr>
              <p:cNvSpPr>
                <a:spLocks noGrp="1"/>
              </p:cNvSpPr>
              <p:nvPr>
                <p:ph idx="1"/>
              </p:nvPr>
            </p:nvSpPr>
            <p:spPr/>
            <p:txBody>
              <a:bodyPr>
                <a:normAutofit/>
              </a:bodyPr>
              <a:lstStyle/>
              <a:p>
                <a:pPr marL="0" indent="0">
                  <a:buNone/>
                </a:pPr>
                <a:r>
                  <a:rPr lang="en-US" dirty="0"/>
                  <a:t>Consider the following extended relational-algebra operators. Describe how to implement each operation using sorting and using hashing. </a:t>
                </a:r>
              </a:p>
              <a:p>
                <a:pPr marL="457200" indent="-457200">
                  <a:buAutoNum type="alphaLcPeriod"/>
                </a:pPr>
                <a:r>
                  <a:rPr lang="en-US" b="1" dirty="0" err="1"/>
                  <a:t>Semijoin</a:t>
                </a:r>
                <a:r>
                  <a:rPr lang="en-US" b="1" dirty="0"/>
                  <a:t> (⋉</a:t>
                </a:r>
                <a:r>
                  <a:rPr lang="en-US" b="1" baseline="-25000" dirty="0"/>
                  <a:t>θ</a:t>
                </a:r>
                <a:r>
                  <a:rPr lang="en-US" b="1" dirty="0"/>
                  <a:t>): </a:t>
                </a:r>
                <a:br>
                  <a:rPr lang="en-US" dirty="0"/>
                </a:br>
                <a:r>
                  <a:rPr lang="en-US" dirty="0"/>
                  <a:t>The multiset </a:t>
                </a:r>
                <a:r>
                  <a:rPr lang="en-US" dirty="0" err="1"/>
                  <a:t>semijoin</a:t>
                </a:r>
                <a:r>
                  <a:rPr lang="en-US" dirty="0"/>
                  <a:t> operator r ⋉</a:t>
                </a:r>
                <a:r>
                  <a:rPr lang="en-US" baseline="-25000" dirty="0"/>
                  <a:t>𝜃</a:t>
                </a:r>
                <a:r>
                  <a:rPr lang="en-US" dirty="0"/>
                  <a:t> s is defined as follows: if a tuple 𝑟</a:t>
                </a:r>
                <a:r>
                  <a:rPr lang="en-US" baseline="-25000" dirty="0"/>
                  <a:t>𝑖</a:t>
                </a:r>
                <a:r>
                  <a:rPr lang="en-US" dirty="0"/>
                  <a:t> appears n times in r, it appears n times in the result of r ⋉</a:t>
                </a:r>
                <a:r>
                  <a:rPr lang="en-US" baseline="-25000" dirty="0"/>
                  <a:t>𝜃</a:t>
                </a:r>
                <a:r>
                  <a:rPr lang="en-US" dirty="0"/>
                  <a:t> if there is at least one tuple 𝑠</a:t>
                </a:r>
                <a:r>
                  <a:rPr lang="en-US" baseline="-25000" dirty="0"/>
                  <a:t>𝑗</a:t>
                </a:r>
                <a:r>
                  <a:rPr lang="en-US" dirty="0"/>
                  <a:t> such that 𝑟</a:t>
                </a:r>
                <a:r>
                  <a:rPr lang="en-US" baseline="-25000" dirty="0"/>
                  <a:t>𝑖</a:t>
                </a:r>
                <a:r>
                  <a:rPr lang="en-US" dirty="0"/>
                  <a:t> and 𝑠</a:t>
                </a:r>
                <a:r>
                  <a:rPr lang="en-US" baseline="-25000" dirty="0"/>
                  <a:t>𝑗</a:t>
                </a:r>
                <a:r>
                  <a:rPr lang="en-US" dirty="0"/>
                  <a:t> satisfy predicate θ; otherwise 𝑟</a:t>
                </a:r>
                <a:r>
                  <a:rPr lang="en-US" baseline="-25000" dirty="0"/>
                  <a:t>𝑖</a:t>
                </a:r>
                <a:r>
                  <a:rPr lang="en-US" dirty="0"/>
                  <a:t> does not appear in the result.</a:t>
                </a:r>
              </a:p>
              <a:p>
                <a:pPr marL="457200" indent="-457200">
                  <a:buAutoNum type="alphaLcPeriod"/>
                </a:pPr>
                <a:r>
                  <a:rPr lang="en-US" b="1" dirty="0"/>
                  <a:t>Anti-</a:t>
                </a:r>
                <a:r>
                  <a:rPr lang="en-US" b="1" dirty="0" err="1"/>
                  <a:t>semijoin</a:t>
                </a:r>
                <a:r>
                  <a:rPr lang="en-US" b="1" dirty="0"/>
                  <a:t> (</a:t>
                </a:r>
                <a14:m>
                  <m:oMath xmlns:m="http://schemas.openxmlformats.org/officeDocument/2006/math">
                    <m:acc>
                      <m:accPr>
                        <m:chr m:val="̅"/>
                        <m:ctrlPr>
                          <a:rPr lang="en-US" b="1" i="1" dirty="0" smtClean="0">
                            <a:latin typeface="Cambria Math" panose="02040503050406030204" pitchFamily="18" charset="0"/>
                          </a:rPr>
                        </m:ctrlPr>
                      </m:accPr>
                      <m:e>
                        <m:r>
                          <a:rPr lang="en-US" b="1" i="1" dirty="0">
                            <a:latin typeface="Cambria Math" panose="02040503050406030204" pitchFamily="18" charset="0"/>
                          </a:rPr>
                          <m:t>⋉</m:t>
                        </m:r>
                        <m:r>
                          <a:rPr lang="en-US" b="1" i="1" baseline="-25000" dirty="0">
                            <a:latin typeface="Cambria Math" panose="02040503050406030204" pitchFamily="18" charset="0"/>
                          </a:rPr>
                          <m:t>𝛉</m:t>
                        </m:r>
                      </m:e>
                    </m:acc>
                  </m:oMath>
                </a14:m>
                <a:r>
                  <a:rPr lang="en-US" b="1" dirty="0"/>
                  <a:t>):</a:t>
                </a:r>
                <a:r>
                  <a:rPr lang="en-US" dirty="0"/>
                  <a:t> The multiset anti-</a:t>
                </a:r>
                <a:r>
                  <a:rPr lang="en-US" dirty="0" err="1"/>
                  <a:t>semijoin</a:t>
                </a:r>
                <a:r>
                  <a:rPr lang="en-US" dirty="0"/>
                  <a:t> operator r </a:t>
                </a:r>
                <a14:m>
                  <m:oMath xmlns:m="http://schemas.openxmlformats.org/officeDocument/2006/math">
                    <m:acc>
                      <m:accPr>
                        <m:chr m:val="̅"/>
                        <m:ctrlPr>
                          <a:rPr lang="en-US" b="1" i="1" dirty="0">
                            <a:latin typeface="Cambria Math" panose="02040503050406030204" pitchFamily="18" charset="0"/>
                          </a:rPr>
                        </m:ctrlPr>
                      </m:accPr>
                      <m:e>
                        <m:r>
                          <a:rPr lang="en-US" b="1" i="1" dirty="0">
                            <a:latin typeface="Cambria Math" panose="02040503050406030204" pitchFamily="18" charset="0"/>
                          </a:rPr>
                          <m:t>⋉</m:t>
                        </m:r>
                        <m:r>
                          <a:rPr lang="en-US" b="1" i="1" baseline="-25000" dirty="0">
                            <a:latin typeface="Cambria Math" panose="02040503050406030204" pitchFamily="18" charset="0"/>
                          </a:rPr>
                          <m:t>𝛉</m:t>
                        </m:r>
                      </m:e>
                    </m:acc>
                    <m:r>
                      <a:rPr lang="en-US" b="1" i="1" baseline="-25000" dirty="0">
                        <a:latin typeface="Cambria Math" panose="02040503050406030204" pitchFamily="18" charset="0"/>
                      </a:rPr>
                      <m:t> </m:t>
                    </m:r>
                  </m:oMath>
                </a14:m>
                <a:r>
                  <a:rPr lang="en-US" dirty="0"/>
                  <a:t> s is defined as follows: if a tuple 𝑟𝑖 appears n times in r, it appears n times in the result of r </a:t>
                </a:r>
                <a14:m>
                  <m:oMath xmlns:m="http://schemas.openxmlformats.org/officeDocument/2006/math">
                    <m:acc>
                      <m:accPr>
                        <m:chr m:val="̅"/>
                        <m:ctrlPr>
                          <a:rPr lang="en-US" b="1" i="1" dirty="0">
                            <a:latin typeface="Cambria Math" panose="02040503050406030204" pitchFamily="18" charset="0"/>
                          </a:rPr>
                        </m:ctrlPr>
                      </m:accPr>
                      <m:e>
                        <m:r>
                          <a:rPr lang="en-US" b="1" i="1" dirty="0">
                            <a:latin typeface="Cambria Math" panose="02040503050406030204" pitchFamily="18" charset="0"/>
                          </a:rPr>
                          <m:t>⋉</m:t>
                        </m:r>
                        <m:r>
                          <a:rPr lang="en-US" b="1" i="1" baseline="-25000" dirty="0">
                            <a:latin typeface="Cambria Math" panose="02040503050406030204" pitchFamily="18" charset="0"/>
                          </a:rPr>
                          <m:t>𝛉</m:t>
                        </m:r>
                      </m:e>
                    </m:acc>
                    <m:r>
                      <a:rPr lang="en-US" b="1" i="1" baseline="-25000" dirty="0">
                        <a:latin typeface="Cambria Math" panose="02040503050406030204" pitchFamily="18" charset="0"/>
                      </a:rPr>
                      <m:t> </m:t>
                    </m:r>
                  </m:oMath>
                </a14:m>
                <a:r>
                  <a:rPr lang="en-US" dirty="0"/>
                  <a:t> s if there does not exist any tuple 𝑠</a:t>
                </a:r>
                <a:r>
                  <a:rPr lang="en-US" baseline="-25000" dirty="0"/>
                  <a:t>𝑗</a:t>
                </a:r>
                <a:r>
                  <a:rPr lang="en-US" dirty="0"/>
                  <a:t> in s such that </a:t>
                </a:r>
                <a:r>
                  <a:rPr lang="en-US" dirty="0" err="1"/>
                  <a:t>r</a:t>
                </a:r>
                <a:r>
                  <a:rPr lang="en-US" baseline="-25000" dirty="0" err="1"/>
                  <a:t>i</a:t>
                </a:r>
                <a:r>
                  <a:rPr lang="en-US" dirty="0"/>
                  <a:t> and </a:t>
                </a:r>
                <a:r>
                  <a:rPr lang="en-US" dirty="0" err="1"/>
                  <a:t>s</a:t>
                </a:r>
                <a:r>
                  <a:rPr lang="en-US" baseline="-25000" dirty="0" err="1"/>
                  <a:t>j</a:t>
                </a:r>
                <a:r>
                  <a:rPr lang="en-US" dirty="0"/>
                  <a:t> satisfy predicate θ; otherwise </a:t>
                </a:r>
                <a:r>
                  <a:rPr lang="en-US" dirty="0" err="1"/>
                  <a:t>r</a:t>
                </a:r>
                <a:r>
                  <a:rPr lang="en-US" baseline="-25000" dirty="0" err="1"/>
                  <a:t>i</a:t>
                </a:r>
                <a:r>
                  <a:rPr lang="en-US" dirty="0"/>
                  <a:t> does not appear in the result.</a:t>
                </a:r>
              </a:p>
            </p:txBody>
          </p:sp>
        </mc:Choice>
        <mc:Fallback xmlns="">
          <p:sp>
            <p:nvSpPr>
              <p:cNvPr id="3" name="Content Placeholder 2">
                <a:extLst>
                  <a:ext uri="{FF2B5EF4-FFF2-40B4-BE49-F238E27FC236}">
                    <a16:creationId xmlns:a16="http://schemas.microsoft.com/office/drawing/2014/main" id="{95198AB1-810A-4726-99CB-2301788B6AFE}"/>
                  </a:ext>
                </a:extLst>
              </p:cNvPr>
              <p:cNvSpPr>
                <a:spLocks noGrp="1" noRot="1" noChangeAspect="1" noMove="1" noResize="1" noEditPoints="1" noAdjustHandles="1" noChangeArrowheads="1" noChangeShapeType="1" noTextEdit="1"/>
              </p:cNvSpPr>
              <p:nvPr>
                <p:ph idx="1"/>
              </p:nvPr>
            </p:nvSpPr>
            <p:spPr>
              <a:blipFill>
                <a:blip r:embed="rId2"/>
                <a:stretch>
                  <a:fillRect l="-1254" t="-1818" r="-1755"/>
                </a:stretch>
              </a:blipFill>
            </p:spPr>
            <p:txBody>
              <a:bodyPr/>
              <a:lstStyle/>
              <a:p>
                <a:r>
                  <a:rPr lang="en-US">
                    <a:noFill/>
                  </a:rPr>
                  <a:t> </a:t>
                </a:r>
              </a:p>
            </p:txBody>
          </p:sp>
        </mc:Fallback>
      </mc:AlternateContent>
    </p:spTree>
    <p:extLst>
      <p:ext uri="{BB962C8B-B14F-4D97-AF65-F5344CB8AC3E}">
        <p14:creationId xmlns:p14="http://schemas.microsoft.com/office/powerpoint/2010/main" val="889838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198AB1-810A-4726-99CB-2301788B6AFE}"/>
              </a:ext>
            </a:extLst>
          </p:cNvPr>
          <p:cNvSpPr>
            <a:spLocks noGrp="1"/>
          </p:cNvSpPr>
          <p:nvPr>
            <p:ph idx="1"/>
          </p:nvPr>
        </p:nvSpPr>
        <p:spPr>
          <a:xfrm>
            <a:off x="1024128" y="845127"/>
            <a:ext cx="9720073" cy="5464233"/>
          </a:xfrm>
        </p:spPr>
        <p:txBody>
          <a:bodyPr>
            <a:normAutofit/>
          </a:bodyPr>
          <a:lstStyle/>
          <a:p>
            <a:pPr marL="457200" indent="-457200">
              <a:buAutoNum type="alphaLcPeriod"/>
            </a:pPr>
            <a:r>
              <a:rPr lang="en-US" b="1" dirty="0" err="1"/>
              <a:t>Semijoin</a:t>
            </a:r>
            <a:r>
              <a:rPr lang="en-US" b="1" dirty="0"/>
              <a:t> (⋉</a:t>
            </a:r>
            <a:r>
              <a:rPr lang="en-US" b="1" baseline="-25000" dirty="0"/>
              <a:t>θ</a:t>
            </a:r>
            <a:r>
              <a:rPr lang="en-US" b="1" dirty="0"/>
              <a:t>): </a:t>
            </a:r>
            <a:br>
              <a:rPr lang="en-US" b="1" dirty="0"/>
            </a:br>
            <a:br>
              <a:rPr lang="en-US" dirty="0"/>
            </a:br>
            <a:r>
              <a:rPr lang="en-US" b="1" dirty="0" err="1"/>
              <a:t>Semijoin</a:t>
            </a:r>
            <a:r>
              <a:rPr lang="en-US" b="1" dirty="0"/>
              <a:t> using sorting: </a:t>
            </a:r>
            <a:br>
              <a:rPr lang="en-US" b="1" dirty="0"/>
            </a:br>
            <a:r>
              <a:rPr lang="en-US" dirty="0"/>
              <a:t>-</a:t>
            </a:r>
            <a:r>
              <a:rPr lang="en-US" b="1" dirty="0"/>
              <a:t> </a:t>
            </a:r>
            <a:r>
              <a:rPr lang="en-US" dirty="0"/>
              <a:t>Sort both r and s on the join attributes in 𝜃. </a:t>
            </a:r>
            <a:br>
              <a:rPr lang="en-US" dirty="0"/>
            </a:br>
            <a:r>
              <a:rPr lang="en-US" dirty="0"/>
              <a:t>- Perform a scan of both r and s similar to the merge algorithm and add tuples of     r to the result whenever the join attributes of the current tuples of r and s match. </a:t>
            </a:r>
            <a:br>
              <a:rPr lang="en-US" dirty="0"/>
            </a:br>
            <a:br>
              <a:rPr lang="en-US" dirty="0"/>
            </a:br>
            <a:r>
              <a:rPr lang="en-US" b="1" dirty="0" err="1"/>
              <a:t>Semijoin</a:t>
            </a:r>
            <a:r>
              <a:rPr lang="en-US" b="1" dirty="0"/>
              <a:t> using hashing:</a:t>
            </a:r>
            <a:r>
              <a:rPr lang="en-US" dirty="0"/>
              <a:t> </a:t>
            </a:r>
            <a:br>
              <a:rPr lang="en-US" dirty="0"/>
            </a:br>
            <a:r>
              <a:rPr lang="en-US" dirty="0"/>
              <a:t>- Create a hash index in s on the join attributes in 𝜃.</a:t>
            </a:r>
            <a:br>
              <a:rPr lang="en-US" dirty="0"/>
            </a:br>
            <a:r>
              <a:rPr lang="en-US" dirty="0"/>
              <a:t>- Iterate over r, and for each distinct value of the join attributes, perform a hash lookup in s. If the hash lookup returns a value, add the current tuple of r to the result. </a:t>
            </a:r>
            <a:br>
              <a:rPr lang="en-US" dirty="0"/>
            </a:br>
            <a:br>
              <a:rPr lang="en-US" dirty="0"/>
            </a:br>
            <a:r>
              <a:rPr lang="en-US" dirty="0"/>
              <a:t>* Note that if r and s are large, they can be partitioned on the join attributes first and the above procedure applied on each partition. If r is small but s is large, a hash index can be built on r and probed using s; and if an s tuple matches an r tuple, the r tuple can be output and deleted from the hash index</a:t>
            </a:r>
          </a:p>
        </p:txBody>
      </p:sp>
    </p:spTree>
    <p:extLst>
      <p:ext uri="{BB962C8B-B14F-4D97-AF65-F5344CB8AC3E}">
        <p14:creationId xmlns:p14="http://schemas.microsoft.com/office/powerpoint/2010/main" val="3541437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5198AB1-810A-4726-99CB-2301788B6AFE}"/>
                  </a:ext>
                </a:extLst>
              </p:cNvPr>
              <p:cNvSpPr>
                <a:spLocks noGrp="1"/>
              </p:cNvSpPr>
              <p:nvPr>
                <p:ph idx="1"/>
              </p:nvPr>
            </p:nvSpPr>
            <p:spPr>
              <a:xfrm>
                <a:off x="1024128" y="845127"/>
                <a:ext cx="9720073" cy="5464233"/>
              </a:xfrm>
            </p:spPr>
            <p:txBody>
              <a:bodyPr>
                <a:normAutofit/>
              </a:bodyPr>
              <a:lstStyle/>
              <a:p>
                <a:pPr marL="457200" indent="-457200">
                  <a:buAutoNum type="alphaLcPeriod"/>
                </a:pPr>
                <a:r>
                  <a:rPr lang="en-US" b="1" dirty="0"/>
                  <a:t>Anti-</a:t>
                </a:r>
                <a:r>
                  <a:rPr lang="en-US" b="1" dirty="0" err="1"/>
                  <a:t>Semijoin</a:t>
                </a:r>
                <a:r>
                  <a:rPr lang="en-US" b="1" dirty="0"/>
                  <a:t> (</a:t>
                </a:r>
                <a14:m>
                  <m:oMath xmlns:m="http://schemas.openxmlformats.org/officeDocument/2006/math">
                    <m:acc>
                      <m:accPr>
                        <m:chr m:val="̅"/>
                        <m:ctrlPr>
                          <a:rPr lang="en-US" b="1" i="1" dirty="0" smtClean="0">
                            <a:latin typeface="Cambria Math" panose="02040503050406030204" pitchFamily="18" charset="0"/>
                          </a:rPr>
                        </m:ctrlPr>
                      </m:accPr>
                      <m:e>
                        <m:r>
                          <a:rPr lang="en-US" b="1" i="1" dirty="0">
                            <a:latin typeface="Cambria Math" panose="02040503050406030204" pitchFamily="18" charset="0"/>
                          </a:rPr>
                          <m:t>⋉</m:t>
                        </m:r>
                        <m:r>
                          <a:rPr lang="en-US" b="1" i="1" baseline="-25000" dirty="0">
                            <a:latin typeface="Cambria Math" panose="02040503050406030204" pitchFamily="18" charset="0"/>
                          </a:rPr>
                          <m:t>𝛉</m:t>
                        </m:r>
                      </m:e>
                    </m:acc>
                  </m:oMath>
                </a14:m>
                <a:r>
                  <a:rPr lang="en-US" b="1" dirty="0"/>
                  <a:t>): </a:t>
                </a:r>
                <a:br>
                  <a:rPr lang="en-US" b="1" dirty="0"/>
                </a:br>
                <a:br>
                  <a:rPr lang="en-US" dirty="0"/>
                </a:br>
                <a:r>
                  <a:rPr lang="en-US" b="1" dirty="0"/>
                  <a:t>Anti-</a:t>
                </a:r>
                <a:r>
                  <a:rPr lang="en-US" b="1" dirty="0" err="1"/>
                  <a:t>Semijoin</a:t>
                </a:r>
                <a:r>
                  <a:rPr lang="en-US" b="1" dirty="0"/>
                  <a:t> using sorting: </a:t>
                </a:r>
                <a:br>
                  <a:rPr lang="en-US" b="1" dirty="0"/>
                </a:br>
                <a:r>
                  <a:rPr lang="en-US" dirty="0"/>
                  <a:t>-</a:t>
                </a:r>
                <a:r>
                  <a:rPr lang="en-US" b="1" dirty="0"/>
                  <a:t> </a:t>
                </a:r>
                <a:r>
                  <a:rPr lang="en-US" dirty="0"/>
                  <a:t>Sort both r and s on the join attributes in 𝜃. </a:t>
                </a:r>
                <a:br>
                  <a:rPr lang="en-US" dirty="0"/>
                </a:br>
                <a:r>
                  <a:rPr lang="en-US" dirty="0"/>
                  <a:t>- Perform a scan of both r and s similar to the merge algorithm and add the tuples of r to the result whenever r’s particular record isn’t found in s.</a:t>
                </a:r>
                <a:br>
                  <a:rPr lang="en-US" dirty="0"/>
                </a:br>
                <a:br>
                  <a:rPr lang="en-US" dirty="0"/>
                </a:br>
                <a:r>
                  <a:rPr lang="en-US" b="1" dirty="0"/>
                  <a:t>Anti-</a:t>
                </a:r>
                <a:r>
                  <a:rPr lang="en-US" b="1" dirty="0" err="1"/>
                  <a:t>Semijoin</a:t>
                </a:r>
                <a:r>
                  <a:rPr lang="en-US" b="1" dirty="0"/>
                  <a:t> using hashing:</a:t>
                </a:r>
                <a:r>
                  <a:rPr lang="en-US" dirty="0"/>
                  <a:t> </a:t>
                </a:r>
                <a:br>
                  <a:rPr lang="en-US" dirty="0"/>
                </a:br>
                <a:r>
                  <a:rPr lang="en-US" dirty="0"/>
                  <a:t>- Create a hash index in s on the join attributes in 𝜃.</a:t>
                </a:r>
                <a:br>
                  <a:rPr lang="en-US" dirty="0"/>
                </a:br>
                <a:r>
                  <a:rPr lang="en-US" dirty="0"/>
                  <a:t>- Iterate over r, and for each distinct value of the join attributes, perform a hash lookup in s. If the hash lookup doesn’t return a value, add the current tuple of r to the result. </a:t>
                </a:r>
                <a:br>
                  <a:rPr lang="en-US" dirty="0"/>
                </a:br>
                <a:br>
                  <a:rPr lang="en-US" dirty="0"/>
                </a:br>
                <a:r>
                  <a:rPr lang="en-US" dirty="0"/>
                  <a:t>* Note that if r and s are large, they can be partitioned on the join attributes first and the above procedure applied on each partition. If r is small but s is large, a hash index can be built on r and probed using s; and if an s tuple matches an r tuple, the r tuple can be output and deleted from the hash index</a:t>
                </a:r>
              </a:p>
            </p:txBody>
          </p:sp>
        </mc:Choice>
        <mc:Fallback xmlns="">
          <p:sp>
            <p:nvSpPr>
              <p:cNvPr id="3" name="Content Placeholder 2">
                <a:extLst>
                  <a:ext uri="{FF2B5EF4-FFF2-40B4-BE49-F238E27FC236}">
                    <a16:creationId xmlns:a16="http://schemas.microsoft.com/office/drawing/2014/main" id="{95198AB1-810A-4726-99CB-2301788B6AFE}"/>
                  </a:ext>
                </a:extLst>
              </p:cNvPr>
              <p:cNvSpPr>
                <a:spLocks noGrp="1" noRot="1" noChangeAspect="1" noMove="1" noResize="1" noEditPoints="1" noAdjustHandles="1" noChangeArrowheads="1" noChangeShapeType="1" noTextEdit="1"/>
              </p:cNvSpPr>
              <p:nvPr>
                <p:ph idx="1"/>
              </p:nvPr>
            </p:nvSpPr>
            <p:spPr>
              <a:xfrm>
                <a:off x="1024128" y="845127"/>
                <a:ext cx="9720073" cy="5464233"/>
              </a:xfrm>
              <a:blipFill>
                <a:blip r:embed="rId2"/>
                <a:stretch>
                  <a:fillRect l="-1129" t="-1339" r="-2006"/>
                </a:stretch>
              </a:blipFill>
            </p:spPr>
            <p:txBody>
              <a:bodyPr/>
              <a:lstStyle/>
              <a:p>
                <a:r>
                  <a:rPr lang="en-US">
                    <a:noFill/>
                  </a:rPr>
                  <a:t> </a:t>
                </a:r>
              </a:p>
            </p:txBody>
          </p:sp>
        </mc:Fallback>
      </mc:AlternateContent>
    </p:spTree>
    <p:extLst>
      <p:ext uri="{BB962C8B-B14F-4D97-AF65-F5344CB8AC3E}">
        <p14:creationId xmlns:p14="http://schemas.microsoft.com/office/powerpoint/2010/main" val="955624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3A872-3267-45AE-9567-94C06D8AE373}"/>
              </a:ext>
            </a:extLst>
          </p:cNvPr>
          <p:cNvSpPr>
            <a:spLocks noGrp="1"/>
          </p:cNvSpPr>
          <p:nvPr>
            <p:ph type="title"/>
          </p:nvPr>
        </p:nvSpPr>
        <p:spPr/>
        <p:txBody>
          <a:bodyPr/>
          <a:lstStyle/>
          <a:p>
            <a:r>
              <a:rPr lang="en-IN" dirty="0"/>
              <a:t>Q2</a:t>
            </a:r>
          </a:p>
        </p:txBody>
      </p:sp>
      <p:sp>
        <p:nvSpPr>
          <p:cNvPr id="3" name="Content Placeholder 2">
            <a:extLst>
              <a:ext uri="{FF2B5EF4-FFF2-40B4-BE49-F238E27FC236}">
                <a16:creationId xmlns:a16="http://schemas.microsoft.com/office/drawing/2014/main" id="{95198AB1-810A-4726-99CB-2301788B6AFE}"/>
              </a:ext>
            </a:extLst>
          </p:cNvPr>
          <p:cNvSpPr>
            <a:spLocks noGrp="1"/>
          </p:cNvSpPr>
          <p:nvPr>
            <p:ph idx="1"/>
          </p:nvPr>
        </p:nvSpPr>
        <p:spPr/>
        <p:txBody>
          <a:bodyPr>
            <a:normAutofit/>
          </a:bodyPr>
          <a:lstStyle/>
          <a:p>
            <a:pPr marL="0" indent="0">
              <a:buNone/>
            </a:pPr>
            <a:r>
              <a:rPr lang="en-US" dirty="0"/>
              <a:t>Write pseudocode for an iterator that implements a version of the sort–merge algorithm where the result of the final merge is pipelined to its consumers. Your pseudocode must define the standard iterator functions open(), next(), and close(). Show what state information the iterator must maintain between calls.</a:t>
            </a:r>
          </a:p>
        </p:txBody>
      </p:sp>
    </p:spTree>
    <p:extLst>
      <p:ext uri="{BB962C8B-B14F-4D97-AF65-F5344CB8AC3E}">
        <p14:creationId xmlns:p14="http://schemas.microsoft.com/office/powerpoint/2010/main" val="5795314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376</TotalTime>
  <Words>1324</Words>
  <Application>Microsoft Office PowerPoint</Application>
  <PresentationFormat>Widescreen</PresentationFormat>
  <Paragraphs>34</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Cambria Math</vt:lpstr>
      <vt:lpstr>Tw Cen MT</vt:lpstr>
      <vt:lpstr>Tw Cen MT Condensed</vt:lpstr>
      <vt:lpstr>Wingdings</vt:lpstr>
      <vt:lpstr>Wingdings 3</vt:lpstr>
      <vt:lpstr>Integral</vt:lpstr>
      <vt:lpstr>Tutorial 2 CSI3130-Database II</vt:lpstr>
      <vt:lpstr>Query Processing in memory</vt:lpstr>
      <vt:lpstr>Cache Conscious Algorithms</vt:lpstr>
      <vt:lpstr>Query compilation</vt:lpstr>
      <vt:lpstr>Column - Oriented storage</vt:lpstr>
      <vt:lpstr>Q1</vt:lpstr>
      <vt:lpstr>PowerPoint Presentation</vt:lpstr>
      <vt:lpstr>PowerPoint Presentation</vt:lpstr>
      <vt:lpstr>Q2</vt:lpstr>
      <vt:lpstr>PowerPoint Presentation</vt:lpstr>
      <vt:lpstr>PowerPoint Presentation</vt:lpstr>
      <vt:lpstr>Q3</vt:lpstr>
      <vt:lpstr>Q4</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1 CSI3130-Database II</dc:title>
  <dc:creator>Ruvita Sharma</dc:creator>
  <cp:lastModifiedBy>HIMANSHU GOGIA</cp:lastModifiedBy>
  <cp:revision>105</cp:revision>
  <dcterms:created xsi:type="dcterms:W3CDTF">2020-09-22T16:14:19Z</dcterms:created>
  <dcterms:modified xsi:type="dcterms:W3CDTF">2022-09-27T19:19:36Z</dcterms:modified>
</cp:coreProperties>
</file>